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7"/>
  </p:notesMasterIdLst>
  <p:sldIdLst>
    <p:sldId id="256" r:id="rId5"/>
    <p:sldId id="277" r:id="rId6"/>
    <p:sldId id="260" r:id="rId7"/>
    <p:sldId id="269" r:id="rId8"/>
    <p:sldId id="271" r:id="rId9"/>
    <p:sldId id="279" r:id="rId10"/>
    <p:sldId id="272" r:id="rId11"/>
    <p:sldId id="273" r:id="rId12"/>
    <p:sldId id="274" r:id="rId13"/>
    <p:sldId id="275" r:id="rId14"/>
    <p:sldId id="280" r:id="rId15"/>
    <p:sldId id="257" r:id="rId16"/>
    <p:sldId id="281" r:id="rId17"/>
    <p:sldId id="258" r:id="rId18"/>
    <p:sldId id="262" r:id="rId19"/>
    <p:sldId id="259" r:id="rId20"/>
    <p:sldId id="261" r:id="rId21"/>
    <p:sldId id="268" r:id="rId22"/>
    <p:sldId id="263" r:id="rId23"/>
    <p:sldId id="266" r:id="rId24"/>
    <p:sldId id="265" r:id="rId25"/>
    <p:sldId id="264" r:id="rId26"/>
    <p:sldId id="267" r:id="rId27"/>
    <p:sldId id="282" r:id="rId28"/>
    <p:sldId id="283" r:id="rId29"/>
    <p:sldId id="284" r:id="rId30"/>
    <p:sldId id="276" r:id="rId31"/>
    <p:sldId id="285" r:id="rId32"/>
    <p:sldId id="286" r:id="rId33"/>
    <p:sldId id="278" r:id="rId34"/>
    <p:sldId id="287" r:id="rId35"/>
    <p:sldId id="288" r:id="rId36"/>
  </p:sldIdLst>
  <p:sldSz cx="12192000" cy="6858000"/>
  <p:notesSz cx="9866313" cy="6735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7E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1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p:cNvSpPr>
            <a:spLocks noGrp="1"/>
          </p:cNvSpPr>
          <p:nvPr>
            <p:ph type="hdr" sz="quarter"/>
          </p:nvPr>
        </p:nvSpPr>
        <p:spPr>
          <a:xfrm>
            <a:off x="0" y="0"/>
            <a:ext cx="4275138" cy="338138"/>
          </a:xfrm>
          <a:prstGeom prst="rect">
            <a:avLst/>
          </a:prstGeom>
        </p:spPr>
        <p:txBody>
          <a:bodyPr vert="horz" lIns="91440" tIns="45720" rIns="91440" bIns="45720" rtlCol="0"/>
          <a:lstStyle>
            <a:lvl1pPr algn="l">
              <a:defRPr sz="1200"/>
            </a:lvl1pPr>
          </a:lstStyle>
          <a:p>
            <a:endParaRPr lang="en-GB"/>
          </a:p>
        </p:txBody>
      </p:sp>
      <p:sp>
        <p:nvSpPr>
          <p:cNvPr id="3" name="Označba mesta datuma 2"/>
          <p:cNvSpPr>
            <a:spLocks noGrp="1"/>
          </p:cNvSpPr>
          <p:nvPr>
            <p:ph type="dt" idx="1"/>
          </p:nvPr>
        </p:nvSpPr>
        <p:spPr>
          <a:xfrm>
            <a:off x="5588000" y="0"/>
            <a:ext cx="4276725" cy="338138"/>
          </a:xfrm>
          <a:prstGeom prst="rect">
            <a:avLst/>
          </a:prstGeom>
        </p:spPr>
        <p:txBody>
          <a:bodyPr vert="horz" lIns="91440" tIns="45720" rIns="91440" bIns="45720" rtlCol="0"/>
          <a:lstStyle>
            <a:lvl1pPr algn="r">
              <a:defRPr sz="1200"/>
            </a:lvl1pPr>
          </a:lstStyle>
          <a:p>
            <a:fld id="{C9F755E8-C879-4C46-A613-E85B22F94BFD}" type="datetimeFigureOut">
              <a:rPr lang="en-GB" smtClean="0"/>
              <a:t>22/08/2023</a:t>
            </a:fld>
            <a:endParaRPr lang="en-GB"/>
          </a:p>
        </p:txBody>
      </p:sp>
      <p:sp>
        <p:nvSpPr>
          <p:cNvPr id="4" name="Označba mesta stranske slike 3"/>
          <p:cNvSpPr>
            <a:spLocks noGrp="1" noRot="1" noChangeAspect="1"/>
          </p:cNvSpPr>
          <p:nvPr>
            <p:ph type="sldImg" idx="2"/>
          </p:nvPr>
        </p:nvSpPr>
        <p:spPr>
          <a:xfrm>
            <a:off x="2913063" y="841375"/>
            <a:ext cx="4041775" cy="2273300"/>
          </a:xfrm>
          <a:prstGeom prst="rect">
            <a:avLst/>
          </a:prstGeom>
          <a:noFill/>
          <a:ln w="12700">
            <a:solidFill>
              <a:prstClr val="black"/>
            </a:solidFill>
          </a:ln>
        </p:spPr>
        <p:txBody>
          <a:bodyPr vert="horz" lIns="91440" tIns="45720" rIns="91440" bIns="45720" rtlCol="0" anchor="ctr"/>
          <a:lstStyle/>
          <a:p>
            <a:endParaRPr lang="en-GB"/>
          </a:p>
        </p:txBody>
      </p:sp>
      <p:sp>
        <p:nvSpPr>
          <p:cNvPr id="5" name="Označba mesta opomb 4"/>
          <p:cNvSpPr>
            <a:spLocks noGrp="1"/>
          </p:cNvSpPr>
          <p:nvPr>
            <p:ph type="body" sz="quarter" idx="3"/>
          </p:nvPr>
        </p:nvSpPr>
        <p:spPr>
          <a:xfrm>
            <a:off x="987425" y="3241675"/>
            <a:ext cx="7893050" cy="2652713"/>
          </a:xfrm>
          <a:prstGeom prst="rect">
            <a:avLst/>
          </a:prstGeom>
        </p:spPr>
        <p:txBody>
          <a:bodyPr vert="horz" lIns="91440" tIns="45720" rIns="91440" bIns="45720" rtlCol="0"/>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GB"/>
          </a:p>
        </p:txBody>
      </p:sp>
      <p:sp>
        <p:nvSpPr>
          <p:cNvPr id="6" name="Označba mesta noge 5"/>
          <p:cNvSpPr>
            <a:spLocks noGrp="1"/>
          </p:cNvSpPr>
          <p:nvPr>
            <p:ph type="ftr" sz="quarter" idx="4"/>
          </p:nvPr>
        </p:nvSpPr>
        <p:spPr>
          <a:xfrm>
            <a:off x="0" y="6397625"/>
            <a:ext cx="4275138" cy="338138"/>
          </a:xfrm>
          <a:prstGeom prst="rect">
            <a:avLst/>
          </a:prstGeom>
        </p:spPr>
        <p:txBody>
          <a:bodyPr vert="horz" lIns="91440" tIns="45720" rIns="91440" bIns="45720" rtlCol="0" anchor="b"/>
          <a:lstStyle>
            <a:lvl1pPr algn="l">
              <a:defRPr sz="1200"/>
            </a:lvl1pPr>
          </a:lstStyle>
          <a:p>
            <a:endParaRPr lang="en-GB"/>
          </a:p>
        </p:txBody>
      </p:sp>
      <p:sp>
        <p:nvSpPr>
          <p:cNvPr id="7" name="Označba mesta številke diapozitiva 6"/>
          <p:cNvSpPr>
            <a:spLocks noGrp="1"/>
          </p:cNvSpPr>
          <p:nvPr>
            <p:ph type="sldNum" sz="quarter" idx="5"/>
          </p:nvPr>
        </p:nvSpPr>
        <p:spPr>
          <a:xfrm>
            <a:off x="5588000" y="6397625"/>
            <a:ext cx="4276725" cy="338138"/>
          </a:xfrm>
          <a:prstGeom prst="rect">
            <a:avLst/>
          </a:prstGeom>
        </p:spPr>
        <p:txBody>
          <a:bodyPr vert="horz" lIns="91440" tIns="45720" rIns="91440" bIns="45720" rtlCol="0" anchor="b"/>
          <a:lstStyle>
            <a:lvl1pPr algn="r">
              <a:defRPr sz="1200"/>
            </a:lvl1pPr>
          </a:lstStyle>
          <a:p>
            <a:fld id="{26A075D1-BE69-4BB6-8A89-0882697E290C}" type="slidenum">
              <a:rPr lang="en-GB" smtClean="0"/>
              <a:t>‹#›</a:t>
            </a:fld>
            <a:endParaRPr lang="en-GB"/>
          </a:p>
        </p:txBody>
      </p:sp>
    </p:spTree>
    <p:extLst>
      <p:ext uri="{BB962C8B-B14F-4D97-AF65-F5344CB8AC3E}">
        <p14:creationId xmlns:p14="http://schemas.microsoft.com/office/powerpoint/2010/main" val="2415299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r>
              <a:rPr lang="sl-SI" sz="1200" b="0" i="0" u="none" strike="noStrike" kern="1200" baseline="0" dirty="0">
                <a:solidFill>
                  <a:schemeClr val="tx1"/>
                </a:solidFill>
                <a:latin typeface="+mn-lt"/>
                <a:ea typeface="+mn-ea"/>
                <a:cs typeface="+mn-cs"/>
              </a:rPr>
              <a:t>Dejansko bo s podaljševanjem trajanja življenja, spreminjanjem poklicev in večjo potrebo po vseživljenjskem učenju bo tradicionalni življenjski cikel (izobraževanje, delovno aktivno obdobje, upokojitev) zamenjal bolj prilagodljiv in spremenljiv cikel: posameznik bo lahko imel več karier in se bo moral izobraževati oziroma usposabljati vse življenjsko obdobje (tudi zaradi tehnološkega razvoja, spreminjanja poklicev in potrebe po novih znanjih in veščinah), po formalni upokojitvi bo ostal aktiven in prispeval</a:t>
            </a:r>
          </a:p>
          <a:p>
            <a:r>
              <a:rPr lang="sl-SI" sz="1200" b="0" i="0" u="none" strike="noStrike" kern="1200" baseline="0" dirty="0">
                <a:solidFill>
                  <a:schemeClr val="tx1"/>
                </a:solidFill>
                <a:latin typeface="+mn-lt"/>
                <a:ea typeface="+mn-ea"/>
                <a:cs typeface="+mn-cs"/>
              </a:rPr>
              <a:t>k skupnosti (delne zaposlitve, mentorstvo, prostovoljstvo, socialno podjetništvo, ljubiteljske aktivnosti).</a:t>
            </a:r>
            <a:endParaRPr lang="sl-SI" sz="1200" kern="1200" baseline="0" dirty="0">
              <a:solidFill>
                <a:schemeClr val="tx1"/>
              </a:solidFill>
              <a:effectLst/>
              <a:latin typeface="+mn-lt"/>
              <a:ea typeface="+mn-ea"/>
              <a:cs typeface="+mn-cs"/>
            </a:endParaRPr>
          </a:p>
          <a:p>
            <a:endParaRPr lang="sl-SI" sz="1200" kern="1200" baseline="0" dirty="0">
              <a:solidFill>
                <a:schemeClr val="tx1"/>
              </a:solidFill>
              <a:effectLst/>
              <a:latin typeface="+mn-lt"/>
              <a:ea typeface="+mn-ea"/>
              <a:cs typeface="+mn-cs"/>
            </a:endParaRPr>
          </a:p>
        </p:txBody>
      </p:sp>
      <p:sp>
        <p:nvSpPr>
          <p:cNvPr id="4" name="Označba mesta številke diapozitiva 3"/>
          <p:cNvSpPr>
            <a:spLocks noGrp="1"/>
          </p:cNvSpPr>
          <p:nvPr>
            <p:ph type="sldNum" sz="quarter" idx="10"/>
          </p:nvPr>
        </p:nvSpPr>
        <p:spPr/>
        <p:txBody>
          <a:bodyPr/>
          <a:lstStyle/>
          <a:p>
            <a:fld id="{9073287E-E2ED-43A2-9B1D-8FDC4E8D1D15}" type="slidenum">
              <a:rPr lang="sl-SI" smtClean="0"/>
              <a:pPr/>
              <a:t>25</a:t>
            </a:fld>
            <a:endParaRPr lang="sl-SI" dirty="0"/>
          </a:p>
        </p:txBody>
      </p:sp>
    </p:spTree>
    <p:extLst>
      <p:ext uri="{BB962C8B-B14F-4D97-AF65-F5344CB8AC3E}">
        <p14:creationId xmlns:p14="http://schemas.microsoft.com/office/powerpoint/2010/main" val="8597261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sl-SI"/>
              <a:t>Uredite slog naslova matrice</a:t>
            </a:r>
            <a:endParaRPr lang="en-GB"/>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Uredite slog podnaslova matrice</a:t>
            </a:r>
            <a:endParaRPr lang="en-GB"/>
          </a:p>
        </p:txBody>
      </p:sp>
      <p:sp>
        <p:nvSpPr>
          <p:cNvPr id="4" name="Označba mesta datuma 3"/>
          <p:cNvSpPr>
            <a:spLocks noGrp="1"/>
          </p:cNvSpPr>
          <p:nvPr>
            <p:ph type="dt" sz="half" idx="10"/>
          </p:nvPr>
        </p:nvSpPr>
        <p:spPr/>
        <p:txBody>
          <a:bodyPr/>
          <a:lstStyle/>
          <a:p>
            <a:fld id="{DE1D90B3-07C6-456D-B252-CB4ED6FC23B0}" type="datetimeFigureOut">
              <a:rPr lang="en-GB" smtClean="0"/>
              <a:t>22/08/2023</a:t>
            </a:fld>
            <a:endParaRPr lang="en-GB"/>
          </a:p>
        </p:txBody>
      </p:sp>
      <p:sp>
        <p:nvSpPr>
          <p:cNvPr id="5" name="Označba mesta noge 4"/>
          <p:cNvSpPr>
            <a:spLocks noGrp="1"/>
          </p:cNvSpPr>
          <p:nvPr>
            <p:ph type="ftr" sz="quarter" idx="11"/>
          </p:nvPr>
        </p:nvSpPr>
        <p:spPr/>
        <p:txBody>
          <a:bodyPr/>
          <a:lstStyle/>
          <a:p>
            <a:endParaRPr lang="en-GB"/>
          </a:p>
        </p:txBody>
      </p:sp>
      <p:sp>
        <p:nvSpPr>
          <p:cNvPr id="6" name="Označba mesta številke diapozitiva 5"/>
          <p:cNvSpPr>
            <a:spLocks noGrp="1"/>
          </p:cNvSpPr>
          <p:nvPr>
            <p:ph type="sldNum" sz="quarter" idx="12"/>
          </p:nvPr>
        </p:nvSpPr>
        <p:spPr/>
        <p:txBody>
          <a:bodyPr/>
          <a:lstStyle/>
          <a:p>
            <a:fld id="{328411C1-74E1-492E-A385-1919573C3AC7}" type="slidenum">
              <a:rPr lang="en-GB" smtClean="0"/>
              <a:t>‹#›</a:t>
            </a:fld>
            <a:endParaRPr lang="en-GB"/>
          </a:p>
        </p:txBody>
      </p:sp>
    </p:spTree>
    <p:extLst>
      <p:ext uri="{BB962C8B-B14F-4D97-AF65-F5344CB8AC3E}">
        <p14:creationId xmlns:p14="http://schemas.microsoft.com/office/powerpoint/2010/main" val="3021196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endParaRPr lang="en-GB"/>
          </a:p>
        </p:txBody>
      </p:sp>
      <p:sp>
        <p:nvSpPr>
          <p:cNvPr id="3" name="Označba mesta navpičnega besedila 2"/>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GB"/>
          </a:p>
        </p:txBody>
      </p:sp>
      <p:sp>
        <p:nvSpPr>
          <p:cNvPr id="4" name="Označba mesta datuma 3"/>
          <p:cNvSpPr>
            <a:spLocks noGrp="1"/>
          </p:cNvSpPr>
          <p:nvPr>
            <p:ph type="dt" sz="half" idx="10"/>
          </p:nvPr>
        </p:nvSpPr>
        <p:spPr/>
        <p:txBody>
          <a:bodyPr/>
          <a:lstStyle/>
          <a:p>
            <a:fld id="{DE1D90B3-07C6-456D-B252-CB4ED6FC23B0}" type="datetimeFigureOut">
              <a:rPr lang="en-GB" smtClean="0"/>
              <a:t>22/08/2023</a:t>
            </a:fld>
            <a:endParaRPr lang="en-GB"/>
          </a:p>
        </p:txBody>
      </p:sp>
      <p:sp>
        <p:nvSpPr>
          <p:cNvPr id="5" name="Označba mesta noge 4"/>
          <p:cNvSpPr>
            <a:spLocks noGrp="1"/>
          </p:cNvSpPr>
          <p:nvPr>
            <p:ph type="ftr" sz="quarter" idx="11"/>
          </p:nvPr>
        </p:nvSpPr>
        <p:spPr/>
        <p:txBody>
          <a:bodyPr/>
          <a:lstStyle/>
          <a:p>
            <a:endParaRPr lang="en-GB"/>
          </a:p>
        </p:txBody>
      </p:sp>
      <p:sp>
        <p:nvSpPr>
          <p:cNvPr id="6" name="Označba mesta številke diapozitiva 5"/>
          <p:cNvSpPr>
            <a:spLocks noGrp="1"/>
          </p:cNvSpPr>
          <p:nvPr>
            <p:ph type="sldNum" sz="quarter" idx="12"/>
          </p:nvPr>
        </p:nvSpPr>
        <p:spPr/>
        <p:txBody>
          <a:bodyPr/>
          <a:lstStyle/>
          <a:p>
            <a:fld id="{328411C1-74E1-492E-A385-1919573C3AC7}" type="slidenum">
              <a:rPr lang="en-GB" smtClean="0"/>
              <a:t>‹#›</a:t>
            </a:fld>
            <a:endParaRPr lang="en-GB"/>
          </a:p>
        </p:txBody>
      </p:sp>
    </p:spTree>
    <p:extLst>
      <p:ext uri="{BB962C8B-B14F-4D97-AF65-F5344CB8AC3E}">
        <p14:creationId xmlns:p14="http://schemas.microsoft.com/office/powerpoint/2010/main" val="1575688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8724900" y="365125"/>
            <a:ext cx="2628900" cy="5811838"/>
          </a:xfrm>
        </p:spPr>
        <p:txBody>
          <a:bodyPr vert="eaVert"/>
          <a:lstStyle/>
          <a:p>
            <a:r>
              <a:rPr lang="sl-SI"/>
              <a:t>Uredite slog naslova matrice</a:t>
            </a:r>
            <a:endParaRPr lang="en-GB"/>
          </a:p>
        </p:txBody>
      </p:sp>
      <p:sp>
        <p:nvSpPr>
          <p:cNvPr id="3" name="Označba mesta navpičnega besedila 2"/>
          <p:cNvSpPr>
            <a:spLocks noGrp="1"/>
          </p:cNvSpPr>
          <p:nvPr>
            <p:ph type="body" orient="vert" idx="1"/>
          </p:nvPr>
        </p:nvSpPr>
        <p:spPr>
          <a:xfrm>
            <a:off x="838200" y="365125"/>
            <a:ext cx="7734300" cy="5811838"/>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GB"/>
          </a:p>
        </p:txBody>
      </p:sp>
      <p:sp>
        <p:nvSpPr>
          <p:cNvPr id="4" name="Označba mesta datuma 3"/>
          <p:cNvSpPr>
            <a:spLocks noGrp="1"/>
          </p:cNvSpPr>
          <p:nvPr>
            <p:ph type="dt" sz="half" idx="10"/>
          </p:nvPr>
        </p:nvSpPr>
        <p:spPr/>
        <p:txBody>
          <a:bodyPr/>
          <a:lstStyle/>
          <a:p>
            <a:fld id="{DE1D90B3-07C6-456D-B252-CB4ED6FC23B0}" type="datetimeFigureOut">
              <a:rPr lang="en-GB" smtClean="0"/>
              <a:t>22/08/2023</a:t>
            </a:fld>
            <a:endParaRPr lang="en-GB"/>
          </a:p>
        </p:txBody>
      </p:sp>
      <p:sp>
        <p:nvSpPr>
          <p:cNvPr id="5" name="Označba mesta noge 4"/>
          <p:cNvSpPr>
            <a:spLocks noGrp="1"/>
          </p:cNvSpPr>
          <p:nvPr>
            <p:ph type="ftr" sz="quarter" idx="11"/>
          </p:nvPr>
        </p:nvSpPr>
        <p:spPr/>
        <p:txBody>
          <a:bodyPr/>
          <a:lstStyle/>
          <a:p>
            <a:endParaRPr lang="en-GB"/>
          </a:p>
        </p:txBody>
      </p:sp>
      <p:sp>
        <p:nvSpPr>
          <p:cNvPr id="6" name="Označba mesta številke diapozitiva 5"/>
          <p:cNvSpPr>
            <a:spLocks noGrp="1"/>
          </p:cNvSpPr>
          <p:nvPr>
            <p:ph type="sldNum" sz="quarter" idx="12"/>
          </p:nvPr>
        </p:nvSpPr>
        <p:spPr/>
        <p:txBody>
          <a:bodyPr/>
          <a:lstStyle/>
          <a:p>
            <a:fld id="{328411C1-74E1-492E-A385-1919573C3AC7}" type="slidenum">
              <a:rPr lang="en-GB" smtClean="0"/>
              <a:t>‹#›</a:t>
            </a:fld>
            <a:endParaRPr lang="en-GB"/>
          </a:p>
        </p:txBody>
      </p:sp>
    </p:spTree>
    <p:extLst>
      <p:ext uri="{BB962C8B-B14F-4D97-AF65-F5344CB8AC3E}">
        <p14:creationId xmlns:p14="http://schemas.microsoft.com/office/powerpoint/2010/main" val="432842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endParaRPr lang="en-GB"/>
          </a:p>
        </p:txBody>
      </p:sp>
      <p:sp>
        <p:nvSpPr>
          <p:cNvPr id="3" name="Označba mesta vsebine 2"/>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GB"/>
          </a:p>
        </p:txBody>
      </p:sp>
      <p:sp>
        <p:nvSpPr>
          <p:cNvPr id="4" name="Označba mesta datuma 3"/>
          <p:cNvSpPr>
            <a:spLocks noGrp="1"/>
          </p:cNvSpPr>
          <p:nvPr>
            <p:ph type="dt" sz="half" idx="10"/>
          </p:nvPr>
        </p:nvSpPr>
        <p:spPr/>
        <p:txBody>
          <a:bodyPr/>
          <a:lstStyle/>
          <a:p>
            <a:fld id="{DE1D90B3-07C6-456D-B252-CB4ED6FC23B0}" type="datetimeFigureOut">
              <a:rPr lang="en-GB" smtClean="0"/>
              <a:t>22/08/2023</a:t>
            </a:fld>
            <a:endParaRPr lang="en-GB"/>
          </a:p>
        </p:txBody>
      </p:sp>
      <p:sp>
        <p:nvSpPr>
          <p:cNvPr id="5" name="Označba mesta noge 4"/>
          <p:cNvSpPr>
            <a:spLocks noGrp="1"/>
          </p:cNvSpPr>
          <p:nvPr>
            <p:ph type="ftr" sz="quarter" idx="11"/>
          </p:nvPr>
        </p:nvSpPr>
        <p:spPr/>
        <p:txBody>
          <a:bodyPr/>
          <a:lstStyle/>
          <a:p>
            <a:endParaRPr lang="en-GB"/>
          </a:p>
        </p:txBody>
      </p:sp>
      <p:sp>
        <p:nvSpPr>
          <p:cNvPr id="6" name="Označba mesta številke diapozitiva 5"/>
          <p:cNvSpPr>
            <a:spLocks noGrp="1"/>
          </p:cNvSpPr>
          <p:nvPr>
            <p:ph type="sldNum" sz="quarter" idx="12"/>
          </p:nvPr>
        </p:nvSpPr>
        <p:spPr/>
        <p:txBody>
          <a:bodyPr/>
          <a:lstStyle/>
          <a:p>
            <a:fld id="{328411C1-74E1-492E-A385-1919573C3AC7}" type="slidenum">
              <a:rPr lang="en-GB" smtClean="0"/>
              <a:t>‹#›</a:t>
            </a:fld>
            <a:endParaRPr lang="en-GB"/>
          </a:p>
        </p:txBody>
      </p:sp>
    </p:spTree>
    <p:extLst>
      <p:ext uri="{BB962C8B-B14F-4D97-AF65-F5344CB8AC3E}">
        <p14:creationId xmlns:p14="http://schemas.microsoft.com/office/powerpoint/2010/main" val="1861864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sl-SI"/>
              <a:t>Uredite slog naslova matrice</a:t>
            </a:r>
            <a:endParaRPr lang="en-GB"/>
          </a:p>
        </p:txBody>
      </p:sp>
      <p:sp>
        <p:nvSpPr>
          <p:cNvPr id="3" name="Označba mesta besedil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Uredite sloge besedila matrice</a:t>
            </a:r>
          </a:p>
        </p:txBody>
      </p:sp>
      <p:sp>
        <p:nvSpPr>
          <p:cNvPr id="4" name="Označba mesta datuma 3"/>
          <p:cNvSpPr>
            <a:spLocks noGrp="1"/>
          </p:cNvSpPr>
          <p:nvPr>
            <p:ph type="dt" sz="half" idx="10"/>
          </p:nvPr>
        </p:nvSpPr>
        <p:spPr/>
        <p:txBody>
          <a:bodyPr/>
          <a:lstStyle/>
          <a:p>
            <a:fld id="{DE1D90B3-07C6-456D-B252-CB4ED6FC23B0}" type="datetimeFigureOut">
              <a:rPr lang="en-GB" smtClean="0"/>
              <a:t>22/08/2023</a:t>
            </a:fld>
            <a:endParaRPr lang="en-GB"/>
          </a:p>
        </p:txBody>
      </p:sp>
      <p:sp>
        <p:nvSpPr>
          <p:cNvPr id="5" name="Označba mesta noge 4"/>
          <p:cNvSpPr>
            <a:spLocks noGrp="1"/>
          </p:cNvSpPr>
          <p:nvPr>
            <p:ph type="ftr" sz="quarter" idx="11"/>
          </p:nvPr>
        </p:nvSpPr>
        <p:spPr/>
        <p:txBody>
          <a:bodyPr/>
          <a:lstStyle/>
          <a:p>
            <a:endParaRPr lang="en-GB"/>
          </a:p>
        </p:txBody>
      </p:sp>
      <p:sp>
        <p:nvSpPr>
          <p:cNvPr id="6" name="Označba mesta številke diapozitiva 5"/>
          <p:cNvSpPr>
            <a:spLocks noGrp="1"/>
          </p:cNvSpPr>
          <p:nvPr>
            <p:ph type="sldNum" sz="quarter" idx="12"/>
          </p:nvPr>
        </p:nvSpPr>
        <p:spPr/>
        <p:txBody>
          <a:bodyPr/>
          <a:lstStyle/>
          <a:p>
            <a:fld id="{328411C1-74E1-492E-A385-1919573C3AC7}" type="slidenum">
              <a:rPr lang="en-GB" smtClean="0"/>
              <a:t>‹#›</a:t>
            </a:fld>
            <a:endParaRPr lang="en-GB"/>
          </a:p>
        </p:txBody>
      </p:sp>
    </p:spTree>
    <p:extLst>
      <p:ext uri="{BB962C8B-B14F-4D97-AF65-F5344CB8AC3E}">
        <p14:creationId xmlns:p14="http://schemas.microsoft.com/office/powerpoint/2010/main" val="3590065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endParaRPr lang="en-GB"/>
          </a:p>
        </p:txBody>
      </p:sp>
      <p:sp>
        <p:nvSpPr>
          <p:cNvPr id="3" name="Označba mesta vsebine 2"/>
          <p:cNvSpPr>
            <a:spLocks noGrp="1"/>
          </p:cNvSpPr>
          <p:nvPr>
            <p:ph sz="half" idx="1"/>
          </p:nvPr>
        </p:nvSpPr>
        <p:spPr>
          <a:xfrm>
            <a:off x="838200" y="1825625"/>
            <a:ext cx="51816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GB"/>
          </a:p>
        </p:txBody>
      </p:sp>
      <p:sp>
        <p:nvSpPr>
          <p:cNvPr id="4" name="Označba mesta vsebine 3"/>
          <p:cNvSpPr>
            <a:spLocks noGrp="1"/>
          </p:cNvSpPr>
          <p:nvPr>
            <p:ph sz="half" idx="2"/>
          </p:nvPr>
        </p:nvSpPr>
        <p:spPr>
          <a:xfrm>
            <a:off x="6172200" y="1825625"/>
            <a:ext cx="51816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GB"/>
          </a:p>
        </p:txBody>
      </p:sp>
      <p:sp>
        <p:nvSpPr>
          <p:cNvPr id="5" name="Označba mesta datuma 4"/>
          <p:cNvSpPr>
            <a:spLocks noGrp="1"/>
          </p:cNvSpPr>
          <p:nvPr>
            <p:ph type="dt" sz="half" idx="10"/>
          </p:nvPr>
        </p:nvSpPr>
        <p:spPr/>
        <p:txBody>
          <a:bodyPr/>
          <a:lstStyle/>
          <a:p>
            <a:fld id="{DE1D90B3-07C6-456D-B252-CB4ED6FC23B0}" type="datetimeFigureOut">
              <a:rPr lang="en-GB" smtClean="0"/>
              <a:t>22/08/2023</a:t>
            </a:fld>
            <a:endParaRPr lang="en-GB"/>
          </a:p>
        </p:txBody>
      </p:sp>
      <p:sp>
        <p:nvSpPr>
          <p:cNvPr id="6" name="Označba mesta noge 5"/>
          <p:cNvSpPr>
            <a:spLocks noGrp="1"/>
          </p:cNvSpPr>
          <p:nvPr>
            <p:ph type="ftr" sz="quarter" idx="11"/>
          </p:nvPr>
        </p:nvSpPr>
        <p:spPr/>
        <p:txBody>
          <a:bodyPr/>
          <a:lstStyle/>
          <a:p>
            <a:endParaRPr lang="en-GB"/>
          </a:p>
        </p:txBody>
      </p:sp>
      <p:sp>
        <p:nvSpPr>
          <p:cNvPr id="7" name="Označba mesta številke diapozitiva 6"/>
          <p:cNvSpPr>
            <a:spLocks noGrp="1"/>
          </p:cNvSpPr>
          <p:nvPr>
            <p:ph type="sldNum" sz="quarter" idx="12"/>
          </p:nvPr>
        </p:nvSpPr>
        <p:spPr/>
        <p:txBody>
          <a:bodyPr/>
          <a:lstStyle/>
          <a:p>
            <a:fld id="{328411C1-74E1-492E-A385-1919573C3AC7}" type="slidenum">
              <a:rPr lang="en-GB" smtClean="0"/>
              <a:t>‹#›</a:t>
            </a:fld>
            <a:endParaRPr lang="en-GB"/>
          </a:p>
        </p:txBody>
      </p:sp>
    </p:spTree>
    <p:extLst>
      <p:ext uri="{BB962C8B-B14F-4D97-AF65-F5344CB8AC3E}">
        <p14:creationId xmlns:p14="http://schemas.microsoft.com/office/powerpoint/2010/main" val="119873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sl-SI"/>
              <a:t>Uredite slog naslova matrice</a:t>
            </a:r>
            <a:endParaRPr lang="en-GB"/>
          </a:p>
        </p:txBody>
      </p:sp>
      <p:sp>
        <p:nvSpPr>
          <p:cNvPr id="3" name="Označba mesta besedil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4" name="Označba mesta vsebine 3"/>
          <p:cNvSpPr>
            <a:spLocks noGrp="1"/>
          </p:cNvSpPr>
          <p:nvPr>
            <p:ph sz="half" idx="2"/>
          </p:nvPr>
        </p:nvSpPr>
        <p:spPr>
          <a:xfrm>
            <a:off x="839788" y="2505075"/>
            <a:ext cx="5157787"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GB"/>
          </a:p>
        </p:txBody>
      </p:sp>
      <p:sp>
        <p:nvSpPr>
          <p:cNvPr id="5" name="Označba mesta besedil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6" name="Označba mesta vsebine 5"/>
          <p:cNvSpPr>
            <a:spLocks noGrp="1"/>
          </p:cNvSpPr>
          <p:nvPr>
            <p:ph sz="quarter" idx="4"/>
          </p:nvPr>
        </p:nvSpPr>
        <p:spPr>
          <a:xfrm>
            <a:off x="6172200" y="2505075"/>
            <a:ext cx="5183188"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GB"/>
          </a:p>
        </p:txBody>
      </p:sp>
      <p:sp>
        <p:nvSpPr>
          <p:cNvPr id="7" name="Označba mesta datuma 6"/>
          <p:cNvSpPr>
            <a:spLocks noGrp="1"/>
          </p:cNvSpPr>
          <p:nvPr>
            <p:ph type="dt" sz="half" idx="10"/>
          </p:nvPr>
        </p:nvSpPr>
        <p:spPr/>
        <p:txBody>
          <a:bodyPr/>
          <a:lstStyle/>
          <a:p>
            <a:fld id="{DE1D90B3-07C6-456D-B252-CB4ED6FC23B0}" type="datetimeFigureOut">
              <a:rPr lang="en-GB" smtClean="0"/>
              <a:t>22/08/2023</a:t>
            </a:fld>
            <a:endParaRPr lang="en-GB"/>
          </a:p>
        </p:txBody>
      </p:sp>
      <p:sp>
        <p:nvSpPr>
          <p:cNvPr id="8" name="Označba mesta noge 7"/>
          <p:cNvSpPr>
            <a:spLocks noGrp="1"/>
          </p:cNvSpPr>
          <p:nvPr>
            <p:ph type="ftr" sz="quarter" idx="11"/>
          </p:nvPr>
        </p:nvSpPr>
        <p:spPr/>
        <p:txBody>
          <a:bodyPr/>
          <a:lstStyle/>
          <a:p>
            <a:endParaRPr lang="en-GB"/>
          </a:p>
        </p:txBody>
      </p:sp>
      <p:sp>
        <p:nvSpPr>
          <p:cNvPr id="9" name="Označba mesta številke diapozitiva 8"/>
          <p:cNvSpPr>
            <a:spLocks noGrp="1"/>
          </p:cNvSpPr>
          <p:nvPr>
            <p:ph type="sldNum" sz="quarter" idx="12"/>
          </p:nvPr>
        </p:nvSpPr>
        <p:spPr/>
        <p:txBody>
          <a:bodyPr/>
          <a:lstStyle/>
          <a:p>
            <a:fld id="{328411C1-74E1-492E-A385-1919573C3AC7}" type="slidenum">
              <a:rPr lang="en-GB" smtClean="0"/>
              <a:t>‹#›</a:t>
            </a:fld>
            <a:endParaRPr lang="en-GB"/>
          </a:p>
        </p:txBody>
      </p:sp>
    </p:spTree>
    <p:extLst>
      <p:ext uri="{BB962C8B-B14F-4D97-AF65-F5344CB8AC3E}">
        <p14:creationId xmlns:p14="http://schemas.microsoft.com/office/powerpoint/2010/main" val="306201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endParaRPr lang="en-GB"/>
          </a:p>
        </p:txBody>
      </p:sp>
      <p:sp>
        <p:nvSpPr>
          <p:cNvPr id="3" name="Označba mesta datuma 2"/>
          <p:cNvSpPr>
            <a:spLocks noGrp="1"/>
          </p:cNvSpPr>
          <p:nvPr>
            <p:ph type="dt" sz="half" idx="10"/>
          </p:nvPr>
        </p:nvSpPr>
        <p:spPr/>
        <p:txBody>
          <a:bodyPr/>
          <a:lstStyle/>
          <a:p>
            <a:fld id="{DE1D90B3-07C6-456D-B252-CB4ED6FC23B0}" type="datetimeFigureOut">
              <a:rPr lang="en-GB" smtClean="0"/>
              <a:t>22/08/2023</a:t>
            </a:fld>
            <a:endParaRPr lang="en-GB"/>
          </a:p>
        </p:txBody>
      </p:sp>
      <p:sp>
        <p:nvSpPr>
          <p:cNvPr id="4" name="Označba mesta noge 3"/>
          <p:cNvSpPr>
            <a:spLocks noGrp="1"/>
          </p:cNvSpPr>
          <p:nvPr>
            <p:ph type="ftr" sz="quarter" idx="11"/>
          </p:nvPr>
        </p:nvSpPr>
        <p:spPr/>
        <p:txBody>
          <a:bodyPr/>
          <a:lstStyle/>
          <a:p>
            <a:endParaRPr lang="en-GB"/>
          </a:p>
        </p:txBody>
      </p:sp>
      <p:sp>
        <p:nvSpPr>
          <p:cNvPr id="5" name="Označba mesta številke diapozitiva 4"/>
          <p:cNvSpPr>
            <a:spLocks noGrp="1"/>
          </p:cNvSpPr>
          <p:nvPr>
            <p:ph type="sldNum" sz="quarter" idx="12"/>
          </p:nvPr>
        </p:nvSpPr>
        <p:spPr/>
        <p:txBody>
          <a:bodyPr/>
          <a:lstStyle/>
          <a:p>
            <a:fld id="{328411C1-74E1-492E-A385-1919573C3AC7}" type="slidenum">
              <a:rPr lang="en-GB" smtClean="0"/>
              <a:t>‹#›</a:t>
            </a:fld>
            <a:endParaRPr lang="en-GB"/>
          </a:p>
        </p:txBody>
      </p:sp>
    </p:spTree>
    <p:extLst>
      <p:ext uri="{BB962C8B-B14F-4D97-AF65-F5344CB8AC3E}">
        <p14:creationId xmlns:p14="http://schemas.microsoft.com/office/powerpoint/2010/main" val="199397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fld id="{DE1D90B3-07C6-456D-B252-CB4ED6FC23B0}" type="datetimeFigureOut">
              <a:rPr lang="en-GB" smtClean="0"/>
              <a:t>22/08/2023</a:t>
            </a:fld>
            <a:endParaRPr lang="en-GB"/>
          </a:p>
        </p:txBody>
      </p:sp>
      <p:sp>
        <p:nvSpPr>
          <p:cNvPr id="3" name="Označba mesta noge 2"/>
          <p:cNvSpPr>
            <a:spLocks noGrp="1"/>
          </p:cNvSpPr>
          <p:nvPr>
            <p:ph type="ftr" sz="quarter" idx="11"/>
          </p:nvPr>
        </p:nvSpPr>
        <p:spPr/>
        <p:txBody>
          <a:bodyPr/>
          <a:lstStyle/>
          <a:p>
            <a:endParaRPr lang="en-GB"/>
          </a:p>
        </p:txBody>
      </p:sp>
      <p:sp>
        <p:nvSpPr>
          <p:cNvPr id="4" name="Označba mesta številke diapozitiva 3"/>
          <p:cNvSpPr>
            <a:spLocks noGrp="1"/>
          </p:cNvSpPr>
          <p:nvPr>
            <p:ph type="sldNum" sz="quarter" idx="12"/>
          </p:nvPr>
        </p:nvSpPr>
        <p:spPr/>
        <p:txBody>
          <a:bodyPr/>
          <a:lstStyle/>
          <a:p>
            <a:fld id="{328411C1-74E1-492E-A385-1919573C3AC7}" type="slidenum">
              <a:rPr lang="en-GB" smtClean="0"/>
              <a:t>‹#›</a:t>
            </a:fld>
            <a:endParaRPr lang="en-GB"/>
          </a:p>
        </p:txBody>
      </p:sp>
    </p:spTree>
    <p:extLst>
      <p:ext uri="{BB962C8B-B14F-4D97-AF65-F5344CB8AC3E}">
        <p14:creationId xmlns:p14="http://schemas.microsoft.com/office/powerpoint/2010/main" val="4103123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a:t>Uredite slog naslova matrice</a:t>
            </a:r>
            <a:endParaRPr lang="en-GB"/>
          </a:p>
        </p:txBody>
      </p:sp>
      <p:sp>
        <p:nvSpPr>
          <p:cNvPr id="3" name="Označba mesta vsebin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GB"/>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Označba mesta datuma 4"/>
          <p:cNvSpPr>
            <a:spLocks noGrp="1"/>
          </p:cNvSpPr>
          <p:nvPr>
            <p:ph type="dt" sz="half" idx="10"/>
          </p:nvPr>
        </p:nvSpPr>
        <p:spPr/>
        <p:txBody>
          <a:bodyPr/>
          <a:lstStyle/>
          <a:p>
            <a:fld id="{DE1D90B3-07C6-456D-B252-CB4ED6FC23B0}" type="datetimeFigureOut">
              <a:rPr lang="en-GB" smtClean="0"/>
              <a:t>22/08/2023</a:t>
            </a:fld>
            <a:endParaRPr lang="en-GB"/>
          </a:p>
        </p:txBody>
      </p:sp>
      <p:sp>
        <p:nvSpPr>
          <p:cNvPr id="6" name="Označba mesta noge 5"/>
          <p:cNvSpPr>
            <a:spLocks noGrp="1"/>
          </p:cNvSpPr>
          <p:nvPr>
            <p:ph type="ftr" sz="quarter" idx="11"/>
          </p:nvPr>
        </p:nvSpPr>
        <p:spPr/>
        <p:txBody>
          <a:bodyPr/>
          <a:lstStyle/>
          <a:p>
            <a:endParaRPr lang="en-GB"/>
          </a:p>
        </p:txBody>
      </p:sp>
      <p:sp>
        <p:nvSpPr>
          <p:cNvPr id="7" name="Označba mesta številke diapozitiva 6"/>
          <p:cNvSpPr>
            <a:spLocks noGrp="1"/>
          </p:cNvSpPr>
          <p:nvPr>
            <p:ph type="sldNum" sz="quarter" idx="12"/>
          </p:nvPr>
        </p:nvSpPr>
        <p:spPr/>
        <p:txBody>
          <a:bodyPr/>
          <a:lstStyle/>
          <a:p>
            <a:fld id="{328411C1-74E1-492E-A385-1919573C3AC7}" type="slidenum">
              <a:rPr lang="en-GB" smtClean="0"/>
              <a:t>‹#›</a:t>
            </a:fld>
            <a:endParaRPr lang="en-GB"/>
          </a:p>
        </p:txBody>
      </p:sp>
    </p:spTree>
    <p:extLst>
      <p:ext uri="{BB962C8B-B14F-4D97-AF65-F5344CB8AC3E}">
        <p14:creationId xmlns:p14="http://schemas.microsoft.com/office/powerpoint/2010/main" val="2165362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a:t>Uredite slog naslova matrice</a:t>
            </a:r>
            <a:endParaRPr lang="en-GB"/>
          </a:p>
        </p:txBody>
      </p:sp>
      <p:sp>
        <p:nvSpPr>
          <p:cNvPr id="3" name="Označba mesta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Označba mesta datuma 4"/>
          <p:cNvSpPr>
            <a:spLocks noGrp="1"/>
          </p:cNvSpPr>
          <p:nvPr>
            <p:ph type="dt" sz="half" idx="10"/>
          </p:nvPr>
        </p:nvSpPr>
        <p:spPr/>
        <p:txBody>
          <a:bodyPr/>
          <a:lstStyle/>
          <a:p>
            <a:fld id="{DE1D90B3-07C6-456D-B252-CB4ED6FC23B0}" type="datetimeFigureOut">
              <a:rPr lang="en-GB" smtClean="0"/>
              <a:t>22/08/2023</a:t>
            </a:fld>
            <a:endParaRPr lang="en-GB"/>
          </a:p>
        </p:txBody>
      </p:sp>
      <p:sp>
        <p:nvSpPr>
          <p:cNvPr id="6" name="Označba mesta noge 5"/>
          <p:cNvSpPr>
            <a:spLocks noGrp="1"/>
          </p:cNvSpPr>
          <p:nvPr>
            <p:ph type="ftr" sz="quarter" idx="11"/>
          </p:nvPr>
        </p:nvSpPr>
        <p:spPr/>
        <p:txBody>
          <a:bodyPr/>
          <a:lstStyle/>
          <a:p>
            <a:endParaRPr lang="en-GB"/>
          </a:p>
        </p:txBody>
      </p:sp>
      <p:sp>
        <p:nvSpPr>
          <p:cNvPr id="7" name="Označba mesta številke diapozitiva 6"/>
          <p:cNvSpPr>
            <a:spLocks noGrp="1"/>
          </p:cNvSpPr>
          <p:nvPr>
            <p:ph type="sldNum" sz="quarter" idx="12"/>
          </p:nvPr>
        </p:nvSpPr>
        <p:spPr/>
        <p:txBody>
          <a:bodyPr/>
          <a:lstStyle/>
          <a:p>
            <a:fld id="{328411C1-74E1-492E-A385-1919573C3AC7}" type="slidenum">
              <a:rPr lang="en-GB" smtClean="0"/>
              <a:t>‹#›</a:t>
            </a:fld>
            <a:endParaRPr lang="en-GB"/>
          </a:p>
        </p:txBody>
      </p:sp>
    </p:spTree>
    <p:extLst>
      <p:ext uri="{BB962C8B-B14F-4D97-AF65-F5344CB8AC3E}">
        <p14:creationId xmlns:p14="http://schemas.microsoft.com/office/powerpoint/2010/main" val="629541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a:t>Uredite slog naslova matrice</a:t>
            </a:r>
            <a:endParaRPr lang="en-GB"/>
          </a:p>
        </p:txBody>
      </p:sp>
      <p:sp>
        <p:nvSpPr>
          <p:cNvPr id="3" name="Označba mesta besedil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GB"/>
          </a:p>
        </p:txBody>
      </p:sp>
      <p:sp>
        <p:nvSpPr>
          <p:cNvPr id="4" name="Označba mesta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1D90B3-07C6-456D-B252-CB4ED6FC23B0}" type="datetimeFigureOut">
              <a:rPr lang="en-GB" smtClean="0"/>
              <a:t>22/08/2023</a:t>
            </a:fld>
            <a:endParaRPr lang="en-GB"/>
          </a:p>
        </p:txBody>
      </p:sp>
      <p:sp>
        <p:nvSpPr>
          <p:cNvPr id="5" name="Označba mesta no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Označba mesta številke diapoz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8411C1-74E1-492E-A385-1919573C3AC7}" type="slidenum">
              <a:rPr lang="en-GB" smtClean="0"/>
              <a:t>‹#›</a:t>
            </a:fld>
            <a:endParaRPr lang="en-GB"/>
          </a:p>
        </p:txBody>
      </p:sp>
    </p:spTree>
    <p:extLst>
      <p:ext uri="{BB962C8B-B14F-4D97-AF65-F5344CB8AC3E}">
        <p14:creationId xmlns:p14="http://schemas.microsoft.com/office/powerpoint/2010/main" val="3716299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7E4FF"/>
        </a:solidFill>
        <a:effectLst/>
      </p:bgPr>
    </p:bg>
    <p:spTree>
      <p:nvGrpSpPr>
        <p:cNvPr id="1" name=""/>
        <p:cNvGrpSpPr/>
        <p:nvPr/>
      </p:nvGrpSpPr>
      <p:grpSpPr>
        <a:xfrm>
          <a:off x="0" y="0"/>
          <a:ext cx="0" cy="0"/>
          <a:chOff x="0" y="0"/>
          <a:chExt cx="0" cy="0"/>
        </a:xfrm>
      </p:grpSpPr>
      <p:sp>
        <p:nvSpPr>
          <p:cNvPr id="2" name="Naslov 1"/>
          <p:cNvSpPr>
            <a:spLocks noGrp="1"/>
          </p:cNvSpPr>
          <p:nvPr>
            <p:ph type="ctrTitle"/>
          </p:nvPr>
        </p:nvSpPr>
        <p:spPr>
          <a:xfrm>
            <a:off x="1312333" y="385011"/>
            <a:ext cx="9355667" cy="2620656"/>
          </a:xfrm>
        </p:spPr>
        <p:txBody>
          <a:bodyPr>
            <a:normAutofit/>
          </a:bodyPr>
          <a:lstStyle/>
          <a:p>
            <a:r>
              <a:rPr lang="sl-SI" sz="3000" dirty="0"/>
              <a:t>Delovna skupina za pripravo </a:t>
            </a:r>
            <a:br>
              <a:rPr lang="sl-SI" sz="3000" dirty="0"/>
            </a:br>
            <a:r>
              <a:rPr lang="sl-SI" sz="3000" dirty="0"/>
              <a:t>Nacionalnega programa vzgoje in izobraževanja</a:t>
            </a:r>
            <a:br>
              <a:rPr lang="sl-SI" sz="3000" dirty="0"/>
            </a:br>
            <a:r>
              <a:rPr lang="sl-SI" sz="4000" dirty="0"/>
              <a:t/>
            </a:r>
            <a:br>
              <a:rPr lang="sl-SI" sz="4000" dirty="0"/>
            </a:br>
            <a:r>
              <a:rPr lang="sl-SI" sz="4000" b="1" dirty="0"/>
              <a:t>Razprava o poklicnem in strokovnem (srednješolskem) izobraževanju</a:t>
            </a:r>
            <a:endParaRPr lang="en-GB" sz="4000" b="1" dirty="0"/>
          </a:p>
        </p:txBody>
      </p:sp>
      <p:sp>
        <p:nvSpPr>
          <p:cNvPr id="3" name="Podnaslov 2"/>
          <p:cNvSpPr>
            <a:spLocks noGrp="1"/>
          </p:cNvSpPr>
          <p:nvPr>
            <p:ph type="subTitle" idx="1"/>
          </p:nvPr>
        </p:nvSpPr>
        <p:spPr>
          <a:xfrm>
            <a:off x="1481667" y="3234267"/>
            <a:ext cx="9186333" cy="3439249"/>
          </a:xfrm>
        </p:spPr>
        <p:txBody>
          <a:bodyPr>
            <a:normAutofit fontScale="92500" lnSpcReduction="10000"/>
          </a:bodyPr>
          <a:lstStyle/>
          <a:p>
            <a:r>
              <a:rPr lang="sl-SI" dirty="0"/>
              <a:t>Uvodne predstavitve: </a:t>
            </a:r>
          </a:p>
          <a:p>
            <a:r>
              <a:rPr lang="sl-SI" dirty="0"/>
              <a:t>Izzivi in razvojni cilji poklicnega in strokovnega izobraževanja </a:t>
            </a:r>
            <a:br>
              <a:rPr lang="sl-SI" dirty="0"/>
            </a:br>
            <a:r>
              <a:rPr lang="sl-SI" i="1" dirty="0"/>
              <a:t>Darko Mali, CPI</a:t>
            </a:r>
          </a:p>
          <a:p>
            <a:r>
              <a:rPr lang="sl-SI" dirty="0"/>
              <a:t>Delovanje socialnega partnerstva v poklicnem in strokovnem izobraževanje </a:t>
            </a:r>
            <a:br>
              <a:rPr lang="sl-SI" dirty="0"/>
            </a:br>
            <a:r>
              <a:rPr lang="sl-SI" dirty="0"/>
              <a:t>s poudarkom na vajeništvu </a:t>
            </a:r>
            <a:br>
              <a:rPr lang="sl-SI" dirty="0"/>
            </a:br>
            <a:r>
              <a:rPr lang="sl-SI" i="1" dirty="0"/>
              <a:t>dr. Klara Skubic Ermenc, FF UL</a:t>
            </a:r>
          </a:p>
          <a:p>
            <a:r>
              <a:rPr lang="sl-SI" dirty="0"/>
              <a:t>Izvajanje srednjega poklicnega in strokovnega izobraževanja za odrasle </a:t>
            </a:r>
            <a:r>
              <a:rPr lang="sl-SI"/>
              <a:t/>
            </a:r>
            <a:br>
              <a:rPr lang="sl-SI"/>
            </a:br>
            <a:r>
              <a:rPr lang="sl-SI" i="1"/>
              <a:t>Matej </a:t>
            </a:r>
            <a:r>
              <a:rPr lang="sl-SI" i="1" dirty="0"/>
              <a:t>Forjan, ŠC Novo mesto</a:t>
            </a:r>
          </a:p>
          <a:p>
            <a:endParaRPr lang="sl-SI" dirty="0"/>
          </a:p>
          <a:p>
            <a:r>
              <a:rPr lang="sl-SI" dirty="0"/>
              <a:t>MVI, 22. 8. 2023</a:t>
            </a:r>
          </a:p>
          <a:p>
            <a:endParaRPr lang="sl-SI" dirty="0"/>
          </a:p>
        </p:txBody>
      </p:sp>
    </p:spTree>
    <p:extLst>
      <p:ext uri="{BB962C8B-B14F-4D97-AF65-F5344CB8AC3E}">
        <p14:creationId xmlns:p14="http://schemas.microsoft.com/office/powerpoint/2010/main" val="34098109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97933" y="508000"/>
            <a:ext cx="10684934" cy="1013355"/>
          </a:xfrm>
        </p:spPr>
        <p:txBody>
          <a:bodyPr>
            <a:normAutofit/>
          </a:bodyPr>
          <a:lstStyle/>
          <a:p>
            <a:r>
              <a:rPr lang="sl-SI" sz="3600" dirty="0"/>
              <a:t>Izvedbeni nivo</a:t>
            </a:r>
            <a:endParaRPr lang="en-GB" sz="3600" dirty="0"/>
          </a:p>
        </p:txBody>
      </p:sp>
      <p:sp>
        <p:nvSpPr>
          <p:cNvPr id="3" name="Označba mesta vsebine 2"/>
          <p:cNvSpPr>
            <a:spLocks noGrp="1"/>
          </p:cNvSpPr>
          <p:nvPr>
            <p:ph idx="1"/>
          </p:nvPr>
        </p:nvSpPr>
        <p:spPr>
          <a:xfrm>
            <a:off x="397933" y="1828799"/>
            <a:ext cx="10955867" cy="4752976"/>
          </a:xfrm>
        </p:spPr>
        <p:txBody>
          <a:bodyPr>
            <a:normAutofit fontScale="62500" lnSpcReduction="20000"/>
          </a:bodyPr>
          <a:lstStyle/>
          <a:p>
            <a:r>
              <a:rPr lang="sl-SI" dirty="0"/>
              <a:t>Pomanjkanje učiteljev: pripraviti celovite srednjeročne ukrepe, povečati prehodnost kadra med šolo in podjetji</a:t>
            </a:r>
          </a:p>
          <a:p>
            <a:r>
              <a:rPr lang="sl-SI" dirty="0"/>
              <a:t>Razvoj pedagoških in strokovnih kompetenc učiteljev: PA izobraževanje, povečati dostopnost programov nadaljnjega usposabljanja</a:t>
            </a:r>
          </a:p>
          <a:p>
            <a:r>
              <a:rPr lang="sl-SI" dirty="0"/>
              <a:t>Nadaljnji razvoj šolskih centrov in </a:t>
            </a:r>
            <a:r>
              <a:rPr lang="sl-SI" dirty="0" err="1"/>
              <a:t>MICev</a:t>
            </a:r>
            <a:r>
              <a:rPr lang="sl-SI" dirty="0"/>
              <a:t> (koncept centrov poklicne odličnosti, sektorski ali regionalni pristop), razvoj sektorskih ekosistemov</a:t>
            </a:r>
          </a:p>
          <a:p>
            <a:r>
              <a:rPr lang="sl-SI" dirty="0"/>
              <a:t>Izvedbeno podpreti vključevanje različnih ciljni skupih </a:t>
            </a:r>
          </a:p>
          <a:p>
            <a:r>
              <a:rPr lang="sl-SI" dirty="0"/>
              <a:t>Razvoj poklicne didaktike in metodike usposabljanja v podjetjih</a:t>
            </a:r>
          </a:p>
          <a:p>
            <a:pPr lvl="1"/>
            <a:r>
              <a:rPr lang="sl-SI" dirty="0"/>
              <a:t>Okrepiti sodelovalno poučevanje osredotočeno na razvoj kompetenc za izvajanje delovnih procesov</a:t>
            </a:r>
          </a:p>
          <a:p>
            <a:pPr lvl="1"/>
            <a:r>
              <a:rPr lang="sl-SI" dirty="0"/>
              <a:t>Uvajanje sodelovalnega učenja in kombiniranih oblik izobraževanja</a:t>
            </a:r>
          </a:p>
          <a:p>
            <a:pPr lvl="1"/>
            <a:r>
              <a:rPr lang="sl-SI" dirty="0"/>
              <a:t>Ocenjevanje znanja preko izvajanje delovnih in poslovnih procesov</a:t>
            </a:r>
          </a:p>
          <a:p>
            <a:r>
              <a:rPr lang="sl-SI" dirty="0"/>
              <a:t>Novi modeli sodelovanje med šolo in podjetji</a:t>
            </a:r>
          </a:p>
          <a:p>
            <a:r>
              <a:rPr lang="sl-SI" dirty="0"/>
              <a:t>Dodatno razviti podporo vajeniškemu načinu izobraževanja (npr. enotna vajeniška pisarna, ki jo soustanovijo in sofinancirajo država, zbornice in sindikati)</a:t>
            </a:r>
          </a:p>
          <a:p>
            <a:r>
              <a:rPr lang="sl-SI" dirty="0"/>
              <a:t>Razvoj digitalnih učnih gradiv</a:t>
            </a:r>
          </a:p>
          <a:p>
            <a:r>
              <a:rPr lang="sl-SI" dirty="0"/>
              <a:t>Digitalni </a:t>
            </a:r>
            <a:r>
              <a:rPr lang="sl-SI" dirty="0" err="1"/>
              <a:t>kurikul</a:t>
            </a:r>
            <a:r>
              <a:rPr lang="sl-SI" dirty="0"/>
              <a:t>, vključujejo odprti </a:t>
            </a:r>
            <a:r>
              <a:rPr lang="sl-SI" dirty="0" err="1"/>
              <a:t>kurikul</a:t>
            </a:r>
            <a:endParaRPr lang="sl-SI" dirty="0"/>
          </a:p>
          <a:p>
            <a:r>
              <a:rPr lang="sl-SI" dirty="0"/>
              <a:t>Nacionalna in mednarodna mobilnost dijakov</a:t>
            </a:r>
          </a:p>
          <a:p>
            <a:endParaRPr lang="sl-SI" dirty="0"/>
          </a:p>
        </p:txBody>
      </p:sp>
    </p:spTree>
    <p:extLst>
      <p:ext uri="{BB962C8B-B14F-4D97-AF65-F5344CB8AC3E}">
        <p14:creationId xmlns:p14="http://schemas.microsoft.com/office/powerpoint/2010/main" val="157531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97E4FF"/>
        </a:solidFill>
        <a:effectLst/>
      </p:bgPr>
    </p:bg>
    <p:spTree>
      <p:nvGrpSpPr>
        <p:cNvPr id="1" name=""/>
        <p:cNvGrpSpPr/>
        <p:nvPr/>
      </p:nvGrpSpPr>
      <p:grpSpPr>
        <a:xfrm>
          <a:off x="0" y="0"/>
          <a:ext cx="0" cy="0"/>
          <a:chOff x="0" y="0"/>
          <a:chExt cx="0" cy="0"/>
        </a:xfrm>
      </p:grpSpPr>
      <p:sp>
        <p:nvSpPr>
          <p:cNvPr id="2" name="Naslov 1"/>
          <p:cNvSpPr>
            <a:spLocks noGrp="1"/>
          </p:cNvSpPr>
          <p:nvPr>
            <p:ph type="ctrTitle"/>
          </p:nvPr>
        </p:nvSpPr>
        <p:spPr>
          <a:xfrm>
            <a:off x="1312333" y="702733"/>
            <a:ext cx="9355667" cy="2302934"/>
          </a:xfrm>
        </p:spPr>
        <p:txBody>
          <a:bodyPr>
            <a:normAutofit/>
          </a:bodyPr>
          <a:lstStyle/>
          <a:p>
            <a:pPr algn="ctr"/>
            <a:r>
              <a:rPr lang="sl-SI" sz="4000" b="1" dirty="0"/>
              <a:t>Delovanje socialnega partnerstva </a:t>
            </a:r>
            <a:br>
              <a:rPr lang="sl-SI" sz="4000" b="1" dirty="0"/>
            </a:br>
            <a:r>
              <a:rPr lang="sl-SI" sz="4000" b="1" dirty="0"/>
              <a:t>v poklicnem in strokovnem izobraževanje </a:t>
            </a:r>
            <a:br>
              <a:rPr lang="sl-SI" sz="4000" b="1" dirty="0"/>
            </a:br>
            <a:r>
              <a:rPr lang="sl-SI" sz="4000" b="1" dirty="0"/>
              <a:t>s poudarkom na vajeništvu</a:t>
            </a:r>
            <a:endParaRPr lang="en-GB" sz="4000" b="1" dirty="0"/>
          </a:p>
        </p:txBody>
      </p:sp>
      <p:sp>
        <p:nvSpPr>
          <p:cNvPr id="3" name="Podnaslov 2"/>
          <p:cNvSpPr>
            <a:spLocks noGrp="1"/>
          </p:cNvSpPr>
          <p:nvPr>
            <p:ph type="subTitle" idx="1"/>
          </p:nvPr>
        </p:nvSpPr>
        <p:spPr>
          <a:xfrm>
            <a:off x="1481667" y="3234267"/>
            <a:ext cx="9186333" cy="2302934"/>
          </a:xfrm>
        </p:spPr>
        <p:txBody>
          <a:bodyPr>
            <a:normAutofit fontScale="92500" lnSpcReduction="20000"/>
          </a:bodyPr>
          <a:lstStyle/>
          <a:p>
            <a:pPr algn="ctr"/>
            <a:endParaRPr lang="sl-SI" b="1" dirty="0"/>
          </a:p>
          <a:p>
            <a:pPr algn="ctr"/>
            <a:r>
              <a:rPr lang="sl-SI" b="1" dirty="0"/>
              <a:t>Razprava o poklicnem in strokovnem srednješolskem izobraževanju,</a:t>
            </a:r>
          </a:p>
          <a:p>
            <a:pPr algn="ctr"/>
            <a:r>
              <a:rPr lang="sl-SI" b="1" dirty="0"/>
              <a:t>Delovna skupina za pripravo Nacionalnega programa vzgoje in izobraževanja</a:t>
            </a:r>
          </a:p>
          <a:p>
            <a:pPr algn="ctr"/>
            <a:r>
              <a:rPr lang="sl-SI" b="1" dirty="0"/>
              <a:t>MVI, 22. 8. 2023</a:t>
            </a:r>
          </a:p>
          <a:p>
            <a:pPr algn="ctr"/>
            <a:endParaRPr lang="sl-SI" b="1" dirty="0"/>
          </a:p>
          <a:p>
            <a:pPr algn="ctr"/>
            <a:r>
              <a:rPr lang="sl-SI" sz="2200" b="1" dirty="0"/>
              <a:t>Dr. Klara Skubic Ermenc</a:t>
            </a:r>
            <a:endParaRPr lang="en-GB" sz="2200" b="1" dirty="0"/>
          </a:p>
        </p:txBody>
      </p:sp>
    </p:spTree>
    <p:extLst>
      <p:ext uri="{BB962C8B-B14F-4D97-AF65-F5344CB8AC3E}">
        <p14:creationId xmlns:p14="http://schemas.microsoft.com/office/powerpoint/2010/main" val="475246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11200" y="365125"/>
            <a:ext cx="10642600" cy="549275"/>
          </a:xfrm>
        </p:spPr>
        <p:txBody>
          <a:bodyPr>
            <a:normAutofit/>
          </a:bodyPr>
          <a:lstStyle/>
          <a:p>
            <a:r>
              <a:rPr lang="sl-SI" sz="2000" dirty="0"/>
              <a:t>Socialno partnerstvo zajema velik izsek izobraževalnega sistema v Sloveniji</a:t>
            </a:r>
            <a:endParaRPr lang="en-GB" sz="2000" dirty="0"/>
          </a:p>
        </p:txBody>
      </p:sp>
      <p:pic>
        <p:nvPicPr>
          <p:cNvPr id="4" name="Označba mesta vsebine 3"/>
          <p:cNvPicPr>
            <a:picLocks noGrp="1" noChangeAspect="1"/>
          </p:cNvPicPr>
          <p:nvPr>
            <p:ph idx="1"/>
          </p:nvPr>
        </p:nvPicPr>
        <p:blipFill>
          <a:blip r:embed="rId2"/>
          <a:stretch>
            <a:fillRect/>
          </a:stretch>
        </p:blipFill>
        <p:spPr>
          <a:xfrm>
            <a:off x="1684866" y="889000"/>
            <a:ext cx="7520234" cy="5291286"/>
          </a:xfrm>
          <a:prstGeom prst="rect">
            <a:avLst/>
          </a:prstGeom>
        </p:spPr>
      </p:pic>
      <p:sp>
        <p:nvSpPr>
          <p:cNvPr id="11" name="Desna puščica 10"/>
          <p:cNvSpPr/>
          <p:nvPr/>
        </p:nvSpPr>
        <p:spPr>
          <a:xfrm>
            <a:off x="4368800" y="1600200"/>
            <a:ext cx="254000" cy="14499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Desna puščica 11"/>
          <p:cNvSpPr/>
          <p:nvPr/>
        </p:nvSpPr>
        <p:spPr>
          <a:xfrm>
            <a:off x="4470400" y="1817161"/>
            <a:ext cx="211667" cy="14499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Desna puščica 12"/>
          <p:cNvSpPr/>
          <p:nvPr/>
        </p:nvSpPr>
        <p:spPr>
          <a:xfrm>
            <a:off x="4495800" y="2124075"/>
            <a:ext cx="237067" cy="14499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Desna puščica 13"/>
          <p:cNvSpPr/>
          <p:nvPr/>
        </p:nvSpPr>
        <p:spPr>
          <a:xfrm>
            <a:off x="5376332" y="1494895"/>
            <a:ext cx="440267" cy="1778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Desna puščica 14"/>
          <p:cNvSpPr/>
          <p:nvPr/>
        </p:nvSpPr>
        <p:spPr>
          <a:xfrm>
            <a:off x="3412067" y="3064933"/>
            <a:ext cx="508000" cy="194734"/>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Desna puščica 15"/>
          <p:cNvSpPr/>
          <p:nvPr/>
        </p:nvSpPr>
        <p:spPr>
          <a:xfrm>
            <a:off x="4047067" y="1244600"/>
            <a:ext cx="516466" cy="19367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Desna puščica 16"/>
          <p:cNvSpPr/>
          <p:nvPr/>
        </p:nvSpPr>
        <p:spPr>
          <a:xfrm>
            <a:off x="3344333" y="1962151"/>
            <a:ext cx="499534" cy="230716"/>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Desna puščica 17"/>
          <p:cNvSpPr/>
          <p:nvPr/>
        </p:nvSpPr>
        <p:spPr>
          <a:xfrm>
            <a:off x="2573867" y="2700867"/>
            <a:ext cx="499533" cy="23706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19098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97933" y="508000"/>
            <a:ext cx="10684934" cy="1013355"/>
          </a:xfrm>
        </p:spPr>
        <p:txBody>
          <a:bodyPr>
            <a:normAutofit/>
          </a:bodyPr>
          <a:lstStyle/>
          <a:p>
            <a:r>
              <a:rPr lang="sl-SI" sz="2800" dirty="0"/>
              <a:t>Definicija in naloge socialnega partnerstva</a:t>
            </a:r>
            <a:endParaRPr lang="en-GB" sz="2800" dirty="0"/>
          </a:p>
        </p:txBody>
      </p:sp>
      <p:sp>
        <p:nvSpPr>
          <p:cNvPr id="3" name="Označba mesta vsebine 2"/>
          <p:cNvSpPr>
            <a:spLocks noGrp="1"/>
          </p:cNvSpPr>
          <p:nvPr>
            <p:ph idx="1"/>
          </p:nvPr>
        </p:nvSpPr>
        <p:spPr>
          <a:xfrm>
            <a:off x="397933" y="1430867"/>
            <a:ext cx="10955867" cy="4746096"/>
          </a:xfrm>
        </p:spPr>
        <p:txBody>
          <a:bodyPr>
            <a:normAutofit fontScale="92500" lnSpcReduction="10000"/>
          </a:bodyPr>
          <a:lstStyle/>
          <a:p>
            <a:pPr>
              <a:buFont typeface="Arial" panose="020B0604020202020204" pitchFamily="34" charset="0"/>
              <a:buChar char="•"/>
            </a:pPr>
            <a:r>
              <a:rPr lang="sl-SI" dirty="0"/>
              <a:t>Sodelovanje države s predstavniki delodajalcev in delojemalcev; </a:t>
            </a:r>
            <a:r>
              <a:rPr lang="sl-SI" b="1" dirty="0"/>
              <a:t>socialni dialog</a:t>
            </a:r>
            <a:r>
              <a:rPr lang="sl-SI" dirty="0"/>
              <a:t>: „dialog med vladami, delodajalskimi in </a:t>
            </a:r>
            <a:r>
              <a:rPr lang="sl-SI" dirty="0" err="1"/>
              <a:t>delojemalskimi</a:t>
            </a:r>
            <a:r>
              <a:rPr lang="sl-SI" dirty="0"/>
              <a:t> organizacijami, ki podpira dobre delovne odnose in s tem krepi družbeno pravičnost, ekonomsko rast, vodi v izboljševanje plač in delovnih pogojev ter trajnostno podjetništvo“ (Mednarodna organizacija dela)</a:t>
            </a:r>
          </a:p>
          <a:p>
            <a:pPr>
              <a:buFont typeface="Arial" panose="020B0604020202020204" pitchFamily="34" charset="0"/>
              <a:buChar char="•"/>
            </a:pPr>
            <a:r>
              <a:rPr lang="sl-SI" dirty="0"/>
              <a:t>Socialno partnerstvo v slovenskem PSI: „</a:t>
            </a:r>
            <a:r>
              <a:rPr lang="en-GB" b="1" dirty="0" err="1"/>
              <a:t>temeljno</a:t>
            </a:r>
            <a:r>
              <a:rPr lang="en-GB" b="1" dirty="0"/>
              <a:t> </a:t>
            </a:r>
            <a:r>
              <a:rPr lang="en-GB" b="1" dirty="0" err="1"/>
              <a:t>načelo</a:t>
            </a:r>
            <a:r>
              <a:rPr lang="en-GB" dirty="0"/>
              <a:t>, na </a:t>
            </a:r>
            <a:r>
              <a:rPr lang="en-GB" dirty="0" err="1"/>
              <a:t>katerem</a:t>
            </a:r>
            <a:r>
              <a:rPr lang="en-GB" dirty="0"/>
              <a:t> </a:t>
            </a:r>
            <a:r>
              <a:rPr lang="en-GB" dirty="0" err="1"/>
              <a:t>temelji</a:t>
            </a:r>
            <a:r>
              <a:rPr lang="en-GB" dirty="0"/>
              <a:t> </a:t>
            </a:r>
            <a:r>
              <a:rPr lang="en-GB" dirty="0" err="1"/>
              <a:t>načrtovanje</a:t>
            </a:r>
            <a:r>
              <a:rPr lang="en-GB" dirty="0"/>
              <a:t>, </a:t>
            </a:r>
            <a:r>
              <a:rPr lang="en-GB" dirty="0" err="1"/>
              <a:t>programiranje</a:t>
            </a:r>
            <a:r>
              <a:rPr lang="en-GB" dirty="0"/>
              <a:t> </a:t>
            </a:r>
            <a:r>
              <a:rPr lang="en-GB" dirty="0" err="1"/>
              <a:t>ter</a:t>
            </a:r>
            <a:r>
              <a:rPr lang="en-GB" dirty="0"/>
              <a:t> </a:t>
            </a:r>
            <a:r>
              <a:rPr lang="en-GB" dirty="0" err="1"/>
              <a:t>izvajanje</a:t>
            </a:r>
            <a:r>
              <a:rPr lang="en-GB" dirty="0"/>
              <a:t> </a:t>
            </a:r>
            <a:r>
              <a:rPr lang="en-GB" dirty="0" err="1"/>
              <a:t>poklicnega</a:t>
            </a:r>
            <a:r>
              <a:rPr lang="en-GB" dirty="0"/>
              <a:t> in </a:t>
            </a:r>
            <a:r>
              <a:rPr lang="en-GB" dirty="0" err="1"/>
              <a:t>strokovnega</a:t>
            </a:r>
            <a:r>
              <a:rPr lang="en-GB" dirty="0"/>
              <a:t> </a:t>
            </a:r>
            <a:r>
              <a:rPr lang="en-GB" dirty="0" err="1"/>
              <a:t>izobraževanja</a:t>
            </a:r>
            <a:r>
              <a:rPr lang="sl-SI" dirty="0"/>
              <a:t>“ (Bela knjiga, 2011: 226)</a:t>
            </a:r>
          </a:p>
          <a:p>
            <a:pPr>
              <a:buFont typeface="Arial" panose="020B0604020202020204" pitchFamily="34" charset="0"/>
              <a:buChar char="•"/>
            </a:pPr>
            <a:r>
              <a:rPr lang="sl-SI" dirty="0"/>
              <a:t>D</a:t>
            </a:r>
            <a:r>
              <a:rPr lang="en-GB" dirty="0" err="1"/>
              <a:t>efinirano</a:t>
            </a:r>
            <a:r>
              <a:rPr lang="en-GB" dirty="0"/>
              <a:t> v </a:t>
            </a:r>
            <a:r>
              <a:rPr lang="en-GB" dirty="0" err="1"/>
              <a:t>Zakon</a:t>
            </a:r>
            <a:r>
              <a:rPr lang="sl-SI" dirty="0"/>
              <a:t>u</a:t>
            </a:r>
            <a:r>
              <a:rPr lang="en-GB" dirty="0"/>
              <a:t> o </a:t>
            </a:r>
            <a:r>
              <a:rPr lang="sl-SI" dirty="0"/>
              <a:t>PSI: </a:t>
            </a:r>
            <a:r>
              <a:rPr lang="en-GB" dirty="0" err="1"/>
              <a:t>socialni</a:t>
            </a:r>
            <a:r>
              <a:rPr lang="en-GB" dirty="0"/>
              <a:t> </a:t>
            </a:r>
            <a:r>
              <a:rPr lang="en-GB" dirty="0" err="1"/>
              <a:t>partnerji</a:t>
            </a:r>
            <a:r>
              <a:rPr lang="en-GB" dirty="0"/>
              <a:t> </a:t>
            </a:r>
            <a:r>
              <a:rPr lang="en-GB" dirty="0" err="1"/>
              <a:t>pristojnih</a:t>
            </a:r>
            <a:r>
              <a:rPr lang="en-GB" dirty="0"/>
              <a:t> </a:t>
            </a:r>
            <a:r>
              <a:rPr lang="en-GB" dirty="0" err="1"/>
              <a:t>ministrstev</a:t>
            </a:r>
            <a:r>
              <a:rPr lang="en-GB" dirty="0"/>
              <a:t> </a:t>
            </a:r>
            <a:r>
              <a:rPr lang="sl-SI" dirty="0"/>
              <a:t> </a:t>
            </a:r>
            <a:r>
              <a:rPr lang="sl-SI" b="1" dirty="0"/>
              <a:t>so</a:t>
            </a:r>
            <a:r>
              <a:rPr lang="en-GB" b="1" dirty="0"/>
              <a:t> </a:t>
            </a:r>
            <a:r>
              <a:rPr lang="en-GB" b="1" dirty="0" err="1"/>
              <a:t>zbornice</a:t>
            </a:r>
            <a:r>
              <a:rPr lang="en-GB" b="1" dirty="0"/>
              <a:t>, </a:t>
            </a:r>
            <a:r>
              <a:rPr lang="en-GB" b="1" dirty="0" err="1"/>
              <a:t>gospodarske</a:t>
            </a:r>
            <a:r>
              <a:rPr lang="en-GB" b="1" dirty="0"/>
              <a:t> </a:t>
            </a:r>
            <a:r>
              <a:rPr lang="en-GB" b="1" dirty="0" err="1"/>
              <a:t>družbe</a:t>
            </a:r>
            <a:r>
              <a:rPr lang="en-GB" b="1" dirty="0"/>
              <a:t>, </a:t>
            </a:r>
            <a:r>
              <a:rPr lang="en-GB" b="1" dirty="0" err="1"/>
              <a:t>zavodi</a:t>
            </a:r>
            <a:r>
              <a:rPr lang="en-GB" b="1" dirty="0"/>
              <a:t>, </a:t>
            </a:r>
            <a:r>
              <a:rPr lang="en-GB" b="1" dirty="0" err="1"/>
              <a:t>sindikati</a:t>
            </a:r>
            <a:r>
              <a:rPr lang="en-GB" dirty="0"/>
              <a:t>, </a:t>
            </a:r>
            <a:r>
              <a:rPr lang="en-GB" dirty="0" err="1"/>
              <a:t>ki</a:t>
            </a:r>
            <a:r>
              <a:rPr lang="en-GB" dirty="0"/>
              <a:t> »v </a:t>
            </a:r>
            <a:r>
              <a:rPr lang="en-GB" dirty="0" err="1"/>
              <a:t>sodelovanju</a:t>
            </a:r>
            <a:r>
              <a:rPr lang="en-GB" dirty="0"/>
              <a:t> s </a:t>
            </a:r>
            <a:r>
              <a:rPr lang="en-GB" dirty="0" err="1"/>
              <a:t>pristojnimi</a:t>
            </a:r>
            <a:r>
              <a:rPr lang="en-GB" dirty="0"/>
              <a:t> </a:t>
            </a:r>
            <a:r>
              <a:rPr lang="en-GB" dirty="0" err="1"/>
              <a:t>ministrstvi</a:t>
            </a:r>
            <a:r>
              <a:rPr lang="en-GB" dirty="0"/>
              <a:t> </a:t>
            </a:r>
            <a:r>
              <a:rPr lang="en-GB" dirty="0" err="1"/>
              <a:t>izvajajo</a:t>
            </a:r>
            <a:r>
              <a:rPr lang="en-GB" dirty="0"/>
              <a:t> </a:t>
            </a:r>
            <a:r>
              <a:rPr lang="en-GB" dirty="0" err="1"/>
              <a:t>naloge</a:t>
            </a:r>
            <a:r>
              <a:rPr lang="en-GB" dirty="0"/>
              <a:t> v </a:t>
            </a:r>
            <a:r>
              <a:rPr lang="en-GB" dirty="0" err="1"/>
              <a:t>zvezi</a:t>
            </a:r>
            <a:r>
              <a:rPr lang="en-GB" dirty="0"/>
              <a:t> s </a:t>
            </a:r>
            <a:r>
              <a:rPr lang="en-GB" dirty="0" err="1"/>
              <a:t>poklicnim</a:t>
            </a:r>
            <a:r>
              <a:rPr lang="en-GB" dirty="0"/>
              <a:t> in </a:t>
            </a:r>
            <a:r>
              <a:rPr lang="en-GB" dirty="0" err="1"/>
              <a:t>strokovnim</a:t>
            </a:r>
            <a:r>
              <a:rPr lang="en-GB" dirty="0"/>
              <a:t> </a:t>
            </a:r>
            <a:r>
              <a:rPr lang="en-GB" dirty="0" err="1"/>
              <a:t>izobraževanjem</a:t>
            </a:r>
            <a:r>
              <a:rPr lang="en-GB" dirty="0"/>
              <a:t>.« (18. </a:t>
            </a:r>
            <a:r>
              <a:rPr lang="en-GB" dirty="0" err="1"/>
              <a:t>člen</a:t>
            </a:r>
            <a:r>
              <a:rPr lang="en-GB" dirty="0"/>
              <a:t>). </a:t>
            </a:r>
            <a:endParaRPr lang="sl-SI" dirty="0"/>
          </a:p>
          <a:p>
            <a:pPr>
              <a:buFont typeface="Arial" panose="020B0604020202020204" pitchFamily="34" charset="0"/>
              <a:buChar char="•"/>
            </a:pPr>
            <a:r>
              <a:rPr lang="sl-SI" dirty="0"/>
              <a:t>Tudi </a:t>
            </a:r>
            <a:r>
              <a:rPr lang="sl-SI" b="1" dirty="0"/>
              <a:t>medsektorsko sodelovanje</a:t>
            </a:r>
            <a:r>
              <a:rPr lang="sl-SI" dirty="0"/>
              <a:t>: izobraževanje &amp; delo &amp; gospodarstvo</a:t>
            </a:r>
          </a:p>
        </p:txBody>
      </p:sp>
    </p:spTree>
    <p:extLst>
      <p:ext uri="{BB962C8B-B14F-4D97-AF65-F5344CB8AC3E}">
        <p14:creationId xmlns:p14="http://schemas.microsoft.com/office/powerpoint/2010/main" val="8726977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365126"/>
            <a:ext cx="10515600" cy="642408"/>
          </a:xfrm>
        </p:spPr>
        <p:txBody>
          <a:bodyPr>
            <a:normAutofit/>
          </a:bodyPr>
          <a:lstStyle/>
          <a:p>
            <a:r>
              <a:rPr lang="sl-SI" sz="2800" dirty="0"/>
              <a:t>Značilnosti socialnega partnerstva – pravno-formalni okvir</a:t>
            </a:r>
            <a:endParaRPr lang="en-GB" sz="2800" dirty="0"/>
          </a:p>
        </p:txBody>
      </p:sp>
      <p:sp>
        <p:nvSpPr>
          <p:cNvPr id="3" name="Označba mesta vsebine 2"/>
          <p:cNvSpPr>
            <a:spLocks noGrp="1"/>
          </p:cNvSpPr>
          <p:nvPr>
            <p:ph idx="1"/>
          </p:nvPr>
        </p:nvSpPr>
        <p:spPr>
          <a:xfrm>
            <a:off x="719667" y="1007534"/>
            <a:ext cx="10634133" cy="5169429"/>
          </a:xfrm>
        </p:spPr>
        <p:txBody>
          <a:bodyPr>
            <a:normAutofit/>
          </a:bodyPr>
          <a:lstStyle/>
          <a:p>
            <a:pPr>
              <a:buFont typeface="Arial" panose="020B0604020202020204" pitchFamily="34" charset="0"/>
              <a:buChar char="•"/>
            </a:pPr>
            <a:r>
              <a:rPr lang="sl-SI" dirty="0"/>
              <a:t>18. člen določa, da socialni partnerji sodelujejo s pristojnimi ministrstvi pri razvoju poklicev in kvalifikacijske strukture, sodelujejo v izpitnih komisijah, organizirajo izvajanje PUD-a, sodelujejo pri upravljanju MIC-</a:t>
            </a:r>
            <a:r>
              <a:rPr lang="sl-SI" dirty="0" err="1"/>
              <a:t>ev</a:t>
            </a:r>
            <a:r>
              <a:rPr lang="sl-SI" dirty="0"/>
              <a:t>. – se pravi, </a:t>
            </a:r>
            <a:r>
              <a:rPr lang="sl-SI" b="1" dirty="0"/>
              <a:t>naloge na področju priprave podlag za programe, upravljanja in izvajanja izobraževanja</a:t>
            </a:r>
          </a:p>
          <a:p>
            <a:pPr>
              <a:buFont typeface="Arial" panose="020B0604020202020204" pitchFamily="34" charset="0"/>
              <a:buChar char="•"/>
            </a:pPr>
            <a:r>
              <a:rPr lang="sl-SI" dirty="0"/>
              <a:t> ZOFVI (24. člen) določa tudi, da socialni partnerji predlagajo strokovnjake v strokovna sveta za PSI in IO, ki sta glavni strokovni telesi za </a:t>
            </a:r>
            <a:r>
              <a:rPr lang="sl-SI" b="1" dirty="0"/>
              <a:t>usmerjanje razvoja PSI kot celote v državi</a:t>
            </a:r>
            <a:r>
              <a:rPr lang="sl-SI" dirty="0"/>
              <a:t>.</a:t>
            </a:r>
          </a:p>
          <a:p>
            <a:pPr>
              <a:buFont typeface="Arial" panose="020B0604020202020204" pitchFamily="34" charset="0"/>
              <a:buChar char="•"/>
            </a:pPr>
            <a:r>
              <a:rPr lang="sl-SI" dirty="0"/>
              <a:t>Zakon o vajeništvu: razširjene naloge zbornicam z javnim pooblastilom glede na Zakon o PSI; sindikati zadolženi za varstvo pravic vajencev – </a:t>
            </a:r>
            <a:r>
              <a:rPr lang="sl-SI" b="1" dirty="0"/>
              <a:t>izvedbena raven</a:t>
            </a:r>
          </a:p>
          <a:p>
            <a:pPr lvl="1">
              <a:buFont typeface="Arial" panose="020B0604020202020204" pitchFamily="34" charset="0"/>
              <a:buChar char="•"/>
            </a:pPr>
            <a:r>
              <a:rPr lang="sl-SI" dirty="0"/>
              <a:t>14. člen: komisija za spremljanje izvajanja vajeništva</a:t>
            </a:r>
          </a:p>
          <a:p>
            <a:pPr marL="0" indent="0">
              <a:buNone/>
            </a:pPr>
            <a:endParaRPr lang="en-GB" dirty="0"/>
          </a:p>
        </p:txBody>
      </p:sp>
    </p:spTree>
    <p:extLst>
      <p:ext uri="{BB962C8B-B14F-4D97-AF65-F5344CB8AC3E}">
        <p14:creationId xmlns:p14="http://schemas.microsoft.com/office/powerpoint/2010/main" val="3791727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a:t>Kdo sodeluje pri upravljanju sistema?</a:t>
            </a:r>
            <a:endParaRPr lang="en-GB" dirty="0"/>
          </a:p>
        </p:txBody>
      </p:sp>
      <p:sp>
        <p:nvSpPr>
          <p:cNvPr id="3" name="Označba mesta vsebine 2"/>
          <p:cNvSpPr>
            <a:spLocks noGrp="1"/>
          </p:cNvSpPr>
          <p:nvPr>
            <p:ph idx="1"/>
          </p:nvPr>
        </p:nvSpPr>
        <p:spPr/>
        <p:txBody>
          <a:bodyPr>
            <a:normAutofit/>
          </a:bodyPr>
          <a:lstStyle/>
          <a:p>
            <a:pPr>
              <a:buFont typeface="Arial" panose="020B0604020202020204" pitchFamily="34" charset="0"/>
              <a:buChar char="•"/>
            </a:pPr>
            <a:r>
              <a:rPr lang="sl-SI" dirty="0"/>
              <a:t>Ministrstva, pristojna za: </a:t>
            </a:r>
            <a:r>
              <a:rPr lang="sl-SI" b="1" dirty="0"/>
              <a:t>izobraževanje </a:t>
            </a:r>
            <a:r>
              <a:rPr lang="sl-SI" dirty="0"/>
              <a:t>(osrednje), delo in gospodarstvo;</a:t>
            </a:r>
          </a:p>
          <a:p>
            <a:pPr>
              <a:buFont typeface="Arial" panose="020B0604020202020204" pitchFamily="34" charset="0"/>
              <a:buChar char="•"/>
            </a:pPr>
            <a:r>
              <a:rPr lang="sl-SI" dirty="0"/>
              <a:t>Javni zavodi: CPI (socialno-partnersko ustanovljen: vlada, GZS, OZS); ACS; ZRSZ; RIC (sveti zavodov: socialno-partnersko sestavljeni)</a:t>
            </a:r>
          </a:p>
          <a:p>
            <a:pPr>
              <a:buFont typeface="Arial" panose="020B0604020202020204" pitchFamily="34" charset="0"/>
              <a:buChar char="•"/>
            </a:pPr>
            <a:r>
              <a:rPr lang="sl-SI" dirty="0"/>
              <a:t>Socialni partnerji: </a:t>
            </a:r>
            <a:r>
              <a:rPr lang="sl-SI" b="1" dirty="0"/>
              <a:t>zbornice</a:t>
            </a:r>
            <a:r>
              <a:rPr lang="sl-SI" dirty="0"/>
              <a:t> z javnim pooblastilom (OZS, GZS, TZS); reprezentativni </a:t>
            </a:r>
            <a:r>
              <a:rPr lang="sl-SI" b="1" dirty="0"/>
              <a:t>sindikati</a:t>
            </a:r>
          </a:p>
          <a:p>
            <a:pPr>
              <a:buFont typeface="Arial" panose="020B0604020202020204" pitchFamily="34" charset="0"/>
              <a:buChar char="•"/>
            </a:pPr>
            <a:r>
              <a:rPr lang="sl-SI" dirty="0"/>
              <a:t>Strokovna sveta (SSPSI, SSIO; socialno-partnersko sestavljeni)</a:t>
            </a:r>
          </a:p>
          <a:p>
            <a:pPr>
              <a:buFont typeface="Arial" panose="020B0604020202020204" pitchFamily="34" charset="0"/>
              <a:buChar char="•"/>
            </a:pPr>
            <a:r>
              <a:rPr lang="sl-SI" dirty="0"/>
              <a:t>Področni odbori za poklicne standarde (socialno-partnersko sestavljeni)</a:t>
            </a:r>
          </a:p>
          <a:p>
            <a:endParaRPr lang="sl-SI" dirty="0"/>
          </a:p>
          <a:p>
            <a:endParaRPr lang="en-GB" dirty="0"/>
          </a:p>
        </p:txBody>
      </p:sp>
    </p:spTree>
    <p:extLst>
      <p:ext uri="{BB962C8B-B14F-4D97-AF65-F5344CB8AC3E}">
        <p14:creationId xmlns:p14="http://schemas.microsoft.com/office/powerpoint/2010/main" val="3303203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365126"/>
            <a:ext cx="10515600" cy="693208"/>
          </a:xfrm>
        </p:spPr>
        <p:txBody>
          <a:bodyPr>
            <a:normAutofit/>
          </a:bodyPr>
          <a:lstStyle/>
          <a:p>
            <a:r>
              <a:rPr lang="sl-SI" sz="2800" dirty="0"/>
              <a:t>Groba delitev odgovornosti med socialnimi partnerji</a:t>
            </a:r>
            <a:endParaRPr lang="en-GB" sz="2800" dirty="0"/>
          </a:p>
        </p:txBody>
      </p:sp>
      <p:sp>
        <p:nvSpPr>
          <p:cNvPr id="3" name="Označba mesta vsebine 2"/>
          <p:cNvSpPr>
            <a:spLocks noGrp="1"/>
          </p:cNvSpPr>
          <p:nvPr>
            <p:ph idx="1"/>
          </p:nvPr>
        </p:nvSpPr>
        <p:spPr>
          <a:xfrm>
            <a:off x="592667" y="939801"/>
            <a:ext cx="10600266" cy="5528732"/>
          </a:xfrm>
        </p:spPr>
        <p:txBody>
          <a:bodyPr>
            <a:normAutofit fontScale="70000" lnSpcReduction="20000"/>
          </a:bodyPr>
          <a:lstStyle/>
          <a:p>
            <a:pPr marL="0" indent="0">
              <a:buNone/>
            </a:pPr>
            <a:r>
              <a:rPr lang="sl-SI" dirty="0">
                <a:solidFill>
                  <a:srgbClr val="0070C0"/>
                </a:solidFill>
              </a:rPr>
              <a:t>Ključni odločevalci: </a:t>
            </a:r>
          </a:p>
          <a:p>
            <a:pPr lvl="1">
              <a:buFont typeface="Arial" panose="020B0604020202020204" pitchFamily="34" charset="0"/>
              <a:buChar char="•"/>
            </a:pPr>
            <a:r>
              <a:rPr lang="sl-SI" dirty="0"/>
              <a:t>minister, pristojen za izobraževanje (</a:t>
            </a:r>
            <a:r>
              <a:rPr lang="sl-SI" b="1" dirty="0"/>
              <a:t>sprejema programe </a:t>
            </a:r>
            <a:r>
              <a:rPr lang="sl-SI" dirty="0"/>
              <a:t>na podlagi sklepa strokovnega sveta); MVI oblikuje javno mrežo šol, razpisuje programe in je odgovorno za vpisno politiko …</a:t>
            </a:r>
          </a:p>
          <a:p>
            <a:pPr lvl="1">
              <a:buFont typeface="Arial" panose="020B0604020202020204" pitchFamily="34" charset="0"/>
              <a:buChar char="•"/>
            </a:pPr>
            <a:r>
              <a:rPr lang="sl-SI" dirty="0"/>
              <a:t>minister, pristojen za delo (</a:t>
            </a:r>
            <a:r>
              <a:rPr lang="sl-SI" b="1" dirty="0"/>
              <a:t>sprejema PS</a:t>
            </a:r>
            <a:r>
              <a:rPr lang="sl-SI" dirty="0"/>
              <a:t>)</a:t>
            </a:r>
          </a:p>
          <a:p>
            <a:pPr lvl="1">
              <a:buFont typeface="Arial" panose="020B0604020202020204" pitchFamily="34" charset="0"/>
              <a:buChar char="•"/>
            </a:pPr>
            <a:r>
              <a:rPr lang="sl-SI" dirty="0"/>
              <a:t>strokovni svet: </a:t>
            </a:r>
            <a:r>
              <a:rPr lang="sl-SI" b="1" dirty="0"/>
              <a:t>določa</a:t>
            </a:r>
            <a:r>
              <a:rPr lang="sl-SI" dirty="0"/>
              <a:t> (kataloge znanja, izpitne kataloge, obseg PUD-a, izobrazbo izvajalcev..), </a:t>
            </a:r>
            <a:r>
              <a:rPr lang="sl-SI" b="1" dirty="0"/>
              <a:t>potrjuje</a:t>
            </a:r>
            <a:r>
              <a:rPr lang="sl-SI" dirty="0"/>
              <a:t> (učbenike) …</a:t>
            </a:r>
          </a:p>
          <a:p>
            <a:pPr lvl="1">
              <a:buFont typeface="Arial" panose="020B0604020202020204" pitchFamily="34" charset="0"/>
              <a:buChar char="•"/>
            </a:pPr>
            <a:r>
              <a:rPr lang="sl-SI" dirty="0"/>
              <a:t>(Zbornice z javnim pooblastilom: </a:t>
            </a:r>
            <a:r>
              <a:rPr lang="sl-SI" b="1" dirty="0"/>
              <a:t>verificirajo</a:t>
            </a:r>
            <a:r>
              <a:rPr lang="sl-SI" dirty="0"/>
              <a:t> učna mesta, izvajajo vmesne preizkuse, </a:t>
            </a:r>
            <a:r>
              <a:rPr lang="sl-SI" b="1" dirty="0"/>
              <a:t>registrira</a:t>
            </a:r>
            <a:r>
              <a:rPr lang="sl-SI" dirty="0"/>
              <a:t> pogodbe o vajeništvu)</a:t>
            </a:r>
          </a:p>
          <a:p>
            <a:pPr marL="0" indent="0">
              <a:buNone/>
            </a:pPr>
            <a:r>
              <a:rPr lang="sl-SI" dirty="0">
                <a:solidFill>
                  <a:srgbClr val="0070C0"/>
                </a:solidFill>
              </a:rPr>
              <a:t>Posvetovalne, razvojne, </a:t>
            </a:r>
            <a:r>
              <a:rPr lang="sl-SI" dirty="0" err="1">
                <a:solidFill>
                  <a:srgbClr val="0070C0"/>
                </a:solidFill>
              </a:rPr>
              <a:t>evalvacijske</a:t>
            </a:r>
            <a:r>
              <a:rPr lang="sl-SI" dirty="0">
                <a:solidFill>
                  <a:srgbClr val="0070C0"/>
                </a:solidFill>
              </a:rPr>
              <a:t> naloge:</a:t>
            </a:r>
          </a:p>
          <a:p>
            <a:pPr lvl="1">
              <a:buFont typeface="Arial" panose="020B0604020202020204" pitchFamily="34" charset="0"/>
              <a:buChar char="•"/>
            </a:pPr>
            <a:r>
              <a:rPr lang="sl-SI" dirty="0"/>
              <a:t>strokovni svet: predlaga programe, normative, standarde …</a:t>
            </a:r>
          </a:p>
          <a:p>
            <a:pPr lvl="1">
              <a:buFont typeface="Arial" panose="020B0604020202020204" pitchFamily="34" charset="0"/>
              <a:buChar char="•"/>
            </a:pPr>
            <a:r>
              <a:rPr lang="sl-SI" dirty="0"/>
              <a:t>CPI, ACS, RIC, ZRSZ</a:t>
            </a:r>
          </a:p>
          <a:p>
            <a:pPr lvl="1">
              <a:buFont typeface="Arial" panose="020B0604020202020204" pitchFamily="34" charset="0"/>
              <a:buChar char="•"/>
            </a:pPr>
            <a:r>
              <a:rPr lang="sl-SI" dirty="0"/>
              <a:t>zbornice in sindikati</a:t>
            </a:r>
          </a:p>
          <a:p>
            <a:pPr lvl="1">
              <a:buFont typeface="Arial" panose="020B0604020202020204" pitchFamily="34" charset="0"/>
              <a:buChar char="•"/>
            </a:pPr>
            <a:r>
              <a:rPr lang="sl-SI" dirty="0"/>
              <a:t>Komisija za spremljanje izvajanja vajeništva (ne deluje)</a:t>
            </a:r>
          </a:p>
          <a:p>
            <a:pPr marL="0" indent="0">
              <a:buNone/>
            </a:pPr>
            <a:r>
              <a:rPr lang="sl-SI" dirty="0">
                <a:solidFill>
                  <a:srgbClr val="0070C0"/>
                </a:solidFill>
              </a:rPr>
              <a:t>Izvajalske naloge:</a:t>
            </a:r>
          </a:p>
          <a:p>
            <a:pPr lvl="1">
              <a:buFont typeface="Arial" panose="020B0604020202020204" pitchFamily="34" charset="0"/>
              <a:buChar char="•"/>
            </a:pPr>
            <a:r>
              <a:rPr lang="sl-SI" dirty="0"/>
              <a:t>šole</a:t>
            </a:r>
          </a:p>
          <a:p>
            <a:pPr lvl="1">
              <a:buFont typeface="Arial" panose="020B0604020202020204" pitchFamily="34" charset="0"/>
              <a:buChar char="•"/>
            </a:pPr>
            <a:r>
              <a:rPr lang="sl-SI" dirty="0"/>
              <a:t>Podjetja</a:t>
            </a:r>
          </a:p>
          <a:p>
            <a:pPr marL="0" indent="0">
              <a:buNone/>
            </a:pPr>
            <a:r>
              <a:rPr lang="sl-SI" dirty="0">
                <a:solidFill>
                  <a:srgbClr val="0070C0"/>
                </a:solidFill>
              </a:rPr>
              <a:t>Financiranje:</a:t>
            </a:r>
          </a:p>
          <a:p>
            <a:pPr lvl="1">
              <a:buFont typeface="Arial" panose="020B0604020202020204" pitchFamily="34" charset="0"/>
              <a:buChar char="•"/>
            </a:pPr>
            <a:r>
              <a:rPr lang="sl-SI" dirty="0"/>
              <a:t>Proračunska (uredbena) sredstva: MVI (ključni financer), MGTŠ (del stroškov javnega pooblastila zbornicam) </a:t>
            </a:r>
          </a:p>
          <a:p>
            <a:pPr lvl="1">
              <a:buFont typeface="Arial" panose="020B0604020202020204" pitchFamily="34" charset="0"/>
              <a:buChar char="•"/>
            </a:pPr>
            <a:r>
              <a:rPr lang="sl-SI" dirty="0"/>
              <a:t>Evropska (projektna) sredstva (npr. izobraževanje mentorjev, spodbude delodajalcem, razvoj programov …)</a:t>
            </a:r>
          </a:p>
          <a:p>
            <a:pPr lvl="1">
              <a:buFont typeface="Arial" panose="020B0604020202020204" pitchFamily="34" charset="0"/>
              <a:buChar char="•"/>
            </a:pPr>
            <a:r>
              <a:rPr lang="sl-SI" dirty="0"/>
              <a:t>Zasebna sredstva: delodajalci (za čas vajeništva: vajeniška nagrada, stroški prevoza, prehrane..), zbornice (prispevajo pri promociji vajeništva ipd.)</a:t>
            </a:r>
          </a:p>
        </p:txBody>
      </p:sp>
    </p:spTree>
    <p:extLst>
      <p:ext uri="{BB962C8B-B14F-4D97-AF65-F5344CB8AC3E}">
        <p14:creationId xmlns:p14="http://schemas.microsoft.com/office/powerpoint/2010/main" val="26773082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19667" y="365126"/>
            <a:ext cx="10634133" cy="659342"/>
          </a:xfrm>
        </p:spPr>
        <p:txBody>
          <a:bodyPr>
            <a:normAutofit/>
          </a:bodyPr>
          <a:lstStyle/>
          <a:p>
            <a:r>
              <a:rPr lang="sl-SI" sz="2800" dirty="0"/>
              <a:t>Pomen socialnega partnerstva za vajeništvo</a:t>
            </a:r>
            <a:endParaRPr lang="en-GB" sz="2800" dirty="0"/>
          </a:p>
        </p:txBody>
      </p:sp>
      <p:sp>
        <p:nvSpPr>
          <p:cNvPr id="3" name="Označba mesta vsebine 2"/>
          <p:cNvSpPr>
            <a:spLocks noGrp="1"/>
          </p:cNvSpPr>
          <p:nvPr>
            <p:ph idx="1"/>
          </p:nvPr>
        </p:nvSpPr>
        <p:spPr>
          <a:xfrm>
            <a:off x="719667" y="1024468"/>
            <a:ext cx="10634133" cy="5152495"/>
          </a:xfrm>
        </p:spPr>
        <p:txBody>
          <a:bodyPr>
            <a:normAutofit fontScale="85000" lnSpcReduction="20000"/>
          </a:bodyPr>
          <a:lstStyle/>
          <a:p>
            <a:pPr marL="0" indent="0">
              <a:buNone/>
            </a:pPr>
            <a:r>
              <a:rPr lang="sl-SI" dirty="0"/>
              <a:t>Kako je trenutno zasnovano vajeništvo v Sloveniji?</a:t>
            </a:r>
          </a:p>
          <a:p>
            <a:pPr>
              <a:buFont typeface="Arial" panose="020B0604020202020204" pitchFamily="34" charset="0"/>
              <a:buChar char="•"/>
            </a:pPr>
            <a:r>
              <a:rPr lang="sl-SI" sz="2000" dirty="0"/>
              <a:t>Oblika izobraževanja (drugačna pot do iste kvalifikacije)</a:t>
            </a:r>
          </a:p>
          <a:p>
            <a:pPr>
              <a:buFont typeface="Arial" panose="020B0604020202020204" pitchFamily="34" charset="0"/>
              <a:buChar char="•"/>
            </a:pPr>
            <a:r>
              <a:rPr lang="sl-SI" sz="2000" dirty="0"/>
              <a:t>Izvaja samo v 3-letnem poklicnem izobraževanju (in programih nadaljnjega poklicnega in strokovnega izobraževanja, a se ne izvaja)</a:t>
            </a:r>
          </a:p>
          <a:p>
            <a:pPr>
              <a:buFont typeface="Arial" panose="020B0604020202020204" pitchFamily="34" charset="0"/>
              <a:buChar char="•"/>
            </a:pPr>
            <a:r>
              <a:rPr lang="sl-SI" sz="2000" dirty="0"/>
              <a:t>Vajenec podpiše učno pogodbo s podjetjem (pogodbo </a:t>
            </a:r>
            <a:r>
              <a:rPr lang="sl-SI" sz="2000" b="1" dirty="0"/>
              <a:t>zbornica</a:t>
            </a:r>
            <a:r>
              <a:rPr lang="sl-SI" sz="2000" dirty="0"/>
              <a:t> preveri in registrira); dobi nagrado za čas usposabljanja, a ohranja </a:t>
            </a:r>
            <a:r>
              <a:rPr lang="sl-SI" sz="2000" dirty="0" err="1"/>
              <a:t>pravnoformalni</a:t>
            </a:r>
            <a:r>
              <a:rPr lang="sl-SI" sz="2000" dirty="0"/>
              <a:t> status dijaka (z vsemi beneficijami), nima statusa zaposlenega</a:t>
            </a:r>
          </a:p>
          <a:p>
            <a:pPr>
              <a:buFont typeface="Arial" panose="020B0604020202020204" pitchFamily="34" charset="0"/>
              <a:buChar char="•"/>
            </a:pPr>
            <a:r>
              <a:rPr lang="sl-SI" sz="2000" dirty="0"/>
              <a:t>50 % (cca 56 tednov) izobraževanja se odvija v podjetju (cca 24 tednov v šolski obliki); </a:t>
            </a:r>
          </a:p>
          <a:p>
            <a:pPr>
              <a:buFont typeface="Arial" panose="020B0604020202020204" pitchFamily="34" charset="0"/>
              <a:buChar char="•"/>
            </a:pPr>
            <a:r>
              <a:rPr lang="sl-SI" sz="2000" b="1" dirty="0"/>
              <a:t>šola in podjetje </a:t>
            </a:r>
            <a:r>
              <a:rPr lang="sl-SI" sz="2000" dirty="0"/>
              <a:t>se uskladita o načinu izvajanja (na osnovi kataloga za praktično usposabljanje se pripravi NIV); mentor odgovoren za izvedbo načrta in ocenjevanje;</a:t>
            </a:r>
          </a:p>
          <a:p>
            <a:pPr>
              <a:buFont typeface="Arial" panose="020B0604020202020204" pitchFamily="34" charset="0"/>
              <a:buChar char="•"/>
            </a:pPr>
            <a:r>
              <a:rPr lang="sl-SI" sz="2000" dirty="0"/>
              <a:t>OZS in GZS tudi pomembno ocenjevalno (vmesni preizkus), promocijsko, usklajevalno, podporno funkcijo</a:t>
            </a:r>
          </a:p>
          <a:p>
            <a:pPr>
              <a:buFontTx/>
              <a:buChar char="-"/>
            </a:pPr>
            <a:endParaRPr lang="sl-SI" dirty="0"/>
          </a:p>
          <a:p>
            <a:r>
              <a:rPr lang="sl-SI" dirty="0"/>
              <a:t>Delujoče socialno partnerstvo je </a:t>
            </a:r>
            <a:r>
              <a:rPr lang="sl-SI" b="1" dirty="0"/>
              <a:t>temeljni pogoj </a:t>
            </a:r>
            <a:r>
              <a:rPr lang="sl-SI" dirty="0"/>
              <a:t>za vzpostavitev, obstoj in razvoj vajeništva: </a:t>
            </a:r>
          </a:p>
          <a:p>
            <a:pPr marL="0" indent="0">
              <a:buNone/>
            </a:pPr>
            <a:r>
              <a:rPr lang="sl-SI" dirty="0"/>
              <a:t>ni kakovostne poklicne izobraženosti in kvalificiranosti brez kakovostnega učenja, ki poteka tako v izobraževalnem kot delovnem okolju, niti brez programov, ki usklajujejo pripravo na poklic (s sodelovanjem s soc. partnerji), življenje in nadaljnje učenje/izobraževanje.</a:t>
            </a:r>
          </a:p>
          <a:p>
            <a:endParaRPr lang="sl-SI" dirty="0"/>
          </a:p>
          <a:p>
            <a:endParaRPr lang="en-GB" dirty="0"/>
          </a:p>
        </p:txBody>
      </p:sp>
    </p:spTree>
    <p:extLst>
      <p:ext uri="{BB962C8B-B14F-4D97-AF65-F5344CB8AC3E}">
        <p14:creationId xmlns:p14="http://schemas.microsoft.com/office/powerpoint/2010/main" val="3972949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982132" y="365125"/>
            <a:ext cx="10371667" cy="3241675"/>
          </a:xfrm>
        </p:spPr>
        <p:txBody>
          <a:bodyPr>
            <a:normAutofit/>
          </a:bodyPr>
          <a:lstStyle/>
          <a:p>
            <a:pPr algn="ctr"/>
            <a:r>
              <a:rPr lang="en-GB" dirty="0" err="1"/>
              <a:t>Nekaj</a:t>
            </a:r>
            <a:r>
              <a:rPr lang="en-GB" dirty="0"/>
              <a:t> </a:t>
            </a:r>
            <a:r>
              <a:rPr lang="en-GB" dirty="0" err="1"/>
              <a:t>ključnih</a:t>
            </a:r>
            <a:r>
              <a:rPr lang="en-GB" dirty="0"/>
              <a:t> </a:t>
            </a:r>
            <a:r>
              <a:rPr lang="en-GB" dirty="0" err="1"/>
              <a:t>izzivov</a:t>
            </a:r>
            <a:r>
              <a:rPr lang="en-GB" dirty="0"/>
              <a:t> </a:t>
            </a:r>
            <a:r>
              <a:rPr lang="en-GB" dirty="0" err="1"/>
              <a:t>socialnega</a:t>
            </a:r>
            <a:r>
              <a:rPr lang="en-GB" dirty="0"/>
              <a:t> </a:t>
            </a:r>
            <a:r>
              <a:rPr lang="en-GB" dirty="0" err="1"/>
              <a:t>partnerstva</a:t>
            </a:r>
            <a:r>
              <a:rPr lang="en-GB" dirty="0"/>
              <a:t>, </a:t>
            </a:r>
            <a:r>
              <a:rPr lang="en-GB" dirty="0" err="1"/>
              <a:t>zlasti</a:t>
            </a:r>
            <a:r>
              <a:rPr lang="en-GB" dirty="0"/>
              <a:t> </a:t>
            </a:r>
            <a:r>
              <a:rPr lang="en-GB" dirty="0" err="1"/>
              <a:t>pri</a:t>
            </a:r>
            <a:r>
              <a:rPr lang="en-GB" dirty="0"/>
              <a:t> </a:t>
            </a:r>
            <a:r>
              <a:rPr lang="en-GB" dirty="0" err="1"/>
              <a:t>vajeništvu</a:t>
            </a:r>
            <a:r>
              <a:rPr lang="en-GB" dirty="0"/>
              <a:t> – </a:t>
            </a:r>
            <a:r>
              <a:rPr lang="sl-SI" dirty="0"/>
              <a:t/>
            </a:r>
            <a:br>
              <a:rPr lang="sl-SI" dirty="0"/>
            </a:br>
            <a:r>
              <a:rPr lang="en-GB" dirty="0" err="1"/>
              <a:t>kaj</a:t>
            </a:r>
            <a:r>
              <a:rPr lang="en-GB" dirty="0"/>
              <a:t> </a:t>
            </a:r>
            <a:r>
              <a:rPr lang="en-GB" dirty="0" err="1"/>
              <a:t>sporočajo</a:t>
            </a:r>
            <a:r>
              <a:rPr lang="en-GB" dirty="0"/>
              <a:t> </a:t>
            </a:r>
            <a:r>
              <a:rPr lang="en-GB" dirty="0" err="1"/>
              <a:t>evalvacije</a:t>
            </a:r>
            <a:r>
              <a:rPr lang="en-GB" dirty="0"/>
              <a:t> CPI</a:t>
            </a:r>
          </a:p>
        </p:txBody>
      </p:sp>
    </p:spTree>
    <p:extLst>
      <p:ext uri="{BB962C8B-B14F-4D97-AF65-F5344CB8AC3E}">
        <p14:creationId xmlns:p14="http://schemas.microsoft.com/office/powerpoint/2010/main" val="1637415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414867" y="177800"/>
            <a:ext cx="10938934" cy="5999163"/>
          </a:xfrm>
        </p:spPr>
        <p:txBody>
          <a:bodyPr>
            <a:normAutofit lnSpcReduction="10000"/>
          </a:bodyPr>
          <a:lstStyle/>
          <a:p>
            <a:pPr marL="0" indent="0">
              <a:buNone/>
            </a:pPr>
            <a:r>
              <a:rPr lang="sl-SI" dirty="0">
                <a:solidFill>
                  <a:schemeClr val="accent1"/>
                </a:solidFill>
              </a:rPr>
              <a:t>1. </a:t>
            </a:r>
            <a:r>
              <a:rPr lang="sl-SI" b="1" dirty="0">
                <a:solidFill>
                  <a:schemeClr val="accent1"/>
                </a:solidFill>
              </a:rPr>
              <a:t>Odsotnost celovitega in usklajenega mehanizma sodelovanja MVI s socialnimi partnerji, prešibko medresorsko sodelovanje (MVI-MDDSZ-MGTŠ), šibko zaupanje</a:t>
            </a:r>
          </a:p>
          <a:p>
            <a:pPr marL="0" indent="0">
              <a:buNone/>
            </a:pPr>
            <a:r>
              <a:rPr lang="sl-SI" dirty="0"/>
              <a:t>Ali in kako ključni odločevalci upoštevajo priporočila, potrebe, ugotovitve tistih, ki so v posvetovalni funkciji? </a:t>
            </a:r>
          </a:p>
          <a:p>
            <a:pPr marL="0" indent="0">
              <a:buNone/>
            </a:pPr>
            <a:r>
              <a:rPr lang="sl-SI" b="1" dirty="0"/>
              <a:t>Ne v zadostni meri. Primeri</a:t>
            </a:r>
            <a:r>
              <a:rPr lang="sl-SI" dirty="0"/>
              <a:t>:</a:t>
            </a:r>
          </a:p>
          <a:p>
            <a:pPr lvl="1">
              <a:buFont typeface="Arial" panose="020B0604020202020204" pitchFamily="34" charset="0"/>
              <a:buChar char="•"/>
            </a:pPr>
            <a:r>
              <a:rPr lang="sl-SI" dirty="0"/>
              <a:t>Zbornici in MGTŠ ocenjujejo, da MVI ne upošteva v zadostni meri potreb gospodarstva pri razpisih programov in vpisnih mestih; ne upošteva stališča zbornic pri razvoju mreže šol;</a:t>
            </a:r>
          </a:p>
          <a:p>
            <a:pPr lvl="1">
              <a:buFont typeface="Arial" panose="020B0604020202020204" pitchFamily="34" charset="0"/>
              <a:buChar char="•"/>
            </a:pPr>
            <a:r>
              <a:rPr lang="sl-SI" dirty="0"/>
              <a:t>Zbornice, zadolžene za verifikacijo učnih mest, se ne odzivajo na sporočila šol in MVI, da proces ni v celoti zasnovan tako, da bi zagotovil kakovostna učna mesta – v ospredju je pridobitev podjetij za sodelovanje, manj njihova kakovost;</a:t>
            </a:r>
          </a:p>
          <a:p>
            <a:pPr lvl="1">
              <a:buFont typeface="Arial" panose="020B0604020202020204" pitchFamily="34" charset="0"/>
              <a:buChar char="•"/>
            </a:pPr>
            <a:r>
              <a:rPr lang="sl-SI" dirty="0"/>
              <a:t>Zaradi težavnosti dogovarjanja je vajeništvo omejeno na poklicne programe;</a:t>
            </a:r>
          </a:p>
          <a:p>
            <a:pPr lvl="1">
              <a:buFont typeface="Arial" panose="020B0604020202020204" pitchFamily="34" charset="0"/>
              <a:buChar char="•"/>
            </a:pPr>
            <a:r>
              <a:rPr lang="sl-SI" dirty="0"/>
              <a:t>MVI je deležen očitkov, da ne deli vseh relevantnih podatkov z zbornicami in MGTŠ; vsa ministrstva pa pogrešajo bolj poglobljeno vsakoletno poročanje o vajeništvu s strani zbornic ali drugih ustanov, ki bi za to lahko bile zadolžene …</a:t>
            </a:r>
          </a:p>
          <a:p>
            <a:pPr marL="457200" lvl="1" indent="0">
              <a:buNone/>
            </a:pPr>
            <a:endParaRPr lang="sl-SI" dirty="0"/>
          </a:p>
        </p:txBody>
      </p:sp>
    </p:spTree>
    <p:extLst>
      <p:ext uri="{BB962C8B-B14F-4D97-AF65-F5344CB8AC3E}">
        <p14:creationId xmlns:p14="http://schemas.microsoft.com/office/powerpoint/2010/main" val="114803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7E4FF"/>
        </a:solidFill>
        <a:effectLst/>
      </p:bgPr>
    </p:bg>
    <p:spTree>
      <p:nvGrpSpPr>
        <p:cNvPr id="1" name=""/>
        <p:cNvGrpSpPr/>
        <p:nvPr/>
      </p:nvGrpSpPr>
      <p:grpSpPr>
        <a:xfrm>
          <a:off x="0" y="0"/>
          <a:ext cx="0" cy="0"/>
          <a:chOff x="0" y="0"/>
          <a:chExt cx="0" cy="0"/>
        </a:xfrm>
      </p:grpSpPr>
      <p:sp>
        <p:nvSpPr>
          <p:cNvPr id="2" name="Naslov 1"/>
          <p:cNvSpPr>
            <a:spLocks noGrp="1"/>
          </p:cNvSpPr>
          <p:nvPr>
            <p:ph type="ctrTitle"/>
          </p:nvPr>
        </p:nvSpPr>
        <p:spPr>
          <a:xfrm>
            <a:off x="1312333" y="702733"/>
            <a:ext cx="9355667" cy="2302934"/>
          </a:xfrm>
        </p:spPr>
        <p:txBody>
          <a:bodyPr>
            <a:normAutofit/>
          </a:bodyPr>
          <a:lstStyle/>
          <a:p>
            <a:r>
              <a:rPr lang="sl-SI" sz="4000" dirty="0"/>
              <a:t>Izzivi in razvojni cilji </a:t>
            </a:r>
            <a:br>
              <a:rPr lang="sl-SI" sz="4000" dirty="0"/>
            </a:br>
            <a:r>
              <a:rPr lang="sl-SI" sz="4000" dirty="0"/>
              <a:t>poklicnega in strokovnega izobraževanja</a:t>
            </a:r>
            <a:endParaRPr lang="en-GB" sz="4000" dirty="0"/>
          </a:p>
        </p:txBody>
      </p:sp>
      <p:sp>
        <p:nvSpPr>
          <p:cNvPr id="3" name="Podnaslov 2"/>
          <p:cNvSpPr>
            <a:spLocks noGrp="1"/>
          </p:cNvSpPr>
          <p:nvPr>
            <p:ph type="subTitle" idx="1"/>
          </p:nvPr>
        </p:nvSpPr>
        <p:spPr>
          <a:xfrm>
            <a:off x="1481667" y="3234267"/>
            <a:ext cx="9186333" cy="2023533"/>
          </a:xfrm>
        </p:spPr>
        <p:txBody>
          <a:bodyPr>
            <a:normAutofit fontScale="85000" lnSpcReduction="20000"/>
          </a:bodyPr>
          <a:lstStyle/>
          <a:p>
            <a:endParaRPr lang="sl-SI" dirty="0"/>
          </a:p>
          <a:p>
            <a:r>
              <a:rPr lang="sl-SI" dirty="0"/>
              <a:t>Razprava o poklicnem in strokovnem srednješolskem izobraževanju,</a:t>
            </a:r>
          </a:p>
          <a:p>
            <a:r>
              <a:rPr lang="sl-SI" dirty="0"/>
              <a:t>Delovna skupina za pripravo Nacionalnega programa vzgoje in izobraževanja</a:t>
            </a:r>
          </a:p>
          <a:p>
            <a:r>
              <a:rPr lang="sl-SI" dirty="0"/>
              <a:t>MVI, 22. 8. 2023</a:t>
            </a:r>
          </a:p>
          <a:p>
            <a:endParaRPr lang="sl-SI" dirty="0"/>
          </a:p>
          <a:p>
            <a:r>
              <a:rPr lang="sl-SI" sz="2200" dirty="0"/>
              <a:t>Darko Mali</a:t>
            </a:r>
            <a:endParaRPr lang="en-GB" sz="2200" dirty="0"/>
          </a:p>
        </p:txBody>
      </p:sp>
    </p:spTree>
    <p:extLst>
      <p:ext uri="{BB962C8B-B14F-4D97-AF65-F5344CB8AC3E}">
        <p14:creationId xmlns:p14="http://schemas.microsoft.com/office/powerpoint/2010/main" val="32895004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541867" y="440267"/>
            <a:ext cx="10811933" cy="5736696"/>
          </a:xfrm>
        </p:spPr>
        <p:txBody>
          <a:bodyPr>
            <a:normAutofit lnSpcReduction="10000"/>
          </a:bodyPr>
          <a:lstStyle/>
          <a:p>
            <a:pPr marL="0" indent="0">
              <a:buNone/>
            </a:pPr>
            <a:r>
              <a:rPr lang="sl-SI" dirty="0">
                <a:solidFill>
                  <a:schemeClr val="accent1"/>
                </a:solidFill>
              </a:rPr>
              <a:t>2. </a:t>
            </a:r>
            <a:r>
              <a:rPr lang="sl-SI" b="1" dirty="0">
                <a:solidFill>
                  <a:schemeClr val="accent1"/>
                </a:solidFill>
              </a:rPr>
              <a:t>Ustni dogovori, zasebni stiki in mentaliteta posameznikov/institucij bolj pomembni kot formalizirane procedure, zato so velike kakovostne razlike v izvedbi.</a:t>
            </a:r>
          </a:p>
          <a:p>
            <a:pPr marL="0" indent="0">
              <a:buNone/>
            </a:pPr>
            <a:r>
              <a:rPr lang="sl-SI" b="1" dirty="0"/>
              <a:t>Primeri</a:t>
            </a:r>
            <a:r>
              <a:rPr lang="sl-SI" dirty="0"/>
              <a:t>:</a:t>
            </a:r>
          </a:p>
          <a:p>
            <a:pPr>
              <a:buFont typeface="Arial" panose="020B0604020202020204" pitchFamily="34" charset="0"/>
              <a:buChar char="•"/>
            </a:pPr>
            <a:r>
              <a:rPr lang="sl-SI" dirty="0"/>
              <a:t>Posamezni šol. centri oz. šole imajo razvite bogate mreže delodajalcev, vzpostavljeno tesno sodelovanje, druge ne (ključen organizator PUD-a) – primeri dobrih praks tudi pri vajeništvu;</a:t>
            </a:r>
          </a:p>
          <a:p>
            <a:pPr>
              <a:buFont typeface="Arial" panose="020B0604020202020204" pitchFamily="34" charset="0"/>
              <a:buChar char="•"/>
            </a:pPr>
            <a:r>
              <a:rPr lang="sl-SI" dirty="0"/>
              <a:t>Odsotnost sistema ugotavljanja in zagotavljanja kakovosti na institucionalni ravni, ki bi predvidela določene ukrepe podpore/sankcij;</a:t>
            </a:r>
          </a:p>
          <a:p>
            <a:pPr>
              <a:buFont typeface="Arial" panose="020B0604020202020204" pitchFamily="34" charset="0"/>
              <a:buChar char="•"/>
            </a:pPr>
            <a:r>
              <a:rPr lang="sl-SI" dirty="0"/>
              <a:t>Promocijske aktivnosti (zbornic, šol) so odvisne od osebnega angažmaja zaposlenih in pogojev, ki jih imajo;</a:t>
            </a:r>
          </a:p>
          <a:p>
            <a:pPr>
              <a:buFont typeface="Arial" panose="020B0604020202020204" pitchFamily="34" charset="0"/>
              <a:buChar char="•"/>
            </a:pPr>
            <a:r>
              <a:rPr lang="sl-SI" dirty="0"/>
              <a:t>Svetovalne službe v OŠ običajno usmerjajo učence v poklicno izobraževanje, tudi vajeništvo, glede na učni uspeh in ne glede na učni uspeh (krepijo nizek socialni status PSI, socialno razslojevanje) …</a:t>
            </a:r>
          </a:p>
          <a:p>
            <a:pPr marL="0" indent="0">
              <a:buNone/>
            </a:pPr>
            <a:endParaRPr lang="sl-SI" dirty="0"/>
          </a:p>
          <a:p>
            <a:pPr>
              <a:buFontTx/>
              <a:buChar char="-"/>
            </a:pPr>
            <a:endParaRPr lang="sl-SI" dirty="0"/>
          </a:p>
          <a:p>
            <a:pPr>
              <a:buFontTx/>
              <a:buChar char="-"/>
            </a:pPr>
            <a:endParaRPr lang="en-GB" dirty="0"/>
          </a:p>
        </p:txBody>
      </p:sp>
    </p:spTree>
    <p:extLst>
      <p:ext uri="{BB962C8B-B14F-4D97-AF65-F5344CB8AC3E}">
        <p14:creationId xmlns:p14="http://schemas.microsoft.com/office/powerpoint/2010/main" val="5033822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482600" y="457200"/>
            <a:ext cx="10862733" cy="5863697"/>
          </a:xfrm>
        </p:spPr>
        <p:txBody>
          <a:bodyPr>
            <a:noAutofit/>
          </a:bodyPr>
          <a:lstStyle/>
          <a:p>
            <a:pPr marL="0" indent="0">
              <a:buNone/>
            </a:pPr>
            <a:r>
              <a:rPr lang="sl-SI" sz="2000" dirty="0">
                <a:solidFill>
                  <a:schemeClr val="accent1"/>
                </a:solidFill>
              </a:rPr>
              <a:t>3. </a:t>
            </a:r>
            <a:r>
              <a:rPr lang="sl-SI" sz="2000" b="1" dirty="0">
                <a:solidFill>
                  <a:schemeClr val="accent1"/>
                </a:solidFill>
              </a:rPr>
              <a:t>Delitev odgovornosti za kakovost izvedbe vajeniške oblike izobraževanja – kako zagotoviti odmik od prevelike </a:t>
            </a:r>
            <a:r>
              <a:rPr lang="sl-SI" sz="2000" b="1" dirty="0" err="1">
                <a:solidFill>
                  <a:schemeClr val="accent1"/>
                </a:solidFill>
              </a:rPr>
              <a:t>pošolanosti</a:t>
            </a:r>
            <a:r>
              <a:rPr lang="sl-SI" sz="2000" b="1" dirty="0">
                <a:solidFill>
                  <a:schemeClr val="accent1"/>
                </a:solidFill>
              </a:rPr>
              <a:t> vajeništva?</a:t>
            </a:r>
          </a:p>
          <a:p>
            <a:pPr marL="0" indent="0">
              <a:buNone/>
            </a:pPr>
            <a:r>
              <a:rPr lang="sl-SI" sz="2000" i="1" dirty="0"/>
              <a:t>Vajeništvo združuje javni interes (široko izobraženi in zaposljivi državljani) in zasebnega (dobro praktično usposobljen in prilagodljiv kader). Ali se interesa odražata v odgovornosti za vsebino, izvedbo, ocenjevanje, financiranje?</a:t>
            </a:r>
          </a:p>
          <a:p>
            <a:pPr marL="0" indent="0">
              <a:buNone/>
            </a:pPr>
            <a:r>
              <a:rPr lang="sl-SI" sz="2000" b="1" dirty="0"/>
              <a:t>Ne. Primeri:</a:t>
            </a:r>
          </a:p>
          <a:p>
            <a:pPr>
              <a:buFont typeface="Arial" panose="020B0604020202020204" pitchFamily="34" charset="0"/>
              <a:buChar char="•"/>
            </a:pPr>
            <a:r>
              <a:rPr lang="sl-SI" sz="2000" dirty="0"/>
              <a:t>Vloga šol je primarna: dijak se običajno najprej vpiše v šolo (zakon: najprej pogodba s podjetjem); šola pomaga pri dogovorih s podjetjem; šola podpira mentorje, jim lajša delo (priprava NIV-a, ocenjevalnih obrazcev, posredovanje učnih gradiv ipd.), organizira usposabljanja za mentorje, je odgovorna za oblikovanje končnih ocen, za zaključni izpit, podeli spričevalo … </a:t>
            </a:r>
            <a:r>
              <a:rPr lang="sl-SI" sz="2000" dirty="0" err="1"/>
              <a:t>Odtod</a:t>
            </a:r>
            <a:r>
              <a:rPr lang="sl-SI" sz="2000" dirty="0"/>
              <a:t> pogosta pričakovanja šol, da bodo podjetja „pokrila“ cilje KZ po njihovi presoji, premalo je sodelovanja s podjetji pri delitvi ciljev; MIC-i so upravljani večinoma s strani šol;</a:t>
            </a:r>
          </a:p>
          <a:p>
            <a:pPr>
              <a:buFont typeface="Arial" panose="020B0604020202020204" pitchFamily="34" charset="0"/>
              <a:buChar char="•"/>
            </a:pPr>
            <a:r>
              <a:rPr lang="sl-SI" sz="2000" dirty="0"/>
              <a:t>Socialni partnerji primarno vlogo šol in države pogosto pričakujejo (del mentalitete), tudi v finančnem smislu; pogosto so prepričani, da delodajalci z vajeništvom delajo „uslugo“ državi; bolj aktivni delodajalci vajeništvo razumejo kot del svojih strategij za pridobivanje in razvoj svojega kadra;</a:t>
            </a:r>
          </a:p>
          <a:p>
            <a:pPr>
              <a:buFont typeface="Arial" panose="020B0604020202020204" pitchFamily="34" charset="0"/>
              <a:buChar char="•"/>
            </a:pPr>
            <a:r>
              <a:rPr lang="sl-SI" sz="2000" dirty="0"/>
              <a:t>MDDSZ ocenjuje, da za formalni del izobraževanja ni odgovorno/pristojno, čeprav ima formalno vlogo pri razvoju politik in sistema PSI (npr. delegira svoje člane v strokovna sveta, svete zavodov, sprejema PS); skupaj z ZRSZ ne razvija priložnosti širjenja vajeništva za odrasle (brezposelne ali zaposlene), ampak </a:t>
            </a:r>
            <a:r>
              <a:rPr lang="sl-SI" sz="2000" dirty="0" err="1"/>
              <a:t>preferira</a:t>
            </a:r>
            <a:r>
              <a:rPr lang="sl-SI" sz="2000" dirty="0"/>
              <a:t> neformalne in kratke oblike usposabljanj …</a:t>
            </a:r>
            <a:endParaRPr lang="en-GB" sz="2000" dirty="0"/>
          </a:p>
        </p:txBody>
      </p:sp>
    </p:spTree>
    <p:extLst>
      <p:ext uri="{BB962C8B-B14F-4D97-AF65-F5344CB8AC3E}">
        <p14:creationId xmlns:p14="http://schemas.microsoft.com/office/powerpoint/2010/main" val="3372697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431800" y="360891"/>
            <a:ext cx="11150600" cy="6073776"/>
          </a:xfrm>
        </p:spPr>
        <p:txBody>
          <a:bodyPr>
            <a:normAutofit/>
          </a:bodyPr>
          <a:lstStyle/>
          <a:p>
            <a:pPr marL="0" indent="0">
              <a:buNone/>
            </a:pPr>
            <a:r>
              <a:rPr lang="sl-SI" dirty="0">
                <a:solidFill>
                  <a:schemeClr val="accent1"/>
                </a:solidFill>
              </a:rPr>
              <a:t>4. </a:t>
            </a:r>
            <a:r>
              <a:rPr lang="sl-SI" b="1" dirty="0">
                <a:solidFill>
                  <a:schemeClr val="accent1"/>
                </a:solidFill>
              </a:rPr>
              <a:t>Delegiranje članov v strokovne svete in druge komisije/organe ipd.</a:t>
            </a:r>
          </a:p>
          <a:p>
            <a:pPr marL="0" indent="0">
              <a:buNone/>
            </a:pPr>
            <a:r>
              <a:rPr lang="sl-SI" dirty="0"/>
              <a:t>Ali imajo socialni partnerji dovolj kadra, ki se profesionalno ukvarja z izobraževanjem in lahko strokovno podkovano zagovarja interese svoje skupnosti?</a:t>
            </a:r>
          </a:p>
          <a:p>
            <a:pPr marL="0" indent="0">
              <a:buNone/>
            </a:pPr>
            <a:r>
              <a:rPr lang="sl-SI" dirty="0"/>
              <a:t>Ne v zadostni meri. Primeri:</a:t>
            </a:r>
          </a:p>
          <a:p>
            <a:pPr>
              <a:buFont typeface="Arial" panose="020B0604020202020204" pitchFamily="34" charset="0"/>
              <a:buChar char="•"/>
            </a:pPr>
            <a:r>
              <a:rPr lang="en-GB" dirty="0" err="1"/>
              <a:t>Sindikati</a:t>
            </a:r>
            <a:r>
              <a:rPr lang="en-GB" dirty="0"/>
              <a:t> so </a:t>
            </a:r>
            <a:r>
              <a:rPr lang="en-GB" dirty="0" err="1"/>
              <a:t>najšibkejši</a:t>
            </a:r>
            <a:r>
              <a:rPr lang="en-GB" dirty="0"/>
              <a:t> </a:t>
            </a:r>
            <a:r>
              <a:rPr lang="en-GB" dirty="0" err="1"/>
              <a:t>člen</a:t>
            </a:r>
            <a:r>
              <a:rPr lang="en-GB" dirty="0"/>
              <a:t> </a:t>
            </a:r>
            <a:r>
              <a:rPr lang="en-GB" dirty="0" err="1"/>
              <a:t>partnerstva</a:t>
            </a:r>
            <a:r>
              <a:rPr lang="en-GB" dirty="0"/>
              <a:t>: so </a:t>
            </a:r>
            <a:r>
              <a:rPr lang="en-GB" dirty="0" err="1"/>
              <a:t>kadrovsko</a:t>
            </a:r>
            <a:r>
              <a:rPr lang="en-GB" dirty="0"/>
              <a:t> </a:t>
            </a:r>
            <a:r>
              <a:rPr lang="en-GB" dirty="0" err="1"/>
              <a:t>šibki</a:t>
            </a:r>
            <a:r>
              <a:rPr lang="en-GB" dirty="0"/>
              <a:t>, s </a:t>
            </a:r>
            <a:r>
              <a:rPr lang="en-GB" dirty="0" err="1"/>
              <a:t>področjem</a:t>
            </a:r>
            <a:r>
              <a:rPr lang="en-GB" dirty="0"/>
              <a:t> </a:t>
            </a:r>
            <a:r>
              <a:rPr lang="en-GB" dirty="0" err="1"/>
              <a:t>izobraževanja</a:t>
            </a:r>
            <a:r>
              <a:rPr lang="en-GB" dirty="0"/>
              <a:t> se </a:t>
            </a:r>
            <a:r>
              <a:rPr lang="en-GB" dirty="0" err="1"/>
              <a:t>resorni</a:t>
            </a:r>
            <a:r>
              <a:rPr lang="en-GB" dirty="0"/>
              <a:t> </a:t>
            </a:r>
            <a:r>
              <a:rPr lang="en-GB" dirty="0" err="1"/>
              <a:t>sindikati</a:t>
            </a:r>
            <a:r>
              <a:rPr lang="en-GB" dirty="0"/>
              <a:t> </a:t>
            </a:r>
            <a:r>
              <a:rPr lang="en-GB" dirty="0" err="1"/>
              <a:t>profesionalno</a:t>
            </a:r>
            <a:r>
              <a:rPr lang="en-GB" dirty="0"/>
              <a:t> </a:t>
            </a:r>
            <a:r>
              <a:rPr lang="en-GB" dirty="0" err="1"/>
              <a:t>skorajda</a:t>
            </a:r>
            <a:r>
              <a:rPr lang="en-GB" dirty="0"/>
              <a:t> ne </a:t>
            </a:r>
            <a:r>
              <a:rPr lang="en-GB" dirty="0" err="1"/>
              <a:t>ukvarjajo</a:t>
            </a:r>
            <a:r>
              <a:rPr lang="en-GB" dirty="0"/>
              <a:t>, </a:t>
            </a:r>
            <a:r>
              <a:rPr lang="en-GB" dirty="0" err="1"/>
              <a:t>zato</a:t>
            </a:r>
            <a:r>
              <a:rPr lang="en-GB" dirty="0"/>
              <a:t> za </a:t>
            </a:r>
            <a:r>
              <a:rPr lang="en-GB" dirty="0" err="1"/>
              <a:t>številna</a:t>
            </a:r>
            <a:r>
              <a:rPr lang="en-GB" dirty="0"/>
              <a:t> </a:t>
            </a:r>
            <a:r>
              <a:rPr lang="en-GB" dirty="0" err="1"/>
              <a:t>vprašanja</a:t>
            </a:r>
            <a:r>
              <a:rPr lang="en-GB" dirty="0"/>
              <a:t> </a:t>
            </a:r>
            <a:r>
              <a:rPr lang="en-GB" dirty="0" err="1"/>
              <a:t>nimajo</a:t>
            </a:r>
            <a:r>
              <a:rPr lang="en-GB" dirty="0"/>
              <a:t> </a:t>
            </a:r>
            <a:r>
              <a:rPr lang="en-GB" dirty="0" err="1"/>
              <a:t>oblikovanih</a:t>
            </a:r>
            <a:r>
              <a:rPr lang="en-GB" dirty="0"/>
              <a:t> </a:t>
            </a:r>
            <a:r>
              <a:rPr lang="en-GB" dirty="0" err="1"/>
              <a:t>stališč</a:t>
            </a:r>
            <a:r>
              <a:rPr lang="sl-SI" dirty="0"/>
              <a:t>, težko pridobiti sogovornike iz resornih sindikatov</a:t>
            </a:r>
            <a:r>
              <a:rPr lang="en-GB" dirty="0"/>
              <a:t>; </a:t>
            </a:r>
            <a:endParaRPr lang="sl-SI" dirty="0"/>
          </a:p>
          <a:p>
            <a:pPr>
              <a:buFont typeface="Arial" panose="020B0604020202020204" pitchFamily="34" charset="0"/>
              <a:buChar char="•"/>
            </a:pPr>
            <a:r>
              <a:rPr lang="sl-SI" dirty="0"/>
              <a:t>Tudi zbornice so kadrovsko šibke: 3 strokovnjaki redno delajo na vajeništvu, ostali občasno po potrebi; obremenjenost s sprotnimi nalogami, promocijo, svetovanjem …</a:t>
            </a:r>
          </a:p>
          <a:p>
            <a:pPr marL="0" indent="0">
              <a:buNone/>
            </a:pPr>
            <a:endParaRPr lang="en-GB" dirty="0"/>
          </a:p>
        </p:txBody>
      </p:sp>
    </p:spTree>
    <p:extLst>
      <p:ext uri="{BB962C8B-B14F-4D97-AF65-F5344CB8AC3E}">
        <p14:creationId xmlns:p14="http://schemas.microsoft.com/office/powerpoint/2010/main" val="42200557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24933" y="365126"/>
            <a:ext cx="10828867" cy="718608"/>
          </a:xfrm>
        </p:spPr>
        <p:txBody>
          <a:bodyPr>
            <a:normAutofit/>
          </a:bodyPr>
          <a:lstStyle/>
          <a:p>
            <a:r>
              <a:rPr lang="sl-SI" dirty="0"/>
              <a:t>Nekaj predlogov</a:t>
            </a:r>
            <a:endParaRPr lang="en-GB" dirty="0"/>
          </a:p>
        </p:txBody>
      </p:sp>
      <p:sp>
        <p:nvSpPr>
          <p:cNvPr id="3" name="Označba mesta vsebine 2"/>
          <p:cNvSpPr>
            <a:spLocks noGrp="1"/>
          </p:cNvSpPr>
          <p:nvPr>
            <p:ph idx="1"/>
          </p:nvPr>
        </p:nvSpPr>
        <p:spPr>
          <a:xfrm>
            <a:off x="330201" y="1176867"/>
            <a:ext cx="11023600" cy="5000096"/>
          </a:xfrm>
        </p:spPr>
        <p:txBody>
          <a:bodyPr>
            <a:normAutofit fontScale="77500" lnSpcReduction="20000"/>
          </a:bodyPr>
          <a:lstStyle/>
          <a:p>
            <a:pPr marL="0" indent="0">
              <a:buNone/>
            </a:pPr>
            <a:r>
              <a:rPr lang="sl-SI" dirty="0"/>
              <a:t>1. Čeprav načeloma manj primeren, ima </a:t>
            </a:r>
            <a:r>
              <a:rPr lang="sl-SI" dirty="0" err="1"/>
              <a:t>pošolan</a:t>
            </a:r>
            <a:r>
              <a:rPr lang="sl-SI" dirty="0"/>
              <a:t> model vajeništva (skupaj z ohranjanjem statusa dijaka tudi za vajence) veliko soglasje socialnih partnerjev, zato koordinacijski model sodelovanja s socialnimi partnerji (po zgledu Nemčije, Avstrije) ne zaživi. Rezultati nakazujejo, da je bolj smiselno </a:t>
            </a:r>
            <a:r>
              <a:rPr lang="sl-SI" b="1" dirty="0"/>
              <a:t>razvijati </a:t>
            </a:r>
            <a:r>
              <a:rPr lang="sl-SI" b="1" dirty="0" err="1"/>
              <a:t>participatorni</a:t>
            </a:r>
            <a:r>
              <a:rPr lang="sl-SI" b="1" dirty="0"/>
              <a:t> model sodelovanja</a:t>
            </a:r>
            <a:r>
              <a:rPr lang="sl-SI" dirty="0"/>
              <a:t>, ki ohranja osrednjo vlogo šolskega sektorja, a z razvojem bolj </a:t>
            </a:r>
            <a:r>
              <a:rPr lang="sl-SI" b="1" dirty="0"/>
              <a:t>formaliziranih oblik komunikacije </a:t>
            </a:r>
            <a:r>
              <a:rPr lang="sl-SI" dirty="0"/>
              <a:t>in sodelovanja s socialnimi partnerji in drugimi ministrstvi, podprtega z jasno deljeno </a:t>
            </a:r>
            <a:r>
              <a:rPr lang="sl-SI" b="1" dirty="0"/>
              <a:t>odgovornostjo</a:t>
            </a:r>
            <a:r>
              <a:rPr lang="sl-SI" dirty="0"/>
              <a:t>. </a:t>
            </a:r>
          </a:p>
          <a:p>
            <a:pPr marL="0" indent="0">
              <a:buNone/>
            </a:pPr>
            <a:r>
              <a:rPr lang="sl-SI" dirty="0"/>
              <a:t>2. Kot širše v izobraževalnem sistemu, je tudi na področju PSI in vajeništva velik problem </a:t>
            </a:r>
            <a:r>
              <a:rPr lang="sl-SI" b="1" dirty="0"/>
              <a:t>pomanjkljivost sistema kakovosti </a:t>
            </a:r>
            <a:r>
              <a:rPr lang="sl-SI" dirty="0"/>
              <a:t>(na sistemski in institucionalni ravni), zlasti pa odsotnost ukrepov, ki sledijo iz ugotovitev (na sistemski in institucionalni ravni). To je ključen mehanizem, s katerim lahko presežemo razlike v kakovosti.</a:t>
            </a:r>
          </a:p>
          <a:p>
            <a:pPr marL="0" indent="0">
              <a:buNone/>
            </a:pPr>
            <a:r>
              <a:rPr lang="sl-SI" dirty="0"/>
              <a:t>3. </a:t>
            </a:r>
            <a:r>
              <a:rPr lang="sl-SI" b="1" dirty="0"/>
              <a:t>Delitev podatkov in informacij med resorji in socialnimi partnerji </a:t>
            </a:r>
            <a:r>
              <a:rPr lang="sl-SI" dirty="0"/>
              <a:t>je ključna za dvig zaupanja in izboljšanje sodelovanja. Nujne so tudi nadaljnje aktivnosti na razvoju sistema napovedovanja potreb na trgu dela. </a:t>
            </a:r>
          </a:p>
          <a:p>
            <a:pPr marL="0" indent="0">
              <a:buNone/>
            </a:pPr>
            <a:r>
              <a:rPr lang="sl-SI" dirty="0"/>
              <a:t>4. </a:t>
            </a:r>
            <a:r>
              <a:rPr lang="sl-SI" b="1" dirty="0"/>
              <a:t>Okrepiti sindikate in zbornice </a:t>
            </a:r>
            <a:r>
              <a:rPr lang="sl-SI" dirty="0"/>
              <a:t>v kadrovskem smislu, izboljšati pogoje za njihovo delovanje in profesionalni razvoj na področju izobraževanja in usposabljanja. Za to pritegniti tudi zasebna sredstva (npr. sklad za vajeništvo, v katerega prispevajo delodajalci in država). </a:t>
            </a:r>
          </a:p>
          <a:p>
            <a:pPr marL="0" indent="0">
              <a:buNone/>
            </a:pPr>
            <a:r>
              <a:rPr lang="sl-SI" dirty="0"/>
              <a:t>5. </a:t>
            </a:r>
            <a:r>
              <a:rPr lang="sl-SI" b="1" dirty="0"/>
              <a:t>Okrepiti CPI kot socialno-partnersko ustanovo</a:t>
            </a:r>
            <a:r>
              <a:rPr lang="sl-SI" dirty="0"/>
              <a:t>, ki skrbi za zbiranje, izmenjavo informacij, izvajanje raziskovalnih in razvoj nalog za potrebe socialnih partnerjev …</a:t>
            </a:r>
          </a:p>
          <a:p>
            <a:pPr marL="0" indent="0">
              <a:buNone/>
            </a:pPr>
            <a:endParaRPr lang="en-GB" dirty="0"/>
          </a:p>
        </p:txBody>
      </p:sp>
    </p:spTree>
    <p:extLst>
      <p:ext uri="{BB962C8B-B14F-4D97-AF65-F5344CB8AC3E}">
        <p14:creationId xmlns:p14="http://schemas.microsoft.com/office/powerpoint/2010/main" val="10290811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97E4FF"/>
        </a:solidFill>
        <a:effectLst/>
      </p:bgPr>
    </p:bg>
    <p:spTree>
      <p:nvGrpSpPr>
        <p:cNvPr id="1" name=""/>
        <p:cNvGrpSpPr/>
        <p:nvPr/>
      </p:nvGrpSpPr>
      <p:grpSpPr>
        <a:xfrm>
          <a:off x="0" y="0"/>
          <a:ext cx="0" cy="0"/>
          <a:chOff x="0" y="0"/>
          <a:chExt cx="0" cy="0"/>
        </a:xfrm>
      </p:grpSpPr>
      <p:sp>
        <p:nvSpPr>
          <p:cNvPr id="2" name="Naslov 1"/>
          <p:cNvSpPr>
            <a:spLocks noGrp="1"/>
          </p:cNvSpPr>
          <p:nvPr>
            <p:ph type="ctrTitle"/>
          </p:nvPr>
        </p:nvSpPr>
        <p:spPr>
          <a:xfrm>
            <a:off x="1312333" y="702733"/>
            <a:ext cx="9355667" cy="2302934"/>
          </a:xfrm>
        </p:spPr>
        <p:txBody>
          <a:bodyPr>
            <a:normAutofit/>
          </a:bodyPr>
          <a:lstStyle/>
          <a:p>
            <a:r>
              <a:rPr lang="sl-SI" sz="4000" dirty="0"/>
              <a:t>Izvajanje srednjega poklicnega in strokovnega izobraževanja za odrasle </a:t>
            </a:r>
            <a:endParaRPr lang="en-GB" sz="4000" dirty="0"/>
          </a:p>
        </p:txBody>
      </p:sp>
      <p:sp>
        <p:nvSpPr>
          <p:cNvPr id="3" name="Podnaslov 2"/>
          <p:cNvSpPr>
            <a:spLocks noGrp="1"/>
          </p:cNvSpPr>
          <p:nvPr>
            <p:ph type="subTitle" idx="1"/>
          </p:nvPr>
        </p:nvSpPr>
        <p:spPr>
          <a:xfrm>
            <a:off x="1481667" y="3429000"/>
            <a:ext cx="9186333" cy="2023533"/>
          </a:xfrm>
        </p:spPr>
        <p:txBody>
          <a:bodyPr>
            <a:normAutofit fontScale="92500" lnSpcReduction="10000"/>
          </a:bodyPr>
          <a:lstStyle/>
          <a:p>
            <a:r>
              <a:rPr lang="sl-SI" dirty="0"/>
              <a:t>Razprava o poklicnem in strokovnem srednješolskem izobraževanju,</a:t>
            </a:r>
          </a:p>
          <a:p>
            <a:r>
              <a:rPr lang="sl-SI" dirty="0"/>
              <a:t>Delovna skupina za pripravo Nacionalnega programa vzgoje in izobraževanja</a:t>
            </a:r>
          </a:p>
          <a:p>
            <a:r>
              <a:rPr lang="sl-SI" dirty="0"/>
              <a:t>MVI, 22. 8. 2023</a:t>
            </a:r>
          </a:p>
          <a:p>
            <a:endParaRPr lang="sl-SI" dirty="0"/>
          </a:p>
          <a:p>
            <a:r>
              <a:rPr lang="sl-SI" sz="2200" dirty="0"/>
              <a:t>Matej Forjan</a:t>
            </a:r>
            <a:endParaRPr lang="en-GB" sz="2200" dirty="0"/>
          </a:p>
        </p:txBody>
      </p:sp>
    </p:spTree>
    <p:extLst>
      <p:ext uri="{BB962C8B-B14F-4D97-AF65-F5344CB8AC3E}">
        <p14:creationId xmlns:p14="http://schemas.microsoft.com/office/powerpoint/2010/main" val="29984066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slov 1"/>
          <p:cNvSpPr>
            <a:spLocks noGrp="1"/>
          </p:cNvSpPr>
          <p:nvPr>
            <p:ph type="title"/>
          </p:nvPr>
        </p:nvSpPr>
        <p:spPr>
          <a:xfrm>
            <a:off x="1847528" y="275967"/>
            <a:ext cx="8599158" cy="1112463"/>
          </a:xfrm>
        </p:spPr>
        <p:txBody>
          <a:bodyPr>
            <a:normAutofit/>
          </a:bodyPr>
          <a:lstStyle/>
          <a:p>
            <a:pPr algn="ctr"/>
            <a:r>
              <a:rPr lang="sl-SI" sz="4000" dirty="0"/>
              <a:t>Spreminjanje življenjskega cikla</a:t>
            </a:r>
          </a:p>
        </p:txBody>
      </p:sp>
      <p:sp>
        <p:nvSpPr>
          <p:cNvPr id="6148" name="Ograda številke diapozitiva 5"/>
          <p:cNvSpPr>
            <a:spLocks noGrp="1"/>
          </p:cNvSpPr>
          <p:nvPr>
            <p:ph type="sldNum" sz="quarter" idx="12"/>
          </p:nvPr>
        </p:nvSpPr>
        <p:spPr bwMode="auto">
          <a:xfrm>
            <a:off x="7993392" y="6356351"/>
            <a:ext cx="2133600" cy="365125"/>
          </a:xfrm>
          <a:noFill/>
          <a:ln>
            <a:miter lim="800000"/>
            <a:headEnd/>
            <a:tailEnd/>
          </a:ln>
        </p:spPr>
        <p:txBody>
          <a:bodyPr/>
          <a:lstStyle/>
          <a:p>
            <a:fld id="{EF7D1A75-5A5C-45A8-B61D-5F5F9D92EF1E}" type="slidenum">
              <a:rPr lang="sl-SI" altLang="sl-SI" smtClean="0">
                <a:latin typeface="Times New Roman" pitchFamily="18" charset="0"/>
              </a:rPr>
              <a:pPr/>
              <a:t>25</a:t>
            </a:fld>
            <a:endParaRPr lang="sl-SI" altLang="sl-SI" dirty="0">
              <a:latin typeface="Times New Roman" pitchFamily="18" charset="0"/>
            </a:endParaRPr>
          </a:p>
        </p:txBody>
      </p:sp>
      <p:pic>
        <p:nvPicPr>
          <p:cNvPr id="5" name="Slika 4" descr="http://www.vlada.si/typo3temp/fl_realurl_image/strategija-dolgozive-druzbe-35c02dcd1e.jpg"/>
          <p:cNvPicPr/>
          <p:nvPr/>
        </p:nvPicPr>
        <p:blipFill>
          <a:blip r:embed="rId3">
            <a:extLst>
              <a:ext uri="{28A0092B-C50C-407E-A947-70E740481C1C}">
                <a14:useLocalDpi xmlns:a14="http://schemas.microsoft.com/office/drawing/2010/main" val="0"/>
              </a:ext>
            </a:extLst>
          </a:blip>
          <a:srcRect/>
          <a:stretch>
            <a:fillRect/>
          </a:stretch>
        </p:blipFill>
        <p:spPr bwMode="auto">
          <a:xfrm>
            <a:off x="2063552" y="1589429"/>
            <a:ext cx="7894320" cy="4583534"/>
          </a:xfrm>
          <a:prstGeom prst="rect">
            <a:avLst/>
          </a:prstGeom>
          <a:noFill/>
          <a:ln>
            <a:noFill/>
          </a:ln>
        </p:spPr>
      </p:pic>
    </p:spTree>
    <p:extLst>
      <p:ext uri="{BB962C8B-B14F-4D97-AF65-F5344CB8AC3E}">
        <p14:creationId xmlns:p14="http://schemas.microsoft.com/office/powerpoint/2010/main" val="3514914623"/>
      </p:ext>
    </p:extLst>
  </p:cSld>
  <p:clrMapOvr>
    <a:masterClrMapping/>
  </p:clrMapOvr>
  <mc:AlternateContent xmlns:mc="http://schemas.openxmlformats.org/markup-compatibility/2006" xmlns:p14="http://schemas.microsoft.com/office/powerpoint/2010/main">
    <mc:Choice Requires="p14">
      <p:transition spd="slow" p14:dur="2000" advTm="505"/>
    </mc:Choice>
    <mc:Fallback xmlns="">
      <p:transition spd="slow" advTm="505"/>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97933" y="508000"/>
            <a:ext cx="10684934" cy="1013355"/>
          </a:xfrm>
        </p:spPr>
        <p:txBody>
          <a:bodyPr>
            <a:normAutofit/>
          </a:bodyPr>
          <a:lstStyle/>
          <a:p>
            <a:r>
              <a:rPr lang="sl-SI" sz="3600" dirty="0"/>
              <a:t>Trenutno stanje	</a:t>
            </a:r>
            <a:endParaRPr lang="en-GB" sz="3600" dirty="0"/>
          </a:p>
        </p:txBody>
      </p:sp>
      <p:sp>
        <p:nvSpPr>
          <p:cNvPr id="3" name="Označba mesta vsebine 2"/>
          <p:cNvSpPr>
            <a:spLocks noGrp="1"/>
          </p:cNvSpPr>
          <p:nvPr>
            <p:ph idx="1"/>
          </p:nvPr>
        </p:nvSpPr>
        <p:spPr>
          <a:xfrm>
            <a:off x="397933" y="1828799"/>
            <a:ext cx="10955867" cy="4752976"/>
          </a:xfrm>
        </p:spPr>
        <p:txBody>
          <a:bodyPr>
            <a:normAutofit/>
          </a:bodyPr>
          <a:lstStyle/>
          <a:p>
            <a:r>
              <a:rPr lang="sl-SI" dirty="0"/>
              <a:t>Termina „odrasli“ ZPSI ne opredeljuje.</a:t>
            </a:r>
          </a:p>
          <a:p>
            <a:r>
              <a:rPr lang="sl-SI" dirty="0"/>
              <a:t>Opredeli izredno srednješolsko izobraževanje, po katerem se lahko izobražuje, kdor je ob vpisu star najmanj 16 let in:</a:t>
            </a:r>
          </a:p>
          <a:p>
            <a:pPr lvl="1"/>
            <a:r>
              <a:rPr lang="sl-SI" dirty="0"/>
              <a:t>nima pridobljene izobrazbe ali opravljenih vseh obveznosti po izobraževalnem programu, v katerem se izredno izobražuje,</a:t>
            </a:r>
          </a:p>
          <a:p>
            <a:pPr lvl="1"/>
            <a:r>
              <a:rPr lang="sl-SI" dirty="0"/>
              <a:t>hkrati ni vpisan v isti izobraževalni program v rednem in izrednem izobraževanju.</a:t>
            </a:r>
          </a:p>
          <a:p>
            <a:pPr lvl="1"/>
            <a:endParaRPr lang="sl-SI" dirty="0"/>
          </a:p>
          <a:p>
            <a:pPr marL="265113" lvl="1" indent="-265113"/>
            <a:r>
              <a:rPr lang="sl-SI" sz="2800" dirty="0"/>
              <a:t>Izobraževalni programi poklicnega in strokovnega izobraževanja se izvajajo kot izredno izobraževanje tako, da se zagotavlja enak standard znanja kot v rednem izobraževanju, prilagodi pa se organizacija, časovna razporeditev izobraževanja, preverjanje in ocenjevanje ter napredovanje.</a:t>
            </a:r>
            <a:endParaRPr lang="sl-SI" dirty="0"/>
          </a:p>
        </p:txBody>
      </p:sp>
    </p:spTree>
    <p:extLst>
      <p:ext uri="{BB962C8B-B14F-4D97-AF65-F5344CB8AC3E}">
        <p14:creationId xmlns:p14="http://schemas.microsoft.com/office/powerpoint/2010/main" val="2677040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97933" y="508000"/>
            <a:ext cx="10684934" cy="1013355"/>
          </a:xfrm>
        </p:spPr>
        <p:txBody>
          <a:bodyPr>
            <a:normAutofit/>
          </a:bodyPr>
          <a:lstStyle/>
          <a:p>
            <a:r>
              <a:rPr lang="sl-SI" sz="3600" dirty="0"/>
              <a:t>Trenutno stanje	</a:t>
            </a:r>
            <a:endParaRPr lang="en-GB" sz="3600" dirty="0"/>
          </a:p>
        </p:txBody>
      </p:sp>
      <p:sp>
        <p:nvSpPr>
          <p:cNvPr id="3" name="Označba mesta vsebine 2"/>
          <p:cNvSpPr>
            <a:spLocks noGrp="1"/>
          </p:cNvSpPr>
          <p:nvPr>
            <p:ph idx="1"/>
          </p:nvPr>
        </p:nvSpPr>
        <p:spPr>
          <a:xfrm>
            <a:off x="397933" y="1756609"/>
            <a:ext cx="10955867" cy="4752976"/>
          </a:xfrm>
        </p:spPr>
        <p:txBody>
          <a:bodyPr>
            <a:normAutofit fontScale="92500"/>
          </a:bodyPr>
          <a:lstStyle/>
          <a:p>
            <a:r>
              <a:rPr lang="sl-SI" dirty="0"/>
              <a:t>z navodili ministra prilagajajo izobraževalne programe posameznemu dijaku, pri čemer upoštevajo dosežene kreditne točke oziroma predhodno pridobljeno znanje, ki se dokazuje z javno listino, oziroma neformalno pridobljeno znanje, ki se dokazuje z izpitom oziroma na drug način.</a:t>
            </a:r>
          </a:p>
          <a:p>
            <a:r>
              <a:rPr lang="sl-SI" b="1" dirty="0"/>
              <a:t>Šole in druge izobraževalne organizacije zagotavljajo sredstva za izredno izobraževanje z zaračunavanjem prispevkov! </a:t>
            </a:r>
          </a:p>
          <a:p>
            <a:r>
              <a:rPr lang="sl-SI" dirty="0"/>
              <a:t>Do 2017 je glede financiranja veljalo: „Šole in druge izobraževalne organizacije zagotavljajo sredstva za izredno izobraževanje z zaračunavanjem prispevkov. Obseg financiranja izrednega izobraževanja iz državnega proračuna se določa v skladu zakonom, ki ureja izobraževanje odraslih, in s predpisi, ki urejajo aktivno politiko zaposlovanja.“</a:t>
            </a:r>
          </a:p>
        </p:txBody>
      </p:sp>
    </p:spTree>
    <p:extLst>
      <p:ext uri="{BB962C8B-B14F-4D97-AF65-F5344CB8AC3E}">
        <p14:creationId xmlns:p14="http://schemas.microsoft.com/office/powerpoint/2010/main" val="20738166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97933" y="508000"/>
            <a:ext cx="10684934" cy="1013355"/>
          </a:xfrm>
        </p:spPr>
        <p:txBody>
          <a:bodyPr>
            <a:normAutofit/>
          </a:bodyPr>
          <a:lstStyle/>
          <a:p>
            <a:r>
              <a:rPr lang="sl-SI" sz="3600" dirty="0"/>
              <a:t>Trenutno stanje (vir: Poročilo o izvajanju LPIO 2022)	</a:t>
            </a:r>
            <a:endParaRPr lang="en-GB" sz="3600" dirty="0"/>
          </a:p>
        </p:txBody>
      </p:sp>
      <p:sp>
        <p:nvSpPr>
          <p:cNvPr id="3" name="Označba mesta vsebine 2"/>
          <p:cNvSpPr>
            <a:spLocks noGrp="1"/>
          </p:cNvSpPr>
          <p:nvPr>
            <p:ph idx="1"/>
          </p:nvPr>
        </p:nvSpPr>
        <p:spPr>
          <a:xfrm>
            <a:off x="397933" y="1828799"/>
            <a:ext cx="10955867" cy="4752976"/>
          </a:xfrm>
        </p:spPr>
        <p:txBody>
          <a:bodyPr>
            <a:normAutofit fontScale="92500" lnSpcReduction="20000"/>
          </a:bodyPr>
          <a:lstStyle/>
          <a:p>
            <a:pPr lvl="0"/>
            <a:r>
              <a:rPr lang="sl-SI" dirty="0"/>
              <a:t>Na področju srednješolskega izobraževanja odraslih je bilo v programe poklicnega, strokovnega in splošnega izobraževanja ter v javnoveljavne izobraževanje za odrasle vpisanih </a:t>
            </a:r>
            <a:r>
              <a:rPr lang="sl-SI" b="1" dirty="0"/>
              <a:t>18.814 udeležencev</a:t>
            </a:r>
            <a:r>
              <a:rPr lang="sl-SI" dirty="0"/>
              <a:t>.</a:t>
            </a:r>
          </a:p>
          <a:p>
            <a:r>
              <a:rPr lang="sl-SI" dirty="0"/>
              <a:t>Na področju izrednega višješolskega izobraževanja je vključenih </a:t>
            </a:r>
            <a:r>
              <a:rPr lang="sl-SI" b="1" dirty="0"/>
              <a:t>4.468 izrednih študentov</a:t>
            </a:r>
            <a:r>
              <a:rPr lang="sl-SI" dirty="0"/>
              <a:t>. </a:t>
            </a:r>
          </a:p>
          <a:p>
            <a:pPr lvl="0"/>
            <a:r>
              <a:rPr lang="sl-SI" dirty="0"/>
              <a:t>Sofinancirano preko razpisa </a:t>
            </a:r>
            <a:r>
              <a:rPr lang="sl-SI" b="1" dirty="0"/>
              <a:t>400.000 € </a:t>
            </a:r>
            <a:r>
              <a:rPr lang="sl-SI" dirty="0"/>
              <a:t>za organizatorje izobraževanja odraslih na SŠ (npr. ŠC Nm dobil letos 8.250 €, po starih normativih bi pripadalo 85.000 €)</a:t>
            </a:r>
          </a:p>
          <a:p>
            <a:pPr lvl="0"/>
            <a:r>
              <a:rPr lang="sl-SI" dirty="0"/>
              <a:t>OŠ za odrasle – </a:t>
            </a:r>
            <a:r>
              <a:rPr lang="sl-SI" b="1" dirty="0"/>
              <a:t>19 izvajalcev/1027 udeležencev/144 zaključi – financirano 2.255.988,12 €</a:t>
            </a:r>
          </a:p>
          <a:p>
            <a:pPr lvl="0"/>
            <a:r>
              <a:rPr lang="sl-SI" dirty="0"/>
              <a:t>Kratkoročno razmišljanje…..</a:t>
            </a:r>
          </a:p>
          <a:p>
            <a:pPr lvl="0"/>
            <a:r>
              <a:rPr lang="sl-SI" dirty="0"/>
              <a:t>Družba znanja?</a:t>
            </a:r>
            <a:br>
              <a:rPr lang="sl-SI" dirty="0"/>
            </a:br>
            <a:endParaRPr lang="sl-SI" dirty="0"/>
          </a:p>
        </p:txBody>
      </p:sp>
    </p:spTree>
    <p:extLst>
      <p:ext uri="{BB962C8B-B14F-4D97-AF65-F5344CB8AC3E}">
        <p14:creationId xmlns:p14="http://schemas.microsoft.com/office/powerpoint/2010/main" val="36293525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97933" y="508000"/>
            <a:ext cx="10684934" cy="1013355"/>
          </a:xfrm>
        </p:spPr>
        <p:txBody>
          <a:bodyPr>
            <a:normAutofit fontScale="90000"/>
          </a:bodyPr>
          <a:lstStyle/>
          <a:p>
            <a:r>
              <a:rPr lang="sl-SI" sz="3600" dirty="0"/>
              <a:t>Izvajanje programov nadaljnjega poklicnega in strokovnega izobraževanja (projekt Munera3)</a:t>
            </a:r>
            <a:endParaRPr lang="en-GB" sz="3600" dirty="0"/>
          </a:p>
        </p:txBody>
      </p:sp>
      <p:sp>
        <p:nvSpPr>
          <p:cNvPr id="3" name="Označba mesta vsebine 2"/>
          <p:cNvSpPr>
            <a:spLocks noGrp="1"/>
          </p:cNvSpPr>
          <p:nvPr>
            <p:ph idx="1"/>
          </p:nvPr>
        </p:nvSpPr>
        <p:spPr>
          <a:xfrm>
            <a:off x="397933" y="1828799"/>
            <a:ext cx="10955867" cy="4752976"/>
          </a:xfrm>
        </p:spPr>
        <p:txBody>
          <a:bodyPr>
            <a:normAutofit lnSpcReduction="10000"/>
          </a:bodyPr>
          <a:lstStyle/>
          <a:p>
            <a:pPr lvl="0"/>
            <a:r>
              <a:rPr lang="sl-SI" dirty="0"/>
              <a:t>V programe usposabljanja in izpopolnjevanja, ki jih pripravi šola za podjetja oziroma skupaj s podjetji in jih sprejme Svet šole, vključenih </a:t>
            </a:r>
            <a:r>
              <a:rPr lang="sl-SI" b="1" dirty="0"/>
              <a:t>32.449 udeležencev</a:t>
            </a:r>
            <a:r>
              <a:rPr lang="sl-SI" dirty="0"/>
              <a:t>. </a:t>
            </a:r>
          </a:p>
          <a:p>
            <a:pPr lvl="0"/>
            <a:r>
              <a:rPr lang="sl-SI" dirty="0"/>
              <a:t>V izobraževalne programe višjega strokovnega izobraževanja (VIŠ) za pridobitev višje strokovne izobrazbe smo vključili </a:t>
            </a:r>
            <a:r>
              <a:rPr lang="sl-SI" b="1" dirty="0"/>
              <a:t>1.556 udeležencev</a:t>
            </a:r>
            <a:r>
              <a:rPr lang="sl-SI" dirty="0"/>
              <a:t>. </a:t>
            </a:r>
          </a:p>
          <a:p>
            <a:pPr lvl="0"/>
            <a:r>
              <a:rPr lang="sl-SI" dirty="0"/>
              <a:t>V študijske programe za izpopolnjevanje na področju višjega strokovnega izobraževanja vključenih </a:t>
            </a:r>
            <a:r>
              <a:rPr lang="sl-SI" b="1" dirty="0"/>
              <a:t>51 udeležencev</a:t>
            </a:r>
            <a:r>
              <a:rPr lang="sl-SI" dirty="0"/>
              <a:t>.</a:t>
            </a:r>
          </a:p>
          <a:p>
            <a:pPr lvl="0"/>
            <a:r>
              <a:rPr lang="sl-SI" dirty="0"/>
              <a:t>Skupaj se je v projekt v celotnem obdobju vključilo </a:t>
            </a:r>
            <a:r>
              <a:rPr lang="sl-SI" b="1" dirty="0"/>
              <a:t>34.158 udeležencev (95 % zaključilo)</a:t>
            </a:r>
            <a:r>
              <a:rPr lang="sl-SI" dirty="0"/>
              <a:t>.</a:t>
            </a:r>
          </a:p>
          <a:p>
            <a:pPr lvl="0"/>
            <a:r>
              <a:rPr lang="sl-SI" dirty="0"/>
              <a:t>V sodelovanju šola – podjetja razvitih </a:t>
            </a:r>
            <a:r>
              <a:rPr lang="sl-SI" b="1" dirty="0"/>
              <a:t>1.192 programov usposabljanj, sodelovalo 3.826 podjetij</a:t>
            </a:r>
            <a:r>
              <a:rPr lang="sl-SI" dirty="0"/>
              <a:t> </a:t>
            </a:r>
            <a:r>
              <a:rPr lang="sl-SI" b="1" dirty="0"/>
              <a:t>in drugih organizacij</a:t>
            </a:r>
            <a:r>
              <a:rPr lang="sl-SI" dirty="0"/>
              <a:t>.</a:t>
            </a:r>
          </a:p>
        </p:txBody>
      </p:sp>
    </p:spTree>
    <p:extLst>
      <p:ext uri="{BB962C8B-B14F-4D97-AF65-F5344CB8AC3E}">
        <p14:creationId xmlns:p14="http://schemas.microsoft.com/office/powerpoint/2010/main" val="4273699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97933" y="508000"/>
            <a:ext cx="10684934" cy="1013355"/>
          </a:xfrm>
        </p:spPr>
        <p:txBody>
          <a:bodyPr>
            <a:normAutofit/>
          </a:bodyPr>
          <a:lstStyle/>
          <a:p>
            <a:r>
              <a:rPr lang="sl-SI" sz="3600" dirty="0"/>
              <a:t>Poklicno in strokovno izobraževanje (PSI) v Sloveniji</a:t>
            </a:r>
            <a:endParaRPr lang="en-GB" sz="3600" dirty="0"/>
          </a:p>
        </p:txBody>
      </p:sp>
      <p:sp>
        <p:nvSpPr>
          <p:cNvPr id="3" name="Označba mesta vsebine 2"/>
          <p:cNvSpPr>
            <a:spLocks noGrp="1"/>
          </p:cNvSpPr>
          <p:nvPr>
            <p:ph idx="1"/>
          </p:nvPr>
        </p:nvSpPr>
        <p:spPr>
          <a:xfrm>
            <a:off x="397933" y="1828799"/>
            <a:ext cx="10955867" cy="4752976"/>
          </a:xfrm>
        </p:spPr>
        <p:txBody>
          <a:bodyPr>
            <a:normAutofit/>
          </a:bodyPr>
          <a:lstStyle/>
          <a:p>
            <a:r>
              <a:rPr lang="sl-SI" dirty="0"/>
              <a:t>Običajno razumljeno kot del ali podsistem srednješolskega izobraževanja</a:t>
            </a:r>
          </a:p>
          <a:p>
            <a:r>
              <a:rPr lang="sl-SI" dirty="0"/>
              <a:t>Od leta 1997 naprej se razvijajo druge formalne oblike poklicnega izobraževanje, kot so višješolski študijski programi (1997), sistem nacionalnih poklicnih kvalifikacij (NPK, 2000), mojstrski, delovodski in poslovodski izpiti (1998), programi za izpopolnjevanje (2018) – vse skupaj vključeno v Slovensko ogrodje kvalifikacij (2015)</a:t>
            </a:r>
          </a:p>
          <a:p>
            <a:r>
              <a:rPr lang="sl-SI" dirty="0"/>
              <a:t>Nadaljnje poklicno izobraževanje pozna tudi mnoge neformalne oblike usposabljanja, ki danes vse bolj uveljavljajo, med njimi lahko izpostavimo programe Aktivne politike zaposlovanja, krajše oblike izobraževanja, ki jih razvijajo izvajalci (tudi projektno financirano, npr. MUNERA) in programe, ki jih izvajajo podjetja in zaposlovalci nasploh </a:t>
            </a:r>
          </a:p>
        </p:txBody>
      </p:sp>
    </p:spTree>
    <p:extLst>
      <p:ext uri="{BB962C8B-B14F-4D97-AF65-F5344CB8AC3E}">
        <p14:creationId xmlns:p14="http://schemas.microsoft.com/office/powerpoint/2010/main" val="8167970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97933" y="508000"/>
            <a:ext cx="10684934" cy="1013355"/>
          </a:xfrm>
        </p:spPr>
        <p:txBody>
          <a:bodyPr>
            <a:normAutofit/>
          </a:bodyPr>
          <a:lstStyle/>
          <a:p>
            <a:r>
              <a:rPr lang="sl-SI" sz="3600" dirty="0"/>
              <a:t>Predlogi: sistemsko urejanje	</a:t>
            </a:r>
            <a:endParaRPr lang="en-GB" sz="3600" dirty="0"/>
          </a:p>
        </p:txBody>
      </p:sp>
      <p:sp>
        <p:nvSpPr>
          <p:cNvPr id="3" name="Označba mesta vsebine 2"/>
          <p:cNvSpPr>
            <a:spLocks noGrp="1"/>
          </p:cNvSpPr>
          <p:nvPr>
            <p:ph idx="1"/>
          </p:nvPr>
        </p:nvSpPr>
        <p:spPr>
          <a:xfrm>
            <a:off x="397933" y="1828799"/>
            <a:ext cx="10955867" cy="4752976"/>
          </a:xfrm>
        </p:spPr>
        <p:txBody>
          <a:bodyPr>
            <a:normAutofit lnSpcReduction="10000"/>
          </a:bodyPr>
          <a:lstStyle/>
          <a:p>
            <a:pPr lvl="0"/>
            <a:r>
              <a:rPr lang="sl-SI" dirty="0"/>
              <a:t>Urediti status IO na SRŠ, da imajo formalno-pravno urejenost: Zakon o PSI in podzakonski akti. – kaj sploh je izredno srednješolsko izobraževanje??</a:t>
            </a:r>
          </a:p>
          <a:p>
            <a:pPr lvl="0"/>
            <a:r>
              <a:rPr lang="sl-SI" dirty="0"/>
              <a:t>Urediti tako, da bosta redno in izredno IO izenačena (tovrstno pojmovanje se naj odpravi) in oba del javne službe.</a:t>
            </a:r>
          </a:p>
          <a:p>
            <a:pPr lvl="0"/>
            <a:r>
              <a:rPr lang="sl-SI" dirty="0"/>
              <a:t>S tem se podpre tudi predlog (izražen v že v Beli knjigi (2011), </a:t>
            </a:r>
            <a:r>
              <a:rPr lang="sl-SI" dirty="0" err="1"/>
              <a:t>ReNPIO</a:t>
            </a:r>
            <a:r>
              <a:rPr lang="sl-SI" dirty="0"/>
              <a:t> 2022-2030, in podprto z mednarodnimi smernicami, da je 4-letna SRŠ standard, ki ga zagotovi država.</a:t>
            </a:r>
          </a:p>
          <a:p>
            <a:pPr lvl="0"/>
            <a:r>
              <a:rPr lang="sl-SI" dirty="0"/>
              <a:t>Kako je organizacijsko urejeno IO na ravni šole/ŠC, se naj odločitev prepusti šoli/ŠC.</a:t>
            </a:r>
          </a:p>
          <a:p>
            <a:pPr lvl="0"/>
            <a:r>
              <a:rPr lang="sl-SI" dirty="0"/>
              <a:t>Za to morajo biti zagotovljena sredstva in zagotovljena ustrezna kadrovska zasedba.</a:t>
            </a:r>
          </a:p>
        </p:txBody>
      </p:sp>
    </p:spTree>
    <p:extLst>
      <p:ext uri="{BB962C8B-B14F-4D97-AF65-F5344CB8AC3E}">
        <p14:creationId xmlns:p14="http://schemas.microsoft.com/office/powerpoint/2010/main" val="35180752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97933" y="508000"/>
            <a:ext cx="10684934" cy="1013355"/>
          </a:xfrm>
        </p:spPr>
        <p:txBody>
          <a:bodyPr>
            <a:normAutofit/>
          </a:bodyPr>
          <a:lstStyle/>
          <a:p>
            <a:r>
              <a:rPr lang="sl-SI" sz="3600" dirty="0"/>
              <a:t>Predlogi: kadri	</a:t>
            </a:r>
            <a:endParaRPr lang="en-GB" sz="3600" dirty="0"/>
          </a:p>
        </p:txBody>
      </p:sp>
      <p:sp>
        <p:nvSpPr>
          <p:cNvPr id="3" name="Označba mesta vsebine 2"/>
          <p:cNvSpPr>
            <a:spLocks noGrp="1"/>
          </p:cNvSpPr>
          <p:nvPr>
            <p:ph idx="1"/>
          </p:nvPr>
        </p:nvSpPr>
        <p:spPr>
          <a:xfrm>
            <a:off x="397933" y="1828799"/>
            <a:ext cx="10955867" cy="4752976"/>
          </a:xfrm>
        </p:spPr>
        <p:txBody>
          <a:bodyPr>
            <a:normAutofit lnSpcReduction="10000"/>
          </a:bodyPr>
          <a:lstStyle/>
          <a:p>
            <a:pPr lvl="0"/>
            <a:r>
              <a:rPr lang="sl-SI" dirty="0"/>
              <a:t>Opredeliti kriterije in normative vsaj za naslednje kadre, ki naj bodo stabilno financirani in del javne službe IO na srednjih šolah/ŠC:</a:t>
            </a:r>
          </a:p>
          <a:p>
            <a:pPr lvl="1"/>
            <a:r>
              <a:rPr lang="sl-SI" dirty="0"/>
              <a:t>vodjo IO,</a:t>
            </a:r>
          </a:p>
          <a:p>
            <a:pPr lvl="1"/>
            <a:r>
              <a:rPr lang="sl-SI" dirty="0"/>
              <a:t>organizatorja IO,</a:t>
            </a:r>
          </a:p>
          <a:p>
            <a:pPr lvl="1"/>
            <a:r>
              <a:rPr lang="sl-SI" dirty="0"/>
              <a:t>svetovalnega delavca v IO,</a:t>
            </a:r>
          </a:p>
          <a:p>
            <a:pPr lvl="0"/>
            <a:r>
              <a:rPr lang="sl-SI" dirty="0"/>
              <a:t>Opredeliti tudi opise del in nalog za ta delovna mesta. </a:t>
            </a:r>
          </a:p>
          <a:p>
            <a:pPr lvl="0"/>
            <a:r>
              <a:rPr lang="sl-SI" dirty="0"/>
              <a:t>Treba je skrbeti za kakovostne učitelje (le ti naj ostanejo na plačilu po pogodbah iz sredstev šolnin); </a:t>
            </a:r>
          </a:p>
          <a:p>
            <a:pPr lvl="0"/>
            <a:r>
              <a:rPr lang="sl-SI" dirty="0"/>
              <a:t>premisliti velja, da se tudi za učitelje v PSI/IO »razrahlja« vstopne kriterije, kot je pri učiteljih/predavateljih v VSŠ/IO; tako bi lažje pridobiti tudi dobre kadre iz gospodarstva, kar bi bilo za odrasle udeležence bolj učinkovito in tudi privlačno</a:t>
            </a:r>
          </a:p>
        </p:txBody>
      </p:sp>
    </p:spTree>
    <p:extLst>
      <p:ext uri="{BB962C8B-B14F-4D97-AF65-F5344CB8AC3E}">
        <p14:creationId xmlns:p14="http://schemas.microsoft.com/office/powerpoint/2010/main" val="5382929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97933" y="508000"/>
            <a:ext cx="10684934" cy="1013355"/>
          </a:xfrm>
        </p:spPr>
        <p:txBody>
          <a:bodyPr>
            <a:normAutofit/>
          </a:bodyPr>
          <a:lstStyle/>
          <a:p>
            <a:r>
              <a:rPr lang="sl-SI" sz="3600" dirty="0"/>
              <a:t>Predlogi: programi</a:t>
            </a:r>
            <a:endParaRPr lang="en-GB" sz="3600" dirty="0"/>
          </a:p>
        </p:txBody>
      </p:sp>
      <p:sp>
        <p:nvSpPr>
          <p:cNvPr id="3" name="Označba mesta vsebine 2"/>
          <p:cNvSpPr>
            <a:spLocks noGrp="1"/>
          </p:cNvSpPr>
          <p:nvPr>
            <p:ph idx="1"/>
          </p:nvPr>
        </p:nvSpPr>
        <p:spPr>
          <a:xfrm>
            <a:off x="598459" y="1451810"/>
            <a:ext cx="10955867" cy="4752976"/>
          </a:xfrm>
        </p:spPr>
        <p:txBody>
          <a:bodyPr>
            <a:normAutofit lnSpcReduction="10000"/>
          </a:bodyPr>
          <a:lstStyle/>
          <a:p>
            <a:pPr lvl="1"/>
            <a:r>
              <a:rPr lang="sl-SI" u="sng" dirty="0"/>
              <a:t>Formalni</a:t>
            </a:r>
            <a:r>
              <a:rPr lang="sl-SI" dirty="0"/>
              <a:t>: večajo se potrebe po prekvalifikacijah (npr. na ravni SSI iz ekonomskega tehnika v strojnega tehnika); bolj jasno doreči PUD pri odraslih/uveljavljati priznavanje; </a:t>
            </a:r>
          </a:p>
          <a:p>
            <a:pPr lvl="1"/>
            <a:r>
              <a:rPr lang="sl-SI" u="sng" dirty="0"/>
              <a:t>JV neformalni (projekt PIN-PIU)</a:t>
            </a:r>
            <a:r>
              <a:rPr lang="sl-SI" dirty="0"/>
              <a:t>: še niso zaživeli; so dolgi postopki priprave in sprejetja programa; so (</a:t>
            </a:r>
            <a:r>
              <a:rPr lang="sl-SI" dirty="0" err="1"/>
              <a:t>pre</a:t>
            </a:r>
            <a:r>
              <a:rPr lang="sl-SI" dirty="0"/>
              <a:t>)dolgi po trajanju, ni možno hitro posodabljanje; in so tudi cenovno dražji, kar je ena od ovir pri tem, da bi dejansko zaživeli v praksi; </a:t>
            </a:r>
          </a:p>
          <a:p>
            <a:pPr lvl="1"/>
            <a:r>
              <a:rPr lang="sl-SI" u="sng" dirty="0"/>
              <a:t>Neformalni</a:t>
            </a:r>
            <a:r>
              <a:rPr lang="sl-SI" dirty="0"/>
              <a:t>: so krajši, po njih so potrebe, z njimi se lahko hitro odzove na potrebe/spremembe v okolju, dobra izkušnja iz projekta </a:t>
            </a:r>
            <a:r>
              <a:rPr lang="sl-SI" dirty="0" err="1"/>
              <a:t>Munera</a:t>
            </a:r>
            <a:r>
              <a:rPr lang="sl-SI" dirty="0"/>
              <a:t> </a:t>
            </a:r>
          </a:p>
          <a:p>
            <a:r>
              <a:rPr lang="sl-SI" dirty="0"/>
              <a:t>Manjka sistemski premislek o umestitvi različnih vrst programov (»rdeča nit«), o njihovi povezanosti (fleksibilno povezovanje, tudi z priznavanjem ipd.) in stabilnem financiranju.</a:t>
            </a:r>
          </a:p>
          <a:p>
            <a:pPr lvl="0"/>
            <a:r>
              <a:rPr lang="sl-SI" dirty="0"/>
              <a:t>Potrebna je sodobna zasnova PSI tudi v IO, z več upoštevanja potreb gospodarstva/podjetij – ključno je sodelovanje vseh socialnih partnerjev</a:t>
            </a:r>
          </a:p>
        </p:txBody>
      </p:sp>
    </p:spTree>
    <p:extLst>
      <p:ext uri="{BB962C8B-B14F-4D97-AF65-F5344CB8AC3E}">
        <p14:creationId xmlns:p14="http://schemas.microsoft.com/office/powerpoint/2010/main" val="363146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97933" y="508000"/>
            <a:ext cx="10684934" cy="1013355"/>
          </a:xfrm>
        </p:spPr>
        <p:txBody>
          <a:bodyPr>
            <a:normAutofit/>
          </a:bodyPr>
          <a:lstStyle/>
          <a:p>
            <a:r>
              <a:rPr lang="sl-SI" sz="3600" dirty="0"/>
              <a:t>Pričakujemo zaton ali razcvet PSI?</a:t>
            </a:r>
            <a:endParaRPr lang="en-GB" sz="3600" dirty="0"/>
          </a:p>
        </p:txBody>
      </p:sp>
      <p:sp>
        <p:nvSpPr>
          <p:cNvPr id="3" name="Označba mesta vsebine 2"/>
          <p:cNvSpPr>
            <a:spLocks noGrp="1"/>
          </p:cNvSpPr>
          <p:nvPr>
            <p:ph idx="1"/>
          </p:nvPr>
        </p:nvSpPr>
        <p:spPr>
          <a:xfrm>
            <a:off x="397933" y="1828799"/>
            <a:ext cx="10955867" cy="4752976"/>
          </a:xfrm>
        </p:spPr>
        <p:txBody>
          <a:bodyPr>
            <a:normAutofit fontScale="92500" lnSpcReduction="20000"/>
          </a:bodyPr>
          <a:lstStyle/>
          <a:p>
            <a:r>
              <a:rPr lang="sl-SI" b="1" dirty="0"/>
              <a:t>Zaton? </a:t>
            </a:r>
            <a:r>
              <a:rPr lang="sl-SI" dirty="0"/>
              <a:t/>
            </a:r>
            <a:br>
              <a:rPr lang="sl-SI" dirty="0"/>
            </a:br>
            <a:r>
              <a:rPr lang="sl-SI" dirty="0"/>
              <a:t>– zato ker naj bi zaradi digitalizacije in polarizacije delovnih mest izgubljal pomen v primerjavi s splošnim in akademskim izobraževanjem</a:t>
            </a:r>
          </a:p>
          <a:p>
            <a:pPr marL="0" indent="0">
              <a:buNone/>
            </a:pPr>
            <a:endParaRPr lang="sl-SI" dirty="0"/>
          </a:p>
          <a:p>
            <a:r>
              <a:rPr lang="sl-SI" b="1" dirty="0"/>
              <a:t>Ali pa razcvet? </a:t>
            </a:r>
            <a:r>
              <a:rPr lang="sl-SI" dirty="0"/>
              <a:t/>
            </a:r>
            <a:br>
              <a:rPr lang="sl-SI" dirty="0"/>
            </a:br>
            <a:r>
              <a:rPr lang="sl-SI" dirty="0"/>
              <a:t>– ker je znanje, ki ga zagotavlja PSI bistvenega pomena za nadaljevanje gospodarske rasti in razvoja socialne države</a:t>
            </a:r>
          </a:p>
          <a:p>
            <a:pPr lvl="1"/>
            <a:r>
              <a:rPr lang="sl-SI" dirty="0"/>
              <a:t>Zaradi tega bo PSI v prihodnosti predstavljal hrbtenico vseživljenjskega učenja in se razširil tudi na višje ravni izobraževanja</a:t>
            </a:r>
            <a:r>
              <a:rPr lang="sl-SI" i="1" dirty="0"/>
              <a:t>*</a:t>
            </a:r>
          </a:p>
          <a:p>
            <a:endParaRPr lang="sl-SI" dirty="0"/>
          </a:p>
          <a:p>
            <a:endParaRPr lang="sl-SI" dirty="0"/>
          </a:p>
          <a:p>
            <a:endParaRPr lang="sl-SI" dirty="0"/>
          </a:p>
          <a:p>
            <a:pPr marL="0" indent="0">
              <a:buNone/>
            </a:pPr>
            <a:r>
              <a:rPr lang="sl-SI" sz="1700" i="1" dirty="0"/>
              <a:t>* CEDFOP: 2020. </a:t>
            </a:r>
            <a:r>
              <a:rPr lang="sl-SI" sz="1700" i="1" dirty="0" err="1"/>
              <a:t>Vocational</a:t>
            </a:r>
            <a:r>
              <a:rPr lang="sl-SI" sz="1700" i="1" dirty="0"/>
              <a:t> </a:t>
            </a:r>
            <a:r>
              <a:rPr lang="sl-SI" sz="1700" i="1" dirty="0" err="1"/>
              <a:t>Education</a:t>
            </a:r>
            <a:r>
              <a:rPr lang="sl-SI" sz="1700" i="1" dirty="0"/>
              <a:t> and </a:t>
            </a:r>
            <a:r>
              <a:rPr lang="sl-SI" sz="1700" i="1" dirty="0" err="1"/>
              <a:t>Training</a:t>
            </a:r>
            <a:r>
              <a:rPr lang="sl-SI" sz="1700" i="1" dirty="0"/>
              <a:t> in </a:t>
            </a:r>
            <a:r>
              <a:rPr lang="sl-SI" sz="1700" i="1" dirty="0" err="1"/>
              <a:t>Europe</a:t>
            </a:r>
            <a:r>
              <a:rPr lang="sl-SI" sz="1700" i="1" dirty="0"/>
              <a:t> 1995 – 2020.</a:t>
            </a:r>
          </a:p>
        </p:txBody>
      </p:sp>
    </p:spTree>
    <p:extLst>
      <p:ext uri="{BB962C8B-B14F-4D97-AF65-F5344CB8AC3E}">
        <p14:creationId xmlns:p14="http://schemas.microsoft.com/office/powerpoint/2010/main" val="1449159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97933" y="508000"/>
            <a:ext cx="10684934" cy="1013355"/>
          </a:xfrm>
        </p:spPr>
        <p:txBody>
          <a:bodyPr>
            <a:normAutofit/>
          </a:bodyPr>
          <a:lstStyle/>
          <a:p>
            <a:r>
              <a:rPr lang="sl-SI" sz="3600" dirty="0"/>
              <a:t>Splošni trendi v Evropi </a:t>
            </a:r>
            <a:br>
              <a:rPr lang="sl-SI" sz="3600" dirty="0"/>
            </a:br>
            <a:r>
              <a:rPr lang="sl-SI" sz="2400" i="1" dirty="0"/>
              <a:t>(CEDEFOP: 2023. </a:t>
            </a:r>
            <a:r>
              <a:rPr lang="sl-SI" sz="2400" i="1" dirty="0" err="1"/>
              <a:t>The</a:t>
            </a:r>
            <a:r>
              <a:rPr lang="sl-SI" sz="2400" i="1" dirty="0"/>
              <a:t> future </a:t>
            </a:r>
            <a:r>
              <a:rPr lang="sl-SI" sz="2400" i="1" dirty="0" err="1"/>
              <a:t>of</a:t>
            </a:r>
            <a:r>
              <a:rPr lang="sl-SI" sz="2400" i="1" dirty="0"/>
              <a:t> VET in </a:t>
            </a:r>
            <a:r>
              <a:rPr lang="sl-SI" sz="2400" i="1" dirty="0" err="1"/>
              <a:t>Europe</a:t>
            </a:r>
            <a:r>
              <a:rPr lang="sl-SI" sz="2400" i="1" dirty="0"/>
              <a:t>: </a:t>
            </a:r>
            <a:r>
              <a:rPr lang="sl-SI" sz="2400" i="1" dirty="0" err="1"/>
              <a:t>synthesis</a:t>
            </a:r>
            <a:r>
              <a:rPr lang="sl-SI" sz="2400" i="1" dirty="0"/>
              <a:t> </a:t>
            </a:r>
            <a:r>
              <a:rPr lang="sl-SI" sz="2400" i="1" dirty="0" err="1"/>
              <a:t>report</a:t>
            </a:r>
            <a:r>
              <a:rPr lang="sl-SI" sz="2400" i="1" dirty="0"/>
              <a:t>.)</a:t>
            </a:r>
            <a:endParaRPr lang="en-GB" sz="2400" i="1" dirty="0"/>
          </a:p>
        </p:txBody>
      </p:sp>
      <p:sp>
        <p:nvSpPr>
          <p:cNvPr id="3" name="Označba mesta vsebine 2"/>
          <p:cNvSpPr>
            <a:spLocks noGrp="1"/>
          </p:cNvSpPr>
          <p:nvPr>
            <p:ph idx="1"/>
          </p:nvPr>
        </p:nvSpPr>
        <p:spPr>
          <a:xfrm>
            <a:off x="397933" y="1828798"/>
            <a:ext cx="10955867" cy="5029202"/>
          </a:xfrm>
        </p:spPr>
        <p:txBody>
          <a:bodyPr>
            <a:normAutofit fontScale="77500" lnSpcReduction="20000"/>
          </a:bodyPr>
          <a:lstStyle/>
          <a:p>
            <a:r>
              <a:rPr lang="sl-SI" dirty="0"/>
              <a:t>Institucije in strukture, ki podpirajo izvajanje PSI, se </a:t>
            </a:r>
            <a:r>
              <a:rPr lang="sl-SI" dirty="0" err="1"/>
              <a:t>diverzificirajo</a:t>
            </a:r>
            <a:r>
              <a:rPr lang="sl-SI" dirty="0"/>
              <a:t> in širijo, razvija se vse več oblik izpopolnjevanja in nadaljevalnega usposabljanja (vseživljenjsko učenje), veliko na višjih ravneh kvalifikacij (EQF 5–8)</a:t>
            </a:r>
          </a:p>
          <a:p>
            <a:r>
              <a:rPr lang="sl-SI" dirty="0"/>
              <a:t>V večni evropskih držav se krepijo pluralne oblike izobraževanja </a:t>
            </a:r>
            <a:r>
              <a:rPr lang="sl-SI" sz="2200" dirty="0"/>
              <a:t>(npr. Avstrija, kjer so 5-letni HTL programi zelo popularni ali Nemčija z razvojem oblik visokega dualnega izobraževanja, visoka šola – podjetje – poklicna šola, npr. v Švici pa se krepi distinktivno poklicno izobraževanje)</a:t>
            </a:r>
          </a:p>
          <a:p>
            <a:r>
              <a:rPr lang="sl-SI" dirty="0"/>
              <a:t>Znanje, spretnosti in kompetence, ki jih ponuja PSI, se spreminjajo, skupaj s pristopi poučevanja in učenja, v šoli in podjetjih. Analize kažejo povečano osredotočenost na učenje, ki temelji na delu in je usmerjeno v prakso. </a:t>
            </a:r>
          </a:p>
          <a:p>
            <a:r>
              <a:rPr lang="sl-SI" dirty="0"/>
              <a:t>PSI presega začetno pripravo mladih za vstop na trg dela. To ponazarja vedno večje število odraslih v začetnem PSI (na Danskem, Finskem, Islandiji in Irskem je v PSI vključena več kot 60% starejši od 20 let, v Sloveniji ta delež 22%). To sili institucije in sisteme, da poučevanje in učenje prilagodijo individualnim potrebam, s povečanim pomenom modularizacije, priznavanja predhodnega učenja in individualiziranih učnih načrtov. </a:t>
            </a:r>
          </a:p>
          <a:p>
            <a:r>
              <a:rPr lang="sl-SI" dirty="0"/>
              <a:t>Razvijajoč se značaj začetnega PSI ter njegov spreminjajoči se odnos do nadaljnjega usposabljanja in visokošolskega izobraževanja zahteva ponoven razmislek o uveljavljenih oblikah usklajevanja in upravljanja. Medtem ko tristranski model usklajevanja in upravljanja trenutno podpira večino sistemov ZPSI, to ne velja pri prehodu na višje ravni ali pri nadaljnjem usposabljanju.</a:t>
            </a:r>
          </a:p>
        </p:txBody>
      </p:sp>
    </p:spTree>
    <p:extLst>
      <p:ext uri="{BB962C8B-B14F-4D97-AF65-F5344CB8AC3E}">
        <p14:creationId xmlns:p14="http://schemas.microsoft.com/office/powerpoint/2010/main" val="3951922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97933" y="508000"/>
            <a:ext cx="10684934" cy="1013355"/>
          </a:xfrm>
        </p:spPr>
        <p:txBody>
          <a:bodyPr>
            <a:normAutofit/>
          </a:bodyPr>
          <a:lstStyle/>
          <a:p>
            <a:r>
              <a:rPr lang="sl-SI" sz="3600" dirty="0"/>
              <a:t>Arhitektura poklicnega in strokovnega izobraževanja I</a:t>
            </a:r>
            <a:endParaRPr lang="en-GB" sz="3600" dirty="0"/>
          </a:p>
        </p:txBody>
      </p:sp>
      <p:sp>
        <p:nvSpPr>
          <p:cNvPr id="3" name="Označba mesta vsebine 2"/>
          <p:cNvSpPr>
            <a:spLocks noGrp="1"/>
          </p:cNvSpPr>
          <p:nvPr>
            <p:ph idx="1"/>
          </p:nvPr>
        </p:nvSpPr>
        <p:spPr>
          <a:xfrm>
            <a:off x="397933" y="1828799"/>
            <a:ext cx="10955867" cy="4521202"/>
          </a:xfrm>
        </p:spPr>
        <p:txBody>
          <a:bodyPr>
            <a:normAutofit fontScale="77500" lnSpcReduction="20000"/>
          </a:bodyPr>
          <a:lstStyle/>
          <a:p>
            <a:r>
              <a:rPr lang="sl-SI" dirty="0"/>
              <a:t>Graditi enoten sistem PSI za mladino in odrasle</a:t>
            </a:r>
          </a:p>
          <a:p>
            <a:pPr lvl="1"/>
            <a:r>
              <a:rPr lang="sl-SI" dirty="0"/>
              <a:t>Fleksibilno, prilagodljivo, modularno, izobraževanje po delih</a:t>
            </a:r>
          </a:p>
          <a:p>
            <a:pPr lvl="1"/>
            <a:r>
              <a:rPr lang="sl-SI" dirty="0"/>
              <a:t>Ukrepi za vključevanje odraslih (priznavanje po drugih poteh pridobljenega znanja idr.)</a:t>
            </a:r>
          </a:p>
          <a:p>
            <a:pPr lvl="1"/>
            <a:r>
              <a:rPr lang="sl-SI" dirty="0"/>
              <a:t>Višanje deleža prebivalstva s 4-letno srednjo šolo – kot pogoj za večanje deleža vključenih v VŽU </a:t>
            </a:r>
            <a:r>
              <a:rPr lang="sl-SI" i="1" dirty="0"/>
              <a:t>(ReNPIO22–30</a:t>
            </a:r>
            <a:r>
              <a:rPr lang="sl-SI" dirty="0"/>
              <a:t>)</a:t>
            </a:r>
          </a:p>
          <a:p>
            <a:r>
              <a:rPr lang="sl-SI" dirty="0"/>
              <a:t>Vzpostaviti mehanizme učinkovite karierne orientacije tako v osnovnih kot srednjih šolah</a:t>
            </a:r>
          </a:p>
          <a:p>
            <a:r>
              <a:rPr lang="sl-SI" dirty="0"/>
              <a:t>Šolski model PSI, s katerim zasledujemo tako zaposlovanje kot nadaljnje izobraževanje, v ospredje stopa slednje</a:t>
            </a:r>
          </a:p>
          <a:p>
            <a:pPr lvl="1"/>
            <a:r>
              <a:rPr lang="sl-SI" dirty="0"/>
              <a:t>Okrepiti oblike, s katerimi bi krepili prehod v delo in programsko ponudbo, ki bi bila konkurenčna tudi v kontekstu vseživljenjskega učenja</a:t>
            </a:r>
          </a:p>
          <a:p>
            <a:pPr lvl="1"/>
            <a:r>
              <a:rPr lang="sl-SI" dirty="0"/>
              <a:t>Vključevanju podjetij v izobraževalni proces, dograditi vajeništvo, a krepiti tudi druge oblike</a:t>
            </a:r>
          </a:p>
          <a:p>
            <a:pPr lvl="1"/>
            <a:r>
              <a:rPr lang="sl-SI" dirty="0"/>
              <a:t>Programi PSI in NPK naj se dopolnjujejo in povezujejo</a:t>
            </a:r>
          </a:p>
          <a:p>
            <a:r>
              <a:rPr lang="sl-SI" dirty="0"/>
              <a:t>Mesto programov PSI v srednješolskem izobraževanju</a:t>
            </a:r>
          </a:p>
          <a:p>
            <a:pPr lvl="1"/>
            <a:r>
              <a:rPr lang="sl-SI" dirty="0"/>
              <a:t>Postaviti razmerje programov SSI do gimnazijskih programov (cilje skupine, programske usmeritve, možnosti prehajanja na terciarni nivo)</a:t>
            </a:r>
          </a:p>
          <a:p>
            <a:pPr lvl="1"/>
            <a:r>
              <a:rPr lang="sl-SI" dirty="0"/>
              <a:t>Poskusno izvedba programov povezanih v enotno srednje šolo (glej Bela knjiga 2011)</a:t>
            </a:r>
          </a:p>
        </p:txBody>
      </p:sp>
    </p:spTree>
    <p:extLst>
      <p:ext uri="{BB962C8B-B14F-4D97-AF65-F5344CB8AC3E}">
        <p14:creationId xmlns:p14="http://schemas.microsoft.com/office/powerpoint/2010/main" val="3453070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97933" y="508000"/>
            <a:ext cx="10684934" cy="1013355"/>
          </a:xfrm>
        </p:spPr>
        <p:txBody>
          <a:bodyPr>
            <a:normAutofit/>
          </a:bodyPr>
          <a:lstStyle/>
          <a:p>
            <a:r>
              <a:rPr lang="sl-SI" sz="3600" dirty="0"/>
              <a:t>Arhitektura poklicnega in strokovnega izobraževanja II</a:t>
            </a:r>
            <a:endParaRPr lang="en-GB" sz="3600" dirty="0"/>
          </a:p>
        </p:txBody>
      </p:sp>
      <p:sp>
        <p:nvSpPr>
          <p:cNvPr id="3" name="Označba mesta vsebine 2"/>
          <p:cNvSpPr>
            <a:spLocks noGrp="1"/>
          </p:cNvSpPr>
          <p:nvPr>
            <p:ph idx="1"/>
          </p:nvPr>
        </p:nvSpPr>
        <p:spPr>
          <a:xfrm>
            <a:off x="397933" y="1828799"/>
            <a:ext cx="10955867" cy="4806894"/>
          </a:xfrm>
        </p:spPr>
        <p:txBody>
          <a:bodyPr>
            <a:normAutofit fontScale="70000" lnSpcReduction="20000"/>
          </a:bodyPr>
          <a:lstStyle/>
          <a:p>
            <a:r>
              <a:rPr lang="sl-SI" dirty="0"/>
              <a:t>Programske rešitve, ki so namenjene vertikalnemu in horizontalnemu prehajanju</a:t>
            </a:r>
          </a:p>
          <a:p>
            <a:pPr lvl="1"/>
            <a:r>
              <a:rPr lang="sl-SI" dirty="0"/>
              <a:t>Dograditi poklicno maturo: opravljanje izpitov na 2 nivojih, dograditi 2. in 4. predmet</a:t>
            </a:r>
          </a:p>
          <a:p>
            <a:pPr lvl="1"/>
            <a:r>
              <a:rPr lang="sl-SI" dirty="0"/>
              <a:t>Prehod na univerzitetne študije: dograditi 5. predmet ali omogočiti opravljanje tudi obveznih predmetov splošne mature, dialog z univerzami</a:t>
            </a:r>
          </a:p>
          <a:p>
            <a:pPr lvl="1"/>
            <a:r>
              <a:rPr lang="sl-SI" dirty="0"/>
              <a:t>Poklicno-tehniško izobraževanje: razmeroma velik osip, obenem pa predstavlja možnost opravljanja poklicne mature za absolvente srednjega poklicnega izobraževanja</a:t>
            </a:r>
          </a:p>
          <a:p>
            <a:pPr lvl="1"/>
            <a:r>
              <a:rPr lang="sl-SI" dirty="0"/>
              <a:t>Poklicni tečaji</a:t>
            </a:r>
          </a:p>
          <a:p>
            <a:r>
              <a:rPr lang="sl-SI" dirty="0"/>
              <a:t>Izobraževalni in študijski programi za izpopolnjevanje</a:t>
            </a:r>
          </a:p>
          <a:p>
            <a:pPr lvl="1"/>
            <a:r>
              <a:rPr lang="sl-SI" dirty="0"/>
              <a:t>Ureditev izvajanja (vključitev v ZOFVI idr.)</a:t>
            </a:r>
          </a:p>
          <a:p>
            <a:pPr lvl="1"/>
            <a:r>
              <a:rPr lang="sl-SI" dirty="0"/>
              <a:t>Razvijanje programske ponudbe, skupaj s podjetji in zbornicami</a:t>
            </a:r>
          </a:p>
          <a:p>
            <a:r>
              <a:rPr lang="sl-SI" dirty="0"/>
              <a:t>Zakonska in finančna ureditev izobraževanja odraslih</a:t>
            </a:r>
          </a:p>
          <a:p>
            <a:r>
              <a:rPr lang="sl-SI" dirty="0"/>
              <a:t>Nadaljnji razvoj sistema ugotavljanja in zagotavljanja kakovosti</a:t>
            </a:r>
          </a:p>
          <a:p>
            <a:pPr lvl="1"/>
            <a:r>
              <a:rPr lang="sl-SI" dirty="0"/>
              <a:t>Kakovost vodenja šol</a:t>
            </a:r>
          </a:p>
          <a:p>
            <a:pPr lvl="1"/>
            <a:r>
              <a:rPr lang="sl-SI" dirty="0"/>
              <a:t>Kakovost usposabljanja v podjetjih</a:t>
            </a:r>
          </a:p>
          <a:p>
            <a:pPr lvl="1"/>
            <a:r>
              <a:rPr lang="sl-SI" dirty="0"/>
              <a:t>Spremljanje zaposljivosti diplomantov in uporabe kompetenc</a:t>
            </a:r>
          </a:p>
          <a:p>
            <a:pPr lvl="1"/>
            <a:r>
              <a:rPr lang="sl-SI" dirty="0"/>
              <a:t>Delitev in uporaba podatkov</a:t>
            </a:r>
          </a:p>
          <a:p>
            <a:pPr lvl="1"/>
            <a:r>
              <a:rPr lang="sl-SI" dirty="0"/>
              <a:t>Raziskave, evalvacije</a:t>
            </a:r>
          </a:p>
          <a:p>
            <a:pPr lvl="1"/>
            <a:r>
              <a:rPr lang="sl-SI" dirty="0"/>
              <a:t>Uvajanje novosti, spodbujanje odličnosti</a:t>
            </a:r>
          </a:p>
          <a:p>
            <a:pPr lvl="1"/>
            <a:endParaRPr lang="sl-SI" dirty="0"/>
          </a:p>
        </p:txBody>
      </p:sp>
    </p:spTree>
    <p:extLst>
      <p:ext uri="{BB962C8B-B14F-4D97-AF65-F5344CB8AC3E}">
        <p14:creationId xmlns:p14="http://schemas.microsoft.com/office/powerpoint/2010/main" val="3534325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97933" y="508000"/>
            <a:ext cx="10684934" cy="1013355"/>
          </a:xfrm>
        </p:spPr>
        <p:txBody>
          <a:bodyPr>
            <a:normAutofit/>
          </a:bodyPr>
          <a:lstStyle/>
          <a:p>
            <a:r>
              <a:rPr lang="sl-SI" sz="3600" dirty="0"/>
              <a:t>Socialno-partnersko upravljanje sistema</a:t>
            </a:r>
            <a:endParaRPr lang="en-GB" sz="3600" dirty="0"/>
          </a:p>
        </p:txBody>
      </p:sp>
      <p:sp>
        <p:nvSpPr>
          <p:cNvPr id="3" name="Označba mesta vsebine 2"/>
          <p:cNvSpPr>
            <a:spLocks noGrp="1"/>
          </p:cNvSpPr>
          <p:nvPr>
            <p:ph idx="1"/>
          </p:nvPr>
        </p:nvSpPr>
        <p:spPr>
          <a:xfrm>
            <a:off x="397933" y="1828799"/>
            <a:ext cx="10955867" cy="4752976"/>
          </a:xfrm>
        </p:spPr>
        <p:txBody>
          <a:bodyPr>
            <a:normAutofit/>
          </a:bodyPr>
          <a:lstStyle/>
          <a:p>
            <a:r>
              <a:rPr lang="sl-SI" dirty="0"/>
              <a:t>Sistem PSI pri upravljanju nujno potrebuje delujoč medsektorski in socialno-partnerski pristop (država, ministrstva, delodajalska združenja, večja podjetja, sindikati, šole, javni zavodi)</a:t>
            </a:r>
          </a:p>
          <a:p>
            <a:r>
              <a:rPr lang="sl-SI" dirty="0"/>
              <a:t>Področja sodelovanja:</a:t>
            </a:r>
          </a:p>
          <a:p>
            <a:pPr lvl="1"/>
            <a:r>
              <a:rPr lang="sl-SI" dirty="0"/>
              <a:t>Strateško načrtovanje, zasledovanje skupne vizije, opredelitev odgovornosti </a:t>
            </a:r>
          </a:p>
          <a:p>
            <a:pPr lvl="1"/>
            <a:r>
              <a:rPr lang="sl-SI" dirty="0"/>
              <a:t>Vzpostavitev finančno vzdržnega sistema</a:t>
            </a:r>
          </a:p>
          <a:p>
            <a:pPr lvl="1"/>
            <a:r>
              <a:rPr lang="sl-SI" dirty="0"/>
              <a:t>Mehanizmi spremljanja potreb trga dela in postavitev poklicnih standardov</a:t>
            </a:r>
          </a:p>
          <a:p>
            <a:pPr lvl="1"/>
            <a:r>
              <a:rPr lang="sl-SI" dirty="0"/>
              <a:t>Oblikovanje programskih rešitev</a:t>
            </a:r>
          </a:p>
          <a:p>
            <a:pPr lvl="1"/>
            <a:r>
              <a:rPr lang="sl-SI" dirty="0"/>
              <a:t>Skrb za kakovost izvajalcev (šole in podjetja)</a:t>
            </a:r>
          </a:p>
          <a:p>
            <a:pPr lvl="1"/>
            <a:r>
              <a:rPr lang="sl-SI" dirty="0"/>
              <a:t>Vpisna politika in promocija</a:t>
            </a:r>
          </a:p>
          <a:p>
            <a:pPr lvl="1"/>
            <a:r>
              <a:rPr lang="sl-SI" dirty="0"/>
              <a:t>Oblikovanje letnega poročila o PSI</a:t>
            </a:r>
          </a:p>
          <a:p>
            <a:endParaRPr lang="sl-SI" dirty="0"/>
          </a:p>
        </p:txBody>
      </p:sp>
    </p:spTree>
    <p:extLst>
      <p:ext uri="{BB962C8B-B14F-4D97-AF65-F5344CB8AC3E}">
        <p14:creationId xmlns:p14="http://schemas.microsoft.com/office/powerpoint/2010/main" val="3325937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97933" y="508000"/>
            <a:ext cx="10684934" cy="1013355"/>
          </a:xfrm>
        </p:spPr>
        <p:txBody>
          <a:bodyPr>
            <a:normAutofit/>
          </a:bodyPr>
          <a:lstStyle/>
          <a:p>
            <a:r>
              <a:rPr lang="sl-SI" sz="3600" dirty="0"/>
              <a:t>Programska prenova</a:t>
            </a:r>
            <a:endParaRPr lang="en-GB" sz="3600" dirty="0"/>
          </a:p>
        </p:txBody>
      </p:sp>
      <p:sp>
        <p:nvSpPr>
          <p:cNvPr id="3" name="Označba mesta vsebine 2"/>
          <p:cNvSpPr>
            <a:spLocks noGrp="1"/>
          </p:cNvSpPr>
          <p:nvPr>
            <p:ph idx="1"/>
          </p:nvPr>
        </p:nvSpPr>
        <p:spPr>
          <a:xfrm>
            <a:off x="397933" y="1828799"/>
            <a:ext cx="10955867" cy="4752976"/>
          </a:xfrm>
        </p:spPr>
        <p:txBody>
          <a:bodyPr>
            <a:normAutofit fontScale="77500" lnSpcReduction="20000"/>
          </a:bodyPr>
          <a:lstStyle/>
          <a:p>
            <a:r>
              <a:rPr lang="sl-SI" b="1" dirty="0"/>
              <a:t>Cilji projekta Modernizacije PSI (do 2026)</a:t>
            </a:r>
          </a:p>
          <a:p>
            <a:pPr lvl="1"/>
            <a:r>
              <a:rPr lang="sl-SI" dirty="0"/>
              <a:t>Okrepiti in dodatno razviti mehanizme za napovedovanje kompetenc ugotavljanje potreb na trgu dela</a:t>
            </a:r>
          </a:p>
          <a:p>
            <a:pPr lvl="1"/>
            <a:r>
              <a:rPr lang="sl-SI" dirty="0"/>
              <a:t>Jedro katalogov znanja so delovni in poslovni procesi, strokovne, metodološke, socialne in osebnostne kompetence ter kompetence za zaposlitev oz. samozaposlitev </a:t>
            </a:r>
          </a:p>
          <a:p>
            <a:pPr lvl="1"/>
            <a:r>
              <a:rPr lang="sl-SI" dirty="0"/>
              <a:t>Vključevanje digitalnih in zelenih kompetenc ter vseh drugih skupnih ciljev</a:t>
            </a:r>
          </a:p>
          <a:p>
            <a:pPr lvl="1"/>
            <a:r>
              <a:rPr lang="sl-SI" dirty="0"/>
              <a:t>Dograditev modelov sodelovanja med šolo in podjetji, vključno z vajeništvom</a:t>
            </a:r>
          </a:p>
          <a:p>
            <a:pPr lvl="1"/>
            <a:r>
              <a:rPr lang="sl-SI" dirty="0"/>
              <a:t>Dograditi možnosti vključevanja potreb lokalnega okolja (izbirni strokovni moduli, odprti kurikulum)</a:t>
            </a:r>
          </a:p>
          <a:p>
            <a:r>
              <a:rPr lang="sl-SI" b="1" dirty="0"/>
              <a:t>Srednje poklicno izobraževanje</a:t>
            </a:r>
          </a:p>
          <a:p>
            <a:pPr lvl="1"/>
            <a:r>
              <a:rPr lang="sl-SI" dirty="0"/>
              <a:t>Okrepiti programsko ponudbo</a:t>
            </a:r>
          </a:p>
          <a:p>
            <a:pPr lvl="1"/>
            <a:r>
              <a:rPr lang="sl-SI" dirty="0"/>
              <a:t>Vključevanje različnih ciljnih skupin (dijakov s posebnimi potrebami, priseljencev): pripravljalni programi, usposabljanje v </a:t>
            </a:r>
            <a:r>
              <a:rPr lang="sl-SI" dirty="0" err="1"/>
              <a:t>MICih</a:t>
            </a:r>
            <a:endParaRPr lang="sl-SI" dirty="0"/>
          </a:p>
          <a:p>
            <a:pPr lvl="1"/>
            <a:r>
              <a:rPr lang="sl-SI" dirty="0"/>
              <a:t>Dograditi vajeniški način izobraževanja</a:t>
            </a:r>
          </a:p>
          <a:p>
            <a:r>
              <a:rPr lang="sl-SI" b="1" dirty="0"/>
              <a:t>Srednje strokovno izobraževanje</a:t>
            </a:r>
          </a:p>
          <a:p>
            <a:pPr lvl="1"/>
            <a:r>
              <a:rPr lang="sl-SI" dirty="0"/>
              <a:t>Opraviti razpravo med deležniki o nadaljnjem razvoju te zelo popularne oblike izobraževanja</a:t>
            </a:r>
          </a:p>
          <a:p>
            <a:pPr lvl="1"/>
            <a:r>
              <a:rPr lang="sl-SI" dirty="0"/>
              <a:t>Dograditi možnosti priprave za prehod na terciarni nivo </a:t>
            </a:r>
          </a:p>
          <a:p>
            <a:pPr lvl="1"/>
            <a:r>
              <a:rPr lang="sl-SI" dirty="0"/>
              <a:t>Zmanjševanje števila programov</a:t>
            </a:r>
          </a:p>
          <a:p>
            <a:endParaRPr lang="sl-SI" dirty="0"/>
          </a:p>
        </p:txBody>
      </p:sp>
    </p:spTree>
    <p:extLst>
      <p:ext uri="{BB962C8B-B14F-4D97-AF65-F5344CB8AC3E}">
        <p14:creationId xmlns:p14="http://schemas.microsoft.com/office/powerpoint/2010/main" val="251587635"/>
      </p:ext>
    </p:extLst>
  </p:cSld>
  <p:clrMapOvr>
    <a:masterClrMapping/>
  </p:clrMapOvr>
</p:sld>
</file>

<file path=ppt/theme/theme1.xml><?xml version="1.0" encoding="utf-8"?>
<a:theme xmlns:a="http://schemas.openxmlformats.org/drawingml/2006/main" name="Officeova tema">
  <a:themeElements>
    <a:clrScheme name="Vijoličasta">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Pisarn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ed8cc1e4-bbed-42f6-a647-59063af9f13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F72759070B1C954EA5502B88B5425079" ma:contentTypeVersion="16" ma:contentTypeDescription="Ustvari nov dokument." ma:contentTypeScope="" ma:versionID="bcee90d133e793841f5bfa4cb661fb4f">
  <xsd:schema xmlns:xsd="http://www.w3.org/2001/XMLSchema" xmlns:xs="http://www.w3.org/2001/XMLSchema" xmlns:p="http://schemas.microsoft.com/office/2006/metadata/properties" xmlns:ns3="ed8cc1e4-bbed-42f6-a647-59063af9f13f" xmlns:ns4="64318181-b2f5-4695-bb7d-4c11338cb319" targetNamespace="http://schemas.microsoft.com/office/2006/metadata/properties" ma:root="true" ma:fieldsID="9705e362c884c26e2a56bc2e1912becc" ns3:_="" ns4:_="">
    <xsd:import namespace="ed8cc1e4-bbed-42f6-a647-59063af9f13f"/>
    <xsd:import namespace="64318181-b2f5-4695-bb7d-4c11338cb319"/>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MediaServiceLocation"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8cc1e4-bbed-42f6-a647-59063af9f13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4318181-b2f5-4695-bb7d-4c11338cb319" elementFormDefault="qualified">
    <xsd:import namespace="http://schemas.microsoft.com/office/2006/documentManagement/types"/>
    <xsd:import namespace="http://schemas.microsoft.com/office/infopath/2007/PartnerControls"/>
    <xsd:element name="SharedWithUsers" ma:index="10" nillable="true" ma:displayName="V skupni rabi z"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V skupni rabi s podrobnostmi" ma:internalName="SharedWithDetails" ma:readOnly="true">
      <xsd:simpleType>
        <xsd:restriction base="dms:Note">
          <xsd:maxLength value="255"/>
        </xsd:restriction>
      </xsd:simpleType>
    </xsd:element>
    <xsd:element name="SharingHintHash" ma:index="12" nillable="true" ma:displayName="Razprševanje namiga za skupno rabo"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Vrsta vsebine"/>
        <xsd:element ref="dc:title" minOccurs="0" maxOccurs="1" ma:index="4" ma:displayName="Naslov"/>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23D855C-DEDC-4A06-8141-3E4829D813AA}">
  <ds:schemaRefs>
    <ds:schemaRef ds:uri="http://purl.org/dc/elements/1.1/"/>
    <ds:schemaRef ds:uri="http://purl.org/dc/terms/"/>
    <ds:schemaRef ds:uri="http://schemas.microsoft.com/office/2006/metadata/properties"/>
    <ds:schemaRef ds:uri="http://purl.org/dc/dcmitype/"/>
    <ds:schemaRef ds:uri="http://schemas.microsoft.com/office/2006/documentManagement/types"/>
    <ds:schemaRef ds:uri="ed8cc1e4-bbed-42f6-a647-59063af9f13f"/>
    <ds:schemaRef ds:uri="http://schemas.microsoft.com/office/infopath/2007/PartnerControls"/>
    <ds:schemaRef ds:uri="http://schemas.openxmlformats.org/package/2006/metadata/core-properties"/>
    <ds:schemaRef ds:uri="64318181-b2f5-4695-bb7d-4c11338cb319"/>
    <ds:schemaRef ds:uri="http://www.w3.org/XML/1998/namespace"/>
  </ds:schemaRefs>
</ds:datastoreItem>
</file>

<file path=customXml/itemProps2.xml><?xml version="1.0" encoding="utf-8"?>
<ds:datastoreItem xmlns:ds="http://schemas.openxmlformats.org/officeDocument/2006/customXml" ds:itemID="{B6F65E5B-DE45-43CC-9DBF-5013689D7A89}">
  <ds:schemaRefs>
    <ds:schemaRef ds:uri="http://schemas.microsoft.com/sharepoint/v3/contenttype/forms"/>
  </ds:schemaRefs>
</ds:datastoreItem>
</file>

<file path=customXml/itemProps3.xml><?xml version="1.0" encoding="utf-8"?>
<ds:datastoreItem xmlns:ds="http://schemas.openxmlformats.org/officeDocument/2006/customXml" ds:itemID="{0AC71D68-696E-4FDA-8105-F55D6D1B9A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8cc1e4-bbed-42f6-a647-59063af9f13f"/>
    <ds:schemaRef ds:uri="64318181-b2f5-4695-bb7d-4c11338cb31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1174</TotalTime>
  <Words>3711</Words>
  <Application>Microsoft Office PowerPoint</Application>
  <PresentationFormat>Širokozaslonsko</PresentationFormat>
  <Paragraphs>242</Paragraphs>
  <Slides>32</Slides>
  <Notes>1</Notes>
  <HiddenSlides>0</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32</vt:i4>
      </vt:variant>
    </vt:vector>
  </HeadingPairs>
  <TitlesOfParts>
    <vt:vector size="37" baseType="lpstr">
      <vt:lpstr>Arial</vt:lpstr>
      <vt:lpstr>Calibri</vt:lpstr>
      <vt:lpstr>Calibri Light</vt:lpstr>
      <vt:lpstr>Times New Roman</vt:lpstr>
      <vt:lpstr>Officeova tema</vt:lpstr>
      <vt:lpstr>Delovna skupina za pripravo  Nacionalnega programa vzgoje in izobraževanja  Razprava o poklicnem in strokovnem (srednješolskem) izobraževanju</vt:lpstr>
      <vt:lpstr>Izzivi in razvojni cilji  poklicnega in strokovnega izobraževanja</vt:lpstr>
      <vt:lpstr>Poklicno in strokovno izobraževanje (PSI) v Sloveniji</vt:lpstr>
      <vt:lpstr>Pričakujemo zaton ali razcvet PSI?</vt:lpstr>
      <vt:lpstr>Splošni trendi v Evropi  (CEDEFOP: 2023. The future of VET in Europe: synthesis report.)</vt:lpstr>
      <vt:lpstr>Arhitektura poklicnega in strokovnega izobraževanja I</vt:lpstr>
      <vt:lpstr>Arhitektura poklicnega in strokovnega izobraževanja II</vt:lpstr>
      <vt:lpstr>Socialno-partnersko upravljanje sistema</vt:lpstr>
      <vt:lpstr>Programska prenova</vt:lpstr>
      <vt:lpstr>Izvedbeni nivo</vt:lpstr>
      <vt:lpstr>Delovanje socialnega partnerstva  v poklicnem in strokovnem izobraževanje  s poudarkom na vajeništvu</vt:lpstr>
      <vt:lpstr>Socialno partnerstvo zajema velik izsek izobraževalnega sistema v Sloveniji</vt:lpstr>
      <vt:lpstr>Definicija in naloge socialnega partnerstva</vt:lpstr>
      <vt:lpstr>Značilnosti socialnega partnerstva – pravno-formalni okvir</vt:lpstr>
      <vt:lpstr>Kdo sodeluje pri upravljanju sistema?</vt:lpstr>
      <vt:lpstr>Groba delitev odgovornosti med socialnimi partnerji</vt:lpstr>
      <vt:lpstr>Pomen socialnega partnerstva za vajeništvo</vt:lpstr>
      <vt:lpstr>Nekaj ključnih izzivov socialnega partnerstva, zlasti pri vajeništvu –  kaj sporočajo evalvacije CPI</vt:lpstr>
      <vt:lpstr>PowerPointova predstavitev</vt:lpstr>
      <vt:lpstr>PowerPointova predstavitev</vt:lpstr>
      <vt:lpstr>PowerPointova predstavitev</vt:lpstr>
      <vt:lpstr>PowerPointova predstavitev</vt:lpstr>
      <vt:lpstr>Nekaj predlogov</vt:lpstr>
      <vt:lpstr>Izvajanje srednjega poklicnega in strokovnega izobraževanja za odrasle </vt:lpstr>
      <vt:lpstr>Spreminjanje življenjskega cikla</vt:lpstr>
      <vt:lpstr>Trenutno stanje </vt:lpstr>
      <vt:lpstr>Trenutno stanje </vt:lpstr>
      <vt:lpstr>Trenutno stanje (vir: Poročilo o izvajanju LPIO 2022) </vt:lpstr>
      <vt:lpstr>Izvajanje programov nadaljnjega poklicnega in strokovnega izobraževanja (projekt Munera3)</vt:lpstr>
      <vt:lpstr>Predlogi: sistemsko urejanje </vt:lpstr>
      <vt:lpstr>Predlogi: kadri </vt:lpstr>
      <vt:lpstr>Predlogi: programi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Editor</dc:creator>
  <cp:lastModifiedBy>uporabnik</cp:lastModifiedBy>
  <cp:revision>63</cp:revision>
  <cp:lastPrinted>2023-08-21T09:26:16Z</cp:lastPrinted>
  <dcterms:created xsi:type="dcterms:W3CDTF">2023-08-20T06:28:29Z</dcterms:created>
  <dcterms:modified xsi:type="dcterms:W3CDTF">2023-08-22T16:43:03Z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0x010100F72759070B1C954EA5502B88B5425079</vt:lpwstr>
  </property>
</Properties>
</file>