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4"/>
  </p:sldMasterIdLst>
  <p:notesMasterIdLst>
    <p:notesMasterId r:id="rId17"/>
  </p:notesMasterIdLst>
  <p:handoutMasterIdLst>
    <p:handoutMasterId r:id="rId18"/>
  </p:handoutMasterIdLst>
  <p:sldIdLst>
    <p:sldId id="365" r:id="rId5"/>
    <p:sldId id="374" r:id="rId6"/>
    <p:sldId id="385" r:id="rId7"/>
    <p:sldId id="386" r:id="rId8"/>
    <p:sldId id="387" r:id="rId9"/>
    <p:sldId id="376" r:id="rId10"/>
    <p:sldId id="377" r:id="rId11"/>
    <p:sldId id="379" r:id="rId12"/>
    <p:sldId id="367" r:id="rId13"/>
    <p:sldId id="388" r:id="rId14"/>
    <p:sldId id="384" r:id="rId15"/>
    <p:sldId id="383" r:id="rId16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95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B25B34"/>
    <a:srgbClr val="CC0000"/>
    <a:srgbClr val="FF0000"/>
    <a:srgbClr val="F5F8D4"/>
    <a:srgbClr val="00FF00"/>
    <a:srgbClr val="F4EB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0AB905F-FAC3-4088-B7FB-4E4B8D20E022}" v="2" dt="2023-04-05T14:42:38.10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790" autoAdjust="0"/>
  </p:normalViewPr>
  <p:slideViewPr>
    <p:cSldViewPr>
      <p:cViewPr>
        <p:scale>
          <a:sx n="120" d="100"/>
          <a:sy n="120" d="100"/>
        </p:scale>
        <p:origin x="-138" y="-1008"/>
      </p:cViewPr>
      <p:guideLst>
        <p:guide orient="horz" pos="279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ša Bizovičar" userId="S::masa.bizovicar@gov.si::a7762dc0-a6e6-42f0-afc8-d25435d64932" providerId="AD" clId="Web-{B0AB905F-FAC3-4088-B7FB-4E4B8D20E022}"/>
    <pc:docChg chg="modSld">
      <pc:chgData name="Maša Bizovičar" userId="S::masa.bizovicar@gov.si::a7762dc0-a6e6-42f0-afc8-d25435d64932" providerId="AD" clId="Web-{B0AB905F-FAC3-4088-B7FB-4E4B8D20E022}" dt="2023-04-05T14:42:38.109" v="1" actId="20577"/>
      <pc:docMkLst>
        <pc:docMk/>
      </pc:docMkLst>
      <pc:sldChg chg="modSp">
        <pc:chgData name="Maša Bizovičar" userId="S::masa.bizovicar@gov.si::a7762dc0-a6e6-42f0-afc8-d25435d64932" providerId="AD" clId="Web-{B0AB905F-FAC3-4088-B7FB-4E4B8D20E022}" dt="2023-04-05T14:42:38.109" v="1" actId="20577"/>
        <pc:sldMkLst>
          <pc:docMk/>
          <pc:sldMk cId="3558661381" sldId="379"/>
        </pc:sldMkLst>
        <pc:spChg chg="mod">
          <ac:chgData name="Maša Bizovičar" userId="S::masa.bizovicar@gov.si::a7762dc0-a6e6-42f0-afc8-d25435d64932" providerId="AD" clId="Web-{B0AB905F-FAC3-4088-B7FB-4E4B8D20E022}" dt="2023-04-05T14:42:38.109" v="1" actId="20577"/>
          <ac:spMkLst>
            <pc:docMk/>
            <pc:sldMk cId="3558661381" sldId="379"/>
            <ac:spMk id="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2EC5FA-8A73-4D4B-BC58-DA4F9F683F47}" type="datetimeFigureOut">
              <a:rPr lang="sl-SI" smtClean="0"/>
              <a:t>5. 04. 2023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2"/>
          </p:nvPr>
        </p:nvSpPr>
        <p:spPr>
          <a:xfrm>
            <a:off x="0" y="9428242"/>
            <a:ext cx="2946400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849688" y="9428242"/>
            <a:ext cx="2946400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8CA821-5028-42C2-AA8F-0B1AE65D1AC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713627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5BC90B-6A09-48BD-8379-48866DF036D5}" type="datetimeFigureOut">
              <a:rPr lang="sl-SI" smtClean="0"/>
              <a:t>5. 04. 2023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A5BED9-7238-4822-BBF4-07EDF2B9DA7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168712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l-SI" noProof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sl-SI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672243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</p:spTree>
    <p:extLst>
      <p:ext uri="{BB962C8B-B14F-4D97-AF65-F5344CB8AC3E}">
        <p14:creationId xmlns:p14="http://schemas.microsoft.com/office/powerpoint/2010/main" val="319356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459412"/>
          </a:xfrm>
        </p:spPr>
        <p:txBody>
          <a:bodyPr vert="eaVert"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459412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</p:spTree>
    <p:extLst>
      <p:ext uri="{BB962C8B-B14F-4D97-AF65-F5344CB8AC3E}">
        <p14:creationId xmlns:p14="http://schemas.microsoft.com/office/powerpoint/2010/main" val="317602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</p:spTree>
    <p:extLst>
      <p:ext uri="{BB962C8B-B14F-4D97-AF65-F5344CB8AC3E}">
        <p14:creationId xmlns:p14="http://schemas.microsoft.com/office/powerpoint/2010/main" val="982351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</p:spTree>
    <p:extLst>
      <p:ext uri="{BB962C8B-B14F-4D97-AF65-F5344CB8AC3E}">
        <p14:creationId xmlns:p14="http://schemas.microsoft.com/office/powerpoint/2010/main" val="2054869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133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133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</p:spTree>
    <p:extLst>
      <p:ext uri="{BB962C8B-B14F-4D97-AF65-F5344CB8AC3E}">
        <p14:creationId xmlns:p14="http://schemas.microsoft.com/office/powerpoint/2010/main" val="2799446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</p:spTree>
    <p:extLst>
      <p:ext uri="{BB962C8B-B14F-4D97-AF65-F5344CB8AC3E}">
        <p14:creationId xmlns:p14="http://schemas.microsoft.com/office/powerpoint/2010/main" val="774470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</p:spTree>
    <p:extLst>
      <p:ext uri="{BB962C8B-B14F-4D97-AF65-F5344CB8AC3E}">
        <p14:creationId xmlns:p14="http://schemas.microsoft.com/office/powerpoint/2010/main" val="3837285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45524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</p:spTree>
    <p:extLst>
      <p:ext uri="{BB962C8B-B14F-4D97-AF65-F5344CB8AC3E}">
        <p14:creationId xmlns:p14="http://schemas.microsoft.com/office/powerpoint/2010/main" val="4019348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</p:spTree>
    <p:extLst>
      <p:ext uri="{BB962C8B-B14F-4D97-AF65-F5344CB8AC3E}">
        <p14:creationId xmlns:p14="http://schemas.microsoft.com/office/powerpoint/2010/main" val="2431221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13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Click to edit Master text styles</a:t>
            </a:r>
          </a:p>
          <a:p>
            <a:pPr lvl="1"/>
            <a:r>
              <a:rPr lang="sl-SI" altLang="sl-SI"/>
              <a:t>Second level</a:t>
            </a:r>
          </a:p>
          <a:p>
            <a:pPr lvl="2"/>
            <a:r>
              <a:rPr lang="sl-SI" altLang="sl-SI"/>
              <a:t>Third level</a:t>
            </a:r>
          </a:p>
          <a:p>
            <a:pPr lvl="3"/>
            <a:r>
              <a:rPr lang="sl-SI" altLang="sl-SI"/>
              <a:t>Fourth level</a:t>
            </a:r>
          </a:p>
          <a:p>
            <a:pPr lvl="4"/>
            <a:r>
              <a:rPr lang="sl-SI" altLang="sl-SI"/>
              <a:t>Fifth level</a:t>
            </a:r>
          </a:p>
        </p:txBody>
      </p:sp>
      <p:pic>
        <p:nvPicPr>
          <p:cNvPr id="1028" name="Picture 7" descr="11_noga_druga_stran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76925"/>
            <a:ext cx="914400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0785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zrss.si/pdf/izhodisca_za_prenovo_KZV.pdf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95536" y="1484784"/>
            <a:ext cx="8496944" cy="2520280"/>
          </a:xfrm>
        </p:spPr>
        <p:txBody>
          <a:bodyPr/>
          <a:lstStyle/>
          <a:p>
            <a:pPr algn="ctr"/>
            <a:r>
              <a:rPr lang="sl-SI">
                <a:solidFill>
                  <a:schemeClr val="accent6"/>
                </a:solidFill>
              </a:rPr>
              <a:t>KURIKULARNA PRENOVA</a:t>
            </a:r>
            <a:br>
              <a:rPr lang="sl-SI" dirty="0">
                <a:solidFill>
                  <a:schemeClr val="accent6"/>
                </a:solidFill>
              </a:rPr>
            </a:br>
            <a:r>
              <a:rPr lang="sl-SI" dirty="0">
                <a:solidFill>
                  <a:schemeClr val="accent6"/>
                </a:solidFill>
              </a:rPr>
              <a:t>Delovna skupina za pripravo Nacionalnega programa vzgoje in izobraževanja za obdobje 2023-2033</a:t>
            </a:r>
          </a:p>
        </p:txBody>
      </p:sp>
      <p:sp>
        <p:nvSpPr>
          <p:cNvPr id="3" name="Naslov 1"/>
          <p:cNvSpPr txBox="1">
            <a:spLocks/>
          </p:cNvSpPr>
          <p:nvPr/>
        </p:nvSpPr>
        <p:spPr bwMode="auto">
          <a:xfrm>
            <a:off x="755576" y="4077072"/>
            <a:ext cx="8229600" cy="1503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r"/>
            <a:r>
              <a:rPr lang="sl-SI" sz="1800" kern="0" dirty="0" err="1">
                <a:solidFill>
                  <a:schemeClr val="accent6"/>
                </a:solidFill>
              </a:rPr>
              <a:t>Lj</a:t>
            </a:r>
            <a:r>
              <a:rPr lang="sl-SI" sz="1800" kern="0" dirty="0">
                <a:solidFill>
                  <a:schemeClr val="accent6"/>
                </a:solidFill>
              </a:rPr>
              <a:t>, 21.2. 2023</a:t>
            </a:r>
          </a:p>
        </p:txBody>
      </p:sp>
      <p:pic>
        <p:nvPicPr>
          <p:cNvPr id="4" name="Slika 3" descr="logotip MIZŠ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6290" y="620755"/>
            <a:ext cx="1990725" cy="31813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Slika 4" descr="primaren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45470"/>
            <a:ext cx="516890" cy="686435"/>
          </a:xfrm>
          <a:prstGeom prst="rect">
            <a:avLst/>
          </a:prstGeom>
          <a:noFill/>
        </p:spPr>
      </p:pic>
      <p:pic>
        <p:nvPicPr>
          <p:cNvPr id="6" name="Slika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8935" y="592180"/>
            <a:ext cx="1875155" cy="35623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Slika 6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7445" y="483595"/>
            <a:ext cx="1487805" cy="4635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068350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04056"/>
          </a:xfrm>
        </p:spPr>
        <p:txBody>
          <a:bodyPr/>
          <a:lstStyle/>
          <a:p>
            <a:r>
              <a:rPr lang="sl-SI" sz="2800" dirty="0">
                <a:solidFill>
                  <a:srgbClr val="C00000"/>
                </a:solidFill>
              </a:rPr>
              <a:t>Ključne naloge kurikularnih  komisij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457200" y="764704"/>
            <a:ext cx="8507288" cy="5184576"/>
          </a:xfrm>
        </p:spPr>
        <p:txBody>
          <a:bodyPr/>
          <a:lstStyle/>
          <a:p>
            <a:pPr marL="0" indent="0">
              <a:buNone/>
            </a:pPr>
            <a:r>
              <a:rPr lang="sl-SI" sz="2400" b="1" dirty="0"/>
              <a:t>PRENOVA KURIKUKLUMA ZA VRTCE</a:t>
            </a:r>
          </a:p>
          <a:p>
            <a:r>
              <a:rPr lang="sl-SI" sz="2400" b="1" dirty="0">
                <a:solidFill>
                  <a:srgbClr val="002060"/>
                </a:solidFill>
              </a:rPr>
              <a:t>Komisija za koordinacijo prenove kurikuluma za vrtce</a:t>
            </a:r>
          </a:p>
          <a:p>
            <a:pPr lvl="1" indent="-342900">
              <a:spcBef>
                <a:spcPts val="0"/>
              </a:spcBef>
              <a:buFontTx/>
              <a:buChar char="-"/>
            </a:pPr>
            <a:r>
              <a:rPr lang="sl-SI" sz="2200" dirty="0">
                <a:solidFill>
                  <a:srgbClr val="002060"/>
                </a:solidFill>
              </a:rPr>
              <a:t>koordinira prenovo v skladu z </a:t>
            </a:r>
            <a:r>
              <a:rPr lang="sl-SI" sz="2200" i="1" dirty="0">
                <a:solidFill>
                  <a:srgbClr val="002060"/>
                </a:solidFill>
              </a:rPr>
              <a:t>Izhodišči za prenovo kurikuluma za vrtce</a:t>
            </a:r>
          </a:p>
          <a:p>
            <a:pPr lvl="1" indent="-342900">
              <a:spcBef>
                <a:spcPts val="0"/>
              </a:spcBef>
              <a:buFontTx/>
              <a:buChar char="-"/>
            </a:pPr>
            <a:r>
              <a:rPr lang="sl-SI" sz="2200" dirty="0">
                <a:solidFill>
                  <a:srgbClr val="002060"/>
                </a:solidFill>
              </a:rPr>
              <a:t>pripravi predlog strukture za področja dejavnosti in predlog vsebin in strukture </a:t>
            </a:r>
            <a:r>
              <a:rPr lang="sl-SI" sz="2200">
                <a:solidFill>
                  <a:srgbClr val="002060"/>
                </a:solidFill>
              </a:rPr>
              <a:t>za splošna </a:t>
            </a:r>
            <a:r>
              <a:rPr lang="sl-SI" sz="2200" dirty="0">
                <a:solidFill>
                  <a:srgbClr val="002060"/>
                </a:solidFill>
              </a:rPr>
              <a:t>poglavja </a:t>
            </a:r>
          </a:p>
          <a:p>
            <a:pPr lvl="1" indent="-342900">
              <a:spcBef>
                <a:spcPts val="0"/>
              </a:spcBef>
              <a:buFontTx/>
              <a:buChar char="-"/>
            </a:pPr>
            <a:r>
              <a:rPr lang="sl-SI" sz="2200" dirty="0">
                <a:solidFill>
                  <a:srgbClr val="002060"/>
                </a:solidFill>
              </a:rPr>
              <a:t>pripravi enovit predlog prenovljenega kurikuluma</a:t>
            </a:r>
          </a:p>
          <a:p>
            <a:pPr lvl="1" indent="-342900">
              <a:spcBef>
                <a:spcPts val="0"/>
              </a:spcBef>
              <a:buFontTx/>
              <a:buChar char="-"/>
            </a:pPr>
            <a:endParaRPr lang="sl-SI" sz="800" dirty="0">
              <a:solidFill>
                <a:srgbClr val="002060"/>
              </a:solidFill>
            </a:endParaRPr>
          </a:p>
          <a:p>
            <a:r>
              <a:rPr lang="sl-SI" sz="2400" b="1" dirty="0" err="1">
                <a:solidFill>
                  <a:srgbClr val="002060"/>
                </a:solidFill>
              </a:rPr>
              <a:t>Kurikularne</a:t>
            </a:r>
            <a:r>
              <a:rPr lang="sl-SI" sz="2400" b="1" dirty="0">
                <a:solidFill>
                  <a:srgbClr val="002060"/>
                </a:solidFill>
              </a:rPr>
              <a:t> komisije (7)</a:t>
            </a:r>
            <a:endParaRPr lang="sl-SI" sz="2400" dirty="0">
              <a:solidFill>
                <a:srgbClr val="002060"/>
              </a:solidFill>
            </a:endParaRPr>
          </a:p>
          <a:p>
            <a:pPr lvl="2">
              <a:spcBef>
                <a:spcPts val="0"/>
              </a:spcBef>
            </a:pPr>
            <a:r>
              <a:rPr lang="sl-SI" sz="1600" dirty="0">
                <a:solidFill>
                  <a:srgbClr val="002060"/>
                </a:solidFill>
              </a:rPr>
              <a:t>za SPLOŠNA POGLAVJA</a:t>
            </a:r>
          </a:p>
          <a:p>
            <a:pPr lvl="2">
              <a:spcBef>
                <a:spcPts val="0"/>
              </a:spcBef>
            </a:pPr>
            <a:r>
              <a:rPr lang="sl-SI" sz="1600" dirty="0">
                <a:solidFill>
                  <a:srgbClr val="002060"/>
                </a:solidFill>
              </a:rPr>
              <a:t>za področje dejavnosti JEZIK</a:t>
            </a:r>
          </a:p>
          <a:p>
            <a:pPr lvl="2">
              <a:spcBef>
                <a:spcPts val="0"/>
              </a:spcBef>
            </a:pPr>
            <a:r>
              <a:rPr lang="sl-SI" sz="1600" dirty="0">
                <a:solidFill>
                  <a:srgbClr val="002060"/>
                </a:solidFill>
              </a:rPr>
              <a:t>za področje dejavnosti DRUŽBA</a:t>
            </a:r>
          </a:p>
          <a:p>
            <a:pPr lvl="2">
              <a:spcBef>
                <a:spcPts val="0"/>
              </a:spcBef>
            </a:pPr>
            <a:r>
              <a:rPr lang="sl-SI" sz="1600" dirty="0">
                <a:solidFill>
                  <a:srgbClr val="002060"/>
                </a:solidFill>
              </a:rPr>
              <a:t>za področje dejavnosti UMETNOST</a:t>
            </a:r>
          </a:p>
          <a:p>
            <a:pPr lvl="2">
              <a:spcBef>
                <a:spcPts val="0"/>
              </a:spcBef>
            </a:pPr>
            <a:r>
              <a:rPr lang="sl-SI" sz="1600" dirty="0">
                <a:solidFill>
                  <a:srgbClr val="002060"/>
                </a:solidFill>
              </a:rPr>
              <a:t>za področje dejavnosti GIBANJE</a:t>
            </a:r>
          </a:p>
          <a:p>
            <a:pPr lvl="2">
              <a:spcBef>
                <a:spcPts val="0"/>
              </a:spcBef>
            </a:pPr>
            <a:r>
              <a:rPr lang="sl-SI" sz="1600" dirty="0">
                <a:solidFill>
                  <a:srgbClr val="002060"/>
                </a:solidFill>
              </a:rPr>
              <a:t>za področje dejavnosti NARAVA</a:t>
            </a:r>
          </a:p>
          <a:p>
            <a:pPr lvl="2">
              <a:spcBef>
                <a:spcPts val="0"/>
              </a:spcBef>
            </a:pPr>
            <a:r>
              <a:rPr lang="sl-SI" sz="1600" dirty="0">
                <a:solidFill>
                  <a:srgbClr val="002060"/>
                </a:solidFill>
              </a:rPr>
              <a:t>za področje dejavnosti MATEMATIKA</a:t>
            </a:r>
          </a:p>
          <a:p>
            <a:pPr lvl="1">
              <a:spcBef>
                <a:spcPts val="0"/>
              </a:spcBef>
            </a:pPr>
            <a:r>
              <a:rPr lang="sl-SI" sz="2200" dirty="0">
                <a:solidFill>
                  <a:srgbClr val="002060"/>
                </a:solidFill>
              </a:rPr>
              <a:t>priprava predlogov besedil za posamezno področje </a:t>
            </a:r>
          </a:p>
        </p:txBody>
      </p:sp>
    </p:spTree>
    <p:extLst>
      <p:ext uri="{BB962C8B-B14F-4D97-AF65-F5344CB8AC3E}">
        <p14:creationId xmlns:p14="http://schemas.microsoft.com/office/powerpoint/2010/main" val="22280746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55576" y="-13394"/>
            <a:ext cx="8229600" cy="634082"/>
          </a:xfrm>
        </p:spPr>
        <p:txBody>
          <a:bodyPr/>
          <a:lstStyle/>
          <a:p>
            <a:r>
              <a:rPr lang="sl-SI" sz="2800" dirty="0">
                <a:solidFill>
                  <a:srgbClr val="C00000"/>
                </a:solidFill>
              </a:rPr>
              <a:t>Ključne naloge kurikularnih komisij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107504" y="620688"/>
            <a:ext cx="9144000" cy="5414590"/>
          </a:xfrm>
        </p:spPr>
        <p:txBody>
          <a:bodyPr/>
          <a:lstStyle/>
          <a:p>
            <a:pPr marL="0" indent="0">
              <a:buNone/>
            </a:pPr>
            <a:r>
              <a:rPr lang="sl-SI" sz="2400" dirty="0"/>
              <a:t>1. </a:t>
            </a:r>
            <a:r>
              <a:rPr lang="sl-SI" sz="2400" u="sng" dirty="0"/>
              <a:t>Komisija za koordinacijo UN v OŠ in GIM</a:t>
            </a:r>
          </a:p>
          <a:p>
            <a:pPr lvl="1"/>
            <a:r>
              <a:rPr lang="sl-SI" sz="2000" dirty="0"/>
              <a:t>Usposabljanje, usmerjanje in podpiranje PKK in komisije za 1. VIO pri prenavljanju UN v skladu z Izhodišči,</a:t>
            </a:r>
          </a:p>
          <a:p>
            <a:pPr lvl="1"/>
            <a:r>
              <a:rPr lang="sl-SI" sz="2000" dirty="0"/>
              <a:t>Spremljanje procesa umeščanja skupnih ciljev v UN,</a:t>
            </a:r>
          </a:p>
          <a:p>
            <a:pPr lvl="1"/>
            <a:r>
              <a:rPr lang="sl-SI" sz="2000" dirty="0"/>
              <a:t>Usklajevanje dela kurikularnih komisij.</a:t>
            </a:r>
            <a:endParaRPr lang="sl-SI" dirty="0"/>
          </a:p>
          <a:p>
            <a:pPr marL="457200" indent="-457200">
              <a:buFont typeface="+mj-lt"/>
              <a:buAutoNum type="arabicPeriod" startAt="2"/>
            </a:pPr>
            <a:r>
              <a:rPr lang="sl-SI" sz="2400" u="sng" dirty="0"/>
              <a:t>Komisija za skupne cilje </a:t>
            </a:r>
            <a:r>
              <a:rPr lang="sl-SI" sz="2400" dirty="0"/>
              <a:t>(</a:t>
            </a:r>
            <a:r>
              <a:rPr lang="sl-SI" sz="2000" dirty="0"/>
              <a:t>4 podskupine za: digitalne kompetence, zdravje in dobro počutje, podjetnost (s finančno pismenostjo), trajnostni razvoj)</a:t>
            </a:r>
          </a:p>
          <a:p>
            <a:pPr lvl="1">
              <a:buFontTx/>
              <a:buChar char="-"/>
            </a:pPr>
            <a:r>
              <a:rPr lang="sl-SI" sz="2000" dirty="0"/>
              <a:t>opredeliti vlogo in pomen področja skupnih ciljev v kontekstu splošne izobrazbe ter v kontekstu osnovnošolskega in gimnazijskih programov, </a:t>
            </a:r>
          </a:p>
          <a:p>
            <a:pPr lvl="1">
              <a:buFontTx/>
              <a:buChar char="-"/>
            </a:pPr>
            <a:r>
              <a:rPr lang="sl-SI" sz="2000" dirty="0"/>
              <a:t>v okviru vsakega od identificiranih področij opredeliti ključne cilje (opravi izbor ciljev), </a:t>
            </a:r>
          </a:p>
          <a:p>
            <a:pPr lvl="1">
              <a:buFontTx/>
              <a:buChar char="-"/>
            </a:pPr>
            <a:r>
              <a:rPr lang="sl-SI" sz="2000" dirty="0"/>
              <a:t>navodila za umeščanje SC v UN</a:t>
            </a:r>
          </a:p>
          <a:p>
            <a:pPr lvl="1">
              <a:buFontTx/>
              <a:buChar char="-"/>
            </a:pPr>
            <a:r>
              <a:rPr lang="sl-SI" sz="2000" dirty="0"/>
              <a:t>Usposabljanje, usmerjanje in podpiranje PKK in komisije za 1. VIO pri umeščanju SC v UN.</a:t>
            </a:r>
          </a:p>
          <a:p>
            <a:pPr lvl="2" indent="-342900"/>
            <a:endParaRPr lang="sl-SI" sz="2000" dirty="0"/>
          </a:p>
        </p:txBody>
      </p:sp>
    </p:spTree>
    <p:extLst>
      <p:ext uri="{BB962C8B-B14F-4D97-AF65-F5344CB8AC3E}">
        <p14:creationId xmlns:p14="http://schemas.microsoft.com/office/powerpoint/2010/main" val="16873732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47328" y="116632"/>
            <a:ext cx="8229600" cy="1143000"/>
          </a:xfrm>
        </p:spPr>
        <p:txBody>
          <a:bodyPr/>
          <a:lstStyle/>
          <a:p>
            <a:r>
              <a:rPr lang="sl-SI" sz="2800" dirty="0">
                <a:solidFill>
                  <a:srgbClr val="C00000"/>
                </a:solidFill>
              </a:rPr>
              <a:t>Predmetne kurikularne komisije in komisija za 1. VIO</a:t>
            </a:r>
          </a:p>
        </p:txBody>
      </p:sp>
      <p:sp>
        <p:nvSpPr>
          <p:cNvPr id="4" name="Označba mesta vsebine 3"/>
          <p:cNvSpPr txBox="1">
            <a:spLocks noGrp="1"/>
          </p:cNvSpPr>
          <p:nvPr>
            <p:ph idx="1"/>
          </p:nvPr>
        </p:nvSpPr>
        <p:spPr>
          <a:xfrm>
            <a:off x="344488" y="1196752"/>
            <a:ext cx="8547992" cy="46228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sl-SI" sz="2400" dirty="0"/>
              <a:t>prenova UN v skladu z Izhodišči,</a:t>
            </a:r>
          </a:p>
          <a:p>
            <a:pPr>
              <a:buFontTx/>
              <a:buChar char="-"/>
            </a:pPr>
            <a:r>
              <a:rPr lang="sl-SI" sz="2400" dirty="0"/>
              <a:t>umeščanje SC v UN,</a:t>
            </a:r>
          </a:p>
          <a:p>
            <a:pPr>
              <a:buFontTx/>
              <a:buChar char="-"/>
            </a:pPr>
            <a:r>
              <a:rPr lang="sl-SI" sz="2400" dirty="0"/>
              <a:t>usposabljanje učiteljev</a:t>
            </a:r>
          </a:p>
          <a:p>
            <a:pPr marL="0" indent="0">
              <a:buNone/>
            </a:pPr>
            <a:endParaRPr lang="sl-SI" sz="2400" dirty="0"/>
          </a:p>
          <a:p>
            <a:pPr marL="0" indent="0">
              <a:buNone/>
            </a:pPr>
            <a:r>
              <a:rPr lang="sl-SI" sz="2000" dirty="0"/>
              <a:t>PKK sestavljajo predstavniki VŠ zavodov, učitelji za posamezni podsistem in pedagoških svetovalcev ZŠ.</a:t>
            </a:r>
          </a:p>
          <a:p>
            <a:pPr marL="0" indent="0">
              <a:buNone/>
            </a:pPr>
            <a:r>
              <a:rPr lang="sl-SI" sz="2000" dirty="0"/>
              <a:t>Velikost posamezne PKK odvisna od števila UN in obsega ur predmeta.</a:t>
            </a:r>
          </a:p>
          <a:p>
            <a:pPr marL="0" indent="0">
              <a:buNone/>
            </a:pPr>
            <a:r>
              <a:rPr lang="sl-SI" sz="2000" dirty="0"/>
              <a:t>Potrebno bo prenoviti 216 UN v OŠ (IP, NIS, OŠ za odrasle,…), 163 UN v GIM in 64 KZ .</a:t>
            </a:r>
          </a:p>
          <a:p>
            <a:pPr marL="0" indent="0">
              <a:buNone/>
            </a:pPr>
            <a:r>
              <a:rPr lang="sl-SI" sz="2000" dirty="0"/>
              <a:t>Prva faza: obvezni predmeti v OŠ in GIM</a:t>
            </a:r>
          </a:p>
          <a:p>
            <a:pPr lvl="1"/>
            <a:r>
              <a:rPr lang="sl-SI" sz="2000" dirty="0"/>
              <a:t>57 UN, 30 PKK</a:t>
            </a:r>
          </a:p>
          <a:p>
            <a:pPr lvl="1"/>
            <a:r>
              <a:rPr lang="sl-SI" sz="2000" dirty="0"/>
              <a:t>34 PKK</a:t>
            </a:r>
          </a:p>
        </p:txBody>
      </p:sp>
    </p:spTree>
    <p:extLst>
      <p:ext uri="{BB962C8B-B14F-4D97-AF65-F5344CB8AC3E}">
        <p14:creationId xmlns:p14="http://schemas.microsoft.com/office/powerpoint/2010/main" val="4191303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7504" y="44624"/>
            <a:ext cx="9036495" cy="1296144"/>
          </a:xfrm>
        </p:spPr>
        <p:txBody>
          <a:bodyPr/>
          <a:lstStyle/>
          <a:p>
            <a:r>
              <a:rPr lang="sl-SI" dirty="0">
                <a:solidFill>
                  <a:srgbClr val="C00000"/>
                </a:solidFill>
              </a:rPr>
              <a:t>Strokovne podlage za prenovo kurikuluma za vrtce, UN in KZ za splošno izobraževalne predmete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395536" y="1628800"/>
            <a:ext cx="8372565" cy="4747666"/>
          </a:xfrm>
        </p:spPr>
        <p:txBody>
          <a:bodyPr/>
          <a:lstStyle/>
          <a:p>
            <a:r>
              <a:rPr lang="sl-SI" sz="2800" dirty="0"/>
              <a:t>Analize, pobude in razprave med vzgojiteljicami, učitelji, ravnatelji, na strokovnih združenjih in na obeh strokovnih svetih.</a:t>
            </a:r>
          </a:p>
          <a:p>
            <a:r>
              <a:rPr lang="sl-SI" sz="2800" dirty="0"/>
              <a:t>Izhodišča za prenovo kurikuluma za vrtce (sprejeta na SSSI 17.2.2022).</a:t>
            </a:r>
          </a:p>
          <a:p>
            <a:r>
              <a:rPr lang="sl-SI" sz="2800" dirty="0"/>
              <a:t>Izhodišča za prenovo UN v OŠ in GIM (sprejeta na SSSI 17.2.2022).</a:t>
            </a:r>
          </a:p>
          <a:p>
            <a:r>
              <a:rPr lang="sl-SI" sz="2800" dirty="0"/>
              <a:t>Izhodišča za prenovo KZ (v pripravi)</a:t>
            </a:r>
          </a:p>
          <a:p>
            <a:endParaRPr lang="sl-SI" sz="2800" dirty="0"/>
          </a:p>
          <a:p>
            <a:endParaRPr lang="sl-SI" sz="2800" dirty="0"/>
          </a:p>
        </p:txBody>
      </p:sp>
    </p:spTree>
    <p:extLst>
      <p:ext uri="{BB962C8B-B14F-4D97-AF65-F5344CB8AC3E}">
        <p14:creationId xmlns:p14="http://schemas.microsoft.com/office/powerpoint/2010/main" val="2282761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95536" y="0"/>
            <a:ext cx="8291264" cy="692696"/>
          </a:xfrm>
        </p:spPr>
        <p:txBody>
          <a:bodyPr/>
          <a:lstStyle/>
          <a:p>
            <a:br>
              <a:rPr lang="sl-SI" dirty="0">
                <a:solidFill>
                  <a:srgbClr val="C00000"/>
                </a:solidFill>
              </a:rPr>
            </a:br>
            <a:r>
              <a:rPr lang="sl-SI" dirty="0">
                <a:solidFill>
                  <a:srgbClr val="C00000"/>
                </a:solidFill>
              </a:rPr>
              <a:t>Izhodišča za prenovo kurikuluma za vrtce</a:t>
            </a:r>
            <a:br>
              <a:rPr lang="sl-SI" dirty="0">
                <a:solidFill>
                  <a:srgbClr val="C00000"/>
                </a:solidFill>
              </a:rPr>
            </a:br>
            <a:endParaRPr lang="sl-SI" dirty="0">
              <a:solidFill>
                <a:srgbClr val="C00000"/>
              </a:solidFill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251520" y="692696"/>
            <a:ext cx="8640960" cy="5184576"/>
          </a:xfrm>
        </p:spPr>
        <p:txBody>
          <a:bodyPr/>
          <a:lstStyle/>
          <a:p>
            <a:pPr>
              <a:buFontTx/>
              <a:buChar char="-"/>
            </a:pPr>
            <a:r>
              <a:rPr lang="sl-SI" sz="2200" dirty="0">
                <a:solidFill>
                  <a:srgbClr val="002060"/>
                </a:solidFill>
              </a:rPr>
              <a:t>Kurikulum mora omogočati vsem otrokom enake možnosti, upoštevati značilnosti in potrebe otrok in staršev; biti mora razvojno naravnan.</a:t>
            </a:r>
          </a:p>
          <a:p>
            <a:pPr>
              <a:buFontTx/>
              <a:buChar char="-"/>
            </a:pPr>
            <a:r>
              <a:rPr lang="sl-SI" sz="2200" dirty="0">
                <a:solidFill>
                  <a:srgbClr val="002060"/>
                </a:solidFill>
              </a:rPr>
              <a:t>Temeljiti mora na znanstvenih spoznanjih strok, ki se navezujejo na posamezna področja kurikuluma in strok, ki preučujejo obdobje zgodnjega otroštva.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sl-SI" sz="2200" dirty="0">
                <a:solidFill>
                  <a:srgbClr val="002060"/>
                </a:solidFill>
              </a:rPr>
              <a:t>Vsa besedila se morajo smiselno dopolniti z vidika </a:t>
            </a:r>
          </a:p>
          <a:p>
            <a:pPr marL="0" indent="0">
              <a:spcBef>
                <a:spcPts val="0"/>
              </a:spcBef>
              <a:buNone/>
            </a:pPr>
            <a:r>
              <a:rPr lang="sl-SI" sz="2200" dirty="0">
                <a:solidFill>
                  <a:srgbClr val="002060"/>
                </a:solidFill>
              </a:rPr>
              <a:t>     novih spoznanj ter specifičnosti razvoja in učenja </a:t>
            </a:r>
          </a:p>
          <a:p>
            <a:pPr marL="0" indent="0">
              <a:spcBef>
                <a:spcPts val="0"/>
              </a:spcBef>
              <a:buNone/>
            </a:pPr>
            <a:r>
              <a:rPr lang="sl-SI" sz="2200" dirty="0">
                <a:solidFill>
                  <a:srgbClr val="002060"/>
                </a:solidFill>
              </a:rPr>
              <a:t>     otrok, še posebej malčkov (1-3).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sl-SI" sz="2200" dirty="0" err="1">
                <a:solidFill>
                  <a:srgbClr val="002060"/>
                </a:solidFill>
              </a:rPr>
              <a:t>Participatorni</a:t>
            </a:r>
            <a:r>
              <a:rPr lang="sl-SI" sz="2200" dirty="0">
                <a:solidFill>
                  <a:srgbClr val="002060"/>
                </a:solidFill>
              </a:rPr>
              <a:t> pedagoški modeli, ki izpostavijo pogled </a:t>
            </a:r>
          </a:p>
          <a:p>
            <a:pPr marL="0" indent="0">
              <a:spcBef>
                <a:spcPts val="0"/>
              </a:spcBef>
              <a:buNone/>
            </a:pPr>
            <a:r>
              <a:rPr lang="sl-SI" sz="2200" dirty="0">
                <a:solidFill>
                  <a:srgbClr val="002060"/>
                </a:solidFill>
              </a:rPr>
              <a:t>    na otroka </a:t>
            </a:r>
            <a:r>
              <a:rPr lang="pl-PL" sz="2200" dirty="0">
                <a:solidFill>
                  <a:srgbClr val="002060"/>
                </a:solidFill>
              </a:rPr>
              <a:t>kot zmožnega posameznika.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pl-PL" sz="2200" dirty="0">
                <a:solidFill>
                  <a:srgbClr val="002060"/>
                </a:solidFill>
              </a:rPr>
              <a:t>Vloga vzgojitelja, ki pogosto vstopa v interakcijo in 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200" dirty="0">
                <a:solidFill>
                  <a:srgbClr val="002060"/>
                </a:solidFill>
              </a:rPr>
              <a:t>    pogovore z otroki.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200" dirty="0">
                <a:solidFill>
                  <a:srgbClr val="002060"/>
                </a:solidFill>
              </a:rPr>
              <a:t>-   Raznovrstnost načinov učenja otrok.</a:t>
            </a:r>
            <a:endParaRPr lang="sl-SI" sz="22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sl-SI" sz="2400" dirty="0">
              <a:solidFill>
                <a:srgbClr val="002060"/>
              </a:solidFill>
            </a:endParaRPr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3825" y="3108979"/>
            <a:ext cx="1804795" cy="2429739"/>
          </a:xfrm>
          <a:prstGeom prst="rect">
            <a:avLst/>
          </a:prstGeom>
        </p:spPr>
      </p:pic>
      <p:sp>
        <p:nvSpPr>
          <p:cNvPr id="6" name="PoljeZBesedilom 5"/>
          <p:cNvSpPr txBox="1"/>
          <p:nvPr/>
        </p:nvSpPr>
        <p:spPr>
          <a:xfrm>
            <a:off x="3275856" y="5538718"/>
            <a:ext cx="5832764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700" b="1" dirty="0">
                <a:solidFill>
                  <a:srgbClr val="002060"/>
                </a:solidFill>
                <a:hlinkClick r:id="rId3"/>
              </a:rPr>
              <a:t>https://www.zrss.si/pdf/izhodisca_za_prenovo_KZV.pdf</a:t>
            </a:r>
            <a:endParaRPr lang="sl-SI" sz="1700" b="1" dirty="0">
              <a:solidFill>
                <a:srgbClr val="002060"/>
              </a:solidFill>
            </a:endParaRP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052443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323528" y="116632"/>
            <a:ext cx="8640960" cy="5760640"/>
          </a:xfrm>
        </p:spPr>
        <p:txBody>
          <a:bodyPr/>
          <a:lstStyle/>
          <a:p>
            <a:pPr marL="0" indent="0">
              <a:buNone/>
            </a:pPr>
            <a:r>
              <a:rPr lang="sl-SI" sz="2200" b="1" i="1" dirty="0">
                <a:solidFill>
                  <a:srgbClr val="C00000"/>
                </a:solidFill>
              </a:rPr>
              <a:t>Izhodišča za prenovo kurikuluma za vrtce (2022) </a:t>
            </a:r>
            <a:r>
              <a:rPr lang="sl-SI" sz="2200" b="1" dirty="0">
                <a:solidFill>
                  <a:srgbClr val="C00000"/>
                </a:solidFill>
              </a:rPr>
              <a:t>določajo, da mora prenovljen kurikulum za vrtce: </a:t>
            </a:r>
          </a:p>
          <a:p>
            <a:pPr marL="0" indent="0">
              <a:buNone/>
            </a:pPr>
            <a:endParaRPr lang="sl-SI" sz="800" b="1" dirty="0">
              <a:solidFill>
                <a:srgbClr val="C0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sl-SI" sz="2000" dirty="0">
                <a:solidFill>
                  <a:srgbClr val="002060"/>
                </a:solidFill>
              </a:rPr>
              <a:t>ohraniti obstoječo strukturo kurikuluma na splošni ravni dokumenta; </a:t>
            </a:r>
          </a:p>
          <a:p>
            <a:pPr marL="457200" indent="-457200">
              <a:buFont typeface="+mj-lt"/>
              <a:buAutoNum type="arabicPeriod"/>
            </a:pPr>
            <a:r>
              <a:rPr lang="sl-SI" sz="2000" dirty="0">
                <a:solidFill>
                  <a:srgbClr val="002060"/>
                </a:solidFill>
              </a:rPr>
              <a:t>posodobiti vsa navedena poglavja in tudi podpoglavja v poglavju Otrok v vrtcu ter dodati tudi nova; </a:t>
            </a:r>
          </a:p>
          <a:p>
            <a:pPr marL="457200" indent="-457200">
              <a:buFont typeface="+mj-lt"/>
              <a:buAutoNum type="arabicPeriod"/>
            </a:pPr>
            <a:r>
              <a:rPr lang="sl-SI" sz="2000" dirty="0">
                <a:solidFill>
                  <a:srgbClr val="002060"/>
                </a:solidFill>
              </a:rPr>
              <a:t>ohraniti področja dejavnosti v vrtcu; </a:t>
            </a:r>
          </a:p>
          <a:p>
            <a:pPr marL="457200" indent="-457200">
              <a:buFont typeface="+mj-lt"/>
              <a:buAutoNum type="arabicPeriod"/>
            </a:pPr>
            <a:r>
              <a:rPr lang="sl-SI" sz="2000" dirty="0">
                <a:solidFill>
                  <a:srgbClr val="002060"/>
                </a:solidFill>
              </a:rPr>
              <a:t>dopolniti in posodobiti vsa besedila z vidika novih spoznanj ter specifičnosti razvoja in učenja otrok, še posebej za otroke 1-3; </a:t>
            </a:r>
          </a:p>
          <a:p>
            <a:pPr marL="457200" indent="-457200">
              <a:buFont typeface="+mj-lt"/>
              <a:buAutoNum type="arabicPeriod" startAt="5"/>
            </a:pPr>
            <a:r>
              <a:rPr lang="sl-SI" sz="2000" dirty="0">
                <a:solidFill>
                  <a:srgbClr val="002060"/>
                </a:solidFill>
              </a:rPr>
              <a:t>opredeliti </a:t>
            </a:r>
            <a:r>
              <a:rPr lang="sl-SI" sz="2000" dirty="0" err="1">
                <a:solidFill>
                  <a:srgbClr val="002060"/>
                </a:solidFill>
              </a:rPr>
              <a:t>medpodročne</a:t>
            </a:r>
            <a:r>
              <a:rPr lang="sl-SI" sz="2000" dirty="0">
                <a:solidFill>
                  <a:srgbClr val="002060"/>
                </a:solidFill>
              </a:rPr>
              <a:t> dejavnosti: </a:t>
            </a:r>
            <a:r>
              <a:rPr lang="sl-SI" sz="2000" dirty="0">
                <a:solidFill>
                  <a:srgbClr val="7030A0"/>
                </a:solidFill>
              </a:rPr>
              <a:t>gibanje, socialne spretnosti, počutje otrok, moralni razvoj, govor in zgodnja pismenost, trajnostni razvoj, digitalne kompetence, vzgoja za medije ter skrb za zdravje in duševno zdravje</a:t>
            </a:r>
            <a:r>
              <a:rPr lang="sl-SI" sz="2000" dirty="0">
                <a:solidFill>
                  <a:srgbClr val="002060"/>
                </a:solidFill>
              </a:rPr>
              <a:t>; </a:t>
            </a:r>
          </a:p>
          <a:p>
            <a:pPr marL="457200" indent="-457200">
              <a:buFont typeface="+mj-lt"/>
              <a:buAutoNum type="arabicPeriod" startAt="5"/>
            </a:pPr>
            <a:r>
              <a:rPr lang="sl-SI" sz="2000" dirty="0">
                <a:solidFill>
                  <a:srgbClr val="002060"/>
                </a:solidFill>
              </a:rPr>
              <a:t>dodati podpoglavje o večjezičnosti in multikulturnosti v vrtcu ter opredeliti uporabo znakovnega jezika; </a:t>
            </a:r>
          </a:p>
          <a:p>
            <a:pPr marL="457200" indent="-457200">
              <a:buFont typeface="+mj-lt"/>
              <a:buAutoNum type="arabicPeriod" startAt="5"/>
            </a:pPr>
            <a:r>
              <a:rPr lang="sl-SI" sz="2000" dirty="0">
                <a:solidFill>
                  <a:srgbClr val="002060"/>
                </a:solidFill>
              </a:rPr>
              <a:t>opredeliti kakovost v vrtcu v povezavi z načrtovanjem in spremljanjem; </a:t>
            </a:r>
          </a:p>
          <a:p>
            <a:pPr marL="457200" indent="-457200">
              <a:buFont typeface="+mj-lt"/>
              <a:buAutoNum type="arabicPeriod" startAt="5"/>
            </a:pPr>
            <a:r>
              <a:rPr lang="sl-SI" sz="2000" dirty="0">
                <a:solidFill>
                  <a:srgbClr val="002060"/>
                </a:solidFill>
              </a:rPr>
              <a:t>opredeliti kurikularne podlage za poldnevne in krajše programe. </a:t>
            </a:r>
          </a:p>
          <a:p>
            <a:pPr marL="457200" indent="-457200">
              <a:buFont typeface="+mj-lt"/>
              <a:buAutoNum type="arabicPeriod"/>
            </a:pPr>
            <a:endParaRPr lang="sl-SI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99974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95536" y="0"/>
            <a:ext cx="8291264" cy="692696"/>
          </a:xfrm>
        </p:spPr>
        <p:txBody>
          <a:bodyPr/>
          <a:lstStyle/>
          <a:p>
            <a:br>
              <a:rPr lang="sl-SI" dirty="0">
                <a:solidFill>
                  <a:srgbClr val="C00000"/>
                </a:solidFill>
              </a:rPr>
            </a:br>
            <a:r>
              <a:rPr lang="pl-PL" dirty="0">
                <a:solidFill>
                  <a:srgbClr val="C00000"/>
                </a:solidFill>
              </a:rPr>
              <a:t>Cilji prenove kurikuluma za vrtce</a:t>
            </a:r>
            <a:br>
              <a:rPr lang="sl-SI" dirty="0">
                <a:solidFill>
                  <a:srgbClr val="C00000"/>
                </a:solidFill>
              </a:rPr>
            </a:br>
            <a:endParaRPr lang="sl-SI" dirty="0">
              <a:solidFill>
                <a:srgbClr val="C00000"/>
              </a:solidFill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395536" y="836712"/>
            <a:ext cx="8496944" cy="5040560"/>
          </a:xfrm>
        </p:spPr>
        <p:txBody>
          <a:bodyPr/>
          <a:lstStyle/>
          <a:p>
            <a:r>
              <a:rPr lang="sl-SI" sz="2000" dirty="0">
                <a:solidFill>
                  <a:srgbClr val="002060"/>
                </a:solidFill>
              </a:rPr>
              <a:t>Smiselno posodobiti </a:t>
            </a:r>
            <a:r>
              <a:rPr lang="sl-SI" sz="2000" dirty="0" err="1">
                <a:solidFill>
                  <a:srgbClr val="002060"/>
                </a:solidFill>
              </a:rPr>
              <a:t>kurikularni</a:t>
            </a:r>
            <a:r>
              <a:rPr lang="sl-SI" sz="2000" dirty="0">
                <a:solidFill>
                  <a:srgbClr val="002060"/>
                </a:solidFill>
              </a:rPr>
              <a:t> dokument, ohraniti specifičnosti kurikuluma, ki so povezane z značilnostmi razvoja in učenja predšolskih otrok ter poudariti usmerjenost kurikuluma na različna področja otrokovega razvoja ter spodbujanja njegovih potencialov.</a:t>
            </a:r>
          </a:p>
          <a:p>
            <a:r>
              <a:rPr lang="sl-SI" sz="2000" dirty="0">
                <a:solidFill>
                  <a:srgbClr val="002060"/>
                </a:solidFill>
              </a:rPr>
              <a:t>Ohraniti odprtost in fleksibilnost kurikuluma v celodnevnem programu.</a:t>
            </a:r>
          </a:p>
          <a:p>
            <a:r>
              <a:rPr lang="sl-SI" sz="2000" dirty="0">
                <a:solidFill>
                  <a:srgbClr val="002060"/>
                </a:solidFill>
              </a:rPr>
              <a:t>Okrepiti vlogo procesno-razvojnega načrtovanja VI dela z otroki in povezavo s sprotnim ugotavljanjem in zagotavljanjem procesne kakovosti (formativno spremljanje).</a:t>
            </a:r>
          </a:p>
          <a:p>
            <a:r>
              <a:rPr lang="sl-SI" sz="2000" dirty="0">
                <a:solidFill>
                  <a:srgbClr val="002060"/>
                </a:solidFill>
              </a:rPr>
              <a:t>Izpostaviti individualizacijo pri delu z otroki ter jo uravnotežiti z delom v manjših in večjih skupinah.</a:t>
            </a:r>
          </a:p>
          <a:p>
            <a:r>
              <a:rPr lang="sl-SI" sz="2000" dirty="0">
                <a:solidFill>
                  <a:srgbClr val="002060"/>
                </a:solidFill>
              </a:rPr>
              <a:t>Opredeliti razumevanje čustveno, socialno, miselno, domišljijsko, gibalno spodbudnega, varnega in estetskega učnega okolja.</a:t>
            </a:r>
          </a:p>
          <a:p>
            <a:r>
              <a:rPr lang="sl-SI" sz="2000" dirty="0">
                <a:solidFill>
                  <a:srgbClr val="002060"/>
                </a:solidFill>
              </a:rPr>
              <a:t>Uresničevanje inkluzivnega okolja oz. vključujočega vrtca.</a:t>
            </a:r>
          </a:p>
          <a:p>
            <a:r>
              <a:rPr lang="sl-SI" sz="2000" dirty="0">
                <a:solidFill>
                  <a:srgbClr val="002060"/>
                </a:solidFill>
              </a:rPr>
              <a:t>Spodbujanje trajnostnega razvoja.</a:t>
            </a:r>
          </a:p>
          <a:p>
            <a:r>
              <a:rPr lang="sl-SI" sz="2000" dirty="0">
                <a:solidFill>
                  <a:srgbClr val="002060"/>
                </a:solidFill>
              </a:rPr>
              <a:t>Uresničevanje večjezičnosti in multikulturnosti.</a:t>
            </a:r>
          </a:p>
        </p:txBody>
      </p:sp>
    </p:spTree>
    <p:extLst>
      <p:ext uri="{BB962C8B-B14F-4D97-AF65-F5344CB8AC3E}">
        <p14:creationId xmlns:p14="http://schemas.microsoft.com/office/powerpoint/2010/main" val="1580935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</p:spPr>
        <p:txBody>
          <a:bodyPr/>
          <a:lstStyle/>
          <a:p>
            <a:br>
              <a:rPr lang="sl-SI" dirty="0">
                <a:solidFill>
                  <a:srgbClr val="C00000"/>
                </a:solidFill>
              </a:rPr>
            </a:br>
            <a:r>
              <a:rPr lang="sl-SI" dirty="0">
                <a:solidFill>
                  <a:srgbClr val="C00000"/>
                </a:solidFill>
              </a:rPr>
              <a:t>Izhodišča za prenovo UN v OŠ in GIM</a:t>
            </a:r>
            <a:br>
              <a:rPr lang="sl-SI" dirty="0">
                <a:solidFill>
                  <a:srgbClr val="C00000"/>
                </a:solidFill>
              </a:rPr>
            </a:br>
            <a:endParaRPr lang="sl-SI" dirty="0">
              <a:solidFill>
                <a:srgbClr val="C00000"/>
              </a:solidFill>
            </a:endParaRPr>
          </a:p>
        </p:txBody>
      </p:sp>
      <p:sp>
        <p:nvSpPr>
          <p:cNvPr id="4" name="Pravokotnik 3"/>
          <p:cNvSpPr/>
          <p:nvPr/>
        </p:nvSpPr>
        <p:spPr>
          <a:xfrm>
            <a:off x="539552" y="1412776"/>
            <a:ext cx="748883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2400" dirty="0"/>
              <a:t>Temeljno izhodišče ekspertne skupine je bilo, da je znanje vodilo pouka in temelj splošne izobrazbe. </a:t>
            </a:r>
          </a:p>
          <a:p>
            <a:endParaRPr lang="sl-SI" sz="2400" dirty="0"/>
          </a:p>
          <a:p>
            <a:r>
              <a:rPr lang="sl-SI" sz="2400" dirty="0"/>
              <a:t>Ob tem je pri svojem delu upoštevala tudi: </a:t>
            </a:r>
          </a:p>
          <a:p>
            <a:r>
              <a:rPr lang="sl-SI" sz="2400" dirty="0"/>
              <a:t>- novosti in mednarodne trende na področju edukacijskih znanosti, </a:t>
            </a:r>
          </a:p>
          <a:p>
            <a:r>
              <a:rPr lang="sl-SI" sz="2400" dirty="0"/>
              <a:t>- izzive današnjega splošnega izobraževanja, </a:t>
            </a:r>
          </a:p>
          <a:p>
            <a:r>
              <a:rPr lang="sl-SI" sz="2400" dirty="0"/>
              <a:t>- rezultate analize učnih načrtov, ki jo je leta 2020 izvedel Zavod RS za šolstvo in slovensko kurikularno tradicijo.</a:t>
            </a:r>
          </a:p>
        </p:txBody>
      </p:sp>
    </p:spTree>
    <p:extLst>
      <p:ext uri="{BB962C8B-B14F-4D97-AF65-F5344CB8AC3E}">
        <p14:creationId xmlns:p14="http://schemas.microsoft.com/office/powerpoint/2010/main" val="25382790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</p:spPr>
        <p:txBody>
          <a:bodyPr/>
          <a:lstStyle/>
          <a:p>
            <a:br>
              <a:rPr lang="sl-SI" dirty="0">
                <a:solidFill>
                  <a:srgbClr val="C00000"/>
                </a:solidFill>
              </a:rPr>
            </a:br>
            <a:r>
              <a:rPr lang="sl-SI" dirty="0">
                <a:solidFill>
                  <a:srgbClr val="C00000"/>
                </a:solidFill>
              </a:rPr>
              <a:t>Izhodišča za prenovo UN v OŠ in GIM</a:t>
            </a:r>
            <a:br>
              <a:rPr lang="sl-SI" dirty="0">
                <a:solidFill>
                  <a:srgbClr val="C00000"/>
                </a:solidFill>
              </a:rPr>
            </a:br>
            <a:endParaRPr lang="sl-SI" dirty="0">
              <a:solidFill>
                <a:srgbClr val="C00000"/>
              </a:solidFill>
            </a:endParaRPr>
          </a:p>
        </p:txBody>
      </p:sp>
      <p:sp>
        <p:nvSpPr>
          <p:cNvPr id="3" name="PoljeZBesedilom 2"/>
          <p:cNvSpPr txBox="1"/>
          <p:nvPr/>
        </p:nvSpPr>
        <p:spPr>
          <a:xfrm>
            <a:off x="426450" y="980728"/>
            <a:ext cx="8260349" cy="52198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90000"/>
              </a:lnSpc>
              <a:spcBef>
                <a:spcPts val="1200"/>
              </a:spcBef>
              <a:buClr>
                <a:srgbClr val="40BAD2"/>
              </a:buClr>
              <a:defRPr/>
            </a:pPr>
            <a:r>
              <a:rPr lang="sl-SI" sz="2400" b="1" dirty="0">
                <a:solidFill>
                  <a:srgbClr val="000000">
                    <a:lumMod val="65000"/>
                    <a:lumOff val="35000"/>
                  </a:srgbClr>
                </a:solidFill>
              </a:rPr>
              <a:t>Ključne novosti</a:t>
            </a:r>
          </a:p>
          <a:p>
            <a:pPr marL="182880" lvl="0" indent="-182880">
              <a:lnSpc>
                <a:spcPct val="90000"/>
              </a:lnSpc>
              <a:spcBef>
                <a:spcPts val="1200"/>
              </a:spcBef>
              <a:buClr>
                <a:srgbClr val="40BAD2"/>
              </a:buClr>
              <a:buFont typeface="Wingdings 2" pitchFamily="18" charset="2"/>
              <a:buChar char=""/>
              <a:defRPr/>
            </a:pPr>
            <a:r>
              <a:rPr lang="sl-SI" sz="2400" dirty="0">
                <a:solidFill>
                  <a:srgbClr val="000000">
                    <a:lumMod val="65000"/>
                    <a:lumOff val="35000"/>
                  </a:srgbClr>
                </a:solidFill>
              </a:rPr>
              <a:t>učni načrt za 1.VIO, v katerem bodo opredeljeni cilji vseh  predmetov in standardi znanja na ravni triletja,</a:t>
            </a:r>
          </a:p>
          <a:p>
            <a:pPr marL="182880" lvl="0" indent="-182880">
              <a:lnSpc>
                <a:spcPct val="90000"/>
              </a:lnSpc>
              <a:spcBef>
                <a:spcPts val="1200"/>
              </a:spcBef>
              <a:buClr>
                <a:srgbClr val="40BAD2"/>
              </a:buClr>
              <a:buFont typeface="Wingdings 2" pitchFamily="18" charset="2"/>
              <a:buChar char=""/>
              <a:defRPr/>
            </a:pPr>
            <a:r>
              <a:rPr lang="sl-SI" sz="2400" dirty="0">
                <a:solidFill>
                  <a:srgbClr val="000000">
                    <a:lumMod val="65000"/>
                    <a:lumOff val="35000"/>
                  </a:srgbClr>
                </a:solidFill>
              </a:rPr>
              <a:t>2. in 3.VIO: cilji vezani na VIO in ne na posamezen razred (podobno kot v gimnaziji, kjer se cilji ne omejujejo glede na letnik),</a:t>
            </a:r>
          </a:p>
          <a:p>
            <a:pPr marL="182880" lvl="0" indent="-182880">
              <a:lnSpc>
                <a:spcPct val="90000"/>
              </a:lnSpc>
              <a:spcBef>
                <a:spcPts val="1200"/>
              </a:spcBef>
              <a:buClr>
                <a:srgbClr val="40BAD2"/>
              </a:buClr>
              <a:buFont typeface="Wingdings 2" pitchFamily="18" charset="2"/>
              <a:buChar char=""/>
              <a:defRPr/>
            </a:pPr>
            <a:r>
              <a:rPr lang="sl-SI" sz="2400" dirty="0">
                <a:solidFill>
                  <a:srgbClr val="000000">
                    <a:lumMod val="65000"/>
                    <a:lumOff val="35000"/>
                  </a:srgbClr>
                </a:solidFill>
              </a:rPr>
              <a:t>struktura UN (3 poglavja: opredelitev predmeta, cilji in povezane teme, standardi znanja),</a:t>
            </a:r>
          </a:p>
          <a:p>
            <a:pPr marL="182880" lvl="0" indent="-182880">
              <a:lnSpc>
                <a:spcPct val="90000"/>
              </a:lnSpc>
              <a:spcBef>
                <a:spcPts val="1200"/>
              </a:spcBef>
              <a:buClr>
                <a:srgbClr val="40BAD2"/>
              </a:buClr>
              <a:buFont typeface="Wingdings 2" pitchFamily="18" charset="2"/>
              <a:buChar char=""/>
              <a:defRPr/>
            </a:pPr>
            <a:r>
              <a:rPr lang="sl-SI" sz="2400" dirty="0">
                <a:solidFill>
                  <a:srgbClr val="000000">
                    <a:lumMod val="65000"/>
                    <a:lumOff val="35000"/>
                  </a:srgbClr>
                </a:solidFill>
              </a:rPr>
              <a:t>didaktična priporočila ter priporočila za preverjanje in ocenjevanje znanja kot obvezna priloga,</a:t>
            </a:r>
          </a:p>
          <a:p>
            <a:pPr marL="182880" lvl="0" indent="-182880">
              <a:lnSpc>
                <a:spcPct val="90000"/>
              </a:lnSpc>
              <a:spcBef>
                <a:spcPts val="1200"/>
              </a:spcBef>
              <a:buClr>
                <a:srgbClr val="40BAD2"/>
              </a:buClr>
              <a:buFont typeface="Wingdings 2" pitchFamily="18" charset="2"/>
              <a:buChar char=""/>
              <a:defRPr/>
            </a:pPr>
            <a:r>
              <a:rPr lang="sl-SI" sz="2400" dirty="0">
                <a:solidFill>
                  <a:srgbClr val="000000">
                    <a:lumMod val="65000"/>
                    <a:lumOff val="35000"/>
                  </a:srgbClr>
                </a:solidFill>
              </a:rPr>
              <a:t>uresničevanje skupnih ciljev (prečnih kompetenc/veščin) skozi cilje predmetov in didaktična priporočila.</a:t>
            </a:r>
          </a:p>
          <a:p>
            <a:r>
              <a:rPr lang="sl-SI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15367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avokotnik 4"/>
          <p:cNvSpPr/>
          <p:nvPr/>
        </p:nvSpPr>
        <p:spPr>
          <a:xfrm>
            <a:off x="323528" y="5085184"/>
            <a:ext cx="7416824" cy="9048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20080"/>
          </a:xfrm>
        </p:spPr>
        <p:txBody>
          <a:bodyPr/>
          <a:lstStyle/>
          <a:p>
            <a:br>
              <a:rPr lang="sl-SI" dirty="0">
                <a:solidFill>
                  <a:srgbClr val="C00000"/>
                </a:solidFill>
              </a:rPr>
            </a:br>
            <a:r>
              <a:rPr lang="sl-SI" dirty="0">
                <a:solidFill>
                  <a:srgbClr val="C00000"/>
                </a:solidFill>
                <a:cs typeface="Arial"/>
              </a:rPr>
              <a:t>Cilji prenove UN v OŠ in GIM</a:t>
            </a:r>
            <a:br>
              <a:rPr lang="sl-SI" dirty="0">
                <a:solidFill>
                  <a:srgbClr val="C00000"/>
                </a:solidFill>
              </a:rPr>
            </a:br>
            <a:endParaRPr lang="sl-SI" dirty="0">
              <a:solidFill>
                <a:srgbClr val="C00000"/>
              </a:solidFill>
            </a:endParaRPr>
          </a:p>
        </p:txBody>
      </p:sp>
      <p:sp>
        <p:nvSpPr>
          <p:cNvPr id="4" name="Pravokotnik 3"/>
          <p:cNvSpPr/>
          <p:nvPr/>
        </p:nvSpPr>
        <p:spPr>
          <a:xfrm>
            <a:off x="395536" y="727059"/>
            <a:ext cx="799288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sl-SI" sz="2400" dirty="0"/>
              <a:t>učne načrte horizontalno in vertikalno povezati oz. uskladiti ter jih aktualizirati, </a:t>
            </a:r>
          </a:p>
          <a:p>
            <a:pPr marL="342900" indent="-342900">
              <a:buFont typeface="+mj-lt"/>
              <a:buAutoNum type="arabicPeriod"/>
            </a:pPr>
            <a:r>
              <a:rPr lang="sl-SI" sz="2400" dirty="0"/>
              <a:t>učne načrte strukturno in terminološko poenotiti, </a:t>
            </a:r>
          </a:p>
          <a:p>
            <a:pPr marL="342900" indent="-342900">
              <a:buFont typeface="+mj-lt"/>
              <a:buAutoNum type="arabicPeriod"/>
            </a:pPr>
            <a:r>
              <a:rPr lang="sl-SI" sz="2400" dirty="0"/>
              <a:t>prilagoditi obseg ciljev v učnih načrtih številu ur predmeta v predmetniku, </a:t>
            </a:r>
          </a:p>
          <a:p>
            <a:pPr marL="342900" indent="-342900">
              <a:buFont typeface="+mj-lt"/>
              <a:buAutoNum type="arabicPeriod"/>
            </a:pPr>
            <a:r>
              <a:rPr lang="sl-SI" sz="2400" dirty="0"/>
              <a:t>ustrezno opredeliti cilje in standarde znanja ter povezave med njimi, </a:t>
            </a:r>
          </a:p>
          <a:p>
            <a:pPr marL="342900" indent="-342900">
              <a:buFont typeface="+mj-lt"/>
              <a:buAutoNum type="arabicPeriod"/>
            </a:pPr>
            <a:r>
              <a:rPr lang="sl-SI" sz="2400" dirty="0"/>
              <a:t>v učne načrte predmetov umestiti skupne cilje programov osnovne šole in gimnazij, </a:t>
            </a:r>
          </a:p>
          <a:p>
            <a:pPr marL="342900" indent="-342900">
              <a:buFont typeface="+mj-lt"/>
              <a:buAutoNum type="arabicPeriod"/>
            </a:pPr>
            <a:r>
              <a:rPr lang="sl-SI" sz="2400" dirty="0"/>
              <a:t>posodobiti in razširiti didaktična priporočila ter priporočila za preverjanje in ocenjevanje znanja.</a:t>
            </a:r>
          </a:p>
          <a:p>
            <a:endParaRPr lang="sl-SI" sz="2400" dirty="0"/>
          </a:p>
          <a:p>
            <a:r>
              <a:rPr lang="sl-SI" sz="2400" dirty="0"/>
              <a:t>UN se prenavljajo v okviru obstoječega obsega ur v predmetnikih.</a:t>
            </a:r>
          </a:p>
        </p:txBody>
      </p:sp>
    </p:spTree>
    <p:extLst>
      <p:ext uri="{BB962C8B-B14F-4D97-AF65-F5344CB8AC3E}">
        <p14:creationId xmlns:p14="http://schemas.microsoft.com/office/powerpoint/2010/main" val="35586613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Slika 6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1166"/>
            <a:ext cx="9144000" cy="6215667"/>
          </a:xfrm>
          <a:prstGeom prst="rect">
            <a:avLst/>
          </a:prstGeom>
        </p:spPr>
      </p:pic>
      <p:sp>
        <p:nvSpPr>
          <p:cNvPr id="3" name="PoljeZBesedilom 2"/>
          <p:cNvSpPr txBox="1"/>
          <p:nvPr/>
        </p:nvSpPr>
        <p:spPr>
          <a:xfrm>
            <a:off x="6804248" y="548680"/>
            <a:ext cx="1584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200" dirty="0"/>
              <a:t>Prva seja 23.8.2022</a:t>
            </a:r>
          </a:p>
        </p:txBody>
      </p:sp>
    </p:spTree>
    <p:extLst>
      <p:ext uri="{BB962C8B-B14F-4D97-AF65-F5344CB8AC3E}">
        <p14:creationId xmlns:p14="http://schemas.microsoft.com/office/powerpoint/2010/main" val="3476505058"/>
      </p:ext>
    </p:extLst>
  </p:cSld>
  <p:clrMapOvr>
    <a:masterClrMapping/>
  </p:clrMapOvr>
</p:sld>
</file>

<file path=ppt/theme/theme1.xml><?xml version="1.0" encoding="utf-8"?>
<a:theme xmlns:a="http://schemas.openxmlformats.org/drawingml/2006/main" name="predloga_prosojnice_v15">
  <a:themeElements>
    <a:clrScheme name="predloga_prosojnice_v15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dloga_prosojnice_v15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dloga_prosojnice_v15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loga_prosojnice_v15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loga_prosojnice_v15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loga_prosojnice_v15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loga_prosojnice_v15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loga_prosojnice_v15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loga_prosojnice_v15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loga_prosojnice_v15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loga_prosojnice_v15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loga_prosojnice_v15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loga_prosojnice_v15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loga_prosojnice_v15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B924E133569114E81DB2CFCAA033B64" ma:contentTypeVersion="2" ma:contentTypeDescription="Create a new document." ma:contentTypeScope="" ma:versionID="83e4b6643b0db25f7d937c3afe86ff3c">
  <xsd:schema xmlns:xsd="http://www.w3.org/2001/XMLSchema" xmlns:xs="http://www.w3.org/2001/XMLSchema" xmlns:p="http://schemas.microsoft.com/office/2006/metadata/properties" xmlns:ns2="5062380e-f82a-4a43-81f8-699841744a6e" targetNamespace="http://schemas.microsoft.com/office/2006/metadata/properties" ma:root="true" ma:fieldsID="8ce3ef933c0bf4171995e3e19653cb69" ns2:_="">
    <xsd:import namespace="5062380e-f82a-4a43-81f8-699841744a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2380e-f82a-4a43-81f8-699841744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0A45DB1-583A-4A83-8F01-656FE9B8186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4CCDD77-AD5F-49E8-A32E-CAB27E16604B}"/>
</file>

<file path=customXml/itemProps3.xml><?xml version="1.0" encoding="utf-8"?>
<ds:datastoreItem xmlns:ds="http://schemas.openxmlformats.org/officeDocument/2006/customXml" ds:itemID="{8E847388-2A16-4E65-86E3-54D5F122F911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4009</TotalTime>
  <Words>986</Words>
  <Application>Microsoft Office PowerPoint</Application>
  <PresentationFormat>Diaprojekcija na zaslonu (4:3)</PresentationFormat>
  <Paragraphs>100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12</vt:i4>
      </vt:variant>
    </vt:vector>
  </HeadingPairs>
  <TitlesOfParts>
    <vt:vector size="13" baseType="lpstr">
      <vt:lpstr>predloga_prosojnice_v15</vt:lpstr>
      <vt:lpstr>KURIKULARNA PRENOVA Delovna skupina za pripravo Nacionalnega programa vzgoje in izobraževanja za obdobje 2023-2033</vt:lpstr>
      <vt:lpstr>Strokovne podlage za prenovo kurikuluma za vrtce, UN in KZ za splošno izobraževalne predmete</vt:lpstr>
      <vt:lpstr> Izhodišča za prenovo kurikuluma za vrtce </vt:lpstr>
      <vt:lpstr>PowerPointova predstavitev</vt:lpstr>
      <vt:lpstr> Cilji prenove kurikuluma za vrtce </vt:lpstr>
      <vt:lpstr> Izhodišča za prenovo UN v OŠ in GIM </vt:lpstr>
      <vt:lpstr> Izhodišča za prenovo UN v OŠ in GIM </vt:lpstr>
      <vt:lpstr> Cilji prenove UN v OŠ in GIM </vt:lpstr>
      <vt:lpstr>PowerPointova predstavitev</vt:lpstr>
      <vt:lpstr>Ključne naloge kurikularnih  komisij</vt:lpstr>
      <vt:lpstr>Ključne naloge kurikularnih komisij</vt:lpstr>
      <vt:lpstr>Predmetne kurikularne komisije in komisija za 1. VIO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SSlavic</dc:creator>
  <cp:lastModifiedBy>uporabnik</cp:lastModifiedBy>
  <cp:revision>306</cp:revision>
  <cp:lastPrinted>2023-02-21T13:21:51Z</cp:lastPrinted>
  <dcterms:created xsi:type="dcterms:W3CDTF">2014-05-08T05:52:19Z</dcterms:created>
  <dcterms:modified xsi:type="dcterms:W3CDTF">2023-04-05T14:42:45Z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0x0101004B924E133569114E81DB2CFCAA033B64</vt:lpwstr>
  </property>
</Properties>
</file>