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sldIdLst>
    <p:sldId id="317" r:id="rId5"/>
    <p:sldId id="318" r:id="rId6"/>
    <p:sldId id="319" r:id="rId7"/>
    <p:sldId id="258" r:id="rId8"/>
    <p:sldId id="265" r:id="rId9"/>
    <p:sldId id="262" r:id="rId10"/>
    <p:sldId id="261" r:id="rId11"/>
    <p:sldId id="320" r:id="rId12"/>
    <p:sldId id="259" r:id="rId13"/>
    <p:sldId id="321" r:id="rId14"/>
    <p:sldId id="322" r:id="rId15"/>
    <p:sldId id="323" r:id="rId16"/>
    <p:sldId id="324" r:id="rId17"/>
    <p:sldId id="325" r:id="rId18"/>
    <p:sldId id="274" r:id="rId19"/>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p:restoredTop sz="94663"/>
  </p:normalViewPr>
  <p:slideViewPr>
    <p:cSldViewPr snapToGrid="0">
      <p:cViewPr varScale="1">
        <p:scale>
          <a:sx n="62" d="100"/>
          <a:sy n="62" d="100"/>
        </p:scale>
        <p:origin x="140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l-S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174870-0730-0C40-98DF-B68A40BE9F40}" type="datetimeFigureOut">
              <a:rPr lang="sl-SI" smtClean="0"/>
              <a:t>23. 06. 2023</a:t>
            </a:fld>
            <a:endParaRPr lang="sl-SI"/>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sl-S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l-S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l-S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4F6B53-E814-4240-9121-2EB08B8A88CC}" type="slidenum">
              <a:rPr lang="sl-SI" smtClean="0"/>
              <a:t>‹#›</a:t>
            </a:fld>
            <a:endParaRPr lang="sl-SI"/>
          </a:p>
        </p:txBody>
      </p:sp>
    </p:spTree>
    <p:extLst>
      <p:ext uri="{BB962C8B-B14F-4D97-AF65-F5344CB8AC3E}">
        <p14:creationId xmlns:p14="http://schemas.microsoft.com/office/powerpoint/2010/main" val="3341116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l-SI"/>
              <a:t>Uredite slog naslova matrice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da uredite slog podnaslova matrice</a:t>
            </a:r>
            <a:endParaRPr lang="en-US" dirty="0"/>
          </a:p>
        </p:txBody>
      </p:sp>
      <p:sp>
        <p:nvSpPr>
          <p:cNvPr id="4" name="Date Placeholder 3"/>
          <p:cNvSpPr>
            <a:spLocks noGrp="1"/>
          </p:cNvSpPr>
          <p:nvPr>
            <p:ph type="dt" sz="half" idx="10"/>
          </p:nvPr>
        </p:nvSpPr>
        <p:spPr/>
        <p:txBody>
          <a:bodyPr/>
          <a:lstStyle/>
          <a:p>
            <a:fld id="{7B294C06-406F-4F7B-B94E-F182B0073485}" type="datetimeFigureOut">
              <a:rPr lang="sl-SI" smtClean="0"/>
              <a:t>23. 06. 2023</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19DF82CC-239D-4FC0-9ADD-9C54B33407BB}" type="slidenum">
              <a:rPr lang="sl-SI" smtClean="0"/>
              <a:t>‹#›</a:t>
            </a:fld>
            <a:endParaRPr lang="sl-SI"/>
          </a:p>
        </p:txBody>
      </p:sp>
    </p:spTree>
    <p:extLst>
      <p:ext uri="{BB962C8B-B14F-4D97-AF65-F5344CB8AC3E}">
        <p14:creationId xmlns:p14="http://schemas.microsoft.com/office/powerpoint/2010/main" val="1925336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7B294C06-406F-4F7B-B94E-F182B0073485}" type="datetimeFigureOut">
              <a:rPr lang="sl-SI" smtClean="0"/>
              <a:t>23. 06. 2023</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19DF82CC-239D-4FC0-9ADD-9C54B33407BB}" type="slidenum">
              <a:rPr lang="sl-SI" smtClean="0"/>
              <a:t>‹#›</a:t>
            </a:fld>
            <a:endParaRPr lang="sl-SI"/>
          </a:p>
        </p:txBody>
      </p:sp>
    </p:spTree>
    <p:extLst>
      <p:ext uri="{BB962C8B-B14F-4D97-AF65-F5344CB8AC3E}">
        <p14:creationId xmlns:p14="http://schemas.microsoft.com/office/powerpoint/2010/main" val="4066528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l-SI"/>
              <a:t>Uredite slog naslova matrice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7B294C06-406F-4F7B-B94E-F182B0073485}" type="datetimeFigureOut">
              <a:rPr lang="sl-SI" smtClean="0"/>
              <a:t>23. 06. 2023</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19DF82CC-239D-4FC0-9ADD-9C54B33407BB}" type="slidenum">
              <a:rPr lang="sl-SI" smtClean="0"/>
              <a:t>‹#›</a:t>
            </a:fld>
            <a:endParaRPr lang="sl-SI"/>
          </a:p>
        </p:txBody>
      </p:sp>
    </p:spTree>
    <p:extLst>
      <p:ext uri="{BB962C8B-B14F-4D97-AF65-F5344CB8AC3E}">
        <p14:creationId xmlns:p14="http://schemas.microsoft.com/office/powerpoint/2010/main" val="1004035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Content Placeholder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10"/>
          </p:nvPr>
        </p:nvSpPr>
        <p:spPr/>
        <p:txBody>
          <a:bodyPr/>
          <a:lstStyle/>
          <a:p>
            <a:fld id="{7B294C06-406F-4F7B-B94E-F182B0073485}" type="datetimeFigureOut">
              <a:rPr lang="sl-SI" smtClean="0"/>
              <a:t>23. 06. 2023</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19DF82CC-239D-4FC0-9ADD-9C54B33407BB}" type="slidenum">
              <a:rPr lang="sl-SI" smtClean="0"/>
              <a:t>‹#›</a:t>
            </a:fld>
            <a:endParaRPr lang="sl-SI"/>
          </a:p>
        </p:txBody>
      </p:sp>
    </p:spTree>
    <p:extLst>
      <p:ext uri="{BB962C8B-B14F-4D97-AF65-F5344CB8AC3E}">
        <p14:creationId xmlns:p14="http://schemas.microsoft.com/office/powerpoint/2010/main" val="4278150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l-SI"/>
              <a:t>Uredite slog naslova matrice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Uredite sloge besedila matrice</a:t>
            </a:r>
          </a:p>
        </p:txBody>
      </p:sp>
      <p:sp>
        <p:nvSpPr>
          <p:cNvPr id="4" name="Date Placeholder 3"/>
          <p:cNvSpPr>
            <a:spLocks noGrp="1"/>
          </p:cNvSpPr>
          <p:nvPr>
            <p:ph type="dt" sz="half" idx="10"/>
          </p:nvPr>
        </p:nvSpPr>
        <p:spPr/>
        <p:txBody>
          <a:bodyPr/>
          <a:lstStyle/>
          <a:p>
            <a:fld id="{7B294C06-406F-4F7B-B94E-F182B0073485}" type="datetimeFigureOut">
              <a:rPr lang="sl-SI" smtClean="0"/>
              <a:t>23. 06. 2023</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19DF82CC-239D-4FC0-9ADD-9C54B33407BB}" type="slidenum">
              <a:rPr lang="sl-SI" smtClean="0"/>
              <a:t>‹#›</a:t>
            </a:fld>
            <a:endParaRPr lang="sl-SI"/>
          </a:p>
        </p:txBody>
      </p:sp>
    </p:spTree>
    <p:extLst>
      <p:ext uri="{BB962C8B-B14F-4D97-AF65-F5344CB8AC3E}">
        <p14:creationId xmlns:p14="http://schemas.microsoft.com/office/powerpoint/2010/main" val="2343261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Date Placeholder 4"/>
          <p:cNvSpPr>
            <a:spLocks noGrp="1"/>
          </p:cNvSpPr>
          <p:nvPr>
            <p:ph type="dt" sz="half" idx="10"/>
          </p:nvPr>
        </p:nvSpPr>
        <p:spPr/>
        <p:txBody>
          <a:bodyPr/>
          <a:lstStyle/>
          <a:p>
            <a:fld id="{7B294C06-406F-4F7B-B94E-F182B0073485}" type="datetimeFigureOut">
              <a:rPr lang="sl-SI" smtClean="0"/>
              <a:t>23. 06. 2023</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19DF82CC-239D-4FC0-9ADD-9C54B33407BB}" type="slidenum">
              <a:rPr lang="sl-SI" smtClean="0"/>
              <a:t>‹#›</a:t>
            </a:fld>
            <a:endParaRPr lang="sl-SI"/>
          </a:p>
        </p:txBody>
      </p:sp>
    </p:spTree>
    <p:extLst>
      <p:ext uri="{BB962C8B-B14F-4D97-AF65-F5344CB8AC3E}">
        <p14:creationId xmlns:p14="http://schemas.microsoft.com/office/powerpoint/2010/main" val="3790960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l-SI"/>
              <a:t>Uredite slog naslova matrice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Content Placeholder 3"/>
          <p:cNvSpPr>
            <a:spLocks noGrp="1"/>
          </p:cNvSpPr>
          <p:nvPr>
            <p:ph sz="half" idx="2"/>
          </p:nvPr>
        </p:nvSpPr>
        <p:spPr>
          <a:xfrm>
            <a:off x="629842" y="2505075"/>
            <a:ext cx="3868340"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Content Placeholder 5"/>
          <p:cNvSpPr>
            <a:spLocks noGrp="1"/>
          </p:cNvSpPr>
          <p:nvPr>
            <p:ph sz="quarter" idx="4"/>
          </p:nvPr>
        </p:nvSpPr>
        <p:spPr>
          <a:xfrm>
            <a:off x="4629150" y="2505075"/>
            <a:ext cx="3887391" cy="3684588"/>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7" name="Date Placeholder 6"/>
          <p:cNvSpPr>
            <a:spLocks noGrp="1"/>
          </p:cNvSpPr>
          <p:nvPr>
            <p:ph type="dt" sz="half" idx="10"/>
          </p:nvPr>
        </p:nvSpPr>
        <p:spPr/>
        <p:txBody>
          <a:bodyPr/>
          <a:lstStyle/>
          <a:p>
            <a:fld id="{7B294C06-406F-4F7B-B94E-F182B0073485}" type="datetimeFigureOut">
              <a:rPr lang="sl-SI" smtClean="0"/>
              <a:t>23. 06. 2023</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19DF82CC-239D-4FC0-9ADD-9C54B33407BB}" type="slidenum">
              <a:rPr lang="sl-SI" smtClean="0"/>
              <a:t>‹#›</a:t>
            </a:fld>
            <a:endParaRPr lang="sl-SI"/>
          </a:p>
        </p:txBody>
      </p:sp>
    </p:spTree>
    <p:extLst>
      <p:ext uri="{BB962C8B-B14F-4D97-AF65-F5344CB8AC3E}">
        <p14:creationId xmlns:p14="http://schemas.microsoft.com/office/powerpoint/2010/main" val="2796198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a:t>Uredite slog naslova matrice</a:t>
            </a:r>
            <a:endParaRPr lang="en-US" dirty="0"/>
          </a:p>
        </p:txBody>
      </p:sp>
      <p:sp>
        <p:nvSpPr>
          <p:cNvPr id="3" name="Date Placeholder 2"/>
          <p:cNvSpPr>
            <a:spLocks noGrp="1"/>
          </p:cNvSpPr>
          <p:nvPr>
            <p:ph type="dt" sz="half" idx="10"/>
          </p:nvPr>
        </p:nvSpPr>
        <p:spPr/>
        <p:txBody>
          <a:bodyPr/>
          <a:lstStyle/>
          <a:p>
            <a:fld id="{7B294C06-406F-4F7B-B94E-F182B0073485}" type="datetimeFigureOut">
              <a:rPr lang="sl-SI" smtClean="0"/>
              <a:t>23. 06. 2023</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19DF82CC-239D-4FC0-9ADD-9C54B33407BB}" type="slidenum">
              <a:rPr lang="sl-SI" smtClean="0"/>
              <a:t>‹#›</a:t>
            </a:fld>
            <a:endParaRPr lang="sl-SI"/>
          </a:p>
        </p:txBody>
      </p:sp>
    </p:spTree>
    <p:extLst>
      <p:ext uri="{BB962C8B-B14F-4D97-AF65-F5344CB8AC3E}">
        <p14:creationId xmlns:p14="http://schemas.microsoft.com/office/powerpoint/2010/main" val="3011051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294C06-406F-4F7B-B94E-F182B0073485}" type="datetimeFigureOut">
              <a:rPr lang="sl-SI" smtClean="0"/>
              <a:t>23. 06. 2023</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19DF82CC-239D-4FC0-9ADD-9C54B33407BB}" type="slidenum">
              <a:rPr lang="sl-SI" smtClean="0"/>
              <a:t>‹#›</a:t>
            </a:fld>
            <a:endParaRPr lang="sl-SI"/>
          </a:p>
        </p:txBody>
      </p:sp>
    </p:spTree>
    <p:extLst>
      <p:ext uri="{BB962C8B-B14F-4D97-AF65-F5344CB8AC3E}">
        <p14:creationId xmlns:p14="http://schemas.microsoft.com/office/powerpoint/2010/main" val="3825828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l-SI"/>
              <a:t>Uredite slog naslova matrice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Date Placeholder 4"/>
          <p:cNvSpPr>
            <a:spLocks noGrp="1"/>
          </p:cNvSpPr>
          <p:nvPr>
            <p:ph type="dt" sz="half" idx="10"/>
          </p:nvPr>
        </p:nvSpPr>
        <p:spPr/>
        <p:txBody>
          <a:bodyPr/>
          <a:lstStyle/>
          <a:p>
            <a:fld id="{7B294C06-406F-4F7B-B94E-F182B0073485}" type="datetimeFigureOut">
              <a:rPr lang="sl-SI" smtClean="0"/>
              <a:t>23. 06. 2023</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19DF82CC-239D-4FC0-9ADD-9C54B33407BB}" type="slidenum">
              <a:rPr lang="sl-SI" smtClean="0"/>
              <a:t>‹#›</a:t>
            </a:fld>
            <a:endParaRPr lang="sl-SI"/>
          </a:p>
        </p:txBody>
      </p:sp>
    </p:spTree>
    <p:extLst>
      <p:ext uri="{BB962C8B-B14F-4D97-AF65-F5344CB8AC3E}">
        <p14:creationId xmlns:p14="http://schemas.microsoft.com/office/powerpoint/2010/main" val="120027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l-SI"/>
              <a:t>Uredite slog naslova matrice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a:t>Kliknite ikono, če želite dodati sliko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Date Placeholder 4"/>
          <p:cNvSpPr>
            <a:spLocks noGrp="1"/>
          </p:cNvSpPr>
          <p:nvPr>
            <p:ph type="dt" sz="half" idx="10"/>
          </p:nvPr>
        </p:nvSpPr>
        <p:spPr/>
        <p:txBody>
          <a:bodyPr/>
          <a:lstStyle/>
          <a:p>
            <a:fld id="{7B294C06-406F-4F7B-B94E-F182B0073485}" type="datetimeFigureOut">
              <a:rPr lang="sl-SI" smtClean="0"/>
              <a:t>23. 06. 2023</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19DF82CC-239D-4FC0-9ADD-9C54B33407BB}" type="slidenum">
              <a:rPr lang="sl-SI" smtClean="0"/>
              <a:t>‹#›</a:t>
            </a:fld>
            <a:endParaRPr lang="sl-SI"/>
          </a:p>
        </p:txBody>
      </p:sp>
    </p:spTree>
    <p:extLst>
      <p:ext uri="{BB962C8B-B14F-4D97-AF65-F5344CB8AC3E}">
        <p14:creationId xmlns:p14="http://schemas.microsoft.com/office/powerpoint/2010/main" val="2814959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l-SI"/>
              <a:t>Uredite slog naslova matrice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294C06-406F-4F7B-B94E-F182B0073485}" type="datetimeFigureOut">
              <a:rPr lang="sl-SI" smtClean="0"/>
              <a:t>23. 06. 2023</a:t>
            </a:fld>
            <a:endParaRPr lang="sl-SI"/>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DF82CC-239D-4FC0-9ADD-9C54B33407BB}" type="slidenum">
              <a:rPr lang="sl-SI" smtClean="0"/>
              <a:t>‹#›</a:t>
            </a:fld>
            <a:endParaRPr lang="sl-SI"/>
          </a:p>
        </p:txBody>
      </p:sp>
    </p:spTree>
    <p:extLst>
      <p:ext uri="{BB962C8B-B14F-4D97-AF65-F5344CB8AC3E}">
        <p14:creationId xmlns:p14="http://schemas.microsoft.com/office/powerpoint/2010/main" val="32410931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eurydice.si/publikacije/Key-Data-on-Teaching-Languages-at-School-in-Europe-2023.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6" name="Rectangle 3078">
            <a:extLst>
              <a:ext uri="{FF2B5EF4-FFF2-40B4-BE49-F238E27FC236}">
                <a16:creationId xmlns:a16="http://schemas.microsoft.com/office/drawing/2014/main" id="{8538EBC2-0B11-4732-8715-799409C4A9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88" name="Rectangle 3080">
            <a:extLst>
              <a:ext uri="{FF2B5EF4-FFF2-40B4-BE49-F238E27FC236}">
                <a16:creationId xmlns:a16="http://schemas.microsoft.com/office/drawing/2014/main" id="{CE3C5560-7A9C-489F-9148-18C5E1D0F0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Naslov 1"/>
          <p:cNvSpPr>
            <a:spLocks noGrp="1"/>
          </p:cNvSpPr>
          <p:nvPr>
            <p:ph type="ctrTitle"/>
          </p:nvPr>
        </p:nvSpPr>
        <p:spPr>
          <a:xfrm>
            <a:off x="1183532" y="590062"/>
            <a:ext cx="3981855" cy="2838938"/>
          </a:xfrm>
        </p:spPr>
        <p:txBody>
          <a:bodyPr>
            <a:normAutofit/>
          </a:bodyPr>
          <a:lstStyle/>
          <a:p>
            <a:pPr algn="l"/>
            <a:r>
              <a:rPr lang="sl-SI" sz="4900">
                <a:solidFill>
                  <a:srgbClr val="FFFFFF"/>
                </a:solidFill>
              </a:rPr>
              <a:t>Obvezni 2. tuji jezik v 3. VIO?! </a:t>
            </a:r>
          </a:p>
        </p:txBody>
      </p:sp>
      <p:sp>
        <p:nvSpPr>
          <p:cNvPr id="3" name="Podnaslov 2"/>
          <p:cNvSpPr>
            <a:spLocks noGrp="1"/>
          </p:cNvSpPr>
          <p:nvPr>
            <p:ph type="subTitle" idx="1"/>
          </p:nvPr>
        </p:nvSpPr>
        <p:spPr>
          <a:xfrm>
            <a:off x="1183533" y="3739764"/>
            <a:ext cx="3388465" cy="1198120"/>
          </a:xfrm>
        </p:spPr>
        <p:txBody>
          <a:bodyPr>
            <a:normAutofit fontScale="92500" lnSpcReduction="20000"/>
          </a:bodyPr>
          <a:lstStyle/>
          <a:p>
            <a:pPr algn="l"/>
            <a:r>
              <a:rPr lang="sl-SI" sz="1700" dirty="0">
                <a:solidFill>
                  <a:srgbClr val="FFFFFF"/>
                </a:solidFill>
              </a:rPr>
              <a:t>Doc. dr. Andreja Retelj, Filozofska fakulteta UL</a:t>
            </a:r>
          </a:p>
          <a:p>
            <a:r>
              <a:rPr lang="sl-SI" sz="1600" i="1" dirty="0">
                <a:solidFill>
                  <a:schemeClr val="tx1">
                    <a:lumMod val="50000"/>
                    <a:lumOff val="50000"/>
                  </a:schemeClr>
                </a:solidFill>
                <a:latin typeface="Garamond" panose="02020404030301010803" pitchFamily="18" charset="0"/>
              </a:rPr>
              <a:t>Članica Delovne skupine za pripravo</a:t>
            </a:r>
          </a:p>
          <a:p>
            <a:r>
              <a:rPr lang="sl-SI" sz="1600" i="1" dirty="0">
                <a:solidFill>
                  <a:schemeClr val="tx1">
                    <a:lumMod val="50000"/>
                    <a:lumOff val="50000"/>
                  </a:schemeClr>
                </a:solidFill>
                <a:latin typeface="Garamond" panose="02020404030301010803" pitchFamily="18" charset="0"/>
              </a:rPr>
              <a:t>strategije jezikovnega izobraževanja do leta 2030 pri MVI</a:t>
            </a:r>
          </a:p>
          <a:p>
            <a:pPr algn="l"/>
            <a:endParaRPr lang="sl-SI" sz="1700" dirty="0">
              <a:solidFill>
                <a:srgbClr val="FFFFFF"/>
              </a:solidFill>
            </a:endParaRPr>
          </a:p>
        </p:txBody>
      </p:sp>
      <p:cxnSp>
        <p:nvCxnSpPr>
          <p:cNvPr id="3090" name="Straight Connector 3082">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75946" y="3496322"/>
            <a:ext cx="0" cy="335280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pic>
        <p:nvPicPr>
          <p:cNvPr id="3074" name="Picture 2" descr="Medijsko središče FF | Filozofska fakulteta Univerze v Ljubljani">
            <a:extLst>
              <a:ext uri="{FF2B5EF4-FFF2-40B4-BE49-F238E27FC236}">
                <a16:creationId xmlns:a16="http://schemas.microsoft.com/office/drawing/2014/main" id="{2E3F2D95-E870-2340-BB53-434D88229CB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740808" y="2869548"/>
            <a:ext cx="3028968" cy="2938551"/>
          </a:xfrm>
          <a:prstGeom prst="rect">
            <a:avLst/>
          </a:prstGeom>
          <a:noFill/>
          <a:extLst>
            <a:ext uri="{909E8E84-426E-40DD-AFC4-6F175D3DCCD1}">
              <a14:hiddenFill xmlns:a14="http://schemas.microsoft.com/office/drawing/2010/main">
                <a:solidFill>
                  <a:srgbClr val="FFFFFF"/>
                </a:solidFill>
              </a14:hiddenFill>
            </a:ext>
          </a:extLst>
        </p:spPr>
      </p:pic>
      <p:sp>
        <p:nvSpPr>
          <p:cNvPr id="3085"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5576" y="2295928"/>
            <a:ext cx="113652"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3087"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22138" y="2756007"/>
            <a:ext cx="81469"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3089"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93502" y="6344837"/>
            <a:ext cx="7181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3871626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a:t>Terciarna didaktika TJ</a:t>
            </a:r>
          </a:p>
        </p:txBody>
      </p:sp>
      <p:sp>
        <p:nvSpPr>
          <p:cNvPr id="3" name="Označba mesta vsebine 2"/>
          <p:cNvSpPr>
            <a:spLocks noGrp="1"/>
          </p:cNvSpPr>
          <p:nvPr>
            <p:ph idx="1"/>
          </p:nvPr>
        </p:nvSpPr>
        <p:spPr>
          <a:xfrm>
            <a:off x="424543" y="1825625"/>
            <a:ext cx="8382000" cy="4542518"/>
          </a:xfrm>
        </p:spPr>
        <p:txBody>
          <a:bodyPr>
            <a:normAutofit fontScale="92500" lnSpcReduction="20000"/>
          </a:bodyPr>
          <a:lstStyle/>
          <a:p>
            <a:pPr algn="just"/>
            <a:r>
              <a:rPr lang="sl-SI" dirty="0"/>
              <a:t>Pouk drugega tujega jezika </a:t>
            </a:r>
            <a:r>
              <a:rPr lang="sl-SI" u="sng" dirty="0"/>
              <a:t>ni preslikava pouka prvega tujega jezika</a:t>
            </a:r>
            <a:r>
              <a:rPr lang="sl-SI" dirty="0"/>
              <a:t>. Razlika je v poudarjanju sestavin pouka, ki </a:t>
            </a:r>
            <a:r>
              <a:rPr lang="sl-SI" u="sng" dirty="0"/>
              <a:t>niso ozko jezikovne</a:t>
            </a:r>
            <a:r>
              <a:rPr lang="sl-SI" dirty="0"/>
              <a:t>. Učenci se pri usvajanju drugega tujega jezika navezujejo na usvojena znanja prvega tujega jezika. Pristop k učenju je celosten. Pouk zato izvajamo v sproščenem in motivacijskem vzdušju, pogosto z metodo igre, z igro vlog, s simulacijami, projektnim delom, z delom z viri, s sodobnimi mediji in z drugimi oblikami dela, ki spodbudno vplivajo na usvajanje jezika. Poslušanje, spraševanje, odgovarjanje, dopolnjevanje so dejavnosti, ki jih učenci opravljajo z govorom, s petjem, z gibanjem ali likovnim izražanjem. Pri pouku učenci razvijajo tudi </a:t>
            </a:r>
            <a:r>
              <a:rPr lang="sl-SI" u="sng" dirty="0"/>
              <a:t>občutljivost za drugačnost jezikov in kultur</a:t>
            </a:r>
            <a:r>
              <a:rPr lang="sl-SI" dirty="0"/>
              <a:t>.</a:t>
            </a:r>
          </a:p>
          <a:p>
            <a:pPr marL="0" indent="0" algn="r">
              <a:buNone/>
            </a:pPr>
            <a:r>
              <a:rPr lang="pl-PL" dirty="0"/>
              <a:t>(UN Drugi tuji jezik v 4. do 9. razredu NIP, 2013)</a:t>
            </a:r>
            <a:endParaRPr lang="sl-SI" dirty="0"/>
          </a:p>
        </p:txBody>
      </p:sp>
    </p:spTree>
    <p:extLst>
      <p:ext uri="{BB962C8B-B14F-4D97-AF65-F5344CB8AC3E}">
        <p14:creationId xmlns:p14="http://schemas.microsoft.com/office/powerpoint/2010/main" val="4230179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a:t>Zakaj naj se umesti 2. TJ v obvezni del predmetnika?</a:t>
            </a:r>
          </a:p>
        </p:txBody>
      </p:sp>
      <p:sp>
        <p:nvSpPr>
          <p:cNvPr id="3" name="Označba mesta vsebine 2"/>
          <p:cNvSpPr>
            <a:spLocks noGrp="1"/>
          </p:cNvSpPr>
          <p:nvPr>
            <p:ph idx="1"/>
          </p:nvPr>
        </p:nvSpPr>
        <p:spPr>
          <a:xfrm>
            <a:off x="424543" y="1825625"/>
            <a:ext cx="8090807" cy="4520746"/>
          </a:xfrm>
        </p:spPr>
        <p:txBody>
          <a:bodyPr>
            <a:normAutofit fontScale="70000" lnSpcReduction="20000"/>
          </a:bodyPr>
          <a:lstStyle/>
          <a:p>
            <a:r>
              <a:rPr lang="sl-SI" dirty="0"/>
              <a:t>Za učinkovit pouk TJ je pomemben obseg, kakovost in nepretrganost jezikovnega vnosa (</a:t>
            </a:r>
            <a:r>
              <a:rPr lang="sl-SI" dirty="0" err="1"/>
              <a:t>Cenoz</a:t>
            </a:r>
            <a:r>
              <a:rPr lang="sl-SI" dirty="0"/>
              <a:t>, </a:t>
            </a:r>
            <a:r>
              <a:rPr lang="sl-SI" dirty="0" err="1"/>
              <a:t>Hufeisen</a:t>
            </a:r>
            <a:r>
              <a:rPr lang="sl-SI" dirty="0"/>
              <a:t>, </a:t>
            </a:r>
            <a:r>
              <a:rPr lang="sl-SI" dirty="0" err="1"/>
              <a:t>Jessner</a:t>
            </a:r>
            <a:r>
              <a:rPr lang="sl-SI" dirty="0"/>
              <a:t> 2001).</a:t>
            </a:r>
          </a:p>
          <a:p>
            <a:r>
              <a:rPr lang="sl-SI" dirty="0" err="1"/>
              <a:t>Sinergijski</a:t>
            </a:r>
            <a:r>
              <a:rPr lang="sl-SI" dirty="0"/>
              <a:t> učinek pri učenju več jezikov (</a:t>
            </a:r>
            <a:r>
              <a:rPr lang="sl-SI" dirty="0" err="1"/>
              <a:t>Bialystok</a:t>
            </a:r>
            <a:r>
              <a:rPr lang="sl-SI" dirty="0"/>
              <a:t>, 2017)</a:t>
            </a:r>
          </a:p>
          <a:p>
            <a:r>
              <a:rPr lang="sl-SI" dirty="0" err="1"/>
              <a:t>Medjezikovno</a:t>
            </a:r>
            <a:r>
              <a:rPr lang="sl-SI" dirty="0"/>
              <a:t> razumevanje med sorodnimi jeziki (</a:t>
            </a:r>
            <a:r>
              <a:rPr lang="sl-SI" dirty="0" err="1"/>
              <a:t>Candelier</a:t>
            </a:r>
            <a:r>
              <a:rPr lang="sl-SI" dirty="0"/>
              <a:t> idr. 2017)</a:t>
            </a:r>
          </a:p>
          <a:p>
            <a:r>
              <a:rPr lang="sl-SI" dirty="0"/>
              <a:t>Jezikovna raznolikost je povezana s sprejemanjem jezikov drugih, z občutkom radovednosti do jezikov, pozitivnimi stališči do drugačnosti (</a:t>
            </a:r>
            <a:r>
              <a:rPr lang="sl-SI" dirty="0" err="1"/>
              <a:t>Beacco</a:t>
            </a:r>
            <a:r>
              <a:rPr lang="sl-SI" dirty="0"/>
              <a:t> in </a:t>
            </a:r>
            <a:r>
              <a:rPr lang="sl-SI" dirty="0" err="1"/>
              <a:t>Byram</a:t>
            </a:r>
            <a:r>
              <a:rPr lang="sl-SI" dirty="0"/>
              <a:t>, 2007).</a:t>
            </a:r>
          </a:p>
          <a:p>
            <a:r>
              <a:rPr lang="sl-SI" dirty="0"/>
              <a:t>(Metaanaliza Wolf, </a:t>
            </a:r>
            <a:r>
              <a:rPr lang="sl-SI" dirty="0" err="1"/>
              <a:t>Wei</a:t>
            </a:r>
            <a:r>
              <a:rPr lang="sl-SI" dirty="0"/>
              <a:t>, 2019):</a:t>
            </a:r>
          </a:p>
          <a:p>
            <a:pPr lvl="1"/>
            <a:r>
              <a:rPr lang="sl-SI" dirty="0"/>
              <a:t>Boljše komunikacijske veščine in boljša funkcionalna pismenost</a:t>
            </a:r>
          </a:p>
          <a:p>
            <a:pPr lvl="1"/>
            <a:r>
              <a:rPr lang="sl-SI" dirty="0"/>
              <a:t>Večja jezikovna zavest, občutljivost do jezikovnih podobnosti, višja sposobnost razumevanja in uporabe maternega jezika</a:t>
            </a:r>
          </a:p>
          <a:p>
            <a:pPr lvl="1"/>
            <a:r>
              <a:rPr lang="sl-SI" dirty="0"/>
              <a:t>Večja zmožnost reševanja kompleksih problemov, kritično mišljenje, ustvarjalnost, višji akademski dosežki </a:t>
            </a:r>
          </a:p>
          <a:p>
            <a:r>
              <a:rPr lang="sl-SI" dirty="0"/>
              <a:t>Večje kulturno razumevanje, višja sposobnost empatije do ljudi z različnimi jezikovnimi in kulturnimi ozadji (Drobot, 2021)</a:t>
            </a:r>
          </a:p>
          <a:p>
            <a:r>
              <a:rPr lang="sl-SI" dirty="0"/>
              <a:t>Vsako nadaljnje učenje jezikov je lažje (</a:t>
            </a:r>
            <a:r>
              <a:rPr lang="sl-SI" dirty="0" err="1"/>
              <a:t>Cenoz</a:t>
            </a:r>
            <a:r>
              <a:rPr lang="sl-SI" dirty="0"/>
              <a:t> 2003)</a:t>
            </a:r>
          </a:p>
        </p:txBody>
      </p:sp>
    </p:spTree>
    <p:extLst>
      <p:ext uri="{BB962C8B-B14F-4D97-AF65-F5344CB8AC3E}">
        <p14:creationId xmlns:p14="http://schemas.microsoft.com/office/powerpoint/2010/main" val="2613950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8650" y="190955"/>
            <a:ext cx="7886700" cy="1325563"/>
          </a:xfrm>
        </p:spPr>
        <p:txBody>
          <a:bodyPr/>
          <a:lstStyle/>
          <a:p>
            <a:pPr algn="ctr"/>
            <a:r>
              <a:rPr lang="sl-SI" dirty="0"/>
              <a:t>V razmislek</a:t>
            </a:r>
          </a:p>
        </p:txBody>
      </p:sp>
      <p:sp>
        <p:nvSpPr>
          <p:cNvPr id="3" name="Označba mesta vsebine 2"/>
          <p:cNvSpPr>
            <a:spLocks noGrp="1"/>
          </p:cNvSpPr>
          <p:nvPr>
            <p:ph idx="1"/>
          </p:nvPr>
        </p:nvSpPr>
        <p:spPr>
          <a:xfrm>
            <a:off x="381000" y="1371600"/>
            <a:ext cx="8134350" cy="4805363"/>
          </a:xfrm>
        </p:spPr>
        <p:txBody>
          <a:bodyPr>
            <a:normAutofit fontScale="92500" lnSpcReduction="20000"/>
          </a:bodyPr>
          <a:lstStyle/>
          <a:p>
            <a:r>
              <a:rPr lang="sl-SI" dirty="0"/>
              <a:t>2 TJ jezik naj ne bo stvar prestiža oziroma finančne zmožnosti staršev - enake možnosti za dostop do učenja 2 TJ za vse učence.</a:t>
            </a:r>
          </a:p>
          <a:p>
            <a:r>
              <a:rPr lang="sl-SI" dirty="0"/>
              <a:t>Sodobna šola z znanji in kompetencami, ki jih današnja družba pričakuje in zahteva – znanje več tujih jezikov sodi med temeljna znanja.</a:t>
            </a:r>
          </a:p>
          <a:p>
            <a:r>
              <a:rPr lang="sl-SI" dirty="0"/>
              <a:t>Učinkovito </a:t>
            </a:r>
            <a:r>
              <a:rPr lang="sl-SI" dirty="0" err="1"/>
              <a:t>večjezikovno</a:t>
            </a:r>
            <a:r>
              <a:rPr lang="sl-SI" dirty="0"/>
              <a:t> izobraževanje v OŠ je lahko doprinese: </a:t>
            </a:r>
          </a:p>
          <a:p>
            <a:pPr lvl="1"/>
            <a:r>
              <a:rPr lang="sl-SI" dirty="0"/>
              <a:t>k boljšemu razumevanja družbe, v kateri živimo, </a:t>
            </a:r>
          </a:p>
          <a:p>
            <a:pPr lvl="1"/>
            <a:r>
              <a:rPr lang="sl-SI" dirty="0"/>
              <a:t>uspešnejši in spoštljivejši medsebojni komunikacij,</a:t>
            </a:r>
          </a:p>
          <a:p>
            <a:pPr lvl="1"/>
            <a:r>
              <a:rPr lang="sl-SI" dirty="0"/>
              <a:t>večji družbeni strpnosti in toleranci,</a:t>
            </a:r>
          </a:p>
          <a:p>
            <a:pPr lvl="1"/>
            <a:r>
              <a:rPr lang="sl-SI" dirty="0"/>
              <a:t>večji gospodarski konkurenčnosti, boljšemu razumevanju globalnih trgov,</a:t>
            </a:r>
          </a:p>
          <a:p>
            <a:pPr lvl="1"/>
            <a:r>
              <a:rPr lang="sl-SI" dirty="0"/>
              <a:t>razumevanju in učinkovitejši rabi jezikovnih tehnologij,</a:t>
            </a:r>
          </a:p>
          <a:p>
            <a:pPr lvl="1"/>
            <a:r>
              <a:rPr lang="sl-SI" dirty="0"/>
              <a:t>dvigu funkcionalne pismenosti, razvoju prečnih kompetenc.</a:t>
            </a:r>
          </a:p>
          <a:p>
            <a:pPr lvl="1"/>
            <a:endParaRPr lang="sl-SI" dirty="0"/>
          </a:p>
          <a:p>
            <a:pPr lvl="1"/>
            <a:endParaRPr lang="sl-SI" dirty="0"/>
          </a:p>
        </p:txBody>
      </p:sp>
    </p:spTree>
    <p:extLst>
      <p:ext uri="{BB962C8B-B14F-4D97-AF65-F5344CB8AC3E}">
        <p14:creationId xmlns:p14="http://schemas.microsoft.com/office/powerpoint/2010/main" val="3890155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a:t>Hvala za priložnost!</a:t>
            </a:r>
          </a:p>
        </p:txBody>
      </p:sp>
      <p:sp>
        <p:nvSpPr>
          <p:cNvPr id="3" name="Označba mesta vsebine 2"/>
          <p:cNvSpPr>
            <a:spLocks noGrp="1"/>
          </p:cNvSpPr>
          <p:nvPr>
            <p:ph idx="1"/>
          </p:nvPr>
        </p:nvSpPr>
        <p:spPr/>
        <p:txBody>
          <a:bodyPr>
            <a:normAutofit lnSpcReduction="10000"/>
          </a:bodyPr>
          <a:lstStyle/>
          <a:p>
            <a:pPr marL="0" indent="0" algn="ctr">
              <a:buNone/>
            </a:pPr>
            <a:r>
              <a:rPr lang="en-US" dirty="0"/>
              <a:t>Languages are a part of culture. As such, they fully contribute to building personal and collective identities. In fact, each language offers a specific vision of life. Therefore, language diversity is valued and cherished in democratic societies. Languages are also sophisticated tools enabling human beings to engage in meaningful relationships with one another and relate to the world in general. Being proficient in languages is therefore a true gateway to more enriching experiences and opportunities in life.</a:t>
            </a:r>
            <a:endParaRPr lang="sl-SI" dirty="0"/>
          </a:p>
          <a:p>
            <a:pPr marL="0" indent="0" algn="ctr">
              <a:buNone/>
            </a:pPr>
            <a:r>
              <a:rPr lang="sl-SI" sz="1500" dirty="0">
                <a:hlinkClick r:id="rId2"/>
              </a:rPr>
              <a:t>https://www.eurydice.si/publikacije/Key-Data-on-Teaching-Languages-at-School-in-Europe-2023.pdf</a:t>
            </a:r>
            <a:r>
              <a:rPr lang="sl-SI" sz="1500" dirty="0"/>
              <a:t>, str. 15</a:t>
            </a:r>
          </a:p>
        </p:txBody>
      </p:sp>
    </p:spTree>
    <p:extLst>
      <p:ext uri="{BB962C8B-B14F-4D97-AF65-F5344CB8AC3E}">
        <p14:creationId xmlns:p14="http://schemas.microsoft.com/office/powerpoint/2010/main" val="2546568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a:t>Hvala za priložnost!</a:t>
            </a:r>
          </a:p>
        </p:txBody>
      </p:sp>
      <p:sp>
        <p:nvSpPr>
          <p:cNvPr id="3" name="Označba mesta vsebine 2"/>
          <p:cNvSpPr>
            <a:spLocks noGrp="1"/>
          </p:cNvSpPr>
          <p:nvPr>
            <p:ph idx="1"/>
          </p:nvPr>
        </p:nvSpPr>
        <p:spPr/>
        <p:txBody>
          <a:bodyPr>
            <a:normAutofit/>
          </a:bodyPr>
          <a:lstStyle/>
          <a:p>
            <a:pPr marL="0" indent="0" algn="ctr">
              <a:buNone/>
            </a:pPr>
            <a:endParaRPr lang="sl-SI" sz="1500" dirty="0"/>
          </a:p>
          <a:p>
            <a:pPr marL="0" indent="0" algn="just">
              <a:buNone/>
            </a:pPr>
            <a:r>
              <a:rPr lang="sl-SI" sz="2400" dirty="0"/>
              <a:t>Jeziki so del kulture. Kot taki v celoti prispevajo k oblikovanju osebne in kolektivne identitete. Pravzaprav vsak jezik ponuja posebno vizijo življenja. Zato je jezikovna raznolikost v demokratičnih družbah cenjena in negovana. Jeziki so tudi prefinjena orodja, ki ljudem omogočajo, da vzpostavijo smiselne medsebojne odnose in se povezujejo s svetom na splošno. Znanje jezikov je zato prava pot do bogatejših življenjskih izkušenj in priložnosti.</a:t>
            </a:r>
          </a:p>
          <a:p>
            <a:pPr marL="0" indent="0" algn="ctr">
              <a:buNone/>
            </a:pPr>
            <a:endParaRPr lang="sl-SI" sz="1500" dirty="0"/>
          </a:p>
          <a:p>
            <a:pPr marL="0" indent="0" algn="ctr">
              <a:buNone/>
            </a:pPr>
            <a:endParaRPr lang="sl-SI" sz="1500" dirty="0"/>
          </a:p>
          <a:p>
            <a:pPr marL="0" indent="0" algn="ctr">
              <a:buNone/>
            </a:pPr>
            <a:r>
              <a:rPr lang="sl-SI" sz="1500" dirty="0"/>
              <a:t>https://www.eurydice.si/publikacije/Key-Data-on-Teaching-Languages-at-School-in-Europe-2023.pdf, str. 15</a:t>
            </a:r>
          </a:p>
        </p:txBody>
      </p:sp>
    </p:spTree>
    <p:extLst>
      <p:ext uri="{BB962C8B-B14F-4D97-AF65-F5344CB8AC3E}">
        <p14:creationId xmlns:p14="http://schemas.microsoft.com/office/powerpoint/2010/main" val="1071872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BA74EC2-CE62-4DDE-B63F-914D50A47720}"/>
              </a:ext>
            </a:extLst>
          </p:cNvPr>
          <p:cNvSpPr>
            <a:spLocks noGrp="1"/>
          </p:cNvSpPr>
          <p:nvPr>
            <p:ph type="title"/>
          </p:nvPr>
        </p:nvSpPr>
        <p:spPr/>
        <p:txBody>
          <a:bodyPr/>
          <a:lstStyle/>
          <a:p>
            <a:endParaRPr lang="en-SI"/>
          </a:p>
        </p:txBody>
      </p:sp>
      <p:sp>
        <p:nvSpPr>
          <p:cNvPr id="3" name="Označba mesta vsebine 2">
            <a:extLst>
              <a:ext uri="{FF2B5EF4-FFF2-40B4-BE49-F238E27FC236}">
                <a16:creationId xmlns:a16="http://schemas.microsoft.com/office/drawing/2014/main" id="{278D76E6-2642-4D44-95CF-2CA845529401}"/>
              </a:ext>
            </a:extLst>
          </p:cNvPr>
          <p:cNvSpPr>
            <a:spLocks noGrp="1"/>
          </p:cNvSpPr>
          <p:nvPr>
            <p:ph idx="1"/>
          </p:nvPr>
        </p:nvSpPr>
        <p:spPr/>
        <p:txBody>
          <a:bodyPr>
            <a:normAutofit fontScale="55000" lnSpcReduction="20000"/>
          </a:bodyPr>
          <a:lstStyle/>
          <a:p>
            <a:r>
              <a:rPr lang="en-US" dirty="0" err="1"/>
              <a:t>Beacco</a:t>
            </a:r>
            <a:r>
              <a:rPr lang="en-US" dirty="0"/>
              <a:t>, J. C., &amp; Byram, M. (2007). From linguistic diversity to plurilingual education. Guide for the development of Language Education Policies in Europe Executive Version. Council of Europe.</a:t>
            </a:r>
            <a:endParaRPr lang="es-ES" dirty="0"/>
          </a:p>
          <a:p>
            <a:r>
              <a:rPr lang="es-ES" dirty="0"/>
              <a:t>Bialystok, Ellen. 2009. “Bilingualism: The good, the bad, and the indifferent.” Bilingualism: Language and Cognition 12(1): 3-11.</a:t>
            </a:r>
          </a:p>
          <a:p>
            <a:r>
              <a:rPr lang="en-US" dirty="0"/>
              <a:t>Bratož, S., Štemberger, T., &amp; Pirih, A. (2022). Slovenian children’s perceptions of and attitudes towards foreign languages. International Journal of Multilingualism, 1-18.</a:t>
            </a:r>
            <a:endParaRPr lang="es-ES" dirty="0"/>
          </a:p>
          <a:p>
            <a:r>
              <a:rPr lang="es-ES" dirty="0"/>
              <a:t>Candelier, M., Camilleri, A., Castellotti, V., De Pietro, J. F., Lőrincz, I., Meißner, F.-J., Noguerol, A., &amp; Schröder-Sura, A. (2017). ROPP - referenčni okvir za pluralistične pristope k jezikom in kulturam. Zavod RS za šolstvo.</a:t>
            </a:r>
          </a:p>
          <a:p>
            <a:r>
              <a:rPr lang="es-ES" dirty="0"/>
              <a:t>Jolič, Š. (2023). </a:t>
            </a:r>
          </a:p>
          <a:p>
            <a:r>
              <a:rPr lang="es-ES" dirty="0"/>
              <a:t>Kuhl, P. K. (2010). Brain mechanisms in early language acquisition. Neuron, 67(5), 713-727.</a:t>
            </a:r>
          </a:p>
          <a:p>
            <a:r>
              <a:rPr lang="es-ES" dirty="0"/>
              <a:t>Nikolov, M., &amp; Mihaljević Djigunović, J. (2019). Teaching young language learners. Second handbook of English language teaching, 577-599.</a:t>
            </a:r>
          </a:p>
          <a:p>
            <a:r>
              <a:rPr lang="es-ES" dirty="0"/>
              <a:t>Pinter, A. (2017). Teaching young language learners. Oxford University Press.</a:t>
            </a:r>
          </a:p>
          <a:p>
            <a:r>
              <a:rPr lang="es-ES" dirty="0"/>
              <a:t>Tao, L., Wang, G., Zhu, M., &amp; Cai, Q. (2021). Bilingualism and domain-general cognitive functions from a neural perspective: A systematic review. Neuroscience &amp; Biobehavioral Reviews, 125, 264-295.</a:t>
            </a:r>
          </a:p>
          <a:p>
            <a:r>
              <a:rPr lang="es-ES" dirty="0"/>
              <a:t>UNESCO 2019. Izobraževanje za globalno državljanstvo. </a:t>
            </a:r>
          </a:p>
          <a:p>
            <a:endParaRPr lang="en-SI" dirty="0"/>
          </a:p>
        </p:txBody>
      </p:sp>
    </p:spTree>
    <p:extLst>
      <p:ext uri="{BB962C8B-B14F-4D97-AF65-F5344CB8AC3E}">
        <p14:creationId xmlns:p14="http://schemas.microsoft.com/office/powerpoint/2010/main" val="2153154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8650" y="365126"/>
            <a:ext cx="7886700" cy="1790245"/>
          </a:xfrm>
        </p:spPr>
        <p:txBody>
          <a:bodyPr>
            <a:normAutofit fontScale="90000"/>
          </a:bodyPr>
          <a:lstStyle/>
          <a:p>
            <a:pPr algn="ctr"/>
            <a:r>
              <a:rPr lang="sl-SI" dirty="0"/>
              <a:t>Utemeljitev predloga za uvedbo obveznega drugega tujega jezika v 3. VIO</a:t>
            </a:r>
          </a:p>
        </p:txBody>
      </p:sp>
      <p:sp>
        <p:nvSpPr>
          <p:cNvPr id="3" name="Označba mesta vsebine 2"/>
          <p:cNvSpPr>
            <a:spLocks noGrp="1"/>
          </p:cNvSpPr>
          <p:nvPr>
            <p:ph idx="1"/>
          </p:nvPr>
        </p:nvSpPr>
        <p:spPr>
          <a:xfrm>
            <a:off x="541564" y="2380796"/>
            <a:ext cx="7886700" cy="4351338"/>
          </a:xfrm>
        </p:spPr>
        <p:txBody>
          <a:bodyPr>
            <a:normAutofit/>
          </a:bodyPr>
          <a:lstStyle/>
          <a:p>
            <a:r>
              <a:rPr lang="sl-SI" sz="1600" dirty="0"/>
              <a:t>Priporočila Sveta Evrope iz leta 2001</a:t>
            </a:r>
          </a:p>
          <a:p>
            <a:r>
              <a:rPr lang="sl-SI" sz="1600" dirty="0"/>
              <a:t>Akcijski načrt 2004–2006 za spodbujanje učenja jezikov in jezikovne raznolikosti</a:t>
            </a:r>
          </a:p>
          <a:p>
            <a:r>
              <a:rPr lang="sl-SI" sz="1600" dirty="0"/>
              <a:t>Vodnik za razvoj politik jezikovnega izobraževanja v Evropi  iz leta 2007</a:t>
            </a:r>
          </a:p>
          <a:p>
            <a:r>
              <a:rPr lang="sl-SI" sz="1600" dirty="0"/>
              <a:t>Bela knjiga 2011</a:t>
            </a:r>
          </a:p>
          <a:p>
            <a:r>
              <a:rPr lang="sl-SI" sz="1600" dirty="0"/>
              <a:t>Priporočila Sveta Evrope o </a:t>
            </a:r>
            <a:r>
              <a:rPr lang="sv-SE" sz="1600" dirty="0"/>
              <a:t>celostnem pristopu k poučevanju in učenju jezikov</a:t>
            </a:r>
            <a:r>
              <a:rPr lang="sl-SI" sz="1600" dirty="0"/>
              <a:t> iz leta 2018</a:t>
            </a:r>
          </a:p>
          <a:p>
            <a:r>
              <a:rPr lang="sl-SI" sz="1600" dirty="0"/>
              <a:t>Priporočila Odbora ministrov državam članicam o pomenu raznojezičnega in medkulturnega dialoga za demokratično družbo, 2- februar 2022</a:t>
            </a:r>
          </a:p>
          <a:p>
            <a:r>
              <a:rPr lang="sl-SI" sz="1600" dirty="0"/>
              <a:t>Vseživljenjske/ključne kompetence 2006/2018; sporazumevanje v tujih jezikih - večjezičnost</a:t>
            </a:r>
          </a:p>
          <a:p>
            <a:r>
              <a:rPr lang="sl-SI" sz="1600" dirty="0">
                <a:solidFill>
                  <a:schemeClr val="accent2"/>
                </a:solidFill>
              </a:rPr>
              <a:t>Poročilo o postopnem uvajanju obveznega drugega tujega jezika v osnovno šolo (Kač, 2011) in</a:t>
            </a:r>
          </a:p>
          <a:p>
            <a:r>
              <a:rPr lang="sl-SI" sz="1600" dirty="0">
                <a:solidFill>
                  <a:schemeClr val="accent2"/>
                </a:solidFill>
              </a:rPr>
              <a:t>Poročilo o spremljanju in izvajanju neobveznih izbirnih predmetov za šol. l. 2014/2015</a:t>
            </a:r>
          </a:p>
          <a:p>
            <a:r>
              <a:rPr lang="sl-SI" sz="1600" dirty="0">
                <a:solidFill>
                  <a:schemeClr val="accent1"/>
                </a:solidFill>
              </a:rPr>
              <a:t>Javna razprava o ureditvi položaja drugega tujega jezika (MIZŠ, 2016)</a:t>
            </a:r>
          </a:p>
          <a:p>
            <a:r>
              <a:rPr lang="sl-SI" sz="1600" dirty="0">
                <a:solidFill>
                  <a:schemeClr val="accent1"/>
                </a:solidFill>
              </a:rPr>
              <a:t>Uvajanje tujega jezika v obveznem programu in preizkušanje koncepta razširjenega programa v osnovni šoli (2018–2023) </a:t>
            </a:r>
          </a:p>
          <a:p>
            <a:endParaRPr lang="sl-SI" sz="1600" dirty="0">
              <a:solidFill>
                <a:schemeClr val="accent1"/>
              </a:solidFill>
            </a:endParaRPr>
          </a:p>
        </p:txBody>
      </p:sp>
    </p:spTree>
    <p:extLst>
      <p:ext uri="{BB962C8B-B14F-4D97-AF65-F5344CB8AC3E}">
        <p14:creationId xmlns:p14="http://schemas.microsoft.com/office/powerpoint/2010/main" val="2712278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a:t>Priporočila, gradiva, okviri iz projektov</a:t>
            </a:r>
          </a:p>
        </p:txBody>
      </p:sp>
      <p:sp>
        <p:nvSpPr>
          <p:cNvPr id="3" name="Označba mesta vsebine 2"/>
          <p:cNvSpPr>
            <a:spLocks noGrp="1"/>
          </p:cNvSpPr>
          <p:nvPr>
            <p:ph idx="1"/>
          </p:nvPr>
        </p:nvSpPr>
        <p:spPr/>
        <p:txBody>
          <a:bodyPr>
            <a:normAutofit fontScale="70000" lnSpcReduction="20000"/>
          </a:bodyPr>
          <a:lstStyle/>
          <a:p>
            <a:r>
              <a:rPr lang="en-US" dirty="0"/>
              <a:t>Common European Framework of Reference for Languages (CEFR)</a:t>
            </a:r>
            <a:r>
              <a:rPr lang="sl-SI" dirty="0"/>
              <a:t> </a:t>
            </a:r>
          </a:p>
          <a:p>
            <a:r>
              <a:rPr lang="en-US" dirty="0"/>
              <a:t>European Charter for Regional or Minority Languages</a:t>
            </a:r>
            <a:r>
              <a:rPr lang="sl-SI" dirty="0"/>
              <a:t> </a:t>
            </a:r>
          </a:p>
          <a:p>
            <a:r>
              <a:rPr lang="sl-SI" dirty="0" err="1"/>
              <a:t>European</a:t>
            </a:r>
            <a:r>
              <a:rPr lang="sl-SI" dirty="0"/>
              <a:t> </a:t>
            </a:r>
            <a:r>
              <a:rPr lang="sl-SI" dirty="0" err="1"/>
              <a:t>Language</a:t>
            </a:r>
            <a:r>
              <a:rPr lang="sl-SI" dirty="0"/>
              <a:t> </a:t>
            </a:r>
            <a:r>
              <a:rPr lang="sl-SI" dirty="0" err="1"/>
              <a:t>Portfolio</a:t>
            </a:r>
            <a:r>
              <a:rPr lang="sl-SI" dirty="0"/>
              <a:t> (ELP)</a:t>
            </a:r>
          </a:p>
          <a:p>
            <a:r>
              <a:rPr lang="sl-SI" dirty="0" err="1"/>
              <a:t>European</a:t>
            </a:r>
            <a:r>
              <a:rPr lang="sl-SI" dirty="0"/>
              <a:t> </a:t>
            </a:r>
            <a:r>
              <a:rPr lang="sl-SI" dirty="0" err="1"/>
              <a:t>Framework</a:t>
            </a:r>
            <a:r>
              <a:rPr lang="sl-SI" dirty="0"/>
              <a:t> </a:t>
            </a:r>
            <a:r>
              <a:rPr lang="sl-SI" dirty="0" err="1"/>
              <a:t>for</a:t>
            </a:r>
            <a:r>
              <a:rPr lang="sl-SI" dirty="0"/>
              <a:t> CLIL </a:t>
            </a:r>
          </a:p>
          <a:p>
            <a:r>
              <a:rPr lang="en-US" dirty="0"/>
              <a:t>Reference Framework of Competences for Democratic Culture</a:t>
            </a:r>
            <a:endParaRPr lang="sl-SI" dirty="0"/>
          </a:p>
          <a:p>
            <a:r>
              <a:rPr lang="en-US" dirty="0"/>
              <a:t>Recommendation CM/Rec(2018)7 of the Committee of Ministers to member States on the inclusion of the Roma</a:t>
            </a:r>
            <a:r>
              <a:rPr lang="sl-SI" dirty="0"/>
              <a:t> </a:t>
            </a:r>
          </a:p>
          <a:p>
            <a:r>
              <a:rPr lang="en-US" dirty="0"/>
              <a:t>Rethinking Education: Investing in skills for better socio-economic outcomes</a:t>
            </a:r>
            <a:endParaRPr lang="sl-SI" dirty="0"/>
          </a:p>
          <a:p>
            <a:endParaRPr lang="sl-SI" dirty="0"/>
          </a:p>
          <a:p>
            <a:r>
              <a:rPr lang="sl-SI" dirty="0">
                <a:solidFill>
                  <a:srgbClr val="C00000"/>
                </a:solidFill>
              </a:rPr>
              <a:t>POROČILO o uspešnosti izvajanja Nacionalnega programa za jezikovno politiko 2014–2018, Akcijskega načrta za jezikovno izobraževanje in Akcijskega načrta za jezikovno opremljenost za leto 2015 in kasnejša poročila</a:t>
            </a:r>
          </a:p>
          <a:p>
            <a:endParaRPr lang="sl-SI" dirty="0"/>
          </a:p>
        </p:txBody>
      </p:sp>
    </p:spTree>
    <p:extLst>
      <p:ext uri="{BB962C8B-B14F-4D97-AF65-F5344CB8AC3E}">
        <p14:creationId xmlns:p14="http://schemas.microsoft.com/office/powerpoint/2010/main" val="2348586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a:t>Povzetek javne razprave o položaju 2. TJ v OŠ iz leta 2016</a:t>
            </a:r>
          </a:p>
        </p:txBody>
      </p:sp>
      <p:sp>
        <p:nvSpPr>
          <p:cNvPr id="3" name="Označba mesta vsebine 2"/>
          <p:cNvSpPr>
            <a:spLocks noGrp="1"/>
          </p:cNvSpPr>
          <p:nvPr>
            <p:ph idx="1"/>
          </p:nvPr>
        </p:nvSpPr>
        <p:spPr>
          <a:xfrm>
            <a:off x="628650" y="2032454"/>
            <a:ext cx="7886700" cy="4351338"/>
          </a:xfrm>
        </p:spPr>
        <p:txBody>
          <a:bodyPr>
            <a:normAutofit fontScale="85000" lnSpcReduction="20000"/>
          </a:bodyPr>
          <a:lstStyle/>
          <a:p>
            <a:r>
              <a:rPr lang="sl-SI" dirty="0"/>
              <a:t>Znanje vsaj 2 tujih jezikov je v globaliziranem svetu nuja.</a:t>
            </a:r>
          </a:p>
          <a:p>
            <a:r>
              <a:rPr lang="sl-SI" dirty="0"/>
              <a:t>Angleščina kot </a:t>
            </a:r>
            <a:r>
              <a:rPr lang="sl-SI" dirty="0" err="1"/>
              <a:t>lingua</a:t>
            </a:r>
            <a:r>
              <a:rPr lang="sl-SI" dirty="0"/>
              <a:t> </a:t>
            </a:r>
            <a:r>
              <a:rPr lang="sl-SI" dirty="0" err="1"/>
              <a:t>franca</a:t>
            </a:r>
            <a:r>
              <a:rPr lang="sl-SI" dirty="0"/>
              <a:t> ne zadošča za gospodarsko konkurenčnost, znanje </a:t>
            </a:r>
            <a:r>
              <a:rPr lang="sl-SI" dirty="0" err="1"/>
              <a:t>neangleščin</a:t>
            </a:r>
            <a:r>
              <a:rPr lang="sl-SI" dirty="0"/>
              <a:t> (sosedski, manjšinski, veliki jeziki) kot prednost pri zaposlovanju v podjetjih s tesnimi mednarodnimi stiki, dvig funkcionalne pismenosti.</a:t>
            </a:r>
          </a:p>
          <a:p>
            <a:r>
              <a:rPr lang="sl-SI" dirty="0"/>
              <a:t>Znanje dveh tujih jezikov – medkulturna senzibilnost, medkulturno povezovanje;</a:t>
            </a:r>
          </a:p>
          <a:p>
            <a:r>
              <a:rPr lang="sl-SI" dirty="0"/>
              <a:t>Geografska in demografska danost Slovenije – stičišče kultur, jezikovnih skupin;</a:t>
            </a:r>
          </a:p>
          <a:p>
            <a:r>
              <a:rPr lang="sl-SI" dirty="0"/>
              <a:t>Neustrezna ureditev položaja 2. TJ kot neobveznega izbirnega predmeta (normativi, organizacijski vidiki, kakovost pouka zaradi združevanja skupin, kadrovske težave, neprimerljivost med 2 TJ in ostalimi predmeti v okviru NIP) </a:t>
            </a:r>
          </a:p>
          <a:p>
            <a:pPr marL="0" indent="0">
              <a:buNone/>
            </a:pPr>
            <a:endParaRPr lang="sl-SI" dirty="0"/>
          </a:p>
        </p:txBody>
      </p:sp>
    </p:spTree>
    <p:extLst>
      <p:ext uri="{BB962C8B-B14F-4D97-AF65-F5344CB8AC3E}">
        <p14:creationId xmlns:p14="http://schemas.microsoft.com/office/powerpoint/2010/main" val="20077189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a:t>Oblike učenja 2. tujega jezika v OŠ v zadnjih letih</a:t>
            </a:r>
          </a:p>
        </p:txBody>
      </p:sp>
      <p:sp>
        <p:nvSpPr>
          <p:cNvPr id="3" name="Označba mesta vsebine 2"/>
          <p:cNvSpPr>
            <a:spLocks noGrp="1"/>
          </p:cNvSpPr>
          <p:nvPr>
            <p:ph idx="1"/>
          </p:nvPr>
        </p:nvSpPr>
        <p:spPr>
          <a:xfrm>
            <a:off x="424543" y="1825625"/>
            <a:ext cx="8090807" cy="4351338"/>
          </a:xfrm>
        </p:spPr>
        <p:txBody>
          <a:bodyPr>
            <a:normAutofit fontScale="92500" lnSpcReduction="20000"/>
          </a:bodyPr>
          <a:lstStyle/>
          <a:p>
            <a:r>
              <a:rPr lang="sl-SI" dirty="0"/>
              <a:t>obvezni izbirni predmet (OIP)</a:t>
            </a:r>
          </a:p>
          <a:p>
            <a:r>
              <a:rPr lang="sl-SI" dirty="0"/>
              <a:t>neobvezni izbirni predmet (NIP)</a:t>
            </a:r>
          </a:p>
          <a:p>
            <a:pPr lvl="0"/>
            <a:r>
              <a:rPr lang="sl-SI" dirty="0"/>
              <a:t>interesna dejavnost (ID)</a:t>
            </a:r>
          </a:p>
          <a:p>
            <a:r>
              <a:rPr lang="sl-SI" dirty="0"/>
              <a:t>obvezni drugi tuji jezik (poskus)</a:t>
            </a:r>
          </a:p>
          <a:p>
            <a:endParaRPr lang="sl-SI" dirty="0"/>
          </a:p>
          <a:p>
            <a:endParaRPr lang="sl-SI" dirty="0"/>
          </a:p>
          <a:p>
            <a:pPr marL="0" indent="0">
              <a:buNone/>
            </a:pPr>
            <a:endParaRPr lang="sl-SI" dirty="0"/>
          </a:p>
          <a:p>
            <a:r>
              <a:rPr lang="sl-SI" dirty="0"/>
              <a:t>Iniciativa za ohranitev obveznega drugega </a:t>
            </a:r>
          </a:p>
          <a:p>
            <a:pPr marL="0" indent="0">
              <a:buNone/>
            </a:pPr>
            <a:r>
              <a:rPr lang="sl-SI" dirty="0"/>
              <a:t>tujega jezika v slovenskih osnovnih šolah;</a:t>
            </a:r>
          </a:p>
          <a:p>
            <a:r>
              <a:rPr lang="sl-SI" dirty="0"/>
              <a:t>Aktiv staršev mariborskih osnovnih šol</a:t>
            </a:r>
          </a:p>
        </p:txBody>
      </p:sp>
      <p:sp>
        <p:nvSpPr>
          <p:cNvPr id="5" name="Zaobljeni pravokotnik 4"/>
          <p:cNvSpPr/>
          <p:nvPr/>
        </p:nvSpPr>
        <p:spPr>
          <a:xfrm>
            <a:off x="6324599" y="1662320"/>
            <a:ext cx="2688771" cy="48305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1600" dirty="0"/>
              <a:t>NEKATERE TEŽAVE:</a:t>
            </a:r>
          </a:p>
          <a:p>
            <a:pPr marL="214313" indent="-214313" algn="ctr">
              <a:buFontTx/>
              <a:buChar char="-"/>
            </a:pPr>
            <a:r>
              <a:rPr lang="sl-SI" sz="1600" dirty="0"/>
              <a:t>Oblikovanje skupin</a:t>
            </a:r>
          </a:p>
          <a:p>
            <a:pPr marL="214313" indent="-214313" algn="ctr">
              <a:buFontTx/>
              <a:buChar char="-"/>
            </a:pPr>
            <a:r>
              <a:rPr lang="sl-SI" sz="1600" dirty="0"/>
              <a:t>Možnost vsakoletnega izstopa in vstopa</a:t>
            </a:r>
          </a:p>
          <a:p>
            <a:pPr marL="214313" indent="-214313" algn="ctr">
              <a:buFontTx/>
              <a:buChar char="-"/>
            </a:pPr>
            <a:r>
              <a:rPr lang="sl-SI" sz="1600" dirty="0"/>
              <a:t>Velike kombinirane skupina z izrazito heterogenostjo</a:t>
            </a:r>
          </a:p>
          <a:p>
            <a:pPr marL="214313" indent="-214313" algn="ctr">
              <a:buFontTx/>
              <a:buChar char="-"/>
            </a:pPr>
            <a:r>
              <a:rPr lang="sl-SI" sz="1600" dirty="0"/>
              <a:t>Zagotavljanje vertikale</a:t>
            </a:r>
          </a:p>
          <a:p>
            <a:pPr marL="214313" indent="-214313" algn="ctr">
              <a:buFontTx/>
              <a:buChar char="-"/>
            </a:pPr>
            <a:r>
              <a:rPr lang="sl-SI" sz="1600" dirty="0"/>
              <a:t>Organizacijske težave pri oblikovanju urnikov zaradi velikega števila izbirnih predmetov,</a:t>
            </a:r>
          </a:p>
          <a:p>
            <a:pPr marL="214313" indent="-214313" algn="ctr">
              <a:buFontTx/>
              <a:buChar char="-"/>
            </a:pPr>
            <a:r>
              <a:rPr lang="sl-SI" sz="1600" dirty="0"/>
              <a:t>Slabi pogoji za načrtovanje in izvajanje kakovostnega pouka,</a:t>
            </a:r>
          </a:p>
          <a:p>
            <a:pPr marL="214313" indent="-214313" algn="ctr">
              <a:buFontTx/>
              <a:buChar char="-"/>
            </a:pPr>
            <a:r>
              <a:rPr lang="sl-SI" sz="1600" dirty="0"/>
              <a:t>nestabilna zaposlitev</a:t>
            </a:r>
          </a:p>
        </p:txBody>
      </p:sp>
    </p:spTree>
    <p:extLst>
      <p:ext uri="{BB962C8B-B14F-4D97-AF65-F5344CB8AC3E}">
        <p14:creationId xmlns:p14="http://schemas.microsoft.com/office/powerpoint/2010/main" val="404686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a:xfrm>
            <a:off x="536330" y="1018993"/>
            <a:ext cx="7886700" cy="994172"/>
          </a:xfrm>
        </p:spPr>
        <p:txBody>
          <a:bodyPr>
            <a:normAutofit/>
          </a:bodyPr>
          <a:lstStyle/>
          <a:p>
            <a:r>
              <a:rPr lang="sl-SI" sz="3000" dirty="0"/>
              <a:t>Trenutno stanje poučevanja 1. in 2. TJ</a:t>
            </a:r>
          </a:p>
        </p:txBody>
      </p:sp>
      <p:pic>
        <p:nvPicPr>
          <p:cNvPr id="6" name="Slika 5" descr="Obrezovanje zaslona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6620" y="1742481"/>
            <a:ext cx="7323366" cy="4258269"/>
          </a:xfrm>
          <a:prstGeom prst="rect">
            <a:avLst/>
          </a:prstGeom>
        </p:spPr>
      </p:pic>
      <p:sp>
        <p:nvSpPr>
          <p:cNvPr id="7" name="Zaobljeni pravokotnik 6"/>
          <p:cNvSpPr/>
          <p:nvPr/>
        </p:nvSpPr>
        <p:spPr>
          <a:xfrm>
            <a:off x="7866917" y="5400676"/>
            <a:ext cx="1200150" cy="5011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900" dirty="0"/>
              <a:t>Vir: Srečanje za ravnatelje, junij 2023, S. Volčanšek, ZRSŠ</a:t>
            </a:r>
          </a:p>
        </p:txBody>
      </p:sp>
    </p:spTree>
    <p:extLst>
      <p:ext uri="{BB962C8B-B14F-4D97-AF65-F5344CB8AC3E}">
        <p14:creationId xmlns:p14="http://schemas.microsoft.com/office/powerpoint/2010/main" val="3931729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a:t>Kaj kažejo poročila Uvajanja obveznega tujega jezika?</a:t>
            </a:r>
          </a:p>
        </p:txBody>
      </p:sp>
      <p:sp>
        <p:nvSpPr>
          <p:cNvPr id="3" name="Označba mesta vsebine 2"/>
          <p:cNvSpPr>
            <a:spLocks noGrp="1"/>
          </p:cNvSpPr>
          <p:nvPr>
            <p:ph sz="half" idx="1"/>
          </p:nvPr>
        </p:nvSpPr>
        <p:spPr/>
        <p:txBody>
          <a:bodyPr>
            <a:normAutofit fontScale="85000" lnSpcReduction="20000"/>
          </a:bodyPr>
          <a:lstStyle/>
          <a:p>
            <a:r>
              <a:rPr lang="sl-SI" dirty="0">
                <a:solidFill>
                  <a:schemeClr val="accent1"/>
                </a:solidFill>
              </a:rPr>
              <a:t>2008-2015: </a:t>
            </a:r>
          </a:p>
          <a:p>
            <a:r>
              <a:rPr lang="sl-SI" dirty="0"/>
              <a:t>Večja motivacija za učenje 2. TJ zaradi umestitve v obvezni del predmetnika, </a:t>
            </a:r>
          </a:p>
          <a:p>
            <a:r>
              <a:rPr lang="sl-SI" dirty="0"/>
              <a:t>Dobro delovno ozračje, </a:t>
            </a:r>
          </a:p>
          <a:p>
            <a:r>
              <a:rPr lang="sl-SI" dirty="0"/>
              <a:t>Primerna zahtevnost pouka</a:t>
            </a:r>
          </a:p>
          <a:p>
            <a:r>
              <a:rPr lang="sl-SI" dirty="0"/>
              <a:t>Doseganje zastavljenih učnih ciljev, </a:t>
            </a:r>
          </a:p>
          <a:p>
            <a:r>
              <a:rPr lang="sl-SI" dirty="0"/>
              <a:t>Primerne učne dejavnosti, </a:t>
            </a:r>
          </a:p>
          <a:p>
            <a:r>
              <a:rPr lang="sl-SI" dirty="0"/>
              <a:t>Ustrezna razredna interakcija, </a:t>
            </a:r>
          </a:p>
          <a:p>
            <a:r>
              <a:rPr lang="sl-SI" dirty="0"/>
              <a:t>  Ustrezen odnos do jezikovnih napak,</a:t>
            </a:r>
          </a:p>
          <a:p>
            <a:pPr marL="0" indent="0">
              <a:buNone/>
            </a:pPr>
            <a:endParaRPr lang="sl-SI" dirty="0"/>
          </a:p>
          <a:p>
            <a:endParaRPr lang="sl-SI" dirty="0"/>
          </a:p>
          <a:p>
            <a:endParaRPr lang="sl-SI" dirty="0"/>
          </a:p>
        </p:txBody>
      </p:sp>
      <p:sp>
        <p:nvSpPr>
          <p:cNvPr id="4" name="Označba mesta vsebine 3"/>
          <p:cNvSpPr>
            <a:spLocks noGrp="1"/>
          </p:cNvSpPr>
          <p:nvPr>
            <p:ph sz="half" idx="2"/>
          </p:nvPr>
        </p:nvSpPr>
        <p:spPr/>
        <p:txBody>
          <a:bodyPr>
            <a:normAutofit fontScale="85000" lnSpcReduction="20000"/>
          </a:bodyPr>
          <a:lstStyle/>
          <a:p>
            <a:r>
              <a:rPr lang="sl-SI" dirty="0"/>
              <a:t>Pouk 2. TJ je drugačen od 1. TJ</a:t>
            </a:r>
          </a:p>
          <a:p>
            <a:r>
              <a:rPr lang="sl-SI" dirty="0"/>
              <a:t>75% učencev si želi učiti 2. TJ</a:t>
            </a:r>
          </a:p>
          <a:p>
            <a:r>
              <a:rPr lang="sl-SI" dirty="0"/>
              <a:t>Predlogi za spremembe pri uvedbi – izjeme (Kač, 2009, 2011)</a:t>
            </a:r>
          </a:p>
          <a:p>
            <a:endParaRPr lang="sl-SI" dirty="0"/>
          </a:p>
        </p:txBody>
      </p:sp>
    </p:spTree>
    <p:extLst>
      <p:ext uri="{BB962C8B-B14F-4D97-AF65-F5344CB8AC3E}">
        <p14:creationId xmlns:p14="http://schemas.microsoft.com/office/powerpoint/2010/main" val="2687195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a:t>Kaj kažejo poročila Uvajanja obveznega tujega jezika? </a:t>
            </a:r>
          </a:p>
        </p:txBody>
      </p:sp>
      <p:sp>
        <p:nvSpPr>
          <p:cNvPr id="3" name="Označba mesta vsebine 2"/>
          <p:cNvSpPr>
            <a:spLocks noGrp="1"/>
          </p:cNvSpPr>
          <p:nvPr>
            <p:ph sz="half" idx="1"/>
          </p:nvPr>
        </p:nvSpPr>
        <p:spPr/>
        <p:txBody>
          <a:bodyPr>
            <a:normAutofit fontScale="62500" lnSpcReduction="20000"/>
          </a:bodyPr>
          <a:lstStyle/>
          <a:p>
            <a:pPr marL="0" indent="0">
              <a:buNone/>
            </a:pPr>
            <a:r>
              <a:rPr lang="sl-SI" dirty="0">
                <a:solidFill>
                  <a:schemeClr val="accent1"/>
                </a:solidFill>
              </a:rPr>
              <a:t>Vmesna poročila poskusa 2018-2023:</a:t>
            </a:r>
          </a:p>
          <a:p>
            <a:r>
              <a:rPr lang="sl-SI" dirty="0"/>
              <a:t>Učitelji: </a:t>
            </a:r>
          </a:p>
          <a:p>
            <a:r>
              <a:rPr lang="sl-SI" dirty="0"/>
              <a:t>Poučevanje večinoma skladno z načeli terciarne didaktike TJ,</a:t>
            </a:r>
          </a:p>
          <a:p>
            <a:r>
              <a:rPr lang="sl-SI" dirty="0"/>
              <a:t>navezovanje na znanje 1TJ, materinščin, slovenščine, </a:t>
            </a:r>
          </a:p>
          <a:p>
            <a:r>
              <a:rPr lang="sl-SI" dirty="0"/>
              <a:t>upoštevanje učenčevega predznanja različnih jezikov, </a:t>
            </a:r>
          </a:p>
          <a:p>
            <a:r>
              <a:rPr lang="sl-SI" dirty="0"/>
              <a:t>raznolike aktivne učne oblike, </a:t>
            </a:r>
          </a:p>
          <a:p>
            <a:r>
              <a:rPr lang="sl-SI" dirty="0"/>
              <a:t>sprotno preverjanje razumevanja in znanja, </a:t>
            </a:r>
          </a:p>
          <a:p>
            <a:r>
              <a:rPr lang="sl-SI" dirty="0"/>
              <a:t>razvijanje govorne zmožnosti in interakcije, </a:t>
            </a:r>
          </a:p>
          <a:p>
            <a:r>
              <a:rPr lang="sl-SI" dirty="0"/>
              <a:t>raznolika učna gradiva, </a:t>
            </a:r>
          </a:p>
          <a:p>
            <a:r>
              <a:rPr lang="sl-SI" dirty="0"/>
              <a:t>starostno homogena skupina</a:t>
            </a:r>
          </a:p>
          <a:p>
            <a:endParaRPr lang="sl-SI" dirty="0"/>
          </a:p>
        </p:txBody>
      </p:sp>
      <p:sp>
        <p:nvSpPr>
          <p:cNvPr id="4" name="Označba mesta vsebine 3"/>
          <p:cNvSpPr>
            <a:spLocks noGrp="1"/>
          </p:cNvSpPr>
          <p:nvPr>
            <p:ph sz="half" idx="2"/>
          </p:nvPr>
        </p:nvSpPr>
        <p:spPr/>
        <p:txBody>
          <a:bodyPr>
            <a:normAutofit fontScale="62500" lnSpcReduction="20000"/>
          </a:bodyPr>
          <a:lstStyle/>
          <a:p>
            <a:r>
              <a:rPr lang="sl-SI" dirty="0"/>
              <a:t>Učenci: </a:t>
            </a:r>
          </a:p>
          <a:p>
            <a:r>
              <a:rPr lang="sl-SI" dirty="0"/>
              <a:t>cenijo znanje TJ in podpirajo učenje 2TJ</a:t>
            </a:r>
          </a:p>
          <a:p>
            <a:r>
              <a:rPr lang="sl-SI" dirty="0"/>
              <a:t>opažajo razlike v poučevanju 1TJ in 2TJ, </a:t>
            </a:r>
          </a:p>
          <a:p>
            <a:r>
              <a:rPr lang="sl-SI" dirty="0"/>
              <a:t>prenašajo jezikovne učne strategije, </a:t>
            </a:r>
          </a:p>
          <a:p>
            <a:r>
              <a:rPr lang="sl-SI" dirty="0"/>
              <a:t>se zavedajo, da je dodatni jezik prednost</a:t>
            </a:r>
          </a:p>
          <a:p>
            <a:endParaRPr lang="sl-SI" dirty="0"/>
          </a:p>
          <a:p>
            <a:pPr marL="0" indent="0">
              <a:buNone/>
            </a:pPr>
            <a:endParaRPr lang="sl-SI" dirty="0"/>
          </a:p>
          <a:p>
            <a:endParaRPr lang="sl-SI" dirty="0"/>
          </a:p>
          <a:p>
            <a:r>
              <a:rPr lang="sl-SI" dirty="0"/>
              <a:t>Priporočila za izboljšanje kakovosti poučevanja, odpravo neugodnosti/neskladij s pričakovanji</a:t>
            </a:r>
          </a:p>
          <a:p>
            <a:endParaRPr lang="sl-SI" dirty="0"/>
          </a:p>
        </p:txBody>
      </p:sp>
    </p:spTree>
    <p:extLst>
      <p:ext uri="{BB962C8B-B14F-4D97-AF65-F5344CB8AC3E}">
        <p14:creationId xmlns:p14="http://schemas.microsoft.com/office/powerpoint/2010/main" val="217637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pPr algn="ctr"/>
            <a:r>
              <a:rPr lang="sl-SI" dirty="0"/>
              <a:t>Kriteriji za nabor jezikov</a:t>
            </a:r>
          </a:p>
        </p:txBody>
      </p:sp>
      <p:sp>
        <p:nvSpPr>
          <p:cNvPr id="3" name="Označba mesta vsebine 2"/>
          <p:cNvSpPr>
            <a:spLocks noGrp="1"/>
          </p:cNvSpPr>
          <p:nvPr>
            <p:ph idx="1"/>
          </p:nvPr>
        </p:nvSpPr>
        <p:spPr/>
        <p:txBody>
          <a:bodyPr>
            <a:normAutofit fontScale="92500"/>
          </a:bodyPr>
          <a:lstStyle/>
          <a:p>
            <a:r>
              <a:rPr lang="sl-SI" dirty="0"/>
              <a:t>Manjšinski in sosedski jeziki;</a:t>
            </a:r>
          </a:p>
          <a:p>
            <a:r>
              <a:rPr lang="sl-SI" dirty="0"/>
              <a:t>Delovna jezika EU;</a:t>
            </a:r>
          </a:p>
          <a:p>
            <a:r>
              <a:rPr lang="sl-SI" dirty="0"/>
              <a:t>Možnost zaključevanja učenja jezika z maturitetnim izpitom;</a:t>
            </a:r>
          </a:p>
          <a:p>
            <a:r>
              <a:rPr lang="sl-SI" dirty="0"/>
              <a:t>Nabor OTJ: angleščina, francoščina, hrvaščina, italijanščina, madžarščina, nemščina, ruščina in španščina.</a:t>
            </a:r>
          </a:p>
          <a:p>
            <a:endParaRPr lang="sl-SI" dirty="0"/>
          </a:p>
          <a:p>
            <a:endParaRPr lang="sl-SI" dirty="0"/>
          </a:p>
          <a:p>
            <a:r>
              <a:rPr lang="sl-SI" sz="1950" dirty="0"/>
              <a:t>Vir: Strokovna izhodišča za uvedbo obveznega 1.TJ v 1. razred in obveznega drugega tujega jezika v 7. razred ter prenovo razširjenega programa OŠ, marec 2023</a:t>
            </a:r>
          </a:p>
        </p:txBody>
      </p:sp>
    </p:spTree>
    <p:extLst>
      <p:ext uri="{BB962C8B-B14F-4D97-AF65-F5344CB8AC3E}">
        <p14:creationId xmlns:p14="http://schemas.microsoft.com/office/powerpoint/2010/main" val="2932872052"/>
      </p:ext>
    </p:extLst>
  </p:cSld>
  <p:clrMapOvr>
    <a:masterClrMapping/>
  </p:clrMapOvr>
</p:sld>
</file>

<file path=ppt/theme/theme1.xml><?xml version="1.0" encoding="utf-8"?>
<a:theme xmlns:a="http://schemas.openxmlformats.org/drawingml/2006/main" name="Officeova tema">
  <a:themeElements>
    <a:clrScheme name="Officeova 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aramond">
      <a:majorFont>
        <a:latin typeface="Garamond"/>
        <a:ea typeface=""/>
        <a:cs typeface=""/>
      </a:majorFont>
      <a:minorFont>
        <a:latin typeface="Garamond"/>
        <a:ea typeface=""/>
        <a:cs typeface=""/>
      </a:minorFont>
    </a:fontScheme>
    <a:fmtScheme name="Officeova 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FA548B3C06D8CB4285A9ACC6B24F6479" ma:contentTypeVersion="0" ma:contentTypeDescription="Ustvari nov dokument." ma:contentTypeScope="" ma:versionID="ec020d36ccf870a23733d36b6d92ab48">
  <xsd:schema xmlns:xsd="http://www.w3.org/2001/XMLSchema" xmlns:xs="http://www.w3.org/2001/XMLSchema" xmlns:p="http://schemas.microsoft.com/office/2006/metadata/properties" targetNamespace="http://schemas.microsoft.com/office/2006/metadata/properties" ma:root="true" ma:fieldsID="b17b663fd1b80be86cfdf042115f52f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Vrsta vsebine"/>
        <xsd:element ref="dc:title" minOccurs="0" maxOccurs="1" ma:index="4" ma:displayName="Naslov"/>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91EA668-675A-4490-9F28-3AF8D4A0F4AC}">
  <ds:schemaRefs>
    <ds:schemaRef ds:uri="http://schemas.openxmlformats.org/package/2006/metadata/core-properties"/>
    <ds:schemaRef ds:uri="http://purl.org/dc/elements/1.1/"/>
    <ds:schemaRef ds:uri="http://purl.org/dc/terms/"/>
    <ds:schemaRef ds:uri="http://www.w3.org/XML/1998/namespace"/>
    <ds:schemaRef ds:uri="http://schemas.microsoft.com/office/2006/metadata/properties"/>
    <ds:schemaRef ds:uri="http://schemas.microsoft.com/office/2006/documentManagement/types"/>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B7175FD9-1FB6-41DD-ADED-5DCDC6B65066}">
  <ds:schemaRefs>
    <ds:schemaRef ds:uri="http://schemas.microsoft.com/sharepoint/v3/contenttype/forms"/>
  </ds:schemaRefs>
</ds:datastoreItem>
</file>

<file path=customXml/itemProps3.xml><?xml version="1.0" encoding="utf-8"?>
<ds:datastoreItem xmlns:ds="http://schemas.openxmlformats.org/officeDocument/2006/customXml" ds:itemID="{9C4BA3B6-56AC-434C-A9A9-9ACAD1711E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2704</TotalTime>
  <Words>1659</Words>
  <Application>Microsoft Office PowerPoint</Application>
  <PresentationFormat>Diaprojekcija na zaslonu (4:3)</PresentationFormat>
  <Paragraphs>137</Paragraphs>
  <Slides>15</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15</vt:i4>
      </vt:variant>
    </vt:vector>
  </HeadingPairs>
  <TitlesOfParts>
    <vt:vector size="19" baseType="lpstr">
      <vt:lpstr>Arial</vt:lpstr>
      <vt:lpstr>Calibri</vt:lpstr>
      <vt:lpstr>Garamond</vt:lpstr>
      <vt:lpstr>Officeova tema</vt:lpstr>
      <vt:lpstr>Obvezni 2. tuji jezik v 3. VIO?! </vt:lpstr>
      <vt:lpstr>Utemeljitev predloga za uvedbo obveznega drugega tujega jezika v 3. VIO</vt:lpstr>
      <vt:lpstr>Priporočila, gradiva, okviri iz projektov</vt:lpstr>
      <vt:lpstr>Povzetek javne razprave o položaju 2. TJ v OŠ iz leta 2016</vt:lpstr>
      <vt:lpstr>Oblike učenja 2. tujega jezika v OŠ v zadnjih letih</vt:lpstr>
      <vt:lpstr>Trenutno stanje poučevanja 1. in 2. TJ</vt:lpstr>
      <vt:lpstr>Kaj kažejo poročila Uvajanja obveznega tujega jezika?</vt:lpstr>
      <vt:lpstr>Kaj kažejo poročila Uvajanja obveznega tujega jezika? </vt:lpstr>
      <vt:lpstr>Kriteriji za nabor jezikov</vt:lpstr>
      <vt:lpstr>Terciarna didaktika TJ</vt:lpstr>
      <vt:lpstr>Zakaj naj se umesti 2. TJ v obvezni del predmetnika?</vt:lpstr>
      <vt:lpstr>V razmislek</vt:lpstr>
      <vt:lpstr>Hvala za priložnost!</vt:lpstr>
      <vt:lpstr>Hvala za priložnost!</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jhjkh</dc:title>
  <dc:creator>Selan, Jurij</dc:creator>
  <cp:lastModifiedBy>Sebastijan Magdič</cp:lastModifiedBy>
  <cp:revision>88</cp:revision>
  <dcterms:created xsi:type="dcterms:W3CDTF">2016-11-14T08:22:24Z</dcterms:created>
  <dcterms:modified xsi:type="dcterms:W3CDTF">2023-06-23T09:26:08Z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0x010100FA548B3C06D8CB4285A9ACC6B24F6479</vt:lpwstr>
  </property>
</Properties>
</file>