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2" r:id="rId6"/>
    <p:sldId id="263" r:id="rId7"/>
    <p:sldId id="359" r:id="rId8"/>
    <p:sldId id="360" r:id="rId9"/>
    <p:sldId id="362" r:id="rId10"/>
    <p:sldId id="363" r:id="rId11"/>
    <p:sldId id="364" r:id="rId12"/>
    <p:sldId id="368" r:id="rId13"/>
    <p:sldId id="367" r:id="rId14"/>
    <p:sldId id="369" r:id="rId15"/>
    <p:sldId id="258" r:id="rId16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88" d="100"/>
          <a:sy n="88" d="100"/>
        </p:scale>
        <p:origin x="184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97F37-D7E8-C544-8309-3D03EDA0E11E}" type="datetimeFigureOut">
              <a:rPr lang="sl-SI" smtClean="0"/>
              <a:t>21. 06. 23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18B11-6EAD-C14A-9731-676A3C6D1A4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1698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1A78A-A9DE-8113-75E3-8F616BECE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DC1664-E1D6-3BD1-FC12-3FC38ECCF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613F35-9023-B629-855F-DEF4B9BA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0D8DF-FCEA-8DD2-A936-6BC220362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8B2E1-C264-DB30-5051-DB5CED8B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31229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821ED-0733-BE46-0E8A-1D18740CC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4FF969-184A-D8F7-C258-32A96DF0F8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4DABD-C023-2BFF-B012-FDA63385B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B62C2-1EFF-55FC-8506-FFFEFD3A3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77327-40DF-762A-097E-327C8A039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050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DA6176-4072-01A7-DFEC-406507F217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5F5AAA-9E96-B1EB-9ABB-022B5CBD2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089A6-EB4A-A0B8-CC4F-1211E6EAC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CF591C-9F76-FC52-4E63-1E54D637D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74299-0F98-7F81-1711-1512BD65D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287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F4E95-A537-A0FD-6333-0DC1BEAD2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7F8A41-A656-E60E-ABA7-93CE7F632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2B2925-2DE9-26FB-10ED-F26285B65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0915B-A772-BE36-106F-47ECA285A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9FD58D-0067-3D94-12BE-4CE46116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1543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DBF75-6813-D62F-21E6-837D1488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5AB25-9F62-649B-7A8B-F613BE417F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9A8615-4250-6D9D-F43C-60D04E73D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9E2C9F-5182-0FB8-67DB-6FFD0EA7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0546BD-C5D0-7D43-7463-B9D7DA6A5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2782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A634A-56B0-E344-34F9-4DB78B574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1AD43-F1FF-3802-A147-9B60E9D1DC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D8351A-3FB0-0CA7-561A-C7FD7BBCB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B7798-2A6B-E162-85D8-28FE6C411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259399-924C-D883-0247-4E03DDE03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57FE8-CC08-BB2F-538E-23B86D90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51707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FE2E2-F3D6-0DEA-0A51-50E600930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F105C0-0C1C-1F43-CAB4-E67701DF97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0E9E0D-5246-BD53-D11C-5E5AF3618D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0547BE-4F7B-63C3-EFF2-473EB1044C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2002A-DF7A-9F67-D9C3-9FB36E2F2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029560-DE5F-D584-4DC8-06257BC0C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71A997-C418-DA0F-F1B9-95A5DB6C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D467A2-C7A3-F64D-DC3D-7766BB8E6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04827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46DB5-6034-52DB-3CF0-3E109F467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C6674C-BEBD-C95B-BEB2-5B520F313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872EED-1CE6-3922-3675-AFEBF62D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222F7-4475-19D5-107E-8C9231461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00139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AA78C5-D4CC-DC7A-1E60-D27F225CF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9B87E2-64A6-4858-87ED-88C79FFFF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58361E-999C-2753-1FC8-252020489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1331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FAF0D-C55C-3892-3504-E59BBBA13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27F3D-C50B-6378-D10B-D6858DD109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E8FED8-40F0-5B0B-6F27-5AD44CCED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7EC7C-5DB9-B79A-31FD-DE36EA8E2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BDD88C-D0AC-1DE9-E492-065DBA08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E79457-BFD3-54D4-8740-E5484FC98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8865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DF92-2479-7B85-EC2C-B5159D18A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F6FD693-B57E-CF5E-4418-388691666D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CC20A9-9CA2-11AF-48F2-98A29FFF6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BF8C78-3581-B805-5F98-BF3F9922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C425B9-83D2-608C-39C5-44AAF23D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74DB11-D84B-73BB-CDDB-5759BDD12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058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7552BB-2FCF-604A-55AC-E042DD60F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8494E-9C00-A9F3-7B35-5C7B1260C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0FDCB-C140-D6E4-9D14-FA111F452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151F3-352E-1D0B-D9E9-2C8BE03ED5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82EF9-15CA-9C57-5FC9-FD9154C61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34608-FDCE-BD4F-8F6B-A4D986B6846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44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cunalnistvo-in-informatika-za-vse.si/about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novice/2023-06-16-pricetek-projekta-za-digitalno-izobrazevanje-zaposlenih-v-vzgoji-in-izobrazevanju-digitrajni-ucitelj/" TargetMode="External"/><Relationship Id="rId2" Type="http://schemas.openxmlformats.org/officeDocument/2006/relationships/hyperlink" Target="https://joint-research-centre.ec.europa.eu/digcompedu/digcompedu-framework_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B6063-2FFF-2FFA-3B4A-AEA0AF24CDD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NOMEN EST OMEN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CDE6C-92EB-DC44-1E09-BB76296BF6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/>
              <a:t>Andrej Brodnik, UL FRI in UP FAMNIT</a:t>
            </a:r>
          </a:p>
        </p:txBody>
      </p:sp>
    </p:spTree>
    <p:extLst>
      <p:ext uri="{BB962C8B-B14F-4D97-AF65-F5344CB8AC3E}">
        <p14:creationId xmlns:p14="http://schemas.microsoft.com/office/powerpoint/2010/main" val="3086579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RIN – nekateri učni cilji </a:t>
            </a:r>
            <a:r>
              <a:rPr lang="sl-SI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(nadalj.)</a:t>
            </a:r>
            <a:b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l-SI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(Informatics education at school in Europe, Eurydice report)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 lnSpcReduction="10000"/>
          </a:bodyPr>
          <a:lstStyle/>
          <a:p>
            <a:r>
              <a:rPr lang="sl-SI" b="1" i="1" dirty="0"/>
              <a:t>Omrežja: </a:t>
            </a:r>
            <a:r>
              <a:rPr lang="sl-SI" dirty="0">
                <a:solidFill>
                  <a:srgbClr val="7030A0"/>
                </a:solidFill>
              </a:rPr>
              <a:t>Razumevanje prenosa podatkov med digitalnimi računalniki prek omrežij, vključno z internetom, tj. naslovi IP in usmerjanje paketov.</a:t>
            </a:r>
          </a:p>
          <a:p>
            <a:r>
              <a:rPr lang="sl-SI" b="1" i="1" dirty="0"/>
              <a:t>Vmesnik človek-stroj</a:t>
            </a:r>
            <a:r>
              <a:rPr lang="sl-SI" b="1" dirty="0"/>
              <a:t>: </a:t>
            </a:r>
            <a:r>
              <a:rPr lang="sl-SI" dirty="0"/>
              <a:t>Priporočite izboljšave zasnove računalniških naprav na podlagi analize interakcije uporabnikov z napravami.</a:t>
            </a:r>
          </a:p>
          <a:p>
            <a:r>
              <a:rPr lang="sl-SI" b="1" i="1" dirty="0"/>
              <a:t>Načrtovanje in razvoj</a:t>
            </a:r>
            <a:r>
              <a:rPr lang="sl-SI" b="1" dirty="0"/>
              <a:t>: </a:t>
            </a:r>
            <a:r>
              <a:rPr lang="sl-SI" dirty="0"/>
              <a:t>Oblikujte in iterativno razvijajte računalniške artefakte za praktične namene, osebno izražanje ali za obravnavo družbenega vprašanja z uporabo dogodkov za sprožitev navodil.</a:t>
            </a:r>
          </a:p>
          <a:p>
            <a:r>
              <a:rPr lang="sl-SI" b="1" i="1" dirty="0"/>
              <a:t>Modeliranje in simulacija</a:t>
            </a:r>
            <a:r>
              <a:rPr lang="sl-SI" b="1" dirty="0"/>
              <a:t>: </a:t>
            </a:r>
            <a:r>
              <a:rPr lang="sl-SI" dirty="0"/>
              <a:t>Oblikovanje, uporaba in vrednotenje računalniških abstrakcij, ki modelirajo stanje in obnašanje problemov in fizičnih sistemov v resničnem svetu.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10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</p:spTree>
    <p:extLst>
      <p:ext uri="{BB962C8B-B14F-4D97-AF65-F5344CB8AC3E}">
        <p14:creationId xmlns:p14="http://schemas.microsoft.com/office/powerpoint/2010/main" val="1082211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RIN – nekateri učni cilji </a:t>
            </a:r>
            <a:r>
              <a:rPr lang="sl-SI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(nadalj.)</a:t>
            </a:r>
            <a:b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l-SI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(Informatics education at school in Europe, Eurydice report)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/>
          </a:bodyPr>
          <a:lstStyle/>
          <a:p>
            <a:r>
              <a:rPr lang="sl-SI" b="1" i="1" dirty="0"/>
              <a:t>Ozaveščanje in opolnomočenje</a:t>
            </a:r>
            <a:r>
              <a:rPr lang="sl-SI" b="1" dirty="0"/>
              <a:t>: </a:t>
            </a:r>
            <a:r>
              <a:rPr lang="sl-SI" dirty="0">
                <a:solidFill>
                  <a:srgbClr val="7030A0"/>
                </a:solidFill>
              </a:rPr>
              <a:t>Ocenite načine, kako računalništvo vpliva na osebne, etične, družbene, ekonomske in kulturne prakse.</a:t>
            </a:r>
          </a:p>
          <a:p>
            <a:r>
              <a:rPr lang="sl-SI" b="1" i="1" dirty="0"/>
              <a:t>Varnost in zaščita</a:t>
            </a:r>
            <a:r>
              <a:rPr lang="sl-SI" b="1" dirty="0"/>
              <a:t>: </a:t>
            </a:r>
            <a:r>
              <a:rPr lang="sl-SI" dirty="0">
                <a:solidFill>
                  <a:srgbClr val="7030A0"/>
                </a:solidFill>
              </a:rPr>
              <a:t>Razložite koncepte etike, pristranskosti in pravičnosti v kontekstu umetne inteligence in avtomatizacije.</a:t>
            </a:r>
          </a:p>
          <a:p>
            <a:endParaRPr lang="sl-SI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sl-SI" dirty="0">
              <a:solidFill>
                <a:srgbClr val="7030A0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11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</p:spTree>
    <p:extLst>
      <p:ext uri="{BB962C8B-B14F-4D97-AF65-F5344CB8AC3E}">
        <p14:creationId xmlns:p14="http://schemas.microsoft.com/office/powerpoint/2010/main" val="2787548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RIN – kurikularni okvirji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/>
          </a:bodyPr>
          <a:lstStyle/>
          <a:p>
            <a:r>
              <a:rPr lang="sl-SI" dirty="0"/>
              <a:t>Michael E. Caspersen, Ira Diethelm, Judith Gal-Ezer, Andrew McGettrick, Enrico Nardelli, Don Passey, Branislav Rovan and Mary Webb. (junij 2021). </a:t>
            </a:r>
            <a:r>
              <a:rPr lang="sl-SI" i="1" dirty="0"/>
              <a:t>Informatics Curriculum Framework for School, Informatics for all.</a:t>
            </a:r>
            <a:endParaRPr lang="sl-SI" dirty="0"/>
          </a:p>
          <a:p>
            <a:r>
              <a:rPr lang="sl-SI" dirty="0"/>
              <a:t>K–12 Computer Science Framework. (2016), http://www.k12cs.org. </a:t>
            </a:r>
          </a:p>
          <a:p>
            <a:r>
              <a:rPr lang="sl-SI" dirty="0"/>
              <a:t>RINOS, </a:t>
            </a:r>
            <a:r>
              <a:rPr lang="sl-SI" i="1" dirty="0"/>
              <a:t>Okvir RIN od vrtca do srednje šole, </a:t>
            </a:r>
            <a:r>
              <a:rPr lang="sl-SI" i="1" dirty="0">
                <a:hlinkClick r:id="rId2"/>
              </a:rPr>
              <a:t>https://www.racunalnistvo-in-informatika-za-vse.si/about/</a:t>
            </a:r>
            <a:r>
              <a:rPr lang="sl-SI" i="1" dirty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12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</p:spTree>
    <p:extLst>
      <p:ext uri="{BB962C8B-B14F-4D97-AF65-F5344CB8AC3E}">
        <p14:creationId xmlns:p14="http://schemas.microsoft.com/office/powerpoint/2010/main" val="207772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36620" cy="1325563"/>
          </a:xfrm>
        </p:spPr>
        <p:txBody>
          <a:bodyPr>
            <a:normAutofit fontScale="90000"/>
          </a:bodyPr>
          <a:lstStyle/>
          <a:p>
            <a:r>
              <a:rPr lang="sl-SI" dirty="0"/>
              <a:t>Poročilo Eurydice 2022 </a:t>
            </a:r>
            <a:r>
              <a:rPr lang="sl-SI" sz="3600" dirty="0"/>
              <a:t>(na kratko)</a:t>
            </a:r>
            <a:endParaRPr lang="sl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13</a:t>
            </a:fld>
            <a:endParaRPr lang="sl-SI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4B01C9B-4E1F-93E3-6CD8-AED97B985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id="{A4D74A04-30C5-3435-DE01-1BC1AF1B5B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768445"/>
              </p:ext>
            </p:extLst>
          </p:nvPr>
        </p:nvGraphicFramePr>
        <p:xfrm>
          <a:off x="210820" y="4839663"/>
          <a:ext cx="8128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4190">
                  <a:extLst>
                    <a:ext uri="{9D8B030D-6E8A-4147-A177-3AD203B41FA5}">
                      <a16:colId xmlns:a16="http://schemas.microsoft.com/office/drawing/2014/main" val="3664336825"/>
                    </a:ext>
                  </a:extLst>
                </a:gridCol>
                <a:gridCol w="1477010">
                  <a:extLst>
                    <a:ext uri="{9D8B030D-6E8A-4147-A177-3AD203B41FA5}">
                      <a16:colId xmlns:a16="http://schemas.microsoft.com/office/drawing/2014/main" val="243987091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20959232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1217203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8183075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/>
                        <a:t>Obvezni predmet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l-SI" dirty="0"/>
                        <a:t>Obvezna vsebina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297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>
                          <a:solidFill>
                            <a:schemeClr val="bg1"/>
                          </a:solidFill>
                        </a:rPr>
                        <a:t>V EU (od 27)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>
                          <a:solidFill>
                            <a:schemeClr val="bg1"/>
                          </a:solidFill>
                        </a:rPr>
                        <a:t>Ostalo (od 10)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>
                          <a:solidFill>
                            <a:schemeClr val="bg1"/>
                          </a:solidFill>
                        </a:rPr>
                        <a:t>V EU (od 27)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>
                          <a:solidFill>
                            <a:schemeClr val="bg1"/>
                          </a:solidFill>
                        </a:rPr>
                        <a:t>Ostalo (od 10)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058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Pred reformami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052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l-SI" dirty="0"/>
                        <a:t>Po reformah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2953169"/>
                  </a:ext>
                </a:extLst>
              </a:tr>
            </a:tbl>
          </a:graphicData>
        </a:graphic>
      </p:graphicFrame>
      <p:pic>
        <p:nvPicPr>
          <p:cNvPr id="17" name="Picture 16" descr="A picture containing text, screenshot, diagram, number&#10;&#10;Description automatically generated">
            <a:extLst>
              <a:ext uri="{FF2B5EF4-FFF2-40B4-BE49-F238E27FC236}">
                <a16:creationId xmlns:a16="http://schemas.microsoft.com/office/drawing/2014/main" id="{CCE9F128-EA07-20A7-EE3F-E0AA004966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2652" y="0"/>
            <a:ext cx="7519939" cy="467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551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RIN – v splošnem izobraževanju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/>
          </a:bodyPr>
          <a:lstStyle/>
          <a:p>
            <a:r>
              <a:rPr lang="sl-SI" dirty="0"/>
              <a:t>je eden od splošnoizobraževalnih (naravoslovnih) predmetov: biologija, fizika, kemija in RIN</a:t>
            </a:r>
          </a:p>
          <a:p>
            <a:r>
              <a:rPr lang="sl-SI" dirty="0"/>
              <a:t>omogoča:</a:t>
            </a:r>
          </a:p>
          <a:p>
            <a:pPr lvl="1"/>
            <a:r>
              <a:rPr lang="sl-SI" dirty="0"/>
              <a:t>nadaljnjo izobraževalno in poklicno pot s poudarkom na usposobljenosti za vseživljenjsko učenje;</a:t>
            </a:r>
          </a:p>
          <a:p>
            <a:pPr lvl="1"/>
            <a:r>
              <a:rPr lang="sl-SI" dirty="0"/>
              <a:t>razvijanje pismenosti in razgledanosti na informacijskem področju;</a:t>
            </a:r>
          </a:p>
          <a:p>
            <a:pPr lvl="1"/>
            <a:r>
              <a:rPr lang="sl-SI" dirty="0"/>
              <a:t>razvijanje zavedanja kompleksnosti in soodvisnosti pojavov ter kritične moči presojanja;</a:t>
            </a:r>
          </a:p>
          <a:p>
            <a:pPr lvl="1"/>
            <a:r>
              <a:rPr lang="sl-SI" dirty="0"/>
              <a:t>doseganje mednarodno primerljivih standardov znanja;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err="1"/>
              <a:t>Javna</a:t>
            </a:r>
            <a:r>
              <a:rPr lang="en-US" dirty="0"/>
              <a:t> </a:t>
            </a:r>
            <a:r>
              <a:rPr lang="en-US" dirty="0" err="1"/>
              <a:t>razprava</a:t>
            </a:r>
            <a:r>
              <a:rPr lang="en-US" dirty="0"/>
              <a:t> o </a:t>
            </a:r>
            <a:r>
              <a:rPr lang="en-US" dirty="0" err="1"/>
              <a:t>predmetniku</a:t>
            </a:r>
            <a:r>
              <a:rPr lang="en-US" dirty="0"/>
              <a:t> OŠ</a:t>
            </a:r>
            <a:endParaRPr lang="sl-S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14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</p:spTree>
    <p:extLst>
      <p:ext uri="{BB962C8B-B14F-4D97-AF65-F5344CB8AC3E}">
        <p14:creationId xmlns:p14="http://schemas.microsoft.com/office/powerpoint/2010/main" val="4757925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B6063-2FFF-2FFA-3B4A-AEA0AF24CD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3282633"/>
            <a:ext cx="6400800" cy="2387600"/>
          </a:xfrm>
        </p:spPr>
        <p:txBody>
          <a:bodyPr>
            <a:normAutofit fontScale="90000"/>
          </a:bodyPr>
          <a:lstStyle/>
          <a:p>
            <a:r>
              <a:rPr lang="sl-SI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NEMO EST PROPHETA IN PATRIA SUA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FCDE6C-92EB-DC44-1E09-BB76296BF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653143"/>
            <a:ext cx="9898743" cy="2031999"/>
          </a:xfrm>
          <a:solidFill>
            <a:srgbClr val="FF0000"/>
          </a:solidFill>
        </p:spPr>
        <p:txBody>
          <a:bodyPr anchor="ctr">
            <a:normAutofit/>
          </a:bodyPr>
          <a:lstStyle/>
          <a:p>
            <a:r>
              <a:rPr lang="sl-SI" sz="6600" dirty="0">
                <a:ln>
                  <a:solidFill>
                    <a:schemeClr val="accent1"/>
                  </a:solidFill>
                </a:ln>
              </a:rPr>
              <a:t>ali imeti RIN ≡ ali imeti fiziko</a:t>
            </a:r>
            <a:endParaRPr lang="sl-SI" dirty="0">
              <a:ln>
                <a:solidFill>
                  <a:schemeClr val="accent1"/>
                </a:solidFill>
              </a:ln>
            </a:endParaRPr>
          </a:p>
        </p:txBody>
      </p:sp>
      <p:pic>
        <p:nvPicPr>
          <p:cNvPr id="9" name="Picture 8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803E848-5AB0-1F4A-A59E-FD66E8E9DC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6" y="2714762"/>
            <a:ext cx="3831771" cy="3831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38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EE4F0-6BA3-1754-225E-A42BEEBF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 čem govorimo?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C977-E290-9772-81D7-F29448189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b="1" i="1" dirty="0"/>
              <a:t>Digitalna tehnologija (DT)</a:t>
            </a:r>
          </a:p>
          <a:p>
            <a:pPr lvl="1"/>
            <a:r>
              <a:rPr lang="sl-SI" dirty="0"/>
              <a:t>računalnik, pametni telefon, hladilnik, </a:t>
            </a:r>
            <a:r>
              <a:rPr lang="sl-SI" i="1" dirty="0"/>
              <a:t>ChatGPT</a:t>
            </a:r>
            <a:r>
              <a:rPr lang="sl-SI" dirty="0"/>
              <a:t>, digitalno potrdilo, brskalnik, ...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i="1" dirty="0"/>
              <a:t>Računalništvo in informatika (RIN)</a:t>
            </a:r>
          </a:p>
          <a:p>
            <a:pPr lvl="1"/>
            <a:r>
              <a:rPr lang="sl-SI" dirty="0"/>
              <a:t>principi delovanja (digitalne tehnologije)</a:t>
            </a:r>
          </a:p>
          <a:p>
            <a:pPr marL="514350" indent="-514350">
              <a:buFont typeface="+mj-lt"/>
              <a:buAutoNum type="arabicPeriod"/>
            </a:pPr>
            <a:r>
              <a:rPr lang="sl-SI" b="1" i="1" dirty="0"/>
              <a:t>Izobraževanje</a:t>
            </a:r>
          </a:p>
          <a:p>
            <a:pPr marL="514350" indent="-514350">
              <a:buFont typeface="+mj-lt"/>
              <a:buAutoNum type="arabicPeriod"/>
            </a:pPr>
            <a:endParaRPr lang="sl-SI" b="1" i="1" dirty="0"/>
          </a:p>
          <a:p>
            <a:pPr marL="0" indent="0" algn="ctr">
              <a:buNone/>
            </a:pPr>
            <a:r>
              <a:rPr lang="sl-SI" dirty="0"/>
              <a:t>RIN ima toliko z računalniki (DT), kolikor ima astronomija s teleskopi.</a:t>
            </a:r>
          </a:p>
          <a:p>
            <a:pPr marL="0" indent="0" algn="r">
              <a:buNone/>
            </a:pPr>
            <a:r>
              <a:rPr lang="sl-SI" i="1" dirty="0"/>
              <a:t>Edsger W. Dijkstra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76D1F-7380-AD9D-C0AA-D426F6F9E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42906-89A9-D13C-62C7-78A50614E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FABE46-3206-A334-015A-B4CFE1812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1479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EE4F0-6BA3-1754-225E-A42BEEBFB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O </a:t>
            </a:r>
            <a:r>
              <a:rPr lang="sl-SI"/>
              <a:t>čem govorimo?</a:t>
            </a:r>
            <a:endParaRPr lang="sl-SI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CC977-E290-9772-81D7-F29448189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396740" cy="43513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l-SI" dirty="0"/>
              <a:t>Kemijska tehnologija</a:t>
            </a:r>
          </a:p>
          <a:p>
            <a:pPr lvl="1"/>
            <a:r>
              <a:rPr lang="sl-SI" dirty="0"/>
              <a:t>barve, laki, prehranski dodatki, čistila, goriva, ...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Kemija</a:t>
            </a:r>
          </a:p>
          <a:p>
            <a:pPr lvl="1"/>
            <a:r>
              <a:rPr lang="sl-SI" dirty="0"/>
              <a:t>proučuje snovi, njihovo zgradbo, lastnosti in spremembe</a:t>
            </a:r>
          </a:p>
          <a:p>
            <a:pPr lvl="1"/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Izobraževanje</a:t>
            </a:r>
          </a:p>
          <a:p>
            <a:pPr marL="0" indent="0" algn="r">
              <a:buNone/>
            </a:pPr>
            <a:r>
              <a:rPr lang="sl-SI" i="1" dirty="0"/>
              <a:t>UN kemija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245BDAA-DD37-1D78-4DB3-0FBA20CBA004}"/>
              </a:ext>
            </a:extLst>
          </p:cNvPr>
          <p:cNvSpPr txBox="1">
            <a:spLocks/>
          </p:cNvSpPr>
          <p:nvPr/>
        </p:nvSpPr>
        <p:spPr>
          <a:xfrm>
            <a:off x="6096000" y="1690688"/>
            <a:ext cx="460248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sl-SI" dirty="0"/>
              <a:t>Elektrotehnika</a:t>
            </a:r>
          </a:p>
          <a:p>
            <a:pPr lvl="1"/>
            <a:r>
              <a:rPr lang="sl-SI" dirty="0"/>
              <a:t>elektromotorji, hišna napeljava, luči, elektrarne, ...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Fizika</a:t>
            </a:r>
          </a:p>
          <a:p>
            <a:pPr lvl="1"/>
            <a:r>
              <a:rPr lang="sl-SI" dirty="0"/>
              <a:t>proučevanje naravnih pojavov ... pomembnejšimi tehničnimi pridobitvami in tehnološki procesi, ki ne bi bili mogoči brez fizikalnih spoznanj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/>
              <a:t>Izobraževanje</a:t>
            </a:r>
          </a:p>
          <a:p>
            <a:pPr marL="0" indent="0" algn="r">
              <a:buNone/>
            </a:pPr>
            <a:r>
              <a:rPr lang="sl-SI" i="1" dirty="0"/>
              <a:t>UN fizika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04E3E3B-391A-DB9D-AED0-0C8B3A8F4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41CF90-4416-5E3A-A0B0-0391ECFB3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D759EC-FC13-2EED-C648-C4A3A1E97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50995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5883-59E9-60B8-DF1B-C614A4050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Izobraževanje in </a:t>
            </a:r>
            <a:r>
              <a:rPr lang="sl-SI" b="1" dirty="0"/>
              <a:t>DT – 1.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4A25B-6F50-A62D-B79F-9E7BDE73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Učitelj </a:t>
            </a:r>
            <a:r>
              <a:rPr lang="sl-SI" i="1" u="sng" dirty="0"/>
              <a:t>uporabi</a:t>
            </a:r>
            <a:r>
              <a:rPr lang="sl-SI" dirty="0"/>
              <a:t> DT v procesu poučevanja za izboljšanje slednjega</a:t>
            </a:r>
          </a:p>
          <a:p>
            <a:pPr lvl="1"/>
            <a:r>
              <a:rPr lang="sl-SI" dirty="0"/>
              <a:t>drsnice/prosojnice, LMS (npr. Moodle), igrifikacija, ...</a:t>
            </a:r>
          </a:p>
          <a:p>
            <a:pPr lvl="1"/>
            <a:r>
              <a:rPr lang="sl-SI" dirty="0"/>
              <a:t>DigCompEdu okvir (</a:t>
            </a:r>
            <a:r>
              <a:rPr lang="sl-SI" dirty="0">
                <a:hlinkClick r:id="rId2"/>
              </a:rPr>
              <a:t>https://joint-research-centre.ec.europa.eu/digcompedu/digcompedu-framework_en</a:t>
            </a:r>
            <a:r>
              <a:rPr lang="sl-SI" dirty="0"/>
              <a:t>): pridobivanje spretnosti uporabe DT</a:t>
            </a:r>
          </a:p>
          <a:p>
            <a:r>
              <a:rPr lang="sl-SI" dirty="0"/>
              <a:t>Izobraževanje učiteljev</a:t>
            </a:r>
          </a:p>
          <a:p>
            <a:pPr lvl="1"/>
            <a:r>
              <a:rPr lang="sl-SI" dirty="0"/>
              <a:t>učna tehnologija</a:t>
            </a:r>
          </a:p>
          <a:p>
            <a:pPr lvl="1"/>
            <a:r>
              <a:rPr lang="sl-SI" dirty="0"/>
              <a:t>Digitrajni učitelj (</a:t>
            </a:r>
            <a:r>
              <a:rPr lang="sl-SI" dirty="0">
                <a:hlinkClick r:id="rId3"/>
              </a:rPr>
              <a:t>https://www.gov.si/novice/2023-06-16-pricetek-projekta-za-digitalno-izobrazevanje-zaposlenih-v-vzgoji-in-izobrazevanju-digitrajni-ucitelj/</a:t>
            </a:r>
            <a:r>
              <a:rPr lang="sl-SI" dirty="0"/>
              <a:t>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C41D8B-EE5F-E52C-FF66-E8A9DF5B2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6D384-EC7B-9B62-BF0C-36A451219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5E4A2-7A3E-3C1F-4ED1-E2EDD5A64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08897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C2FB-598F-740D-42EB-1C6D45E1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Kompetentnost (</a:t>
            </a:r>
            <a:r>
              <a:rPr lang="sl-SI" i="1" dirty="0"/>
              <a:t>Competence</a:t>
            </a:r>
            <a:r>
              <a:rPr lang="sl-SI" dirty="0"/>
              <a:t>)</a:t>
            </a:r>
            <a:br>
              <a:rPr lang="sl-SI" dirty="0"/>
            </a:br>
            <a:r>
              <a:rPr lang="sl-SI" sz="32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NOMEN EST OMEN</a:t>
            </a:r>
            <a:endParaRPr lang="sl-SI" sz="6000" dirty="0">
              <a:ln w="0">
                <a:solidFill>
                  <a:schemeClr val="tx1"/>
                </a:solidFill>
              </a:ln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28E72-D18E-F5FA-732B-BDC757FF3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Upravljanje s človeškimi viri – HRM (</a:t>
            </a:r>
            <a:r>
              <a:rPr lang="sl-SI" i="1" dirty="0"/>
              <a:t>prim. DigComp1.0</a:t>
            </a:r>
            <a:r>
              <a:rPr lang="sl-SI" dirty="0"/>
              <a:t>)</a:t>
            </a:r>
          </a:p>
          <a:p>
            <a:r>
              <a:rPr lang="sl-SI" i="1" dirty="0"/>
              <a:t>DigComp2.2</a:t>
            </a:r>
            <a:r>
              <a:rPr lang="sl-SI" dirty="0"/>
              <a:t>:</a:t>
            </a:r>
          </a:p>
          <a:p>
            <a:pPr marL="457200" lvl="1" indent="0">
              <a:buNone/>
            </a:pPr>
            <a:r>
              <a:rPr lang="sl-SI" dirty="0"/>
              <a:t>Digitalna kompetentnost vključuje samozavestno, kritično in odgovorno </a:t>
            </a:r>
            <a:r>
              <a:rPr lang="sl-SI" b="1" i="1" u="sng" dirty="0"/>
              <a:t>uporabo DT</a:t>
            </a:r>
            <a:r>
              <a:rPr lang="sl-SI" dirty="0"/>
              <a:t> ter </a:t>
            </a:r>
            <a:r>
              <a:rPr lang="sl-SI" b="1" i="1" u="sng" dirty="0"/>
              <a:t>interakcijo</a:t>
            </a:r>
            <a:r>
              <a:rPr lang="sl-SI" dirty="0"/>
              <a:t> z njimi pri učenju, delu in družbenem udejstvovanju.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BD668D-B228-036D-EC9B-6A88EA4C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03CE-1844-B4C5-0770-BFDBAE54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BA452A-57B5-002E-F51F-6D6F9D10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82797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C2FB-598F-740D-42EB-1C6D45E10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Izobraževanje in DT – 2. </a:t>
            </a:r>
            <a:endParaRPr lang="sl-SI" cap="smal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C28E72-D18E-F5FA-732B-BDC757FF3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/>
              <a:t>Digitalne kompetence:</a:t>
            </a:r>
          </a:p>
          <a:p>
            <a:pPr marL="457200" lvl="1" indent="0">
              <a:buNone/>
            </a:pPr>
            <a:r>
              <a:rPr lang="sl-SI" dirty="0"/>
              <a:t>Digitalna kompetentnost vključuje samozavestno, kritično in odgovorno </a:t>
            </a:r>
            <a:r>
              <a:rPr lang="sl-SI" b="1" i="1" u="sng" dirty="0"/>
              <a:t>uporabo DT</a:t>
            </a:r>
            <a:r>
              <a:rPr lang="sl-SI" dirty="0"/>
              <a:t> ter </a:t>
            </a:r>
            <a:r>
              <a:rPr lang="sl-SI" b="1" i="1" u="sng" dirty="0"/>
              <a:t>interakcijo</a:t>
            </a:r>
            <a:r>
              <a:rPr lang="sl-SI" dirty="0"/>
              <a:t> z njimi pri učenju, delu in družbenem udejstvovanju.</a:t>
            </a:r>
          </a:p>
          <a:p>
            <a:r>
              <a:rPr lang="sl-SI" dirty="0"/>
              <a:t>Gospodinjstvo:</a:t>
            </a:r>
          </a:p>
          <a:p>
            <a:pPr marL="457200" lvl="1" indent="0">
              <a:buNone/>
            </a:pPr>
            <a:r>
              <a:rPr lang="sl-SI" dirty="0"/>
              <a:t>kakšni naj bodo odnosi in razmerja med psihofizičnimi, emocionalnimi, ekonomskimi, socialnimi in estetskimi potrebami človeka. Te odnose in razmerja obravnavajo ... s posebnim poudarkom na izobraževanju potrošnikov kot </a:t>
            </a:r>
            <a:r>
              <a:rPr lang="sl-SI" b="1" i="1" u="sng" dirty="0"/>
              <a:t>uporabnikov</a:t>
            </a:r>
            <a:r>
              <a:rPr lang="sl-SI" dirty="0"/>
              <a:t> tržnih izdelkov in storitev.</a:t>
            </a:r>
          </a:p>
          <a:p>
            <a:pPr marL="457200" lvl="1" indent="0" algn="r">
              <a:buNone/>
            </a:pPr>
            <a:r>
              <a:rPr lang="sl-SI" i="1" dirty="0"/>
              <a:t>UN Gospodinjstvo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DDE47-B785-A576-255D-A394B0572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8FD92-2410-F9E5-C35E-EE88CD3E9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734308-076D-CA16-CE55-22AFA1613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34608-FDCE-BD4F-8F6B-A4D986B68460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1427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RIN (</a:t>
            </a:r>
            <a:r>
              <a:rPr lang="sl-SI" i="1" dirty="0"/>
              <a:t>Computing, Informatics</a:t>
            </a:r>
            <a:r>
              <a:rPr lang="sl-SI" dirty="0"/>
              <a:t>)</a:t>
            </a:r>
            <a:br>
              <a:rPr lang="sl-SI" dirty="0"/>
            </a:br>
            <a:r>
              <a:rPr lang="sl-SI" sz="32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NOMEN EST OMEN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7380"/>
            <a:ext cx="10515600" cy="42795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RIN je </a:t>
            </a:r>
            <a:r>
              <a:rPr lang="sl-SI" b="1" i="1" dirty="0">
                <a:solidFill>
                  <a:srgbClr val="FF0000"/>
                </a:solidFill>
              </a:rPr>
              <a:t>temeljna znanstvena veda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, ki preučuje dejavnost, katera zahteva, ima koristi ali je povezana </a:t>
            </a:r>
            <a:r>
              <a:rPr lang="sl-SI" b="1" i="1" dirty="0">
                <a:solidFill>
                  <a:srgbClr val="FF0000"/>
                </a:solidFill>
              </a:rPr>
              <a:t>z ustvarjanjem in uporabo digitalnih naprav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sl-SI" i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Kot </a:t>
            </a:r>
            <a:r>
              <a:rPr lang="sl-SI" b="1" i="1" dirty="0">
                <a:solidFill>
                  <a:srgbClr val="FF0000"/>
                </a:solidFill>
              </a:rPr>
              <a:t>splošnoizobraževalni predmet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je usmerjen v pridobivanje in razvijanje </a:t>
            </a:r>
            <a:r>
              <a:rPr lang="sl-SI" i="1" dirty="0">
                <a:solidFill>
                  <a:schemeClr val="accent2">
                    <a:lumMod val="75000"/>
                  </a:schemeClr>
                </a:solidFill>
              </a:rPr>
              <a:t>temeljnih znanj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RIN ter </a:t>
            </a:r>
            <a:r>
              <a:rPr lang="sl-SI" i="1" dirty="0">
                <a:solidFill>
                  <a:schemeClr val="accent2">
                    <a:lumMod val="75000"/>
                  </a:schemeClr>
                </a:solidFill>
              </a:rPr>
              <a:t>spretnosti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sl-SI" i="1" dirty="0">
                <a:solidFill>
                  <a:schemeClr val="accent2">
                    <a:lumMod val="75000"/>
                  </a:schemeClr>
                </a:solidFill>
              </a:rPr>
              <a:t>oblikovanju stališč in odnosa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, kar učencem </a:t>
            </a:r>
            <a:r>
              <a:rPr lang="sl-SI" b="1" i="1" dirty="0">
                <a:solidFill>
                  <a:srgbClr val="FF0000"/>
                </a:solidFill>
              </a:rPr>
              <a:t>omogoča aktivno in odgovorno življenje oziroma delovanje v sodobni družbi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(npr. reševanje problemov, argumentirano, kritično presojanje itd.).</a:t>
            </a:r>
          </a:p>
          <a:p>
            <a:pPr marL="0" indent="0" algn="r">
              <a:buNone/>
            </a:pPr>
            <a:r>
              <a:rPr lang="sl-SI" sz="1900" dirty="0">
                <a:solidFill>
                  <a:schemeClr val="accent6">
                    <a:lumMod val="50000"/>
                  </a:schemeClr>
                </a:solidFill>
              </a:rPr>
              <a:t>(ACM, Paradigms for Global Computing Education)</a:t>
            </a: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7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7174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RIN (</a:t>
            </a:r>
            <a:r>
              <a:rPr lang="sl-SI" i="1" dirty="0"/>
              <a:t>Computing, Informatics</a:t>
            </a:r>
            <a:r>
              <a:rPr lang="sl-SI" dirty="0"/>
              <a:t>)</a:t>
            </a:r>
            <a:br>
              <a:rPr lang="sl-SI" dirty="0"/>
            </a:br>
            <a:r>
              <a:rPr lang="sl-SI" sz="3200" dirty="0">
                <a:ln w="0">
                  <a:solidFill>
                    <a:schemeClr val="tx1"/>
                  </a:solidFill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NOMEN EST OMEN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Vključuje: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načrtovanje in izdelavo sistemov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strojne in programske opreme;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u="sng" dirty="0">
                <a:solidFill>
                  <a:srgbClr val="7030A0"/>
                </a:solidFill>
              </a:rPr>
              <a:t>obdelavo, strukturiranje in upravljanje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različnih vrst </a:t>
            </a:r>
            <a:r>
              <a:rPr lang="sl-SI" i="1" u="sng" dirty="0">
                <a:solidFill>
                  <a:srgbClr val="7030A0"/>
                </a:solidFill>
              </a:rPr>
              <a:t>informacij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reševanje problemov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z </a:t>
            </a: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iskanjem rešitev za probleme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ali z </a:t>
            </a: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dokazovanjem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, da </a:t>
            </a: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rešitev ne obstaja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u="sng" dirty="0">
                <a:solidFill>
                  <a:srgbClr val="7030A0"/>
                </a:solidFill>
              </a:rPr>
              <a:t>omogočanje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, da se računalniški </a:t>
            </a:r>
            <a:r>
              <a:rPr lang="sl-SI" i="1" u="sng" dirty="0">
                <a:solidFill>
                  <a:srgbClr val="7030A0"/>
                </a:solidFill>
              </a:rPr>
              <a:t>sistemi obnašajo inteligentno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ustvarjanje in uporabo </a:t>
            </a: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komunikacijskih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 in </a:t>
            </a:r>
            <a:r>
              <a:rPr lang="sl-SI" i="1" u="sng" dirty="0">
                <a:solidFill>
                  <a:schemeClr val="accent6">
                    <a:lumMod val="50000"/>
                  </a:schemeClr>
                </a:solidFill>
              </a:rPr>
              <a:t>razvedrilnih medijev</a:t>
            </a: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; ter</a:t>
            </a:r>
          </a:p>
          <a:p>
            <a:pPr marL="514350" indent="-514350">
              <a:buFont typeface="+mj-lt"/>
              <a:buAutoNum type="arabicPeriod"/>
            </a:pPr>
            <a:r>
              <a:rPr lang="sl-SI" i="1" dirty="0">
                <a:solidFill>
                  <a:schemeClr val="accent6">
                    <a:lumMod val="50000"/>
                  </a:schemeClr>
                </a:solidFill>
              </a:rPr>
              <a:t>iskanje in zbiranje informacij, ki so pomembne za kateri koli namen.</a:t>
            </a:r>
          </a:p>
          <a:p>
            <a:pPr marL="0" indent="0">
              <a:buNone/>
            </a:pPr>
            <a:endParaRPr lang="sl-SI" i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 algn="r">
              <a:buNone/>
            </a:pPr>
            <a:r>
              <a:rPr lang="sl-SI" sz="1900" dirty="0">
                <a:solidFill>
                  <a:schemeClr val="accent6">
                    <a:lumMod val="50000"/>
                  </a:schemeClr>
                </a:solidFill>
              </a:rPr>
              <a:t>(ACM, Paradigms for Global Computing Education)</a:t>
            </a:r>
            <a:endParaRPr lang="sl-SI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8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6693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8866D-A7E6-8E4E-3064-AB8BA149E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RIN – nekateri učni cilji</a:t>
            </a:r>
            <a:br>
              <a:rPr lang="sl-SI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l-SI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(Informatics education at school in Europe, Eurydice report)</a:t>
            </a:r>
            <a:endParaRPr lang="sl-SI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8D39F-706A-402D-F3E1-F1B9A564D8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8770"/>
            <a:ext cx="10515600" cy="4588193"/>
          </a:xfrm>
        </p:spPr>
        <p:txBody>
          <a:bodyPr>
            <a:normAutofit lnSpcReduction="10000"/>
          </a:bodyPr>
          <a:lstStyle/>
          <a:p>
            <a:r>
              <a:rPr lang="sl-SI" b="1" i="1" dirty="0"/>
              <a:t>Podatki in informacije</a:t>
            </a:r>
            <a:r>
              <a:rPr lang="sl-SI" dirty="0"/>
              <a:t>: </a:t>
            </a:r>
            <a:r>
              <a:rPr lang="sl-SI" dirty="0">
                <a:solidFill>
                  <a:srgbClr val="7030A0"/>
                </a:solidFill>
              </a:rPr>
              <a:t>Razumeti, kako je mogoče odnose med podatki uporabiti za strukturiranje njihovega shranjevanja in njihovo učinkovitejšo obdelavo.</a:t>
            </a:r>
          </a:p>
          <a:p>
            <a:r>
              <a:rPr lang="sl-SI" b="1" i="1" dirty="0"/>
              <a:t>Algoritmi</a:t>
            </a:r>
            <a:r>
              <a:rPr lang="sl-SI" dirty="0"/>
              <a:t>: Ustvarite učinkovit algoritem, ki izpolnjuje vse dane cilje naloge za nizko/srednje/visoko zapleten problem (tj. problem z omejenim naborom razpoložljivih ukazov in ciljev).</a:t>
            </a:r>
          </a:p>
          <a:p>
            <a:r>
              <a:rPr lang="sl-SI" b="1" i="1" dirty="0"/>
              <a:t>Programiranje</a:t>
            </a:r>
            <a:r>
              <a:rPr lang="sl-SI" dirty="0"/>
              <a:t>: </a:t>
            </a:r>
            <a:r>
              <a:rPr lang="sl-SI" dirty="0">
                <a:solidFill>
                  <a:srgbClr val="7030A0"/>
                </a:solidFill>
              </a:rPr>
              <a:t>Načrtovanje, pisanje in odpravljanje napak v programih, ki dosegajo določene cilje, vključno z nadzorom ali simulacijo fizičnih sistemov; reševanje problemov tako, da jih razdelimo na manjše dele.</a:t>
            </a:r>
          </a:p>
          <a:p>
            <a:r>
              <a:rPr lang="sl-SI" b="1" i="1" dirty="0"/>
              <a:t>Računalniški sistemi</a:t>
            </a:r>
            <a:r>
              <a:rPr lang="sl-SI" dirty="0"/>
              <a:t>: Razumeti, kako se navodila programske opreme shranjujejo in izvajajo v računalniškem sistemu.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AECA3-6795-C1DE-7A33-22E9F547A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Javna razprava o predmetniku OŠ</a:t>
            </a: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98F26-31C1-3C75-2592-8ED4F5D05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04069-6DC5-3C42-9D21-3FEA0E41D8F8}" type="slidenum">
              <a:rPr lang="sl-SI" smtClean="0"/>
              <a:t>9</a:t>
            </a:fld>
            <a:endParaRPr lang="sl-SI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C2001BD-C5BC-A94D-671D-DA8545DE3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/>
              <a:t>NOMEN EST OMEN</a:t>
            </a:r>
          </a:p>
        </p:txBody>
      </p:sp>
    </p:spTree>
    <p:extLst>
      <p:ext uri="{BB962C8B-B14F-4D97-AF65-F5344CB8AC3E}">
        <p14:creationId xmlns:p14="http://schemas.microsoft.com/office/powerpoint/2010/main" val="3127720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5375</TotalTime>
  <Words>1122</Words>
  <Application>Microsoft Macintosh PowerPoint</Application>
  <PresentationFormat>Widescreen</PresentationFormat>
  <Paragraphs>140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NOMEN EST OMEN</vt:lpstr>
      <vt:lpstr>O čem govorimo?</vt:lpstr>
      <vt:lpstr>O čem govorimo?</vt:lpstr>
      <vt:lpstr>Izobraževanje in DT – 1.</vt:lpstr>
      <vt:lpstr>Kompetentnost (Competence) NOMEN EST OMEN</vt:lpstr>
      <vt:lpstr>Izobraževanje in DT – 2. </vt:lpstr>
      <vt:lpstr>RIN (Computing, Informatics) NOMEN EST OMEN</vt:lpstr>
      <vt:lpstr>RIN (Computing, Informatics) NOMEN EST OMEN</vt:lpstr>
      <vt:lpstr>RIN – nekateri učni cilji (Informatics education at school in Europe, Eurydice report)</vt:lpstr>
      <vt:lpstr>RIN – nekateri učni cilji (nadalj.) (Informatics education at school in Europe, Eurydice report)</vt:lpstr>
      <vt:lpstr>RIN – nekateri učni cilji (nadalj.) (Informatics education at school in Europe, Eurydice report)</vt:lpstr>
      <vt:lpstr>RIN – kurikularni okvirji</vt:lpstr>
      <vt:lpstr>Poročilo Eurydice 2022 (na kratko)</vt:lpstr>
      <vt:lpstr>RIN – v splošnem izobraževanju</vt:lpstr>
      <vt:lpstr>NEMO EST PROPHETA IN PATRIA SUA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NOMEN EST OMEN</dc:title>
  <dc:creator>Brodnik, Andrej</dc:creator>
  <cp:lastModifiedBy>Brodnik, Andrej</cp:lastModifiedBy>
  <cp:revision>65</cp:revision>
  <dcterms:created xsi:type="dcterms:W3CDTF">2023-06-18T06:35:11Z</dcterms:created>
  <dcterms:modified xsi:type="dcterms:W3CDTF">2023-06-22T00:10:30Z</dcterms:modified>
</cp:coreProperties>
</file>