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–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/>
    <p:restoredTop sz="94663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74870-0730-0C40-98DF-B68A40BE9F40}" type="datetimeFigureOut">
              <a:rPr lang="sl-SI" smtClean="0"/>
              <a:t>23. 06. 2023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F6B53-E814-4240-9121-2EB08B8A88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41116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94C06-406F-4F7B-B94E-F182B0073485}" type="datetimeFigureOut">
              <a:rPr lang="sl-SI" smtClean="0"/>
              <a:t>23. 06. 2023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25336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94C06-406F-4F7B-B94E-F182B0073485}" type="datetimeFigureOut">
              <a:rPr lang="sl-SI" smtClean="0"/>
              <a:t>23. 06. 2023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66528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94C06-406F-4F7B-B94E-F182B0073485}" type="datetimeFigureOut">
              <a:rPr lang="sl-SI" smtClean="0"/>
              <a:t>23. 06. 2023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04035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94C06-406F-4F7B-B94E-F182B0073485}" type="datetimeFigureOut">
              <a:rPr lang="sl-SI" smtClean="0"/>
              <a:t>23. 06. 2023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7815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94C06-406F-4F7B-B94E-F182B0073485}" type="datetimeFigureOut">
              <a:rPr lang="sl-SI" smtClean="0"/>
              <a:t>23. 06. 2023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4326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94C06-406F-4F7B-B94E-F182B0073485}" type="datetimeFigureOut">
              <a:rPr lang="sl-SI" smtClean="0"/>
              <a:t>23. 06. 2023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0960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94C06-406F-4F7B-B94E-F182B0073485}" type="datetimeFigureOut">
              <a:rPr lang="sl-SI" smtClean="0"/>
              <a:t>23. 06. 2023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96198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94C06-406F-4F7B-B94E-F182B0073485}" type="datetimeFigureOut">
              <a:rPr lang="sl-SI" smtClean="0"/>
              <a:t>23. 06. 2023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11051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94C06-406F-4F7B-B94E-F182B0073485}" type="datetimeFigureOut">
              <a:rPr lang="sl-SI" smtClean="0"/>
              <a:t>23. 06. 2023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2582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94C06-406F-4F7B-B94E-F182B0073485}" type="datetimeFigureOut">
              <a:rPr lang="sl-SI" smtClean="0"/>
              <a:t>23. 06. 2023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027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94C06-406F-4F7B-B94E-F182B0073485}" type="datetimeFigureOut">
              <a:rPr lang="sl-SI" smtClean="0"/>
              <a:t>23. 06. 2023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14959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94C06-406F-4F7B-B94E-F182B0073485}" type="datetimeFigureOut">
              <a:rPr lang="sl-SI" smtClean="0"/>
              <a:t>23. 06. 2023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F82CC-239D-4FC0-9ADD-9C54B33407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109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Meiryo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B5F7495B-20CB-4107-97B6-5936949877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4682" y="724817"/>
            <a:ext cx="3956145" cy="3066706"/>
          </a:xfrm>
        </p:spPr>
        <p:txBody>
          <a:bodyPr anchor="b">
            <a:normAutofit/>
          </a:bodyPr>
          <a:lstStyle/>
          <a:p>
            <a:pPr marL="171450" algn="l">
              <a:spcAft>
                <a:spcPts val="600"/>
              </a:spcAft>
            </a:pPr>
            <a:r>
              <a:rPr lang="sl-SI" sz="2900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U</a:t>
            </a:r>
            <a:r>
              <a:rPr lang="en-GB" sz="2900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V</a:t>
            </a:r>
            <a:r>
              <a:rPr lang="sl-SI" sz="2900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EDBA POUKA PRVEGA TUJEGA JEZIKA V PRVEM RAZREDU KOT OBVEZNEGA PREDMETA</a:t>
            </a:r>
            <a:br>
              <a:rPr lang="en-SI" sz="2900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</a:br>
            <a:endParaRPr lang="en-SI" sz="29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9CC8827-4229-4CDF-BBC2-8EBF81F385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4682" y="4516340"/>
            <a:ext cx="3583626" cy="1472821"/>
          </a:xfrm>
        </p:spPr>
        <p:txBody>
          <a:bodyPr anchor="t">
            <a:normAutofit fontScale="55000" lnSpcReduction="20000"/>
          </a:bodyPr>
          <a:lstStyle/>
          <a:p>
            <a:pPr algn="l"/>
            <a:r>
              <a:rPr lang="en-GB" dirty="0"/>
              <a:t>I</a:t>
            </a:r>
            <a:r>
              <a:rPr lang="en-SI" dirty="0"/>
              <a:t>zr. </a:t>
            </a:r>
            <a:r>
              <a:rPr lang="en-GB" dirty="0"/>
              <a:t>p</a:t>
            </a:r>
            <a:r>
              <a:rPr lang="en-SI" dirty="0"/>
              <a:t>rof. dr. Silva Bratož</a:t>
            </a:r>
          </a:p>
          <a:p>
            <a:pPr algn="l"/>
            <a:r>
              <a:rPr lang="en-SI" dirty="0"/>
              <a:t>Univerza na Primorskem</a:t>
            </a:r>
          </a:p>
          <a:p>
            <a:pPr algn="l"/>
            <a:r>
              <a:rPr lang="en-SI" dirty="0"/>
              <a:t>Pedagoška fakulteta</a:t>
            </a:r>
          </a:p>
          <a:p>
            <a:r>
              <a:rPr lang="sl-SI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Članica Delovne skupine za pripravo</a:t>
            </a:r>
          </a:p>
          <a:p>
            <a:r>
              <a:rPr lang="sl-SI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strategije jezikovnega izobraževanja do leta 2030 pri MVI</a:t>
            </a:r>
          </a:p>
          <a:p>
            <a:pPr algn="l"/>
            <a:endParaRPr lang="en-SI" dirty="0"/>
          </a:p>
        </p:txBody>
      </p:sp>
      <p:sp>
        <p:nvSpPr>
          <p:cNvPr id="2057" name="Freeform: Shape 2056">
            <a:extLst>
              <a:ext uri="{FF2B5EF4-FFF2-40B4-BE49-F238E27FC236}">
                <a16:creationId xmlns:a16="http://schemas.microsoft.com/office/drawing/2014/main" id="{C7D887A3-61AD-4674-BC53-8DFA8CF7B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239536" y="0"/>
            <a:ext cx="3904464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59" name="Freeform: Shape 2058">
            <a:extLst>
              <a:ext uri="{FF2B5EF4-FFF2-40B4-BE49-F238E27FC236}">
                <a16:creationId xmlns:a16="http://schemas.microsoft.com/office/drawing/2014/main" id="{479F0FB3-8461-462D-84A2-53106FBF4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915110" y="0"/>
            <a:ext cx="1897292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61" name="Freeform: Shape 2060">
            <a:extLst>
              <a:ext uri="{FF2B5EF4-FFF2-40B4-BE49-F238E27FC236}">
                <a16:creationId xmlns:a16="http://schemas.microsoft.com/office/drawing/2014/main" id="{11E3C311-4E8A-45D9-97BF-07F5FD346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069118" y="0"/>
            <a:ext cx="1902326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2050" name="Picture 2" descr="Pef Upr logo">
            <a:extLst>
              <a:ext uri="{FF2B5EF4-FFF2-40B4-BE49-F238E27FC236}">
                <a16:creationId xmlns:a16="http://schemas.microsoft.com/office/drawing/2014/main" id="{E3330875-9E2E-ECE4-B900-DA3475DAA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87008" y="1714511"/>
            <a:ext cx="2548564" cy="3428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475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B1285A1-A5CF-4D7B-B5AF-F6A92735B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700" b="1" dirty="0">
                <a:solidFill>
                  <a:srgbClr val="C00000"/>
                </a:solidFill>
              </a:rPr>
              <a:t>Zakaj obvezni prvi tuji jezik v prvem razredu?</a:t>
            </a:r>
            <a:br>
              <a:rPr lang="en-SI" sz="2700" b="1" dirty="0">
                <a:solidFill>
                  <a:srgbClr val="C00000"/>
                </a:solidFill>
              </a:rPr>
            </a:br>
            <a:endParaRPr lang="en-SI" sz="2700" b="1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C12182B-7E7C-435C-AAB5-1D49D5F59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2125"/>
            <a:ext cx="7886700" cy="3537848"/>
          </a:xfrm>
        </p:spPr>
        <p:txBody>
          <a:bodyPr>
            <a:normAutofit lnSpcReduction="10000"/>
          </a:bodyPr>
          <a:lstStyle/>
          <a:p>
            <a:pPr lvl="0"/>
            <a:r>
              <a:rPr lang="sl-SI" dirty="0"/>
              <a:t>93 % učencev že obiskuje prvi tuji jezik (1TJ) kot izbirni predmet</a:t>
            </a:r>
            <a:endParaRPr lang="en-SI" dirty="0"/>
          </a:p>
          <a:p>
            <a:pPr lvl="0"/>
            <a:r>
              <a:rPr lang="sl-SI" dirty="0"/>
              <a:t>heterogenost je v primerjavi z drugimi predmeti pri pouku TJ najvišja (Letno poročilo o izvedbi NPZ-jev)</a:t>
            </a:r>
            <a:endParaRPr lang="en-GB" dirty="0"/>
          </a:p>
          <a:p>
            <a:pPr lvl="0"/>
            <a:r>
              <a:rPr lang="es-ES" dirty="0"/>
              <a:t>uvedbo prvega tujega jezika v 1. razred podpirajo tudi strokovni delavci šol, ravnatelji in starši</a:t>
            </a:r>
            <a:endParaRPr lang="en-SI" dirty="0"/>
          </a:p>
          <a:p>
            <a:r>
              <a:rPr lang="en-GB" dirty="0" err="1"/>
              <a:t>številne</a:t>
            </a:r>
            <a:r>
              <a:rPr lang="en-GB" dirty="0"/>
              <a:t> </a:t>
            </a:r>
            <a:r>
              <a:rPr lang="sl-SI" dirty="0"/>
              <a:t>prednosti zgodnjega učenja tujega jezika</a:t>
            </a:r>
            <a:endParaRPr lang="en-GB" dirty="0"/>
          </a:p>
          <a:p>
            <a:r>
              <a:rPr lang="en-GB" dirty="0" err="1"/>
              <a:t>otroci</a:t>
            </a:r>
            <a:r>
              <a:rPr lang="en-GB" dirty="0"/>
              <a:t> </a:t>
            </a:r>
            <a:r>
              <a:rPr lang="en-GB" dirty="0" err="1"/>
              <a:t>imajo</a:t>
            </a:r>
            <a:r>
              <a:rPr lang="en-GB" dirty="0"/>
              <a:t> do </a:t>
            </a:r>
            <a:r>
              <a:rPr lang="en-GB" dirty="0" err="1"/>
              <a:t>tujih</a:t>
            </a:r>
            <a:r>
              <a:rPr lang="en-GB" dirty="0"/>
              <a:t> </a:t>
            </a:r>
            <a:r>
              <a:rPr lang="en-GB" dirty="0" err="1"/>
              <a:t>jezikov</a:t>
            </a:r>
            <a:r>
              <a:rPr lang="en-GB" dirty="0"/>
              <a:t> </a:t>
            </a:r>
            <a:r>
              <a:rPr lang="en-GB" dirty="0" err="1"/>
              <a:t>izrazito</a:t>
            </a:r>
            <a:r>
              <a:rPr lang="en-GB" dirty="0"/>
              <a:t> </a:t>
            </a:r>
            <a:r>
              <a:rPr lang="en-GB" dirty="0" err="1"/>
              <a:t>pozitivna</a:t>
            </a:r>
            <a:r>
              <a:rPr lang="en-GB" dirty="0"/>
              <a:t> </a:t>
            </a:r>
            <a:r>
              <a:rPr lang="en-GB" dirty="0" err="1"/>
              <a:t>stališča</a:t>
            </a:r>
            <a:endParaRPr lang="en-SI" dirty="0"/>
          </a:p>
          <a:p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3702400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308A668-3FA1-4249-A406-8BB5D9901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U</a:t>
            </a:r>
            <a:r>
              <a:rPr lang="sl-SI" sz="2400" b="1" dirty="0" err="1">
                <a:solidFill>
                  <a:srgbClr val="C00000"/>
                </a:solidFill>
              </a:rPr>
              <a:t>gotovit</a:t>
            </a:r>
            <a:r>
              <a:rPr lang="en-GB" sz="2400" b="1" dirty="0" err="1">
                <a:solidFill>
                  <a:srgbClr val="C00000"/>
                </a:solidFill>
              </a:rPr>
              <a:t>ve</a:t>
            </a:r>
            <a:r>
              <a:rPr lang="sl-SI" sz="2400" b="1" dirty="0">
                <a:solidFill>
                  <a:srgbClr val="C00000"/>
                </a:solidFill>
              </a:rPr>
              <a:t> štiriletnega spremljanja »Uvajanje tujega jezika v obveznem programu«</a:t>
            </a:r>
            <a:br>
              <a:rPr lang="en-SI" sz="2400" b="1" dirty="0">
                <a:solidFill>
                  <a:srgbClr val="C00000"/>
                </a:solidFill>
              </a:rPr>
            </a:br>
            <a:endParaRPr lang="en-SI" sz="2400" b="1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FCF74A2-7795-4566-80B6-8FBE5DC79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4314"/>
            <a:ext cx="7886700" cy="3465659"/>
          </a:xfrm>
        </p:spPr>
        <p:txBody>
          <a:bodyPr>
            <a:normAutofit fontScale="70000" lnSpcReduction="20000"/>
          </a:bodyPr>
          <a:lstStyle/>
          <a:p>
            <a:pPr marL="257175" indent="-257175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dirty="0">
                <a:ea typeface="Calibri" panose="020F0502020204030204" pitchFamily="34" charset="0"/>
                <a:cs typeface="Vrinda" panose="020B0502040204020203" pitchFamily="34" charset="0"/>
              </a:rPr>
              <a:t>a</a:t>
            </a:r>
            <a:r>
              <a:rPr lang="sl-SI" dirty="0" err="1">
                <a:ea typeface="Calibri" panose="020F0502020204030204" pitchFamily="34" charset="0"/>
                <a:cs typeface="Vrinda" panose="020B0502040204020203" pitchFamily="34" charset="0"/>
              </a:rPr>
              <a:t>ngleščina</a:t>
            </a:r>
            <a:r>
              <a:rPr lang="sl-SI" dirty="0">
                <a:ea typeface="Calibri" panose="020F0502020204030204" pitchFamily="34" charset="0"/>
                <a:cs typeface="Vrinda" panose="020B0502040204020203" pitchFamily="34" charset="0"/>
              </a:rPr>
              <a:t> in nemščina kot prvi tuji jezik v 1. razredu OŠ</a:t>
            </a:r>
            <a:endParaRPr lang="en-SI" dirty="0"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257175" indent="-257175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dirty="0">
                <a:ea typeface="Calibri" panose="020F0502020204030204" pitchFamily="34" charset="0"/>
                <a:cs typeface="Vrinda" panose="020B0502040204020203" pitchFamily="34" charset="0"/>
              </a:rPr>
              <a:t>p</a:t>
            </a:r>
            <a:r>
              <a:rPr lang="sl-SI" dirty="0" err="1">
                <a:ea typeface="Calibri" panose="020F0502020204030204" pitchFamily="34" charset="0"/>
                <a:cs typeface="Vrinda" panose="020B0502040204020203" pitchFamily="34" charset="0"/>
              </a:rPr>
              <a:t>ouk</a:t>
            </a:r>
            <a:r>
              <a:rPr lang="sl-SI" dirty="0">
                <a:ea typeface="Calibri" panose="020F0502020204030204" pitchFamily="34" charset="0"/>
                <a:cs typeface="Vrinda" panose="020B0502040204020203" pitchFamily="34" charset="0"/>
              </a:rPr>
              <a:t> izvajajo učitelji z ustrezno izobrazbo, prevladujejo učitelji razrednega pouk</a:t>
            </a:r>
            <a:r>
              <a:rPr lang="en-GB" dirty="0">
                <a:ea typeface="Calibri" panose="020F0502020204030204" pitchFamily="34" charset="0"/>
                <a:cs typeface="Vrinda" panose="020B0502040204020203" pitchFamily="34" charset="0"/>
              </a:rPr>
              <a:t>a z </a:t>
            </a:r>
            <a:r>
              <a:rPr lang="en-GB" dirty="0" err="1">
                <a:ea typeface="Calibri" panose="020F0502020204030204" pitchFamily="34" charset="0"/>
                <a:cs typeface="Vrinda" panose="020B0502040204020203" pitchFamily="34" charset="0"/>
              </a:rPr>
              <a:t>dodatnim</a:t>
            </a:r>
            <a:r>
              <a:rPr lang="en-GB" dirty="0">
                <a:ea typeface="Calibri" panose="020F0502020204030204" pitchFamily="34" charset="0"/>
                <a:cs typeface="Vrinda" panose="020B0502040204020203" pitchFamily="34" charset="0"/>
              </a:rPr>
              <a:t> </a:t>
            </a:r>
            <a:r>
              <a:rPr lang="en-GB" dirty="0" err="1">
                <a:ea typeface="Calibri" panose="020F0502020204030204" pitchFamily="34" charset="0"/>
                <a:cs typeface="Vrinda" panose="020B0502040204020203" pitchFamily="34" charset="0"/>
              </a:rPr>
              <a:t>usposabljanjem</a:t>
            </a:r>
            <a:r>
              <a:rPr lang="en-GB" dirty="0">
                <a:ea typeface="Calibri" panose="020F0502020204030204" pitchFamily="34" charset="0"/>
                <a:cs typeface="Vrinda" panose="020B0502040204020203" pitchFamily="34" charset="0"/>
              </a:rPr>
              <a:t> za </a:t>
            </a:r>
            <a:r>
              <a:rPr lang="en-GB" dirty="0" err="1">
                <a:ea typeface="Calibri" panose="020F0502020204030204" pitchFamily="34" charset="0"/>
                <a:cs typeface="Vrinda" panose="020B0502040204020203" pitchFamily="34" charset="0"/>
              </a:rPr>
              <a:t>poučevanje</a:t>
            </a:r>
            <a:r>
              <a:rPr lang="en-GB" dirty="0">
                <a:ea typeface="Calibri" panose="020F0502020204030204" pitchFamily="34" charset="0"/>
                <a:cs typeface="Vrinda" panose="020B0502040204020203" pitchFamily="34" charset="0"/>
              </a:rPr>
              <a:t> TJ</a:t>
            </a:r>
            <a:endParaRPr lang="en-SI" dirty="0"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257175" indent="-257175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dirty="0">
                <a:ea typeface="Calibri" panose="020F0502020204030204" pitchFamily="34" charset="0"/>
                <a:cs typeface="Vrinda" panose="020B0502040204020203" pitchFamily="34" charset="0"/>
              </a:rPr>
              <a:t>u</a:t>
            </a:r>
            <a:r>
              <a:rPr lang="sl-SI" dirty="0" err="1">
                <a:ea typeface="Calibri" panose="020F0502020204030204" pitchFamily="34" charset="0"/>
                <a:cs typeface="Vrinda" panose="020B0502040204020203" pitchFamily="34" charset="0"/>
              </a:rPr>
              <a:t>čni</a:t>
            </a:r>
            <a:r>
              <a:rPr lang="sl-SI" dirty="0">
                <a:ea typeface="Calibri" panose="020F0502020204030204" pitchFamily="34" charset="0"/>
                <a:cs typeface="Vrinda" panose="020B0502040204020203" pitchFamily="34" charset="0"/>
              </a:rPr>
              <a:t> načrt za tuji jezik v prvem razredu kot neobvezni predmet </a:t>
            </a:r>
            <a:endParaRPr lang="en-SI" dirty="0"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257175" indent="-257175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dirty="0">
                <a:ea typeface="Calibri" panose="020F0502020204030204" pitchFamily="34" charset="0"/>
                <a:cs typeface="Vrinda" panose="020B0502040204020203" pitchFamily="34" charset="0"/>
              </a:rPr>
              <a:t>p</a:t>
            </a:r>
            <a:r>
              <a:rPr lang="sl-SI" dirty="0" err="1">
                <a:ea typeface="Calibri" panose="020F0502020204030204" pitchFamily="34" charset="0"/>
                <a:cs typeface="Vrinda" panose="020B0502040204020203" pitchFamily="34" charset="0"/>
              </a:rPr>
              <a:t>ouk</a:t>
            </a:r>
            <a:r>
              <a:rPr lang="sl-SI" dirty="0">
                <a:ea typeface="Calibri" panose="020F0502020204030204" pitchFamily="34" charset="0"/>
                <a:cs typeface="Vrinda" panose="020B0502040204020203" pitchFamily="34" charset="0"/>
              </a:rPr>
              <a:t> poteka dvakrat tedensko po 45 min v matičnih učilnicah</a:t>
            </a:r>
            <a:endParaRPr lang="en-SI" dirty="0"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257175" indent="-257175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dirty="0">
                <a:ea typeface="Calibri" panose="020F0502020204030204" pitchFamily="34" charset="0"/>
                <a:cs typeface="Vrinda" panose="020B0502040204020203" pitchFamily="34" charset="0"/>
              </a:rPr>
              <a:t>p</a:t>
            </a:r>
            <a:r>
              <a:rPr lang="sl-SI" dirty="0" err="1">
                <a:ea typeface="Calibri" panose="020F0502020204030204" pitchFamily="34" charset="0"/>
                <a:cs typeface="Vrinda" panose="020B0502040204020203" pitchFamily="34" charset="0"/>
              </a:rPr>
              <a:t>ri</a:t>
            </a:r>
            <a:r>
              <a:rPr lang="sl-SI" dirty="0">
                <a:ea typeface="Calibri" panose="020F0502020204030204" pitchFamily="34" charset="0"/>
                <a:cs typeface="Vrinda" panose="020B0502040204020203" pitchFamily="34" charset="0"/>
              </a:rPr>
              <a:t> izbiri vsebin se največkrat navezujejo na predmeta spoznavanje okolja in šport </a:t>
            </a:r>
            <a:endParaRPr lang="en-SI" dirty="0"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257175" indent="-257175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>
                <a:ea typeface="Calibri" panose="020F0502020204030204" pitchFamily="34" charset="0"/>
                <a:cs typeface="Vrinda" panose="020B0502040204020203" pitchFamily="34" charset="0"/>
              </a:rPr>
              <a:t>u</a:t>
            </a:r>
            <a:r>
              <a:rPr lang="sl-SI" dirty="0" err="1">
                <a:ea typeface="Calibri" panose="020F0502020204030204" pitchFamily="34" charset="0"/>
                <a:cs typeface="Vrinda" panose="020B0502040204020203" pitchFamily="34" charset="0"/>
              </a:rPr>
              <a:t>čenci</a:t>
            </a:r>
            <a:r>
              <a:rPr lang="sl-SI" dirty="0">
                <a:ea typeface="Calibri" panose="020F0502020204030204" pitchFamily="34" charset="0"/>
                <a:cs typeface="Vrinda" panose="020B0502040204020203" pitchFamily="34" charset="0"/>
              </a:rPr>
              <a:t> dosežejo večino standardov </a:t>
            </a:r>
            <a:r>
              <a:rPr lang="en-GB" dirty="0" err="1">
                <a:ea typeface="Calibri" panose="020F0502020204030204" pitchFamily="34" charset="0"/>
                <a:cs typeface="Vrinda" panose="020B0502040204020203" pitchFamily="34" charset="0"/>
              </a:rPr>
              <a:t>znanja</a:t>
            </a:r>
            <a:r>
              <a:rPr lang="en-GB" dirty="0">
                <a:ea typeface="Calibri" panose="020F0502020204030204" pitchFamily="34" charset="0"/>
                <a:cs typeface="Vrinda" panose="020B0502040204020203" pitchFamily="34" charset="0"/>
              </a:rPr>
              <a:t> </a:t>
            </a:r>
            <a:r>
              <a:rPr lang="sl-SI" dirty="0">
                <a:ea typeface="Calibri" panose="020F0502020204030204" pitchFamily="34" charset="0"/>
                <a:cs typeface="Vrinda" panose="020B0502040204020203" pitchFamily="34" charset="0"/>
              </a:rPr>
              <a:t>na področju poslušanja in slušnega razumevanja ter na področju govornega sporočanja in sporazumevanja</a:t>
            </a:r>
            <a:endParaRPr lang="en-SI" dirty="0"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endParaRPr lang="en-SI" dirty="0"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3419964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24E4112-D8CB-44E4-BD88-BC2BDCB2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>
                <a:solidFill>
                  <a:srgbClr val="C00000"/>
                </a:solidFill>
                <a:ea typeface="Calibri" panose="020F0502020204030204" pitchFamily="34" charset="0"/>
                <a:cs typeface="Vrinda" panose="020B0502040204020203" pitchFamily="34" charset="0"/>
              </a:rPr>
              <a:t>Prednosti zgodnjega učenja tujega jezika</a:t>
            </a:r>
            <a:br>
              <a:rPr lang="en-SI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</a:br>
            <a:endParaRPr lang="en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F6D59C2-860D-4ECD-88E3-28A4CC385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6188"/>
            <a:ext cx="7886700" cy="3513785"/>
          </a:xfrm>
        </p:spPr>
        <p:txBody>
          <a:bodyPr>
            <a:normAutofit fontScale="77500" lnSpcReduction="20000"/>
          </a:bodyPr>
          <a:lstStyle/>
          <a:p>
            <a:pPr marL="257175" indent="-257175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sl-SI" dirty="0" err="1">
                <a:ea typeface="Calibri" panose="020F0502020204030204" pitchFamily="34" charset="0"/>
                <a:cs typeface="Times New Roman" panose="02020603050405020304" pitchFamily="18" charset="0"/>
              </a:rPr>
              <a:t>azvijanje</a:t>
            </a:r>
            <a:r>
              <a:rPr lang="sl-SI" dirty="0">
                <a:ea typeface="Calibri" panose="020F0502020204030204" pitchFamily="34" charset="0"/>
                <a:cs typeface="Times New Roman" panose="02020603050405020304" pitchFamily="18" charset="0"/>
              </a:rPr>
              <a:t> jezikovnega zavedanja in jezikovne občutljivosti (</a:t>
            </a:r>
            <a:r>
              <a:rPr lang="sl-SI" dirty="0" err="1">
                <a:ea typeface="Calibri" panose="020F0502020204030204" pitchFamily="34" charset="0"/>
                <a:cs typeface="Times New Roman" panose="02020603050405020304" pitchFamily="18" charset="0"/>
              </a:rPr>
              <a:t>Cardenas</a:t>
            </a:r>
            <a:r>
              <a:rPr lang="sl-SI" dirty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sl-SI" dirty="0" err="1">
                <a:ea typeface="Calibri" panose="020F0502020204030204" pitchFamily="34" charset="0"/>
                <a:cs typeface="Times New Roman" panose="02020603050405020304" pitchFamily="18" charset="0"/>
              </a:rPr>
              <a:t>Hagan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 et al.</a:t>
            </a:r>
            <a:r>
              <a:rPr lang="sl-SI" dirty="0">
                <a:ea typeface="Calibri" panose="020F0502020204030204" pitchFamily="34" charset="0"/>
                <a:cs typeface="Times New Roman" panose="02020603050405020304" pitchFamily="18" charset="0"/>
              </a:rPr>
              <a:t> 2007; </a:t>
            </a:r>
            <a:r>
              <a:rPr lang="sl-SI" dirty="0" err="1">
                <a:ea typeface="Calibri" panose="020F0502020204030204" pitchFamily="34" charset="0"/>
                <a:cs typeface="Times New Roman" panose="02020603050405020304" pitchFamily="18" charset="0"/>
              </a:rPr>
              <a:t>Dickinson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 et al. </a:t>
            </a:r>
            <a:r>
              <a:rPr lang="sl-SI" dirty="0">
                <a:ea typeface="Calibri" panose="020F0502020204030204" pitchFamily="34" charset="0"/>
                <a:cs typeface="Times New Roman" panose="02020603050405020304" pitchFamily="18" charset="0"/>
              </a:rPr>
              <a:t>2004). </a:t>
            </a: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sl-SI" dirty="0" err="1">
                <a:ea typeface="Calibri" panose="020F0502020204030204" pitchFamily="34" charset="0"/>
                <a:cs typeface="Times New Roman" panose="02020603050405020304" pitchFamily="18" charset="0"/>
              </a:rPr>
              <a:t>ognitivne</a:t>
            </a:r>
            <a:r>
              <a:rPr lang="sl-SI" dirty="0">
                <a:ea typeface="Calibri" panose="020F0502020204030204" pitchFamily="34" charset="0"/>
                <a:cs typeface="Times New Roman" panose="02020603050405020304" pitchFamily="18" charset="0"/>
              </a:rPr>
              <a:t> prednosti (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Tao et al. 2021; Kuhl 2010</a:t>
            </a:r>
            <a:r>
              <a:rPr lang="sl-SI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SI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sl-SI" dirty="0">
                <a:ea typeface="Calibri" panose="020F0502020204030204" pitchFamily="34" charset="0"/>
                <a:cs typeface="Times New Roman" panose="02020603050405020304" pitchFamily="18" charset="0"/>
              </a:rPr>
              <a:t>rednosti </a:t>
            </a:r>
            <a:r>
              <a:rPr lang="sl-SI" dirty="0" err="1">
                <a:ea typeface="Calibri" panose="020F0502020204030204" pitchFamily="34" charset="0"/>
                <a:cs typeface="Times New Roman" panose="02020603050405020304" pitchFamily="18" charset="0"/>
              </a:rPr>
              <a:t>dvo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ali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več</a:t>
            </a:r>
            <a:r>
              <a:rPr lang="sl-SI" dirty="0">
                <a:ea typeface="Calibri" panose="020F0502020204030204" pitchFamily="34" charset="0"/>
                <a:cs typeface="Times New Roman" panose="02020603050405020304" pitchFamily="18" charset="0"/>
              </a:rPr>
              <a:t>jezičnosti v kasnejšem obdobju 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(Bialystok 2009)</a:t>
            </a:r>
            <a:endParaRPr lang="en-SI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bolje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razvite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socialne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komunikacijske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veščine</a:t>
            </a: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sl-SI" dirty="0" err="1">
                <a:ea typeface="Calibri" panose="020F0502020204030204" pitchFamily="34" charset="0"/>
                <a:cs typeface="Times New Roman" panose="02020603050405020304" pitchFamily="18" charset="0"/>
              </a:rPr>
              <a:t>ozitivna</a:t>
            </a:r>
            <a:r>
              <a:rPr lang="sl-SI" dirty="0">
                <a:ea typeface="Calibri" panose="020F0502020204030204" pitchFamily="34" charset="0"/>
                <a:cs typeface="Times New Roman" panose="02020603050405020304" pitchFamily="18" charset="0"/>
              </a:rPr>
              <a:t> stališča do drugih jezikov in kultur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 (Bratož et al. 2022)</a:t>
            </a:r>
            <a:endParaRPr lang="en-SI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1235346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5AC9C6E-83F9-4945-8599-DDC1DCAC2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75922"/>
            <a:ext cx="7886700" cy="724778"/>
          </a:xfrm>
        </p:spPr>
        <p:txBody>
          <a:bodyPr>
            <a:normAutofit fontScale="90000"/>
          </a:bodyPr>
          <a:lstStyle/>
          <a:p>
            <a:r>
              <a:rPr lang="en-GB" sz="30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Pomen</a:t>
            </a:r>
            <a:r>
              <a:rPr lang="en-GB" sz="3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</a:t>
            </a:r>
            <a:r>
              <a:rPr lang="en-GB" sz="30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pristopov</a:t>
            </a:r>
            <a:r>
              <a:rPr lang="en-GB" sz="3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k </a:t>
            </a:r>
            <a:r>
              <a:rPr lang="en-GB" sz="30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zgodnjemu</a:t>
            </a:r>
            <a:r>
              <a:rPr lang="en-GB" sz="3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</a:t>
            </a:r>
            <a:r>
              <a:rPr lang="en-GB" sz="30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učenju</a:t>
            </a:r>
            <a:r>
              <a:rPr lang="en-GB" sz="3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</a:t>
            </a:r>
            <a:r>
              <a:rPr lang="en-GB" sz="30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tujega</a:t>
            </a:r>
            <a:r>
              <a:rPr lang="en-GB" sz="3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</a:t>
            </a:r>
            <a:r>
              <a:rPr lang="en-GB" sz="30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jezika</a:t>
            </a:r>
            <a:r>
              <a:rPr lang="en-GB" sz="3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</a:t>
            </a:r>
            <a:r>
              <a:rPr lang="en-GB" sz="2325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(Pinter 2017, </a:t>
            </a:r>
            <a:r>
              <a:rPr lang="en-GB" sz="2325" dirty="0" err="1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Nikolov</a:t>
            </a:r>
            <a:r>
              <a:rPr lang="en-GB" sz="2325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in </a:t>
            </a:r>
            <a:r>
              <a:rPr lang="en-GB" sz="2325" dirty="0" err="1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Mihaljević</a:t>
            </a:r>
            <a:r>
              <a:rPr lang="en-GB" sz="2325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</a:t>
            </a:r>
            <a:r>
              <a:rPr lang="en-GB" sz="2325" dirty="0" err="1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Djigunović</a:t>
            </a:r>
            <a:r>
              <a:rPr lang="en-GB" sz="2325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2019)</a:t>
            </a:r>
            <a:endParaRPr lang="en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0736C68-8FE2-4F09-BF57-64B75D22D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/>
              <a:t>usvajanje jezika in izpostavljenost TJ, razvijanje jezikovnega zavedanja,</a:t>
            </a:r>
          </a:p>
          <a:p>
            <a:r>
              <a:rPr lang="es-ES" dirty="0"/>
              <a:t>celostni veččutni pristop, izkušenjsko učenje,</a:t>
            </a:r>
          </a:p>
          <a:p>
            <a:r>
              <a:rPr lang="es-ES" dirty="0"/>
              <a:t>medpredmetno povezovanje in imerzija (pristop CLIL)</a:t>
            </a:r>
          </a:p>
          <a:p>
            <a:r>
              <a:rPr lang="es-ES" dirty="0"/>
              <a:t>vključevanje nejezikovnih prvin in celostni telesni odziv</a:t>
            </a:r>
          </a:p>
          <a:p>
            <a:r>
              <a:rPr lang="es-ES" dirty="0"/>
              <a:t>na zgodbah temelječ pristop</a:t>
            </a:r>
          </a:p>
          <a:p>
            <a:r>
              <a:rPr lang="es-ES" dirty="0"/>
              <a:t>formativno spremljanje učenja in napredka</a:t>
            </a:r>
            <a:endParaRPr lang="en-SI" dirty="0"/>
          </a:p>
          <a:p>
            <a:r>
              <a:rPr lang="es-ES" dirty="0"/>
              <a:t>spodbudno učno okolje in razvijanje pozitivnih stališč do drugih jezikov in kultur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49325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20F4FE-DD64-4198-A10F-835FE9088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5429"/>
            <a:ext cx="7886700" cy="1504664"/>
          </a:xfrm>
        </p:spPr>
        <p:txBody>
          <a:bodyPr>
            <a:normAutofit/>
          </a:bodyPr>
          <a:lstStyle/>
          <a:p>
            <a:pPr algn="ctr"/>
            <a:r>
              <a:rPr lang="sl-SI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Cilji učenja TJ1 v 1. razredu in prečne kompetence</a:t>
            </a:r>
            <a:endParaRPr lang="en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47507AA-1D23-4A1E-81E7-DB47743BB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2133600"/>
            <a:ext cx="7886700" cy="397685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7000"/>
              </a:lnSpc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razvijanje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raznojezične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in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raznokulturne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zmožnosti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Beacco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in Byram 2007,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Candelier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et al. 2019,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projekt “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Ješt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”)</a:t>
            </a:r>
            <a:endParaRPr lang="en-SI" dirty="0"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>
              <a:lnSpc>
                <a:spcPct val="107000"/>
              </a:lnSpc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izobraževanje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za g</a:t>
            </a:r>
            <a:r>
              <a:rPr lang="sl-SI" dirty="0" err="1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lobalno</a:t>
            </a:r>
            <a:r>
              <a:rPr lang="sl-SI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državljanstvo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(UNESCO 2019)</a:t>
            </a:r>
          </a:p>
          <a:p>
            <a:pPr>
              <a:lnSpc>
                <a:spcPct val="107000"/>
              </a:lnSpc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razvijanje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digitalnih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spretnosti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(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vključevanje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informacijsko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komunikacijske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tehnologije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)</a:t>
            </a:r>
            <a:endParaRPr lang="en-GB" dirty="0"/>
          </a:p>
          <a:p>
            <a:pPr marL="0" indent="0" algn="just">
              <a:buNone/>
            </a:pPr>
            <a:r>
              <a:rPr lang="es-ES" sz="3800" dirty="0"/>
              <a:t>“</a:t>
            </a:r>
            <a:r>
              <a:rPr lang="es-ES" sz="2400" dirty="0"/>
              <a:t>Učenci pri učenju tujega jezika v prvem razredu razvijajo spoznavne, medkulturne in metakognitivne zmožnosti ter ključne kompetence za vseživljenjsko učenje. Splošni cilji učenja tujega jezika v prvem razredu so:  senzibilizacija za jezike; spoznavanje kulturne različnosti in stikov med kulturami; razvijanje učenčevih sprejemniških, tvorbnih in interaktivnih zmožnosti.” (Učni načrt za tuji jezik v 1. razredu)</a:t>
            </a:r>
            <a:endParaRPr lang="en-SI" sz="3800" dirty="0"/>
          </a:p>
        </p:txBody>
      </p:sp>
    </p:spTree>
    <p:extLst>
      <p:ext uri="{BB962C8B-B14F-4D97-AF65-F5344CB8AC3E}">
        <p14:creationId xmlns:p14="http://schemas.microsoft.com/office/powerpoint/2010/main" val="2108621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9DA2B40-2566-4441-B897-8BA9A5CF3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700" dirty="0" err="1"/>
              <a:t>Raziskava</a:t>
            </a:r>
            <a:r>
              <a:rPr lang="en-GB" sz="2700" dirty="0"/>
              <a:t> v 1. </a:t>
            </a:r>
            <a:r>
              <a:rPr lang="en-GB" sz="2700" dirty="0" err="1"/>
              <a:t>razredu</a:t>
            </a:r>
            <a:r>
              <a:rPr lang="en-GB" sz="2700" dirty="0"/>
              <a:t> (Jolič 2023) </a:t>
            </a:r>
            <a:br>
              <a:rPr lang="en-GB" sz="2700" dirty="0"/>
            </a:br>
            <a:r>
              <a:rPr lang="en-GB" sz="2100" dirty="0" err="1"/>
              <a:t>Pred</a:t>
            </a:r>
            <a:r>
              <a:rPr lang="en-GB" sz="2100" dirty="0"/>
              <a:t> </a:t>
            </a:r>
            <a:r>
              <a:rPr lang="en-GB" sz="2100" dirty="0" err="1"/>
              <a:t>izvedbo</a:t>
            </a:r>
            <a:r>
              <a:rPr lang="en-GB" sz="2100" dirty="0"/>
              <a:t> </a:t>
            </a:r>
            <a:r>
              <a:rPr lang="en-GB" sz="2100" dirty="0" err="1"/>
              <a:t>raznojezičnih</a:t>
            </a:r>
            <a:r>
              <a:rPr lang="en-GB" sz="2100" dirty="0"/>
              <a:t> </a:t>
            </a:r>
            <a:r>
              <a:rPr lang="en-GB" sz="2100" dirty="0" err="1"/>
              <a:t>dejavnosti</a:t>
            </a:r>
            <a:endParaRPr lang="en-SI" sz="2700" dirty="0"/>
          </a:p>
        </p:txBody>
      </p:sp>
      <p:pic>
        <p:nvPicPr>
          <p:cNvPr id="4" name="Označba mesta vsebine 3">
            <a:extLst>
              <a:ext uri="{FF2B5EF4-FFF2-40B4-BE49-F238E27FC236}">
                <a16:creationId xmlns:a16="http://schemas.microsoft.com/office/drawing/2014/main" id="{7A956D17-4270-4F15-95E8-32837D4216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8820" y="2260239"/>
            <a:ext cx="4406360" cy="327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748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9D41B90-31BE-4B23-8916-8A50EC82A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700" dirty="0"/>
              <a:t>Po izvedbi raznojezičnih dejavnosti (Jolič 2023)</a:t>
            </a:r>
            <a:endParaRPr lang="en-SI" sz="2700" dirty="0"/>
          </a:p>
        </p:txBody>
      </p:sp>
      <p:pic>
        <p:nvPicPr>
          <p:cNvPr id="4" name="Označba mesta vsebine 3">
            <a:extLst>
              <a:ext uri="{FF2B5EF4-FFF2-40B4-BE49-F238E27FC236}">
                <a16:creationId xmlns:a16="http://schemas.microsoft.com/office/drawing/2014/main" id="{A577D5DD-FD3A-4D14-9C03-C35A358B54C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3576" y="2434829"/>
            <a:ext cx="4436849" cy="294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533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Officeova 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aramond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ova 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A548B3C06D8CB4285A9ACC6B24F6479" ma:contentTypeVersion="0" ma:contentTypeDescription="Ustvari nov dokument." ma:contentTypeScope="" ma:versionID="ec020d36ccf870a23733d36b6d92ab4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17b663fd1b80be86cfdf042115f52f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175FD9-1FB6-41DD-ADED-5DCDC6B650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C4BA3B6-56AC-434C-A9A9-9ACAD1711E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91EA668-675A-4490-9F28-3AF8D4A0F4AC}">
  <ds:schemaRefs>
    <ds:schemaRef ds:uri="http://schemas.openxmlformats.org/package/2006/metadata/core-properties"/>
    <ds:schemaRef ds:uri="http://purl.org/dc/elements/1.1/"/>
    <ds:schemaRef ds:uri="http://purl.org/dc/terms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2704</TotalTime>
  <Words>498</Words>
  <Application>Microsoft Office PowerPoint</Application>
  <PresentationFormat>Diaprojekcija na zaslonu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4" baseType="lpstr">
      <vt:lpstr>Meiryo</vt:lpstr>
      <vt:lpstr>Arial</vt:lpstr>
      <vt:lpstr>Calibri</vt:lpstr>
      <vt:lpstr>Garamond</vt:lpstr>
      <vt:lpstr>Symbol</vt:lpstr>
      <vt:lpstr>Officeova tema</vt:lpstr>
      <vt:lpstr>UVEDBA POUKA PRVEGA TUJEGA JEZIKA V PRVEM RAZREDU KOT OBVEZNEGA PREDMETA </vt:lpstr>
      <vt:lpstr>Zakaj obvezni prvi tuji jezik v prvem razredu? </vt:lpstr>
      <vt:lpstr>Ugotovitve štiriletnega spremljanja »Uvajanje tujega jezika v obveznem programu« </vt:lpstr>
      <vt:lpstr>Prednosti zgodnjega učenja tujega jezika </vt:lpstr>
      <vt:lpstr>Pomen pristopov k zgodnjemu učenju tujega jezika (Pinter 2017, Nikolov in Mihaljević Djigunović 2019)</vt:lpstr>
      <vt:lpstr>Cilji učenja TJ1 v 1. razredu in prečne kompetence</vt:lpstr>
      <vt:lpstr>Raziskava v 1. razredu (Jolič 2023)  Pred izvedbo raznojezičnih dejavnosti</vt:lpstr>
      <vt:lpstr>Po izvedbi raznojezičnih dejavnosti (Jolič 2023)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jhjkh</dc:title>
  <dc:creator>Selan, Jurij</dc:creator>
  <cp:lastModifiedBy>Sebastijan Magdič</cp:lastModifiedBy>
  <cp:revision>88</cp:revision>
  <dcterms:created xsi:type="dcterms:W3CDTF">2016-11-14T08:22:24Z</dcterms:created>
  <dcterms:modified xsi:type="dcterms:W3CDTF">2023-06-23T09:25:16Z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0x010100FA548B3C06D8CB4285A9ACC6B24F6479</vt:lpwstr>
  </property>
</Properties>
</file>