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Poppins" panose="00000500000000000000" pitchFamily="2" charset="-18"/>
      <p:regular r:id="rId22"/>
      <p:bold r:id="rId23"/>
      <p:italic r:id="rId24"/>
      <p:boldItalic r:id="rId25"/>
    </p:embeddedFont>
    <p:embeddedFont>
      <p:font typeface="Poppins ExtraLight" panose="00000300000000000000" pitchFamily="2" charset="-18"/>
      <p:regular r:id="rId26"/>
      <p:bold r:id="rId27"/>
      <p:italic r:id="rId28"/>
      <p:boldItalic r:id="rId29"/>
    </p:embeddedFont>
    <p:embeddedFont>
      <p:font typeface="Poppins Light" panose="00000400000000000000" pitchFamily="2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54XqlJv8cJI74ngW+ivPUVZMw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Moja bivša učenka: Zapomnila sem si, kako smo sedeli po skupinah, si pomagali. Še danes sem povezana s temi osebami.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Imam shranjeno preverjanje- dokazi o znanju – lahko smo izboljševali, nadgrajevali in opazovali napredek</a:t>
            </a:r>
            <a:endParaRPr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17;p13"/>
          <p:cNvSpPr>
            <a:spLocks noGrp="1"/>
          </p:cNvSpPr>
          <p:nvPr>
            <p:ph type="pic" idx="2"/>
          </p:nvPr>
        </p:nvSpPr>
        <p:spPr>
          <a:xfrm>
            <a:off x="1570818" y="1554533"/>
            <a:ext cx="9050363" cy="374893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BE0"/>
              </a:buClr>
              <a:buSzPts val="2400"/>
              <a:buNone/>
              <a:defRPr sz="2400">
                <a:solidFill>
                  <a:srgbClr val="889BE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2000"/>
              <a:buNone/>
              <a:defRPr sz="2000">
                <a:solidFill>
                  <a:srgbClr val="889BE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800"/>
              <a:buNone/>
              <a:defRPr sz="1800">
                <a:solidFill>
                  <a:srgbClr val="889BE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600"/>
              <a:buNone/>
              <a:defRPr sz="1600">
                <a:solidFill>
                  <a:srgbClr val="889BE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600"/>
              <a:buNone/>
              <a:defRPr sz="1600">
                <a:solidFill>
                  <a:srgbClr val="889BE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600"/>
              <a:buNone/>
              <a:defRPr sz="1600">
                <a:solidFill>
                  <a:srgbClr val="889BE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600"/>
              <a:buNone/>
              <a:defRPr sz="1600">
                <a:solidFill>
                  <a:srgbClr val="889BE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600"/>
              <a:buNone/>
              <a:defRPr sz="1600">
                <a:solidFill>
                  <a:srgbClr val="889BE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BE0"/>
              </a:buClr>
              <a:buSzPts val="1600"/>
              <a:buNone/>
              <a:defRPr sz="1600">
                <a:solidFill>
                  <a:srgbClr val="889BE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4_Custom Layout">
  <p:cSld name="02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/>
          <p:nvPr/>
        </p:nvSpPr>
        <p:spPr>
          <a:xfrm>
            <a:off x="-1" y="0"/>
            <a:ext cx="801823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31"/>
          <p:cNvSpPr/>
          <p:nvPr/>
        </p:nvSpPr>
        <p:spPr>
          <a:xfrm>
            <a:off x="8018230" y="0"/>
            <a:ext cx="41737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31"/>
          <p:cNvSpPr>
            <a:spLocks noGrp="1"/>
          </p:cNvSpPr>
          <p:nvPr>
            <p:ph type="pic" idx="2"/>
          </p:nvPr>
        </p:nvSpPr>
        <p:spPr>
          <a:xfrm>
            <a:off x="10922254" y="0"/>
            <a:ext cx="126974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Custom Layout">
  <p:cSld name="09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>
            <a:spLocks noGrp="1"/>
          </p:cNvSpPr>
          <p:nvPr>
            <p:ph type="pic" idx="2"/>
          </p:nvPr>
        </p:nvSpPr>
        <p:spPr>
          <a:xfrm>
            <a:off x="7677150" y="0"/>
            <a:ext cx="45148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" name="Google Shape;20;p14"/>
          <p:cNvSpPr>
            <a:spLocks noGrp="1"/>
          </p:cNvSpPr>
          <p:nvPr>
            <p:ph type="pic" idx="3"/>
          </p:nvPr>
        </p:nvSpPr>
        <p:spPr>
          <a:xfrm>
            <a:off x="6894216" y="1803679"/>
            <a:ext cx="2618083" cy="32506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32"/>
          <p:cNvSpPr>
            <a:spLocks noGrp="1"/>
          </p:cNvSpPr>
          <p:nvPr>
            <p:ph type="pic" idx="2"/>
          </p:nvPr>
        </p:nvSpPr>
        <p:spPr>
          <a:xfrm>
            <a:off x="10922254" y="0"/>
            <a:ext cx="126974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Custom Layout">
  <p:cSld name="03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33"/>
          <p:cNvSpPr>
            <a:spLocks noGrp="1"/>
          </p:cNvSpPr>
          <p:nvPr>
            <p:ph type="pic" idx="2"/>
          </p:nvPr>
        </p:nvSpPr>
        <p:spPr>
          <a:xfrm>
            <a:off x="9126415" y="1"/>
            <a:ext cx="2596662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33"/>
          <p:cNvSpPr>
            <a:spLocks noGrp="1"/>
          </p:cNvSpPr>
          <p:nvPr>
            <p:ph type="pic" idx="3"/>
          </p:nvPr>
        </p:nvSpPr>
        <p:spPr>
          <a:xfrm>
            <a:off x="9126414" y="1396092"/>
            <a:ext cx="2596662" cy="32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7" name="Google Shape;117;p33"/>
          <p:cNvSpPr>
            <a:spLocks noGrp="1"/>
          </p:cNvSpPr>
          <p:nvPr>
            <p:ph type="pic" idx="4"/>
          </p:nvPr>
        </p:nvSpPr>
        <p:spPr>
          <a:xfrm>
            <a:off x="9126414" y="5053691"/>
            <a:ext cx="2596662" cy="18043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>
            <a:spLocks noGrp="1"/>
          </p:cNvSpPr>
          <p:nvPr>
            <p:ph type="pic" idx="2"/>
          </p:nvPr>
        </p:nvSpPr>
        <p:spPr>
          <a:xfrm>
            <a:off x="1044172" y="2622180"/>
            <a:ext cx="1777191" cy="212276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34"/>
          <p:cNvSpPr>
            <a:spLocks noGrp="1"/>
          </p:cNvSpPr>
          <p:nvPr>
            <p:ph type="pic" idx="3"/>
          </p:nvPr>
        </p:nvSpPr>
        <p:spPr>
          <a:xfrm>
            <a:off x="3724782" y="2622180"/>
            <a:ext cx="1777191" cy="212276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4"/>
          <p:cNvSpPr>
            <a:spLocks noGrp="1"/>
          </p:cNvSpPr>
          <p:nvPr>
            <p:ph type="pic" idx="4"/>
          </p:nvPr>
        </p:nvSpPr>
        <p:spPr>
          <a:xfrm>
            <a:off x="6405392" y="2622180"/>
            <a:ext cx="1777191" cy="212276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34"/>
          <p:cNvSpPr>
            <a:spLocks noGrp="1"/>
          </p:cNvSpPr>
          <p:nvPr>
            <p:ph type="pic" idx="5"/>
          </p:nvPr>
        </p:nvSpPr>
        <p:spPr>
          <a:xfrm>
            <a:off x="9035910" y="2622180"/>
            <a:ext cx="1777191" cy="2122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>
            <a:spLocks noGrp="1"/>
          </p:cNvSpPr>
          <p:nvPr>
            <p:ph type="pic" idx="2"/>
          </p:nvPr>
        </p:nvSpPr>
        <p:spPr>
          <a:xfrm>
            <a:off x="6994047" y="1774935"/>
            <a:ext cx="1493837" cy="119697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5"/>
          <p:cNvSpPr>
            <a:spLocks noGrp="1"/>
          </p:cNvSpPr>
          <p:nvPr>
            <p:ph type="pic" idx="3"/>
          </p:nvPr>
        </p:nvSpPr>
        <p:spPr>
          <a:xfrm>
            <a:off x="9269008" y="1774935"/>
            <a:ext cx="1493837" cy="119697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5"/>
          <p:cNvSpPr>
            <a:spLocks noGrp="1"/>
          </p:cNvSpPr>
          <p:nvPr>
            <p:ph type="pic" idx="4"/>
          </p:nvPr>
        </p:nvSpPr>
        <p:spPr>
          <a:xfrm>
            <a:off x="6994047" y="3980205"/>
            <a:ext cx="1493837" cy="119697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5"/>
          <p:cNvSpPr>
            <a:spLocks noGrp="1"/>
          </p:cNvSpPr>
          <p:nvPr>
            <p:ph type="pic" idx="5"/>
          </p:nvPr>
        </p:nvSpPr>
        <p:spPr>
          <a:xfrm>
            <a:off x="9269008" y="3980205"/>
            <a:ext cx="1493837" cy="1196975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Google Shape;128;p35" descr="A green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23"/>
            <a:ext cx="12225470" cy="683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6" descr="A blue green and black circles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5" descr="A blue circle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12780" y="-15239"/>
            <a:ext cx="6879220" cy="68792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7636007" y="3429000"/>
            <a:ext cx="2723334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1_Custom Layout">
  <p:cSld name="021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>
            <a:spLocks noGrp="1"/>
          </p:cNvSpPr>
          <p:nvPr>
            <p:ph type="pic" idx="2"/>
          </p:nvPr>
        </p:nvSpPr>
        <p:spPr>
          <a:xfrm>
            <a:off x="-1" y="0"/>
            <a:ext cx="622718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Custom Layout">
  <p:cSld name="0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28;p17"/>
          <p:cNvSpPr>
            <a:spLocks noGrp="1"/>
          </p:cNvSpPr>
          <p:nvPr>
            <p:ph type="pic" idx="2"/>
          </p:nvPr>
        </p:nvSpPr>
        <p:spPr>
          <a:xfrm>
            <a:off x="6629951" y="3754093"/>
            <a:ext cx="2725418" cy="1898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_Custom Layout">
  <p:cSld name="012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>
            <a:spLocks noGrp="1"/>
          </p:cNvSpPr>
          <p:nvPr>
            <p:ph type="pic" idx="2"/>
          </p:nvPr>
        </p:nvSpPr>
        <p:spPr>
          <a:xfrm>
            <a:off x="3848101" y="0"/>
            <a:ext cx="4533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" name="Google Shape;31;p18"/>
          <p:cNvSpPr>
            <a:spLocks noGrp="1"/>
          </p:cNvSpPr>
          <p:nvPr>
            <p:ph type="pic" idx="3"/>
          </p:nvPr>
        </p:nvSpPr>
        <p:spPr>
          <a:xfrm>
            <a:off x="1503066" y="1803678"/>
            <a:ext cx="2618083" cy="32506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4206240" y="0"/>
            <a:ext cx="798576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0" y="0"/>
            <a:ext cx="55778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p19"/>
          <p:cNvSpPr/>
          <p:nvPr/>
        </p:nvSpPr>
        <p:spPr>
          <a:xfrm rot="5400000">
            <a:off x="3528060" y="3771900"/>
            <a:ext cx="5135880" cy="1036320"/>
          </a:xfrm>
          <a:prstGeom prst="triangle">
            <a:avLst>
              <a:gd name="adj" fmla="val 5055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" name="Google Shape;36;p19" descr="A blue circle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12780" y="0"/>
            <a:ext cx="6879220" cy="68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sz="4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BE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/>
          <p:nvPr/>
        </p:nvSpPr>
        <p:spPr>
          <a:xfrm>
            <a:off x="0" y="-3197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 w="12700" cap="flat" cmpd="sng">
            <a:solidFill>
              <a:srgbClr val="002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" name="Google Shape;136;p1" descr="A white infinity symbol on a black background&#10;&#10;Description automatically generated"/>
          <p:cNvPicPr preferRelativeResize="0"/>
          <p:nvPr/>
        </p:nvPicPr>
        <p:blipFill rotWithShape="1">
          <a:blip r:embed="rId3">
            <a:alphaModFix amt="10000"/>
          </a:blip>
          <a:srcRect l="10888" t="27787" r="10136" b="27788"/>
          <a:stretch/>
        </p:blipFill>
        <p:spPr>
          <a:xfrm>
            <a:off x="351062" y="-9987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367560" y="819975"/>
            <a:ext cx="7656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i="0" u="none" strike="noStrike" cap="none">
                <a:solidFill>
                  <a:schemeClr val="lt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Javna predstavitev mnenj o pomanjkanju strokovnih delavcev v vzgoji in izobraževanju</a:t>
            </a:r>
            <a:endParaRPr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138" name="Google Shape;138;p1" descr="A whit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62" y="197845"/>
            <a:ext cx="1688728" cy="76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 txBox="1"/>
          <p:nvPr/>
        </p:nvSpPr>
        <p:spPr>
          <a:xfrm>
            <a:off x="3113016" y="5698943"/>
            <a:ext cx="6165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00" i="0" u="none" strike="noStrike" cap="none">
                <a:solidFill>
                  <a:srgbClr val="FFFFFF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Mateja Peršolja</a:t>
            </a:r>
            <a:endParaRPr sz="3300" i="0" u="none" strike="noStrike" cap="none">
              <a:solidFill>
                <a:schemeClr val="dk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159291" y="2063567"/>
            <a:ext cx="118734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 PODPORO IN POVEZOVANJEM DO AVTONOMIJE</a:t>
            </a:r>
            <a:endParaRPr sz="6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7" cy="76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6829700" y="999075"/>
            <a:ext cx="51360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i="0" dirty="0">
                <a:solidFill>
                  <a:schemeClr val="lt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Vsak posameznik ne ve, kaj bo prihodnost šole. Lahko pa vsak od nas podeli, kar deluje. Ko vsak doda svoj kamenček v mozaiku, lahko skupaj ustvarimo prihodnost slovenske javne šole.</a:t>
            </a:r>
            <a:endParaRPr sz="3600" dirty="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pic>
        <p:nvPicPr>
          <p:cNvPr id="224" name="Google Shape;224;p10" descr="Grou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890" y="353534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Grou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906" y="351240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Office worker ma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2703" y="1165357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0"/>
          <p:cNvCxnSpPr/>
          <p:nvPr/>
        </p:nvCxnSpPr>
        <p:spPr>
          <a:xfrm>
            <a:off x="2457606" y="2198915"/>
            <a:ext cx="0" cy="1146000"/>
          </a:xfrm>
          <a:prstGeom prst="straightConnector1">
            <a:avLst/>
          </a:prstGeom>
          <a:noFill/>
          <a:ln w="57150" cap="flat" cmpd="sng">
            <a:solidFill>
              <a:srgbClr val="18181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28" name="Google Shape;228;p10"/>
          <p:cNvSpPr txBox="1"/>
          <p:nvPr/>
        </p:nvSpPr>
        <p:spPr>
          <a:xfrm>
            <a:off x="533478" y="4823351"/>
            <a:ext cx="4476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ppins"/>
              <a:buNone/>
            </a:pPr>
            <a:r>
              <a:rPr lang="sl-SI" sz="28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Preko 60 šol, 2600 učiteljev, na webinarjih 4 % osn. učiteljev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0" y="-3197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 w="12700" cap="flat" cmpd="sng">
            <a:solidFill>
              <a:srgbClr val="002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11" descr="A white infinity symbol on a black background&#10;&#10;Description automatically generated"/>
          <p:cNvPicPr preferRelativeResize="0"/>
          <p:nvPr/>
        </p:nvPicPr>
        <p:blipFill rotWithShape="1">
          <a:blip r:embed="rId3">
            <a:alphaModFix amt="10000"/>
          </a:blip>
          <a:srcRect l="10888" t="27787" r="10136" b="27788"/>
          <a:stretch/>
        </p:blipFill>
        <p:spPr>
          <a:xfrm>
            <a:off x="0" y="-19784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1181104" y="961147"/>
            <a:ext cx="98298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b="1" i="0" u="none" strike="noStrike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AVTONOMIJA UČITELJA</a:t>
            </a:r>
            <a:r>
              <a:rPr lang="sl-SI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 </a:t>
            </a:r>
            <a:endParaRPr sz="4000"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ki si jo ponovno gradimo skozi izkušnje</a:t>
            </a:r>
            <a:r>
              <a:rPr lang="sl-SI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4000"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sl-SI" sz="4000" b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l-SI" sz="4000" b="1" i="0" u="none" strike="noStrike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VODENJE Z ZGLEDOM</a:t>
            </a:r>
            <a:r>
              <a:rPr lang="sl-SI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sz="4000"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integriteta, zaupanje, podpora in  povezovanje.           </a:t>
            </a:r>
            <a:endParaRPr sz="4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6" name="Google Shape;236;p11" descr="A whit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62" y="197845"/>
            <a:ext cx="1688728" cy="76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3119128" y="5821293"/>
            <a:ext cx="616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mateja@begrejt.si</a:t>
            </a:r>
            <a:endParaRPr sz="2400" b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/>
        </p:nvSpPr>
        <p:spPr>
          <a:xfrm>
            <a:off x="487828" y="2274837"/>
            <a:ext cx="344400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Veščine in izkušnje ostanejo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solidFill>
                  <a:schemeClr val="dk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Zgodba Viktorije, nekdanje učenke, sedanje učiteljice </a:t>
            </a:r>
            <a:endParaRPr dirty="0">
              <a:latin typeface="Poppins ExtraLight"/>
              <a:ea typeface="Poppins ExtraLight"/>
              <a:cs typeface="Poppins ExtraLight"/>
              <a:sym typeface="Poppins Extra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7" cy="7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 l="12619" r="14833"/>
          <a:stretch/>
        </p:blipFill>
        <p:spPr>
          <a:xfrm>
            <a:off x="4642058" y="0"/>
            <a:ext cx="76169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002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056615" y="1379220"/>
            <a:ext cx="106590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</a:pPr>
            <a:r>
              <a:rPr lang="sl-SI" sz="2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DANES IMA VIKTORIJA IZZIVE Z:</a:t>
            </a:r>
            <a:endParaRPr dirty="0"/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sl-SI" sz="2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odnosi učencev do učitelja, </a:t>
            </a:r>
            <a:endParaRPr dirty="0"/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sl-SI" sz="2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odnosi med učenci, </a:t>
            </a:r>
            <a:endParaRPr dirty="0"/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sl-SI" sz="2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pritožbami staršev, </a:t>
            </a:r>
            <a:endParaRPr dirty="0"/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sl-SI" sz="2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pomanjkanjem veščin in podpore za soočanje z izzivi.</a:t>
            </a:r>
            <a:endParaRPr dirty="0"/>
          </a:p>
        </p:txBody>
      </p:sp>
      <p:pic>
        <p:nvPicPr>
          <p:cNvPr id="155" name="Google Shape;155;p3" descr="A whit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8" cy="76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/>
        </p:nvSpPr>
        <p:spPr>
          <a:xfrm>
            <a:off x="4069555" y="4596573"/>
            <a:ext cx="4745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i="1" dirty="0">
                <a:solidFill>
                  <a:schemeClr val="lt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„</a:t>
            </a:r>
            <a:r>
              <a:rPr lang="sl-SI" sz="2800" i="1" dirty="0">
                <a:solidFill>
                  <a:schemeClr val="lt1"/>
                </a:solidFill>
                <a:latin typeface="Poppins Light" panose="00000400000000000000" pitchFamily="2" charset="-18"/>
                <a:ea typeface="Poppins ExtraLight"/>
                <a:cs typeface="Poppins Light" panose="00000400000000000000" pitchFamily="2" charset="-18"/>
                <a:sym typeface="Poppins ExtraLight"/>
              </a:rPr>
              <a:t>Ne vem, kako bom zdržala tak tempo še naslednja leta.           Domov pridem kot cunja.“</a:t>
            </a:r>
            <a:endParaRPr dirty="0">
              <a:solidFill>
                <a:schemeClr val="lt1"/>
              </a:solidFill>
              <a:latin typeface="Poppins Light" panose="00000400000000000000" pitchFamily="2" charset="-18"/>
              <a:ea typeface="Poppins ExtraLight"/>
              <a:cs typeface="Poppins Light" panose="00000400000000000000" pitchFamily="2" charset="-18"/>
              <a:sym typeface="Poppins Extra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/>
        </p:nvSpPr>
        <p:spPr>
          <a:xfrm>
            <a:off x="808876" y="1354975"/>
            <a:ext cx="62532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SO IZZIVI  SLOVENSKIH UČITELJEV</a:t>
            </a:r>
            <a:endParaRPr sz="800" dirty="0"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7" cy="7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Young business woman hand on forehe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1999" y="2127575"/>
            <a:ext cx="881075" cy="34024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923894" y="3940975"/>
            <a:ext cx="6450300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i="1" spc="20" dirty="0">
                <a:solidFill>
                  <a:schemeClr val="accent2"/>
                </a:solidFill>
                <a:latin typeface="Poppins Light" panose="00000400000000000000" pitchFamily="2" charset="-18"/>
                <a:ea typeface="Poppins ExtraLight"/>
                <a:cs typeface="Poppins Light" panose="00000400000000000000" pitchFamily="2" charset="-18"/>
                <a:sym typeface="Poppins ExtraLight"/>
              </a:rPr>
              <a:t>„</a:t>
            </a:r>
            <a:r>
              <a:rPr lang="sl-SI" sz="3600" i="1" spc="150" dirty="0">
                <a:solidFill>
                  <a:schemeClr val="accent2"/>
                </a:solidFill>
                <a:latin typeface="Poppins Light" panose="00000400000000000000" pitchFamily="2" charset="-18"/>
                <a:ea typeface="Poppins ExtraLight"/>
                <a:cs typeface="Poppins Light" panose="00000400000000000000" pitchFamily="2" charset="-18"/>
                <a:sym typeface="Poppins ExtraLight"/>
              </a:rPr>
              <a:t>Razmišljam, da bi nehala poučevati in si poiskala drugo službo.“</a:t>
            </a:r>
            <a:br>
              <a:rPr lang="sl-SI" sz="3600" i="1" spc="150" dirty="0">
                <a:solidFill>
                  <a:schemeClr val="accent2"/>
                </a:solidFill>
                <a:latin typeface="Poppins Light" panose="00000400000000000000" pitchFamily="2" charset="-18"/>
                <a:ea typeface="Poppins ExtraLight"/>
                <a:cs typeface="Poppins Light" panose="00000400000000000000" pitchFamily="2" charset="-18"/>
                <a:sym typeface="Poppins ExtraLight"/>
              </a:rPr>
            </a:br>
            <a:r>
              <a:rPr lang="sl-SI" sz="2600" dirty="0">
                <a:solidFill>
                  <a:schemeClr val="accent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Učiteljica z 20-letnimi izkušnjami</a:t>
            </a:r>
            <a:endParaRPr sz="1200" dirty="0">
              <a:solidFill>
                <a:schemeClr val="accent2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4140122" y="0"/>
            <a:ext cx="8229600" cy="69947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351062" y="1889140"/>
            <a:ext cx="32952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</a:pPr>
            <a:r>
              <a:rPr lang="sl-SI"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IZZIVI RAVNATELJEV</a:t>
            </a:r>
            <a:endParaRPr/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7" cy="7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 descr="A white infinity symbol on a black background&#10;&#10;Description automatically generated"/>
          <p:cNvPicPr preferRelativeResize="0"/>
          <p:nvPr/>
        </p:nvPicPr>
        <p:blipFill rotWithShape="1">
          <a:blip r:embed="rId4">
            <a:alphaModFix amt="11000"/>
          </a:blip>
          <a:srcRect l="56778" t="32655" r="10671" b="32655"/>
          <a:stretch/>
        </p:blipFill>
        <p:spPr>
          <a:xfrm rot="10800000">
            <a:off x="5663718" y="-113371"/>
            <a:ext cx="6541911" cy="697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4372512" y="3071237"/>
            <a:ext cx="776481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Pomanjkanje kulture učenja med učitelji.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Ni spodbudnega in varnega okolja v zbornici.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Pomanjkanje izkušenj z vodenjem procesa preobrazbe (tranzicije).</a:t>
            </a:r>
            <a:endParaRPr dirty="0"/>
          </a:p>
        </p:txBody>
      </p:sp>
      <p:pic>
        <p:nvPicPr>
          <p:cNvPr id="174" name="Google Shape;174;p5" descr="Person with idea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261" y="3372497"/>
            <a:ext cx="1284514" cy="12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 descr="Group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315" y="5186261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5"/>
          <p:cNvCxnSpPr/>
          <p:nvPr/>
        </p:nvCxnSpPr>
        <p:spPr>
          <a:xfrm>
            <a:off x="1665515" y="4657011"/>
            <a:ext cx="0" cy="570994"/>
          </a:xfrm>
          <a:prstGeom prst="straightConnector1">
            <a:avLst/>
          </a:prstGeom>
          <a:noFill/>
          <a:ln w="57150" cap="flat" cmpd="sng">
            <a:solidFill>
              <a:srgbClr val="18181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7" name="Google Shape;177;p5"/>
          <p:cNvSpPr txBox="1"/>
          <p:nvPr/>
        </p:nvSpPr>
        <p:spPr>
          <a:xfrm>
            <a:off x="4633530" y="269358"/>
            <a:ext cx="72429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</a:t>
            </a:r>
            <a:r>
              <a:rPr lang="sl-SI" sz="3200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50 </a:t>
            </a: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sl-SI" sz="3200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50</a:t>
            </a:r>
            <a:endParaRPr dirty="0">
              <a:solidFill>
                <a:srgbClr val="FF99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UČITELJI</a:t>
            </a:r>
            <a:r>
              <a:rPr lang="sl-SI" sz="3200" dirty="0">
                <a:solidFill>
                  <a:srgbClr val="43FFB3"/>
                </a:solidFill>
                <a:latin typeface="Poppins"/>
                <a:ea typeface="Poppins"/>
                <a:cs typeface="Poppins"/>
                <a:sym typeface="Poppins"/>
              </a:rPr>
              <a:t>  	        			     </a:t>
            </a:r>
            <a:r>
              <a:rPr lang="sl-SI" sz="3200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UČITELJI</a:t>
            </a:r>
            <a:endParaRPr dirty="0">
              <a:solidFill>
                <a:srgbClr val="FF99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Aktivni </a:t>
            </a:r>
            <a:r>
              <a:rPr lang="sl-SI" sz="3200" dirty="0">
                <a:solidFill>
                  <a:srgbClr val="43FFB3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</a:t>
            </a:r>
            <a:r>
              <a:rPr lang="sl-SI" sz="3200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Čakajo</a:t>
            </a:r>
            <a:endParaRPr dirty="0">
              <a:solidFill>
                <a:srgbClr val="FF99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Prispevajo</a:t>
            </a: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</a:t>
            </a:r>
            <a:r>
              <a:rPr lang="sl-SI" sz="3200" dirty="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Upirajo</a:t>
            </a:r>
            <a:endParaRPr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 descr="A white infinity symbol on a black background&#10;&#10;Description automatically generated"/>
          <p:cNvPicPr preferRelativeResize="0"/>
          <p:nvPr/>
        </p:nvPicPr>
        <p:blipFill rotWithShape="1">
          <a:blip r:embed="rId3">
            <a:alphaModFix amt="4000"/>
          </a:blip>
          <a:srcRect l="10888" t="27787" r="10136" b="2778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 descr="A whit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62" y="197845"/>
            <a:ext cx="1688728" cy="763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6"/>
          <p:cNvGrpSpPr/>
          <p:nvPr/>
        </p:nvGrpSpPr>
        <p:grpSpPr>
          <a:xfrm>
            <a:off x="1133319" y="782142"/>
            <a:ext cx="9925361" cy="6016189"/>
            <a:chOff x="-987632" y="1178313"/>
            <a:chExt cx="9925361" cy="6016189"/>
          </a:xfrm>
        </p:grpSpPr>
        <p:sp>
          <p:nvSpPr>
            <p:cNvPr id="185" name="Google Shape;185;p6"/>
            <p:cNvSpPr txBox="1"/>
            <p:nvPr/>
          </p:nvSpPr>
          <p:spPr>
            <a:xfrm>
              <a:off x="1035964" y="1937300"/>
              <a:ext cx="6235800" cy="317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4000" i="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Definicija norosti </a:t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4000" i="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je vedno znova delati </a:t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4000" i="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isto stvar </a:t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4000" i="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 pričakovati </a:t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4000" i="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drugačne rezultate.</a:t>
              </a:r>
              <a:endParaRPr sz="4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3471322" y="1178313"/>
              <a:ext cx="919213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“</a:t>
              </a:r>
              <a:endParaRPr sz="11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3515443" y="5332454"/>
              <a:ext cx="919213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“</a:t>
              </a:r>
              <a:endParaRPr sz="11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-987632" y="5128453"/>
              <a:ext cx="99253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Albert Einstein</a:t>
              </a:r>
              <a:endPara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4080933" y="-75921"/>
            <a:ext cx="8229600" cy="699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7" cy="7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 descr="A white infinity symbol on a black background&#10;&#10;Description automatically generated"/>
          <p:cNvPicPr preferRelativeResize="0"/>
          <p:nvPr/>
        </p:nvPicPr>
        <p:blipFill rotWithShape="1">
          <a:blip r:embed="rId4">
            <a:alphaModFix amt="11000"/>
          </a:blip>
          <a:srcRect l="56778" t="32655" r="10671" b="32655"/>
          <a:stretch/>
        </p:blipFill>
        <p:spPr>
          <a:xfrm rot="10800000">
            <a:off x="5768621" y="-75922"/>
            <a:ext cx="6541911" cy="697137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4422875" y="665125"/>
            <a:ext cx="72948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Učitelji aktivno vključujejo otroke v proces učenja in jih učijo imeti nadzor nad lastnim učenjem,</a:t>
            </a:r>
            <a:endParaRPr dirty="0"/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učenci so opolnomočeni in avtonomni, </a:t>
            </a:r>
            <a:endParaRPr dirty="0"/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učitelji je zgled učeče se skupnosti.</a:t>
            </a:r>
            <a:endParaRPr dirty="0"/>
          </a:p>
        </p:txBody>
      </p:sp>
      <p:pic>
        <p:nvPicPr>
          <p:cNvPr id="207" name="Google Shape;207;p8" descr="Slika, ki vsebuje besede oblačila, oseba, človeški obraz, zaprt prostor&#10;&#10;Opis je samodejno ustvarj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254" y="3834130"/>
            <a:ext cx="3768033" cy="28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61150" y="1878550"/>
            <a:ext cx="327900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ppins"/>
              <a:buNone/>
            </a:pPr>
            <a:r>
              <a:rPr lang="sl-SI" sz="34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Vključevanje namesto nadzora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4080933" y="-75921"/>
            <a:ext cx="8229600" cy="69947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7" cy="7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 descr="A white infinity symbol on a black background&#10;&#10;Description automatically generated"/>
          <p:cNvPicPr preferRelativeResize="0"/>
          <p:nvPr/>
        </p:nvPicPr>
        <p:blipFill rotWithShape="1">
          <a:blip r:embed="rId4">
            <a:alphaModFix amt="11000"/>
          </a:blip>
          <a:srcRect l="56778" t="32655" r="10671" b="32655"/>
          <a:stretch/>
        </p:blipFill>
        <p:spPr>
          <a:xfrm rot="10800000">
            <a:off x="5768621" y="-75922"/>
            <a:ext cx="6541911" cy="697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4449525" y="1028600"/>
            <a:ext cx="73173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izmenjujejo in delijo izkušnje, </a:t>
            </a:r>
            <a:endParaRPr/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razbremenijo stiske s časom in učnim načrtom,</a:t>
            </a:r>
            <a:endParaRPr/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 opolnomočeni in avtonomni,</a:t>
            </a:r>
            <a:endParaRPr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</a:pPr>
            <a:r>
              <a:rPr lang="sl-SI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 podpora otroku v razvoju in staršem pri vzgoji.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461150" y="1878550"/>
            <a:ext cx="3279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ppins"/>
              <a:buNone/>
            </a:pPr>
            <a:r>
              <a:rPr lang="sl-SI" sz="3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Ko podpremo učitelje:</a:t>
            </a:r>
            <a:endParaRPr sz="2000"/>
          </a:p>
        </p:txBody>
      </p:sp>
      <p:sp>
        <p:nvSpPr>
          <p:cNvPr id="198" name="Google Shape;198;p7"/>
          <p:cNvSpPr txBox="1"/>
          <p:nvPr/>
        </p:nvSpPr>
        <p:spPr>
          <a:xfrm>
            <a:off x="461150" y="44855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>
                <a:solidFill>
                  <a:schemeClr val="dk1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Izkušnje učiteljev, učencev in staršev.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002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4" name="Google Shape;214;p9" descr="A whit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062" y="197845"/>
            <a:ext cx="1688728" cy="7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 descr="A white infinity symbol on a black background&#10;&#10;Description automatically generated"/>
          <p:cNvPicPr preferRelativeResize="0"/>
          <p:nvPr/>
        </p:nvPicPr>
        <p:blipFill rotWithShape="1">
          <a:blip r:embed="rId4">
            <a:alphaModFix amt="11000"/>
          </a:blip>
          <a:srcRect l="56778" t="32655" r="10671" b="32655"/>
          <a:stretch/>
        </p:blipFill>
        <p:spPr>
          <a:xfrm rot="5400000">
            <a:off x="2460090" y="-238688"/>
            <a:ext cx="7271820" cy="774919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 txBox="1"/>
          <p:nvPr/>
        </p:nvSpPr>
        <p:spPr>
          <a:xfrm>
            <a:off x="911474" y="961150"/>
            <a:ext cx="104749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sl-SI"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Kaj deluje? 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24125" y="1730575"/>
            <a:ext cx="9996300" cy="4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sl-SI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Strategije za aktivacijo in vključevanje učencev, da prevzamejo nadzor nad lastnim učenjem. Povabimo učitelje v proces </a:t>
            </a:r>
            <a:r>
              <a:rPr lang="sl-SI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raziskovanja lastne prakse.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445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sl-SI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Podpora učiteljem </a:t>
            </a:r>
            <a:r>
              <a:rPr lang="sl-SI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 razredih, na daljavo in na šolah. Povezovanje </a:t>
            </a:r>
            <a:r>
              <a:rPr lang="sl-SI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(i</a:t>
            </a:r>
            <a:r>
              <a:rPr lang="sl-SI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zmenjava izkušenj, gradiv).</a:t>
            </a:r>
            <a:endParaRPr sz="1200"/>
          </a:p>
          <a:p>
            <a:pPr marL="457200" marR="0" lvl="0" indent="-4445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sl-SI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Povratne informacije </a:t>
            </a:r>
            <a:r>
              <a:rPr lang="sl-SI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učiteljem.</a:t>
            </a:r>
            <a:endParaRPr sz="1200"/>
          </a:p>
          <a:p>
            <a:pPr marL="457200" marR="0" lvl="0" indent="-444500" algn="l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sl-SI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Podpora ravnatelju v procesu preobrazbe.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egrejt">
      <a:dk1>
        <a:srgbClr val="005ED4"/>
      </a:dk1>
      <a:lt1>
        <a:srgbClr val="FFFFFF"/>
      </a:lt1>
      <a:dk2>
        <a:srgbClr val="005ED4"/>
      </a:dk2>
      <a:lt2>
        <a:srgbClr val="FFFFFF"/>
      </a:lt2>
      <a:accent1>
        <a:srgbClr val="005ED4"/>
      </a:accent1>
      <a:accent2>
        <a:srgbClr val="00C778"/>
      </a:accent2>
      <a:accent3>
        <a:srgbClr val="005ED4"/>
      </a:accent3>
      <a:accent4>
        <a:srgbClr val="F2F2F2"/>
      </a:accent4>
      <a:accent5>
        <a:srgbClr val="00C778"/>
      </a:accent5>
      <a:accent6>
        <a:srgbClr val="005ED4"/>
      </a:accent6>
      <a:hlink>
        <a:srgbClr val="005ED4"/>
      </a:hlink>
      <a:folHlink>
        <a:srgbClr val="00C7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401</Words>
  <Application>Microsoft Office PowerPoint</Application>
  <PresentationFormat>Širokozaslonsko</PresentationFormat>
  <Paragraphs>55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Poppins Light</vt:lpstr>
      <vt:lpstr>Arial</vt:lpstr>
      <vt:lpstr>Calibri</vt:lpstr>
      <vt:lpstr>Poppins</vt:lpstr>
      <vt:lpstr>Lato</vt:lpstr>
      <vt:lpstr>Poppins ExtraLight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Mita Supadirekkul</dc:creator>
  <cp:lastModifiedBy>Mateja Peršolja</cp:lastModifiedBy>
  <cp:revision>4</cp:revision>
  <dcterms:created xsi:type="dcterms:W3CDTF">2023-08-01T12:54:09Z</dcterms:created>
  <dcterms:modified xsi:type="dcterms:W3CDTF">2023-11-28T07:27:14Z</dcterms:modified>
</cp:coreProperties>
</file>