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97" r:id="rId5"/>
  </p:sldMasterIdLst>
  <p:handoutMasterIdLst>
    <p:handoutMasterId r:id="rId21"/>
  </p:handoutMasterIdLst>
  <p:sldIdLst>
    <p:sldId id="287" r:id="rId6"/>
    <p:sldId id="261" r:id="rId7"/>
    <p:sldId id="292" r:id="rId8"/>
    <p:sldId id="295" r:id="rId9"/>
    <p:sldId id="296" r:id="rId10"/>
    <p:sldId id="297" r:id="rId11"/>
    <p:sldId id="298" r:id="rId12"/>
    <p:sldId id="302" r:id="rId13"/>
    <p:sldId id="301" r:id="rId14"/>
    <p:sldId id="293" r:id="rId15"/>
    <p:sldId id="299" r:id="rId16"/>
    <p:sldId id="300" r:id="rId17"/>
    <p:sldId id="267" r:id="rId18"/>
    <p:sldId id="286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>
        <p:scale>
          <a:sx n="74" d="100"/>
          <a:sy n="74" d="100"/>
        </p:scale>
        <p:origin x="-1008" y="-57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3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B77F7-B127-4153-9986-ADDC45794672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sl-SI"/>
        </a:p>
      </dgm:t>
    </dgm:pt>
    <dgm:pt modelId="{3A11ED76-28D8-4715-AE6C-955D75B2AF88}">
      <dgm:prSet phldrT="[besedilo]"/>
      <dgm:spPr/>
      <dgm:t>
        <a:bodyPr/>
        <a:lstStyle/>
        <a:p>
          <a:pPr>
            <a:buFont typeface="+mj-lt"/>
            <a:buNone/>
          </a:pPr>
          <a:r>
            <a:rPr lang="sl-SI" dirty="0" smtClean="0"/>
            <a:t>V organizaciji je potrebno </a:t>
          </a:r>
          <a:r>
            <a:rPr lang="sl-SI" dirty="0"/>
            <a:t>vzpostaviti klimo učenja drug od </a:t>
          </a:r>
          <a:r>
            <a:rPr lang="sl-SI" dirty="0" smtClean="0"/>
            <a:t>drugega. </a:t>
          </a:r>
          <a:endParaRPr lang="sl-SI" dirty="0"/>
        </a:p>
      </dgm:t>
    </dgm:pt>
    <dgm:pt modelId="{50E47F55-2FF5-48EA-9A3A-DF2183815477}" type="parTrans" cxnId="{78B3FDD3-4717-4CE6-A38D-E3ED0F94497E}">
      <dgm:prSet/>
      <dgm:spPr/>
      <dgm:t>
        <a:bodyPr/>
        <a:lstStyle/>
        <a:p>
          <a:endParaRPr lang="sl-SI"/>
        </a:p>
      </dgm:t>
    </dgm:pt>
    <dgm:pt modelId="{19DD062A-9F7C-4F9C-ABA8-85A1F88672AB}" type="sibTrans" cxnId="{78B3FDD3-4717-4CE6-A38D-E3ED0F94497E}">
      <dgm:prSet/>
      <dgm:spPr/>
      <dgm:t>
        <a:bodyPr/>
        <a:lstStyle/>
        <a:p>
          <a:endParaRPr lang="sl-SI"/>
        </a:p>
      </dgm:t>
    </dgm:pt>
    <dgm:pt modelId="{BA1BE501-A35E-445A-8B97-04195E24761B}">
      <dgm:prSet phldrT="[besedilo]"/>
      <dgm:spPr/>
      <dgm:t>
        <a:bodyPr/>
        <a:lstStyle/>
        <a:p>
          <a:pPr>
            <a:buFont typeface="+mj-lt"/>
            <a:buNone/>
          </a:pPr>
          <a:r>
            <a:rPr lang="sl-SI" dirty="0" smtClean="0"/>
            <a:t>Pedagoški </a:t>
          </a:r>
          <a:r>
            <a:rPr lang="sl-SI" dirty="0"/>
            <a:t>delavci morajo imeti priložnost za diskusijo, razmišljanje in praktično učenje.</a:t>
          </a:r>
        </a:p>
      </dgm:t>
    </dgm:pt>
    <dgm:pt modelId="{DF71E045-0304-440A-9118-AABF7EF26983}" type="parTrans" cxnId="{698A4EEA-AC53-47C9-9EDA-17EB46ED1428}">
      <dgm:prSet/>
      <dgm:spPr/>
      <dgm:t>
        <a:bodyPr/>
        <a:lstStyle/>
        <a:p>
          <a:endParaRPr lang="sl-SI"/>
        </a:p>
      </dgm:t>
    </dgm:pt>
    <dgm:pt modelId="{00345C5D-BF21-497B-8918-5029445CD9C2}" type="sibTrans" cxnId="{698A4EEA-AC53-47C9-9EDA-17EB46ED1428}">
      <dgm:prSet/>
      <dgm:spPr/>
      <dgm:t>
        <a:bodyPr/>
        <a:lstStyle/>
        <a:p>
          <a:endParaRPr lang="sl-SI"/>
        </a:p>
      </dgm:t>
    </dgm:pt>
    <dgm:pt modelId="{31442A25-55D0-41AF-BF55-9D6AAAACB807}" type="pres">
      <dgm:prSet presAssocID="{F37B77F7-B127-4153-9986-ADDC457946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C436AD3-3A56-4809-AD37-1179A350F3F8}" type="pres">
      <dgm:prSet presAssocID="{3A11ED76-28D8-4715-AE6C-955D75B2AF8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1625578-5AD4-4749-9219-12EF317249A6}" type="pres">
      <dgm:prSet presAssocID="{19DD062A-9F7C-4F9C-ABA8-85A1F88672AB}" presName="sibTrans" presStyleCnt="0"/>
      <dgm:spPr/>
      <dgm:t>
        <a:bodyPr/>
        <a:lstStyle/>
        <a:p>
          <a:endParaRPr lang="sl-SI"/>
        </a:p>
      </dgm:t>
    </dgm:pt>
    <dgm:pt modelId="{E181DFD9-ECDC-47E6-B5AD-4A0B1777ABBA}" type="pres">
      <dgm:prSet presAssocID="{BA1BE501-A35E-445A-8B97-04195E24761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8B3FDD3-4717-4CE6-A38D-E3ED0F94497E}" srcId="{F37B77F7-B127-4153-9986-ADDC45794672}" destId="{3A11ED76-28D8-4715-AE6C-955D75B2AF88}" srcOrd="0" destOrd="0" parTransId="{50E47F55-2FF5-48EA-9A3A-DF2183815477}" sibTransId="{19DD062A-9F7C-4F9C-ABA8-85A1F88672AB}"/>
    <dgm:cxn modelId="{698A4EEA-AC53-47C9-9EDA-17EB46ED1428}" srcId="{F37B77F7-B127-4153-9986-ADDC45794672}" destId="{BA1BE501-A35E-445A-8B97-04195E24761B}" srcOrd="1" destOrd="0" parTransId="{DF71E045-0304-440A-9118-AABF7EF26983}" sibTransId="{00345C5D-BF21-497B-8918-5029445CD9C2}"/>
    <dgm:cxn modelId="{85125EB4-84DC-4D9A-84C0-F2329FD637B2}" type="presOf" srcId="{F37B77F7-B127-4153-9986-ADDC45794672}" destId="{31442A25-55D0-41AF-BF55-9D6AAAACB807}" srcOrd="0" destOrd="0" presId="urn:microsoft.com/office/officeart/2005/8/layout/default"/>
    <dgm:cxn modelId="{0C0F45F6-9E4D-4D77-901A-6983FA8B0E41}" type="presOf" srcId="{BA1BE501-A35E-445A-8B97-04195E24761B}" destId="{E181DFD9-ECDC-47E6-B5AD-4A0B1777ABBA}" srcOrd="0" destOrd="0" presId="urn:microsoft.com/office/officeart/2005/8/layout/default"/>
    <dgm:cxn modelId="{7E966ED2-C138-4CF3-B0DC-FA9A0FD77FE4}" type="presOf" srcId="{3A11ED76-28D8-4715-AE6C-955D75B2AF88}" destId="{3C436AD3-3A56-4809-AD37-1179A350F3F8}" srcOrd="0" destOrd="0" presId="urn:microsoft.com/office/officeart/2005/8/layout/default"/>
    <dgm:cxn modelId="{35D741FD-85DC-401A-8458-145C2F4C4D71}" type="presParOf" srcId="{31442A25-55D0-41AF-BF55-9D6AAAACB807}" destId="{3C436AD3-3A56-4809-AD37-1179A350F3F8}" srcOrd="0" destOrd="0" presId="urn:microsoft.com/office/officeart/2005/8/layout/default"/>
    <dgm:cxn modelId="{50461218-2611-473E-B297-80F097C8034D}" type="presParOf" srcId="{31442A25-55D0-41AF-BF55-9D6AAAACB807}" destId="{21625578-5AD4-4749-9219-12EF317249A6}" srcOrd="1" destOrd="0" presId="urn:microsoft.com/office/officeart/2005/8/layout/default"/>
    <dgm:cxn modelId="{F2092C95-B174-4BD6-BF59-E2B2C374A065}" type="presParOf" srcId="{31442A25-55D0-41AF-BF55-9D6AAAACB807}" destId="{E181DFD9-ECDC-47E6-B5AD-4A0B1777ABB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EAA8B-C087-4A7B-81CC-BC2FC5E1A4A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ECF01BB-B32B-4ECD-A288-C5EDC2759205}">
      <dgm:prSet phldrT="[besedilo]"/>
      <dgm:spPr/>
      <dgm:t>
        <a:bodyPr/>
        <a:lstStyle/>
        <a:p>
          <a:r>
            <a:rPr lang="sl-SI" b="1" dirty="0">
              <a:solidFill>
                <a:srgbClr val="FF0000"/>
              </a:solidFill>
            </a:rPr>
            <a:t>sistematično uvajanje timskega dela</a:t>
          </a:r>
        </a:p>
      </dgm:t>
    </dgm:pt>
    <dgm:pt modelId="{ACF6E5D5-7652-4DC7-9973-FA0047A9895E}" type="parTrans" cxnId="{B5CE1D35-DCC3-42E1-9BEB-ED82B8007DE7}">
      <dgm:prSet/>
      <dgm:spPr/>
      <dgm:t>
        <a:bodyPr/>
        <a:lstStyle/>
        <a:p>
          <a:endParaRPr lang="sl-SI"/>
        </a:p>
      </dgm:t>
    </dgm:pt>
    <dgm:pt modelId="{FA287B39-7D2A-4D3A-9B64-ADBFE3724AD8}" type="sibTrans" cxnId="{B5CE1D35-DCC3-42E1-9BEB-ED82B8007DE7}">
      <dgm:prSet/>
      <dgm:spPr/>
      <dgm:t>
        <a:bodyPr/>
        <a:lstStyle/>
        <a:p>
          <a:endParaRPr lang="sl-SI"/>
        </a:p>
      </dgm:t>
    </dgm:pt>
    <dgm:pt modelId="{01B65DCB-F09D-40EA-998C-3E6368CCA2DE}">
      <dgm:prSet phldrT="[besedilo]"/>
      <dgm:spPr/>
      <dgm:t>
        <a:bodyPr/>
        <a:lstStyle/>
        <a:p>
          <a:r>
            <a:rPr lang="sl-SI" dirty="0"/>
            <a:t>sistematično spremljati razvoj timov v organizaciji</a:t>
          </a:r>
        </a:p>
      </dgm:t>
    </dgm:pt>
    <dgm:pt modelId="{A3ECC4D4-E3A0-428F-88B6-51297708E0FE}" type="parTrans" cxnId="{588CB349-4BB8-4210-9239-52D48C404C7F}">
      <dgm:prSet/>
      <dgm:spPr/>
      <dgm:t>
        <a:bodyPr/>
        <a:lstStyle/>
        <a:p>
          <a:endParaRPr lang="sl-SI"/>
        </a:p>
      </dgm:t>
    </dgm:pt>
    <dgm:pt modelId="{B81C2E71-46D7-4152-B9F0-C43DE64061ED}" type="sibTrans" cxnId="{588CB349-4BB8-4210-9239-52D48C404C7F}">
      <dgm:prSet/>
      <dgm:spPr/>
      <dgm:t>
        <a:bodyPr/>
        <a:lstStyle/>
        <a:p>
          <a:endParaRPr lang="sl-SI"/>
        </a:p>
      </dgm:t>
    </dgm:pt>
    <dgm:pt modelId="{46B54FF6-856A-4EEF-8AE6-63E3EC9034F6}">
      <dgm:prSet phldrT="[besedilo]"/>
      <dgm:spPr/>
      <dgm:t>
        <a:bodyPr/>
        <a:lstStyle/>
        <a:p>
          <a:r>
            <a:rPr lang="sl-SI" dirty="0"/>
            <a:t>načrtno oblikovati </a:t>
          </a:r>
          <a:r>
            <a:rPr lang="sl-SI" b="1" dirty="0">
              <a:solidFill>
                <a:srgbClr val="FF0000"/>
              </a:solidFill>
            </a:rPr>
            <a:t>generacijsko raznolike time</a:t>
          </a:r>
        </a:p>
      </dgm:t>
    </dgm:pt>
    <dgm:pt modelId="{7E78A5F5-7869-47B5-BBF8-DE1F5AA082FB}" type="sibTrans" cxnId="{91931006-70C1-4083-AAFF-FD2737DD6EAC}">
      <dgm:prSet/>
      <dgm:spPr/>
      <dgm:t>
        <a:bodyPr/>
        <a:lstStyle/>
        <a:p>
          <a:endParaRPr lang="sl-SI"/>
        </a:p>
      </dgm:t>
    </dgm:pt>
    <dgm:pt modelId="{325D2B46-AF29-493E-A3B0-D6DD614688CE}" type="parTrans" cxnId="{91931006-70C1-4083-AAFF-FD2737DD6EAC}">
      <dgm:prSet/>
      <dgm:spPr/>
      <dgm:t>
        <a:bodyPr/>
        <a:lstStyle/>
        <a:p>
          <a:endParaRPr lang="sl-SI"/>
        </a:p>
      </dgm:t>
    </dgm:pt>
    <dgm:pt modelId="{1F721CC8-A250-45D2-AC2A-0FF90714C4C2}">
      <dgm:prSet/>
      <dgm:spPr/>
      <dgm:t>
        <a:bodyPr/>
        <a:lstStyle/>
        <a:p>
          <a:r>
            <a:rPr lang="sl-SI" dirty="0"/>
            <a:t>usposabljanje za timsko delo</a:t>
          </a:r>
        </a:p>
      </dgm:t>
    </dgm:pt>
    <dgm:pt modelId="{684D0A39-7E58-468D-BE30-A900FEC68660}" type="parTrans" cxnId="{D343BFDC-4ECA-404C-872B-9FADBD157994}">
      <dgm:prSet/>
      <dgm:spPr/>
      <dgm:t>
        <a:bodyPr/>
        <a:lstStyle/>
        <a:p>
          <a:endParaRPr lang="sl-SI"/>
        </a:p>
      </dgm:t>
    </dgm:pt>
    <dgm:pt modelId="{F552CDE5-CC1C-401C-8F9E-770508316247}" type="sibTrans" cxnId="{D343BFDC-4ECA-404C-872B-9FADBD157994}">
      <dgm:prSet/>
      <dgm:spPr/>
      <dgm:t>
        <a:bodyPr/>
        <a:lstStyle/>
        <a:p>
          <a:endParaRPr lang="sl-SI"/>
        </a:p>
      </dgm:t>
    </dgm:pt>
    <dgm:pt modelId="{D46AE2DF-B774-41AA-948B-D70CBEE2320E}" type="pres">
      <dgm:prSet presAssocID="{EA6EAA8B-C087-4A7B-81CC-BC2FC5E1A4A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EB02B812-C100-4387-9984-A04A34968495}" type="pres">
      <dgm:prSet presAssocID="{1F721CC8-A250-45D2-AC2A-0FF90714C4C2}" presName="composite" presStyleCnt="0"/>
      <dgm:spPr/>
    </dgm:pt>
    <dgm:pt modelId="{E7129951-C65B-4850-B1BF-33A008577116}" type="pres">
      <dgm:prSet presAssocID="{1F721CC8-A250-45D2-AC2A-0FF90714C4C2}" presName="LShape" presStyleLbl="alignNode1" presStyleIdx="0" presStyleCnt="7"/>
      <dgm:spPr/>
    </dgm:pt>
    <dgm:pt modelId="{AA811B76-E09F-4014-8D5C-847923F8E687}" type="pres">
      <dgm:prSet presAssocID="{1F721CC8-A250-45D2-AC2A-0FF90714C4C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0604BE4-5DA2-4A12-9B39-6A171F3BDDCE}" type="pres">
      <dgm:prSet presAssocID="{1F721CC8-A250-45D2-AC2A-0FF90714C4C2}" presName="Triangle" presStyleLbl="alignNode1" presStyleIdx="1" presStyleCnt="7"/>
      <dgm:spPr/>
    </dgm:pt>
    <dgm:pt modelId="{46F4ADFE-E9D4-412E-8E3C-E7FCF3FD5597}" type="pres">
      <dgm:prSet presAssocID="{F552CDE5-CC1C-401C-8F9E-770508316247}" presName="sibTrans" presStyleCnt="0"/>
      <dgm:spPr/>
    </dgm:pt>
    <dgm:pt modelId="{F991E000-1914-481D-8AC2-589F7E9C3405}" type="pres">
      <dgm:prSet presAssocID="{F552CDE5-CC1C-401C-8F9E-770508316247}" presName="space" presStyleCnt="0"/>
      <dgm:spPr/>
    </dgm:pt>
    <dgm:pt modelId="{3B520170-63C3-4C8B-971E-29E8B8043E49}" type="pres">
      <dgm:prSet presAssocID="{6ECF01BB-B32B-4ECD-A288-C5EDC2759205}" presName="composite" presStyleCnt="0"/>
      <dgm:spPr/>
    </dgm:pt>
    <dgm:pt modelId="{4EE75689-CA56-4337-BD85-60C924B7A6CF}" type="pres">
      <dgm:prSet presAssocID="{6ECF01BB-B32B-4ECD-A288-C5EDC2759205}" presName="LShape" presStyleLbl="alignNode1" presStyleIdx="2" presStyleCnt="7" custLinFactNeighborY="0"/>
      <dgm:spPr/>
    </dgm:pt>
    <dgm:pt modelId="{4E1754B2-09B1-4D01-88BA-7742C0E7A98A}" type="pres">
      <dgm:prSet presAssocID="{6ECF01BB-B32B-4ECD-A288-C5EDC275920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F7507CD-89B9-42EE-82AC-B57B54B16820}" type="pres">
      <dgm:prSet presAssocID="{6ECF01BB-B32B-4ECD-A288-C5EDC2759205}" presName="Triangle" presStyleLbl="alignNode1" presStyleIdx="3" presStyleCnt="7"/>
      <dgm:spPr/>
    </dgm:pt>
    <dgm:pt modelId="{7E60AD75-3F84-42CC-A1EA-4CE07D77B06F}" type="pres">
      <dgm:prSet presAssocID="{FA287B39-7D2A-4D3A-9B64-ADBFE3724AD8}" presName="sibTrans" presStyleCnt="0"/>
      <dgm:spPr/>
    </dgm:pt>
    <dgm:pt modelId="{0AC4ABEC-77A9-4AAF-86D7-9D95237134F8}" type="pres">
      <dgm:prSet presAssocID="{FA287B39-7D2A-4D3A-9B64-ADBFE3724AD8}" presName="space" presStyleCnt="0"/>
      <dgm:spPr/>
    </dgm:pt>
    <dgm:pt modelId="{3884B963-2429-4437-8C10-A652625F242F}" type="pres">
      <dgm:prSet presAssocID="{46B54FF6-856A-4EEF-8AE6-63E3EC9034F6}" presName="composite" presStyleCnt="0"/>
      <dgm:spPr/>
    </dgm:pt>
    <dgm:pt modelId="{F01F7289-5658-47A1-A28D-2F53E8787ED9}" type="pres">
      <dgm:prSet presAssocID="{46B54FF6-856A-4EEF-8AE6-63E3EC9034F6}" presName="LShape" presStyleLbl="alignNode1" presStyleIdx="4" presStyleCnt="7"/>
      <dgm:spPr/>
    </dgm:pt>
    <dgm:pt modelId="{F01CD3D7-AC15-40ED-99C5-B0253C0CD6B1}" type="pres">
      <dgm:prSet presAssocID="{46B54FF6-856A-4EEF-8AE6-63E3EC9034F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6413A26-5AD3-46F9-8357-BE0BFD3E4B2A}" type="pres">
      <dgm:prSet presAssocID="{46B54FF6-856A-4EEF-8AE6-63E3EC9034F6}" presName="Triangle" presStyleLbl="alignNode1" presStyleIdx="5" presStyleCnt="7"/>
      <dgm:spPr/>
    </dgm:pt>
    <dgm:pt modelId="{0DCD4262-CE08-4122-B623-E13611AD2449}" type="pres">
      <dgm:prSet presAssocID="{7E78A5F5-7869-47B5-BBF8-DE1F5AA082FB}" presName="sibTrans" presStyleCnt="0"/>
      <dgm:spPr/>
    </dgm:pt>
    <dgm:pt modelId="{785395D5-62B1-4805-9770-558516487ABE}" type="pres">
      <dgm:prSet presAssocID="{7E78A5F5-7869-47B5-BBF8-DE1F5AA082FB}" presName="space" presStyleCnt="0"/>
      <dgm:spPr/>
    </dgm:pt>
    <dgm:pt modelId="{F140FC59-002A-4BE7-983B-9E72C13B4917}" type="pres">
      <dgm:prSet presAssocID="{01B65DCB-F09D-40EA-998C-3E6368CCA2DE}" presName="composite" presStyleCnt="0"/>
      <dgm:spPr/>
    </dgm:pt>
    <dgm:pt modelId="{D817A506-6C22-47BD-96F3-240E624966B8}" type="pres">
      <dgm:prSet presAssocID="{01B65DCB-F09D-40EA-998C-3E6368CCA2DE}" presName="LShape" presStyleLbl="alignNode1" presStyleIdx="6" presStyleCnt="7"/>
      <dgm:spPr/>
    </dgm:pt>
    <dgm:pt modelId="{95D73841-108D-47DE-8EB6-BA829AA1F238}" type="pres">
      <dgm:prSet presAssocID="{01B65DCB-F09D-40EA-998C-3E6368CCA2D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88CB349-4BB8-4210-9239-52D48C404C7F}" srcId="{EA6EAA8B-C087-4A7B-81CC-BC2FC5E1A4AB}" destId="{01B65DCB-F09D-40EA-998C-3E6368CCA2DE}" srcOrd="3" destOrd="0" parTransId="{A3ECC4D4-E3A0-428F-88B6-51297708E0FE}" sibTransId="{B81C2E71-46D7-4152-B9F0-C43DE64061ED}"/>
    <dgm:cxn modelId="{2BBDC97A-F331-4289-AF3A-07C098DE61A8}" type="presOf" srcId="{01B65DCB-F09D-40EA-998C-3E6368CCA2DE}" destId="{95D73841-108D-47DE-8EB6-BA829AA1F238}" srcOrd="0" destOrd="0" presId="urn:microsoft.com/office/officeart/2009/3/layout/StepUpProcess"/>
    <dgm:cxn modelId="{91931006-70C1-4083-AAFF-FD2737DD6EAC}" srcId="{EA6EAA8B-C087-4A7B-81CC-BC2FC5E1A4AB}" destId="{46B54FF6-856A-4EEF-8AE6-63E3EC9034F6}" srcOrd="2" destOrd="0" parTransId="{325D2B46-AF29-493E-A3B0-D6DD614688CE}" sibTransId="{7E78A5F5-7869-47B5-BBF8-DE1F5AA082FB}"/>
    <dgm:cxn modelId="{D343BFDC-4ECA-404C-872B-9FADBD157994}" srcId="{EA6EAA8B-C087-4A7B-81CC-BC2FC5E1A4AB}" destId="{1F721CC8-A250-45D2-AC2A-0FF90714C4C2}" srcOrd="0" destOrd="0" parTransId="{684D0A39-7E58-468D-BE30-A900FEC68660}" sibTransId="{F552CDE5-CC1C-401C-8F9E-770508316247}"/>
    <dgm:cxn modelId="{B5CE1D35-DCC3-42E1-9BEB-ED82B8007DE7}" srcId="{EA6EAA8B-C087-4A7B-81CC-BC2FC5E1A4AB}" destId="{6ECF01BB-B32B-4ECD-A288-C5EDC2759205}" srcOrd="1" destOrd="0" parTransId="{ACF6E5D5-7652-4DC7-9973-FA0047A9895E}" sibTransId="{FA287B39-7D2A-4D3A-9B64-ADBFE3724AD8}"/>
    <dgm:cxn modelId="{9A6638B6-9E72-47CB-AB12-A11230D5670C}" type="presOf" srcId="{1F721CC8-A250-45D2-AC2A-0FF90714C4C2}" destId="{AA811B76-E09F-4014-8D5C-847923F8E687}" srcOrd="0" destOrd="0" presId="urn:microsoft.com/office/officeart/2009/3/layout/StepUpProcess"/>
    <dgm:cxn modelId="{7C8040CC-B131-4654-B085-6D10F3342168}" type="presOf" srcId="{46B54FF6-856A-4EEF-8AE6-63E3EC9034F6}" destId="{F01CD3D7-AC15-40ED-99C5-B0253C0CD6B1}" srcOrd="0" destOrd="0" presId="urn:microsoft.com/office/officeart/2009/3/layout/StepUpProcess"/>
    <dgm:cxn modelId="{ED08FE7E-4E27-4F00-9B3D-678FDB7A1C28}" type="presOf" srcId="{6ECF01BB-B32B-4ECD-A288-C5EDC2759205}" destId="{4E1754B2-09B1-4D01-88BA-7742C0E7A98A}" srcOrd="0" destOrd="0" presId="urn:microsoft.com/office/officeart/2009/3/layout/StepUpProcess"/>
    <dgm:cxn modelId="{471CD7C2-F8CC-47A1-A07C-73DB8BE92D55}" type="presOf" srcId="{EA6EAA8B-C087-4A7B-81CC-BC2FC5E1A4AB}" destId="{D46AE2DF-B774-41AA-948B-D70CBEE2320E}" srcOrd="0" destOrd="0" presId="urn:microsoft.com/office/officeart/2009/3/layout/StepUpProcess"/>
    <dgm:cxn modelId="{0F1A4F81-3447-48DE-BBCE-F07D3113A2FC}" type="presParOf" srcId="{D46AE2DF-B774-41AA-948B-D70CBEE2320E}" destId="{EB02B812-C100-4387-9984-A04A34968495}" srcOrd="0" destOrd="0" presId="urn:microsoft.com/office/officeart/2009/3/layout/StepUpProcess"/>
    <dgm:cxn modelId="{E5F86C92-0112-4456-A467-7007E5684F1B}" type="presParOf" srcId="{EB02B812-C100-4387-9984-A04A34968495}" destId="{E7129951-C65B-4850-B1BF-33A008577116}" srcOrd="0" destOrd="0" presId="urn:microsoft.com/office/officeart/2009/3/layout/StepUpProcess"/>
    <dgm:cxn modelId="{9A63DEFA-67D9-4266-92A9-09C1A01D512C}" type="presParOf" srcId="{EB02B812-C100-4387-9984-A04A34968495}" destId="{AA811B76-E09F-4014-8D5C-847923F8E687}" srcOrd="1" destOrd="0" presId="urn:microsoft.com/office/officeart/2009/3/layout/StepUpProcess"/>
    <dgm:cxn modelId="{B1D0625B-CC19-4C6A-B72C-6F66E79907A2}" type="presParOf" srcId="{EB02B812-C100-4387-9984-A04A34968495}" destId="{F0604BE4-5DA2-4A12-9B39-6A171F3BDDCE}" srcOrd="2" destOrd="0" presId="urn:microsoft.com/office/officeart/2009/3/layout/StepUpProcess"/>
    <dgm:cxn modelId="{265D46F3-2B1E-4325-B3D4-0877A0759637}" type="presParOf" srcId="{D46AE2DF-B774-41AA-948B-D70CBEE2320E}" destId="{46F4ADFE-E9D4-412E-8E3C-E7FCF3FD5597}" srcOrd="1" destOrd="0" presId="urn:microsoft.com/office/officeart/2009/3/layout/StepUpProcess"/>
    <dgm:cxn modelId="{D8896144-5067-4856-B358-1F7FE7F3F6F6}" type="presParOf" srcId="{46F4ADFE-E9D4-412E-8E3C-E7FCF3FD5597}" destId="{F991E000-1914-481D-8AC2-589F7E9C3405}" srcOrd="0" destOrd="0" presId="urn:microsoft.com/office/officeart/2009/3/layout/StepUpProcess"/>
    <dgm:cxn modelId="{DC82E001-BB38-4982-BB03-B423B19F4758}" type="presParOf" srcId="{D46AE2DF-B774-41AA-948B-D70CBEE2320E}" destId="{3B520170-63C3-4C8B-971E-29E8B8043E49}" srcOrd="2" destOrd="0" presId="urn:microsoft.com/office/officeart/2009/3/layout/StepUpProcess"/>
    <dgm:cxn modelId="{362C623F-00AE-476E-AF37-439C83D4B360}" type="presParOf" srcId="{3B520170-63C3-4C8B-971E-29E8B8043E49}" destId="{4EE75689-CA56-4337-BD85-60C924B7A6CF}" srcOrd="0" destOrd="0" presId="urn:microsoft.com/office/officeart/2009/3/layout/StepUpProcess"/>
    <dgm:cxn modelId="{8651C99F-0F7E-4C24-86D6-512984E58628}" type="presParOf" srcId="{3B520170-63C3-4C8B-971E-29E8B8043E49}" destId="{4E1754B2-09B1-4D01-88BA-7742C0E7A98A}" srcOrd="1" destOrd="0" presId="urn:microsoft.com/office/officeart/2009/3/layout/StepUpProcess"/>
    <dgm:cxn modelId="{1B19443F-5E34-4EAD-AB0F-48BA611BF6ED}" type="presParOf" srcId="{3B520170-63C3-4C8B-971E-29E8B8043E49}" destId="{9F7507CD-89B9-42EE-82AC-B57B54B16820}" srcOrd="2" destOrd="0" presId="urn:microsoft.com/office/officeart/2009/3/layout/StepUpProcess"/>
    <dgm:cxn modelId="{699EE858-57EE-4AD5-8282-B682D9C7BA4A}" type="presParOf" srcId="{D46AE2DF-B774-41AA-948B-D70CBEE2320E}" destId="{7E60AD75-3F84-42CC-A1EA-4CE07D77B06F}" srcOrd="3" destOrd="0" presId="urn:microsoft.com/office/officeart/2009/3/layout/StepUpProcess"/>
    <dgm:cxn modelId="{A1FC7250-38E8-48C6-9069-4BD36BA8AD43}" type="presParOf" srcId="{7E60AD75-3F84-42CC-A1EA-4CE07D77B06F}" destId="{0AC4ABEC-77A9-4AAF-86D7-9D95237134F8}" srcOrd="0" destOrd="0" presId="urn:microsoft.com/office/officeart/2009/3/layout/StepUpProcess"/>
    <dgm:cxn modelId="{2FE18908-C45B-43AD-A32A-F8FA6726D150}" type="presParOf" srcId="{D46AE2DF-B774-41AA-948B-D70CBEE2320E}" destId="{3884B963-2429-4437-8C10-A652625F242F}" srcOrd="4" destOrd="0" presId="urn:microsoft.com/office/officeart/2009/3/layout/StepUpProcess"/>
    <dgm:cxn modelId="{64A6B557-4A3F-4088-B018-6811155DACE1}" type="presParOf" srcId="{3884B963-2429-4437-8C10-A652625F242F}" destId="{F01F7289-5658-47A1-A28D-2F53E8787ED9}" srcOrd="0" destOrd="0" presId="urn:microsoft.com/office/officeart/2009/3/layout/StepUpProcess"/>
    <dgm:cxn modelId="{849690BF-2B19-4FE9-A631-C37B804EE55F}" type="presParOf" srcId="{3884B963-2429-4437-8C10-A652625F242F}" destId="{F01CD3D7-AC15-40ED-99C5-B0253C0CD6B1}" srcOrd="1" destOrd="0" presId="urn:microsoft.com/office/officeart/2009/3/layout/StepUpProcess"/>
    <dgm:cxn modelId="{F11B5155-DB62-4721-8A62-F55B6C5F8D9C}" type="presParOf" srcId="{3884B963-2429-4437-8C10-A652625F242F}" destId="{D6413A26-5AD3-46F9-8357-BE0BFD3E4B2A}" srcOrd="2" destOrd="0" presId="urn:microsoft.com/office/officeart/2009/3/layout/StepUpProcess"/>
    <dgm:cxn modelId="{33C18E04-F359-456F-8AF5-E0013BEBD6EB}" type="presParOf" srcId="{D46AE2DF-B774-41AA-948B-D70CBEE2320E}" destId="{0DCD4262-CE08-4122-B623-E13611AD2449}" srcOrd="5" destOrd="0" presId="urn:microsoft.com/office/officeart/2009/3/layout/StepUpProcess"/>
    <dgm:cxn modelId="{1EDFFD84-E494-4CDD-8EC6-944186535ED2}" type="presParOf" srcId="{0DCD4262-CE08-4122-B623-E13611AD2449}" destId="{785395D5-62B1-4805-9770-558516487ABE}" srcOrd="0" destOrd="0" presId="urn:microsoft.com/office/officeart/2009/3/layout/StepUpProcess"/>
    <dgm:cxn modelId="{E8002EC7-9D3F-47A2-9453-04AF85556FC7}" type="presParOf" srcId="{D46AE2DF-B774-41AA-948B-D70CBEE2320E}" destId="{F140FC59-002A-4BE7-983B-9E72C13B4917}" srcOrd="6" destOrd="0" presId="urn:microsoft.com/office/officeart/2009/3/layout/StepUpProcess"/>
    <dgm:cxn modelId="{77FD6359-917C-49B6-96EB-1BBECAC471B5}" type="presParOf" srcId="{F140FC59-002A-4BE7-983B-9E72C13B4917}" destId="{D817A506-6C22-47BD-96F3-240E624966B8}" srcOrd="0" destOrd="0" presId="urn:microsoft.com/office/officeart/2009/3/layout/StepUpProcess"/>
    <dgm:cxn modelId="{2A819C69-B072-4CD0-9D51-65712C3EA8C5}" type="presParOf" srcId="{F140FC59-002A-4BE7-983B-9E72C13B4917}" destId="{95D73841-108D-47DE-8EB6-BA829AA1F2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2FF72-9FD0-48F0-A0BD-9B5DA6D0C4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D4A8EED-C8D0-4C90-BD00-4368D0793617}">
      <dgm:prSet phldrT="[besedilo]"/>
      <dgm:spPr/>
      <dgm:t>
        <a:bodyPr/>
        <a:lstStyle/>
        <a:p>
          <a:pPr algn="ctr"/>
          <a:r>
            <a:rPr lang="sl-SI" dirty="0">
              <a:solidFill>
                <a:srgbClr val="FF0000"/>
              </a:solidFill>
            </a:rPr>
            <a:t>Spremembe znotraj obstoječih sistemov</a:t>
          </a:r>
        </a:p>
      </dgm:t>
    </dgm:pt>
    <dgm:pt modelId="{763D6ED9-E4BE-4DEC-8DDD-EACB182DDA21}" type="parTrans" cxnId="{AB8B2D13-08C9-42C1-B0CE-3616EF171616}">
      <dgm:prSet/>
      <dgm:spPr/>
      <dgm:t>
        <a:bodyPr/>
        <a:lstStyle/>
        <a:p>
          <a:endParaRPr lang="sl-SI"/>
        </a:p>
      </dgm:t>
    </dgm:pt>
    <dgm:pt modelId="{C41A72B3-75E5-4E3B-AE13-59B734AF3F97}" type="sibTrans" cxnId="{AB8B2D13-08C9-42C1-B0CE-3616EF171616}">
      <dgm:prSet/>
      <dgm:spPr/>
      <dgm:t>
        <a:bodyPr/>
        <a:lstStyle/>
        <a:p>
          <a:endParaRPr lang="sl-SI"/>
        </a:p>
      </dgm:t>
    </dgm:pt>
    <dgm:pt modelId="{EADAFD1C-B089-41E3-BFBF-386CEC38B71B}">
      <dgm:prSet phldrT="[besedilo]"/>
      <dgm:spPr/>
      <dgm:t>
        <a:bodyPr/>
        <a:lstStyle/>
        <a:p>
          <a:r>
            <a:rPr lang="sl-SI" dirty="0"/>
            <a:t>prednostna naloga</a:t>
          </a:r>
        </a:p>
      </dgm:t>
    </dgm:pt>
    <dgm:pt modelId="{77D6CF21-11C9-41EC-83F0-D02F978713ED}" type="parTrans" cxnId="{A47A4244-873A-4A7E-8BE0-E46B18719CE8}">
      <dgm:prSet/>
      <dgm:spPr/>
      <dgm:t>
        <a:bodyPr/>
        <a:lstStyle/>
        <a:p>
          <a:endParaRPr lang="sl-SI"/>
        </a:p>
      </dgm:t>
    </dgm:pt>
    <dgm:pt modelId="{4A7F2CE3-1D03-4C24-AF08-2834AE34E4EB}" type="sibTrans" cxnId="{A47A4244-873A-4A7E-8BE0-E46B18719CE8}">
      <dgm:prSet/>
      <dgm:spPr/>
      <dgm:t>
        <a:bodyPr/>
        <a:lstStyle/>
        <a:p>
          <a:endParaRPr lang="sl-SI"/>
        </a:p>
      </dgm:t>
    </dgm:pt>
    <dgm:pt modelId="{0C340B43-3672-40CD-B171-5751D2C66AD2}">
      <dgm:prSet phldrT="[besedilo]"/>
      <dgm:spPr/>
      <dgm:t>
        <a:bodyPr/>
        <a:lstStyle/>
        <a:p>
          <a:r>
            <a:rPr lang="sl-SI" dirty="0"/>
            <a:t>samoevalvacija</a:t>
          </a:r>
        </a:p>
      </dgm:t>
    </dgm:pt>
    <dgm:pt modelId="{A419685E-8FDF-46A1-9E49-D7CC06DA1AA6}" type="sibTrans" cxnId="{B317E791-3368-4C97-89C3-CCC9560226D8}">
      <dgm:prSet/>
      <dgm:spPr/>
      <dgm:t>
        <a:bodyPr/>
        <a:lstStyle/>
        <a:p>
          <a:endParaRPr lang="sl-SI"/>
        </a:p>
      </dgm:t>
    </dgm:pt>
    <dgm:pt modelId="{E49D979E-797C-47B6-A23F-17ED660DED5B}" type="parTrans" cxnId="{B317E791-3368-4C97-89C3-CCC9560226D8}">
      <dgm:prSet/>
      <dgm:spPr/>
      <dgm:t>
        <a:bodyPr/>
        <a:lstStyle/>
        <a:p>
          <a:endParaRPr lang="sl-SI"/>
        </a:p>
      </dgm:t>
    </dgm:pt>
    <dgm:pt modelId="{F442ED2A-8EC8-4C1E-8B95-D57769E92D82}">
      <dgm:prSet phldrT="[besedilo]"/>
      <dgm:spPr/>
      <dgm:t>
        <a:bodyPr/>
        <a:lstStyle/>
        <a:p>
          <a:r>
            <a:rPr lang="sl-SI" dirty="0"/>
            <a:t>strokovni aktivi</a:t>
          </a:r>
        </a:p>
      </dgm:t>
    </dgm:pt>
    <dgm:pt modelId="{97FB14D2-04CE-4886-B852-F619C3E02791}" type="parTrans" cxnId="{A5E5A424-E60F-4108-B329-85B45458E94C}">
      <dgm:prSet/>
      <dgm:spPr/>
      <dgm:t>
        <a:bodyPr/>
        <a:lstStyle/>
        <a:p>
          <a:endParaRPr lang="sl-SI"/>
        </a:p>
      </dgm:t>
    </dgm:pt>
    <dgm:pt modelId="{BEAA5C9E-D5BB-457E-B9A3-17C2F6423F66}" type="sibTrans" cxnId="{A5E5A424-E60F-4108-B329-85B45458E94C}">
      <dgm:prSet/>
      <dgm:spPr/>
      <dgm:t>
        <a:bodyPr/>
        <a:lstStyle/>
        <a:p>
          <a:endParaRPr lang="sl-SI"/>
        </a:p>
      </dgm:t>
    </dgm:pt>
    <dgm:pt modelId="{AF89D7A0-CE4A-4D5D-A405-6DE22312D675}">
      <dgm:prSet phldrT="[besedilo]"/>
      <dgm:spPr/>
      <dgm:t>
        <a:bodyPr/>
        <a:lstStyle/>
        <a:p>
          <a:r>
            <a:rPr lang="sl-SI" dirty="0"/>
            <a:t>LDN – učeče se skupnosti</a:t>
          </a:r>
        </a:p>
      </dgm:t>
    </dgm:pt>
    <dgm:pt modelId="{5A8663DE-4488-4FBE-89F3-14D2FEDE236B}" type="parTrans" cxnId="{8E3F0AF4-CFD5-4637-AAC2-FE9370BBE92A}">
      <dgm:prSet/>
      <dgm:spPr/>
      <dgm:t>
        <a:bodyPr/>
        <a:lstStyle/>
        <a:p>
          <a:endParaRPr lang="sl-SI"/>
        </a:p>
      </dgm:t>
    </dgm:pt>
    <dgm:pt modelId="{F04761AD-1F6E-463C-92B9-C71E4C3B3F5F}" type="sibTrans" cxnId="{8E3F0AF4-CFD5-4637-AAC2-FE9370BBE92A}">
      <dgm:prSet/>
      <dgm:spPr/>
      <dgm:t>
        <a:bodyPr/>
        <a:lstStyle/>
        <a:p>
          <a:endParaRPr lang="sl-SI"/>
        </a:p>
      </dgm:t>
    </dgm:pt>
    <dgm:pt modelId="{FFA4F40B-A419-422D-B515-5E89D3CD759A}" type="pres">
      <dgm:prSet presAssocID="{DAD2FF72-9FD0-48F0-A0BD-9B5DA6D0C4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B9CE960D-5803-437B-8530-C1C56707245C}" type="pres">
      <dgm:prSet presAssocID="{4D4A8EED-C8D0-4C90-BD00-4368D0793617}" presName="thickLine" presStyleLbl="alignNode1" presStyleIdx="0" presStyleCnt="3"/>
      <dgm:spPr/>
    </dgm:pt>
    <dgm:pt modelId="{B7D7E900-DDF2-4AF8-9748-3F62151A8A7B}" type="pres">
      <dgm:prSet presAssocID="{4D4A8EED-C8D0-4C90-BD00-4368D0793617}" presName="horz1" presStyleCnt="0"/>
      <dgm:spPr/>
    </dgm:pt>
    <dgm:pt modelId="{DEE0A482-D04A-4F1F-B678-BE7F8331C768}" type="pres">
      <dgm:prSet presAssocID="{4D4A8EED-C8D0-4C90-BD00-4368D0793617}" presName="tx1" presStyleLbl="revTx" presStyleIdx="0" presStyleCnt="5" custScaleX="500000"/>
      <dgm:spPr/>
      <dgm:t>
        <a:bodyPr/>
        <a:lstStyle/>
        <a:p>
          <a:endParaRPr lang="sl-SI"/>
        </a:p>
      </dgm:t>
    </dgm:pt>
    <dgm:pt modelId="{1DF98F67-5BF3-4827-99D6-AF0A0E606C61}" type="pres">
      <dgm:prSet presAssocID="{4D4A8EED-C8D0-4C90-BD00-4368D0793617}" presName="vert1" presStyleCnt="0"/>
      <dgm:spPr/>
    </dgm:pt>
    <dgm:pt modelId="{D30B02F6-35E4-4304-8580-45BEACB008B5}" type="pres">
      <dgm:prSet presAssocID="{0C340B43-3672-40CD-B171-5751D2C66AD2}" presName="thickLine" presStyleLbl="alignNode1" presStyleIdx="1" presStyleCnt="3"/>
      <dgm:spPr/>
    </dgm:pt>
    <dgm:pt modelId="{42BC5FB7-107D-4214-B26E-B24C66525C62}" type="pres">
      <dgm:prSet presAssocID="{0C340B43-3672-40CD-B171-5751D2C66AD2}" presName="horz1" presStyleCnt="0"/>
      <dgm:spPr/>
    </dgm:pt>
    <dgm:pt modelId="{EE49D376-B418-4053-A492-DA12FFA06600}" type="pres">
      <dgm:prSet presAssocID="{0C340B43-3672-40CD-B171-5751D2C66AD2}" presName="tx1" presStyleLbl="revTx" presStyleIdx="1" presStyleCnt="5" custScaleX="901408"/>
      <dgm:spPr/>
      <dgm:t>
        <a:bodyPr/>
        <a:lstStyle/>
        <a:p>
          <a:endParaRPr lang="sl-SI"/>
        </a:p>
      </dgm:t>
    </dgm:pt>
    <dgm:pt modelId="{9C866B87-CBA8-4123-B73B-1952BAFB2639}" type="pres">
      <dgm:prSet presAssocID="{0C340B43-3672-40CD-B171-5751D2C66AD2}" presName="vert1" presStyleCnt="0"/>
      <dgm:spPr/>
    </dgm:pt>
    <dgm:pt modelId="{13CE9082-0871-4C0B-91A7-9D8F2C899D6E}" type="pres">
      <dgm:prSet presAssocID="{AF89D7A0-CE4A-4D5D-A405-6DE22312D675}" presName="thickLine" presStyleLbl="alignNode1" presStyleIdx="2" presStyleCnt="3"/>
      <dgm:spPr/>
    </dgm:pt>
    <dgm:pt modelId="{18FAB7BC-85BC-4089-B885-E6C231958BE5}" type="pres">
      <dgm:prSet presAssocID="{AF89D7A0-CE4A-4D5D-A405-6DE22312D675}" presName="horz1" presStyleCnt="0"/>
      <dgm:spPr/>
    </dgm:pt>
    <dgm:pt modelId="{99068AC6-0E27-432D-BE31-05F5BDA7056A}" type="pres">
      <dgm:prSet presAssocID="{AF89D7A0-CE4A-4D5D-A405-6DE22312D675}" presName="tx1" presStyleLbl="revTx" presStyleIdx="2" presStyleCnt="5" custScaleX="371432"/>
      <dgm:spPr/>
      <dgm:t>
        <a:bodyPr/>
        <a:lstStyle/>
        <a:p>
          <a:endParaRPr lang="sl-SI"/>
        </a:p>
      </dgm:t>
    </dgm:pt>
    <dgm:pt modelId="{B48493DA-50F7-4613-ADD5-92DDF5163966}" type="pres">
      <dgm:prSet presAssocID="{AF89D7A0-CE4A-4D5D-A405-6DE22312D675}" presName="vert1" presStyleCnt="0"/>
      <dgm:spPr/>
    </dgm:pt>
    <dgm:pt modelId="{C7BAC94F-1B7F-443E-A459-E0D20FB8A9E9}" type="pres">
      <dgm:prSet presAssocID="{EADAFD1C-B089-41E3-BFBF-386CEC38B71B}" presName="vertSpace2a" presStyleCnt="0"/>
      <dgm:spPr/>
    </dgm:pt>
    <dgm:pt modelId="{0FAFD24F-B305-41D6-B2DA-DCB297EA8AAF}" type="pres">
      <dgm:prSet presAssocID="{EADAFD1C-B089-41E3-BFBF-386CEC38B71B}" presName="horz2" presStyleCnt="0"/>
      <dgm:spPr/>
    </dgm:pt>
    <dgm:pt modelId="{F29BBFAB-CE4F-47F1-B19A-A2C5FB7784B1}" type="pres">
      <dgm:prSet presAssocID="{EADAFD1C-B089-41E3-BFBF-386CEC38B71B}" presName="horzSpace2" presStyleCnt="0"/>
      <dgm:spPr/>
    </dgm:pt>
    <dgm:pt modelId="{7563113C-926A-4479-AC07-1D989298DC12}" type="pres">
      <dgm:prSet presAssocID="{EADAFD1C-B089-41E3-BFBF-386CEC38B71B}" presName="tx2" presStyleLbl="revTx" presStyleIdx="3" presStyleCnt="5"/>
      <dgm:spPr/>
      <dgm:t>
        <a:bodyPr/>
        <a:lstStyle/>
        <a:p>
          <a:endParaRPr lang="sl-SI"/>
        </a:p>
      </dgm:t>
    </dgm:pt>
    <dgm:pt modelId="{F36AD647-EEB8-4534-BCE6-F6AA86BF4A85}" type="pres">
      <dgm:prSet presAssocID="{EADAFD1C-B089-41E3-BFBF-386CEC38B71B}" presName="vert2" presStyleCnt="0"/>
      <dgm:spPr/>
    </dgm:pt>
    <dgm:pt modelId="{BF269A40-3469-44A4-903F-C19DAD22B04B}" type="pres">
      <dgm:prSet presAssocID="{EADAFD1C-B089-41E3-BFBF-386CEC38B71B}" presName="thinLine2b" presStyleLbl="callout" presStyleIdx="0" presStyleCnt="2"/>
      <dgm:spPr/>
    </dgm:pt>
    <dgm:pt modelId="{B5B9AA59-0C1B-4FFF-8B07-34E6967D873C}" type="pres">
      <dgm:prSet presAssocID="{EADAFD1C-B089-41E3-BFBF-386CEC38B71B}" presName="vertSpace2b" presStyleCnt="0"/>
      <dgm:spPr/>
    </dgm:pt>
    <dgm:pt modelId="{0C037A96-48CB-4A24-90F3-EC3BE991F603}" type="pres">
      <dgm:prSet presAssocID="{F442ED2A-8EC8-4C1E-8B95-D57769E92D82}" presName="horz2" presStyleCnt="0"/>
      <dgm:spPr/>
    </dgm:pt>
    <dgm:pt modelId="{2B487831-47D9-4C14-9789-32F7121EA6DD}" type="pres">
      <dgm:prSet presAssocID="{F442ED2A-8EC8-4C1E-8B95-D57769E92D82}" presName="horzSpace2" presStyleCnt="0"/>
      <dgm:spPr/>
    </dgm:pt>
    <dgm:pt modelId="{42260AD2-116F-4749-BCF3-B704399B7BFF}" type="pres">
      <dgm:prSet presAssocID="{F442ED2A-8EC8-4C1E-8B95-D57769E92D82}" presName="tx2" presStyleLbl="revTx" presStyleIdx="4" presStyleCnt="5"/>
      <dgm:spPr/>
      <dgm:t>
        <a:bodyPr/>
        <a:lstStyle/>
        <a:p>
          <a:endParaRPr lang="sl-SI"/>
        </a:p>
      </dgm:t>
    </dgm:pt>
    <dgm:pt modelId="{71EBD55D-B1A8-4415-AC68-742A115BB8ED}" type="pres">
      <dgm:prSet presAssocID="{F442ED2A-8EC8-4C1E-8B95-D57769E92D82}" presName="vert2" presStyleCnt="0"/>
      <dgm:spPr/>
    </dgm:pt>
    <dgm:pt modelId="{5D9E5C4E-3798-4BB1-BCA9-2D56F87E1A56}" type="pres">
      <dgm:prSet presAssocID="{F442ED2A-8EC8-4C1E-8B95-D57769E92D82}" presName="thinLine2b" presStyleLbl="callout" presStyleIdx="1" presStyleCnt="2"/>
      <dgm:spPr/>
    </dgm:pt>
    <dgm:pt modelId="{44D06E84-19DC-411A-9145-EDA09790B90C}" type="pres">
      <dgm:prSet presAssocID="{F442ED2A-8EC8-4C1E-8B95-D57769E92D82}" presName="vertSpace2b" presStyleCnt="0"/>
      <dgm:spPr/>
    </dgm:pt>
  </dgm:ptLst>
  <dgm:cxnLst>
    <dgm:cxn modelId="{2DE87286-0FC6-4B40-BCD9-ABABF39FA998}" type="presOf" srcId="{AF89D7A0-CE4A-4D5D-A405-6DE22312D675}" destId="{99068AC6-0E27-432D-BE31-05F5BDA7056A}" srcOrd="0" destOrd="0" presId="urn:microsoft.com/office/officeart/2008/layout/LinedList"/>
    <dgm:cxn modelId="{65240956-09D6-4CF4-AB0A-CBBA949F4C81}" type="presOf" srcId="{EADAFD1C-B089-41E3-BFBF-386CEC38B71B}" destId="{7563113C-926A-4479-AC07-1D989298DC12}" srcOrd="0" destOrd="0" presId="urn:microsoft.com/office/officeart/2008/layout/LinedList"/>
    <dgm:cxn modelId="{A47A4244-873A-4A7E-8BE0-E46B18719CE8}" srcId="{AF89D7A0-CE4A-4D5D-A405-6DE22312D675}" destId="{EADAFD1C-B089-41E3-BFBF-386CEC38B71B}" srcOrd="0" destOrd="0" parTransId="{77D6CF21-11C9-41EC-83F0-D02F978713ED}" sibTransId="{4A7F2CE3-1D03-4C24-AF08-2834AE34E4EB}"/>
    <dgm:cxn modelId="{B317E791-3368-4C97-89C3-CCC9560226D8}" srcId="{DAD2FF72-9FD0-48F0-A0BD-9B5DA6D0C438}" destId="{0C340B43-3672-40CD-B171-5751D2C66AD2}" srcOrd="1" destOrd="0" parTransId="{E49D979E-797C-47B6-A23F-17ED660DED5B}" sibTransId="{A419685E-8FDF-46A1-9E49-D7CC06DA1AA6}"/>
    <dgm:cxn modelId="{AB8B2D13-08C9-42C1-B0CE-3616EF171616}" srcId="{DAD2FF72-9FD0-48F0-A0BD-9B5DA6D0C438}" destId="{4D4A8EED-C8D0-4C90-BD00-4368D0793617}" srcOrd="0" destOrd="0" parTransId="{763D6ED9-E4BE-4DEC-8DDD-EACB182DDA21}" sibTransId="{C41A72B3-75E5-4E3B-AE13-59B734AF3F97}"/>
    <dgm:cxn modelId="{DD50155F-52DD-49F7-87C9-ADF88B296574}" type="presOf" srcId="{4D4A8EED-C8D0-4C90-BD00-4368D0793617}" destId="{DEE0A482-D04A-4F1F-B678-BE7F8331C768}" srcOrd="0" destOrd="0" presId="urn:microsoft.com/office/officeart/2008/layout/LinedList"/>
    <dgm:cxn modelId="{31784678-BFDB-4D7D-B8EC-BF2F8437C40B}" type="presOf" srcId="{F442ED2A-8EC8-4C1E-8B95-D57769E92D82}" destId="{42260AD2-116F-4749-BCF3-B704399B7BFF}" srcOrd="0" destOrd="0" presId="urn:microsoft.com/office/officeart/2008/layout/LinedList"/>
    <dgm:cxn modelId="{8E3F0AF4-CFD5-4637-AAC2-FE9370BBE92A}" srcId="{DAD2FF72-9FD0-48F0-A0BD-9B5DA6D0C438}" destId="{AF89D7A0-CE4A-4D5D-A405-6DE22312D675}" srcOrd="2" destOrd="0" parTransId="{5A8663DE-4488-4FBE-89F3-14D2FEDE236B}" sibTransId="{F04761AD-1F6E-463C-92B9-C71E4C3B3F5F}"/>
    <dgm:cxn modelId="{0A4F94D9-6D6B-4984-996C-8726C5A914F0}" type="presOf" srcId="{0C340B43-3672-40CD-B171-5751D2C66AD2}" destId="{EE49D376-B418-4053-A492-DA12FFA06600}" srcOrd="0" destOrd="0" presId="urn:microsoft.com/office/officeart/2008/layout/LinedList"/>
    <dgm:cxn modelId="{A5E5A424-E60F-4108-B329-85B45458E94C}" srcId="{AF89D7A0-CE4A-4D5D-A405-6DE22312D675}" destId="{F442ED2A-8EC8-4C1E-8B95-D57769E92D82}" srcOrd="1" destOrd="0" parTransId="{97FB14D2-04CE-4886-B852-F619C3E02791}" sibTransId="{BEAA5C9E-D5BB-457E-B9A3-17C2F6423F66}"/>
    <dgm:cxn modelId="{C96964B2-775A-422D-A352-6134C2EFB1DE}" type="presOf" srcId="{DAD2FF72-9FD0-48F0-A0BD-9B5DA6D0C438}" destId="{FFA4F40B-A419-422D-B515-5E89D3CD759A}" srcOrd="0" destOrd="0" presId="urn:microsoft.com/office/officeart/2008/layout/LinedList"/>
    <dgm:cxn modelId="{855352C9-D5B9-4AA8-9B4B-413894F99B0B}" type="presParOf" srcId="{FFA4F40B-A419-422D-B515-5E89D3CD759A}" destId="{B9CE960D-5803-437B-8530-C1C56707245C}" srcOrd="0" destOrd="0" presId="urn:microsoft.com/office/officeart/2008/layout/LinedList"/>
    <dgm:cxn modelId="{934D7497-9573-4813-B7BE-B5EFF35E2152}" type="presParOf" srcId="{FFA4F40B-A419-422D-B515-5E89D3CD759A}" destId="{B7D7E900-DDF2-4AF8-9748-3F62151A8A7B}" srcOrd="1" destOrd="0" presId="urn:microsoft.com/office/officeart/2008/layout/LinedList"/>
    <dgm:cxn modelId="{AE26355B-7DBC-403C-B5EA-B19BA615166F}" type="presParOf" srcId="{B7D7E900-DDF2-4AF8-9748-3F62151A8A7B}" destId="{DEE0A482-D04A-4F1F-B678-BE7F8331C768}" srcOrd="0" destOrd="0" presId="urn:microsoft.com/office/officeart/2008/layout/LinedList"/>
    <dgm:cxn modelId="{2ABCE38D-AEF3-4538-90EA-949A266024BD}" type="presParOf" srcId="{B7D7E900-DDF2-4AF8-9748-3F62151A8A7B}" destId="{1DF98F67-5BF3-4827-99D6-AF0A0E606C61}" srcOrd="1" destOrd="0" presId="urn:microsoft.com/office/officeart/2008/layout/LinedList"/>
    <dgm:cxn modelId="{D405AE19-1C19-4127-8B2A-E408B95F5A72}" type="presParOf" srcId="{FFA4F40B-A419-422D-B515-5E89D3CD759A}" destId="{D30B02F6-35E4-4304-8580-45BEACB008B5}" srcOrd="2" destOrd="0" presId="urn:microsoft.com/office/officeart/2008/layout/LinedList"/>
    <dgm:cxn modelId="{A82FFB80-4304-4C40-9432-C3DAF5E265C2}" type="presParOf" srcId="{FFA4F40B-A419-422D-B515-5E89D3CD759A}" destId="{42BC5FB7-107D-4214-B26E-B24C66525C62}" srcOrd="3" destOrd="0" presId="urn:microsoft.com/office/officeart/2008/layout/LinedList"/>
    <dgm:cxn modelId="{B5C3ADC7-170C-45CF-9370-274D52596754}" type="presParOf" srcId="{42BC5FB7-107D-4214-B26E-B24C66525C62}" destId="{EE49D376-B418-4053-A492-DA12FFA06600}" srcOrd="0" destOrd="0" presId="urn:microsoft.com/office/officeart/2008/layout/LinedList"/>
    <dgm:cxn modelId="{8F237535-AE5B-439B-9A2D-42EB1467D587}" type="presParOf" srcId="{42BC5FB7-107D-4214-B26E-B24C66525C62}" destId="{9C866B87-CBA8-4123-B73B-1952BAFB2639}" srcOrd="1" destOrd="0" presId="urn:microsoft.com/office/officeart/2008/layout/LinedList"/>
    <dgm:cxn modelId="{CAAD4583-6034-4198-B665-4E28BA82DBB3}" type="presParOf" srcId="{FFA4F40B-A419-422D-B515-5E89D3CD759A}" destId="{13CE9082-0871-4C0B-91A7-9D8F2C899D6E}" srcOrd="4" destOrd="0" presId="urn:microsoft.com/office/officeart/2008/layout/LinedList"/>
    <dgm:cxn modelId="{B2D82118-0D7E-43E6-BA28-1743F711491A}" type="presParOf" srcId="{FFA4F40B-A419-422D-B515-5E89D3CD759A}" destId="{18FAB7BC-85BC-4089-B885-E6C231958BE5}" srcOrd="5" destOrd="0" presId="urn:microsoft.com/office/officeart/2008/layout/LinedList"/>
    <dgm:cxn modelId="{8E8F0D7B-E01A-4F2C-9DD7-80357E62A80D}" type="presParOf" srcId="{18FAB7BC-85BC-4089-B885-E6C231958BE5}" destId="{99068AC6-0E27-432D-BE31-05F5BDA7056A}" srcOrd="0" destOrd="0" presId="urn:microsoft.com/office/officeart/2008/layout/LinedList"/>
    <dgm:cxn modelId="{892C6F57-E9B2-4166-A450-8C1F72C13323}" type="presParOf" srcId="{18FAB7BC-85BC-4089-B885-E6C231958BE5}" destId="{B48493DA-50F7-4613-ADD5-92DDF5163966}" srcOrd="1" destOrd="0" presId="urn:microsoft.com/office/officeart/2008/layout/LinedList"/>
    <dgm:cxn modelId="{D8962B8F-F364-4469-A581-8DEEB74F6F2E}" type="presParOf" srcId="{B48493DA-50F7-4613-ADD5-92DDF5163966}" destId="{C7BAC94F-1B7F-443E-A459-E0D20FB8A9E9}" srcOrd="0" destOrd="0" presId="urn:microsoft.com/office/officeart/2008/layout/LinedList"/>
    <dgm:cxn modelId="{37255E33-ECCF-4048-92BA-A3EF68194F17}" type="presParOf" srcId="{B48493DA-50F7-4613-ADD5-92DDF5163966}" destId="{0FAFD24F-B305-41D6-B2DA-DCB297EA8AAF}" srcOrd="1" destOrd="0" presId="urn:microsoft.com/office/officeart/2008/layout/LinedList"/>
    <dgm:cxn modelId="{89E29F1B-9C24-4EDC-927F-D808EF12DAA9}" type="presParOf" srcId="{0FAFD24F-B305-41D6-B2DA-DCB297EA8AAF}" destId="{F29BBFAB-CE4F-47F1-B19A-A2C5FB7784B1}" srcOrd="0" destOrd="0" presId="urn:microsoft.com/office/officeart/2008/layout/LinedList"/>
    <dgm:cxn modelId="{1ACE5BE6-A243-4F87-AFA3-F366FD645F9A}" type="presParOf" srcId="{0FAFD24F-B305-41D6-B2DA-DCB297EA8AAF}" destId="{7563113C-926A-4479-AC07-1D989298DC12}" srcOrd="1" destOrd="0" presId="urn:microsoft.com/office/officeart/2008/layout/LinedList"/>
    <dgm:cxn modelId="{C2660A16-E23E-4E5D-88CC-F9683CE5E006}" type="presParOf" srcId="{0FAFD24F-B305-41D6-B2DA-DCB297EA8AAF}" destId="{F36AD647-EEB8-4534-BCE6-F6AA86BF4A85}" srcOrd="2" destOrd="0" presId="urn:microsoft.com/office/officeart/2008/layout/LinedList"/>
    <dgm:cxn modelId="{ED5BE164-9DFD-47DD-B557-962E221B6748}" type="presParOf" srcId="{B48493DA-50F7-4613-ADD5-92DDF5163966}" destId="{BF269A40-3469-44A4-903F-C19DAD22B04B}" srcOrd="2" destOrd="0" presId="urn:microsoft.com/office/officeart/2008/layout/LinedList"/>
    <dgm:cxn modelId="{F568676B-2C41-41D7-8E65-0B317E527BD0}" type="presParOf" srcId="{B48493DA-50F7-4613-ADD5-92DDF5163966}" destId="{B5B9AA59-0C1B-4FFF-8B07-34E6967D873C}" srcOrd="3" destOrd="0" presId="urn:microsoft.com/office/officeart/2008/layout/LinedList"/>
    <dgm:cxn modelId="{592EEB64-6FFE-407A-A805-B6803E60C064}" type="presParOf" srcId="{B48493DA-50F7-4613-ADD5-92DDF5163966}" destId="{0C037A96-48CB-4A24-90F3-EC3BE991F603}" srcOrd="4" destOrd="0" presId="urn:microsoft.com/office/officeart/2008/layout/LinedList"/>
    <dgm:cxn modelId="{5A4E2AA9-DF4D-4C7D-A2E5-978F238286A9}" type="presParOf" srcId="{0C037A96-48CB-4A24-90F3-EC3BE991F603}" destId="{2B487831-47D9-4C14-9789-32F7121EA6DD}" srcOrd="0" destOrd="0" presId="urn:microsoft.com/office/officeart/2008/layout/LinedList"/>
    <dgm:cxn modelId="{FC48BE45-DC7A-42FE-B6E9-B97B43778B73}" type="presParOf" srcId="{0C037A96-48CB-4A24-90F3-EC3BE991F603}" destId="{42260AD2-116F-4749-BCF3-B704399B7BFF}" srcOrd="1" destOrd="0" presId="urn:microsoft.com/office/officeart/2008/layout/LinedList"/>
    <dgm:cxn modelId="{CD3AB8D4-CEB1-4794-9966-594B5CA0654B}" type="presParOf" srcId="{0C037A96-48CB-4A24-90F3-EC3BE991F603}" destId="{71EBD55D-B1A8-4415-AC68-742A115BB8ED}" srcOrd="2" destOrd="0" presId="urn:microsoft.com/office/officeart/2008/layout/LinedList"/>
    <dgm:cxn modelId="{1D65BFD4-3E1E-4F3D-8E7F-AB17A0432A4A}" type="presParOf" srcId="{B48493DA-50F7-4613-ADD5-92DDF5163966}" destId="{5D9E5C4E-3798-4BB1-BCA9-2D56F87E1A56}" srcOrd="5" destOrd="0" presId="urn:microsoft.com/office/officeart/2008/layout/LinedList"/>
    <dgm:cxn modelId="{6F892337-89DF-474F-8A0E-B6E0B11631F3}" type="presParOf" srcId="{B48493DA-50F7-4613-ADD5-92DDF5163966}" destId="{44D06E84-19DC-411A-9145-EDA09790B90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36AD3-3A56-4809-AD37-1179A350F3F8}">
      <dsp:nvSpPr>
        <dsp:cNvPr id="0" name=""/>
        <dsp:cNvSpPr/>
      </dsp:nvSpPr>
      <dsp:spPr>
        <a:xfrm>
          <a:off x="1339" y="695821"/>
          <a:ext cx="5223867" cy="3134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l-SI" sz="4000" kern="1200" dirty="0" smtClean="0"/>
            <a:t>V organizaciji je potrebno </a:t>
          </a:r>
          <a:r>
            <a:rPr lang="sl-SI" sz="4000" kern="1200" dirty="0"/>
            <a:t>vzpostaviti klimo učenja drug od </a:t>
          </a:r>
          <a:r>
            <a:rPr lang="sl-SI" sz="4000" kern="1200" dirty="0" smtClean="0"/>
            <a:t>drugega. </a:t>
          </a:r>
          <a:endParaRPr lang="sl-SI" sz="4000" kern="1200" dirty="0"/>
        </a:p>
      </dsp:txBody>
      <dsp:txXfrm>
        <a:off x="1339" y="695821"/>
        <a:ext cx="5223867" cy="3134320"/>
      </dsp:txXfrm>
    </dsp:sp>
    <dsp:sp modelId="{E181DFD9-ECDC-47E6-B5AD-4A0B1777ABBA}">
      <dsp:nvSpPr>
        <dsp:cNvPr id="0" name=""/>
        <dsp:cNvSpPr/>
      </dsp:nvSpPr>
      <dsp:spPr>
        <a:xfrm>
          <a:off x="5747593" y="695821"/>
          <a:ext cx="5223867" cy="3134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l-SI" sz="4000" kern="1200" dirty="0" smtClean="0"/>
            <a:t>Pedagoški </a:t>
          </a:r>
          <a:r>
            <a:rPr lang="sl-SI" sz="4000" kern="1200" dirty="0"/>
            <a:t>delavci morajo imeti priložnost za diskusijo, razmišljanje in praktično učenje.</a:t>
          </a:r>
        </a:p>
      </dsp:txBody>
      <dsp:txXfrm>
        <a:off x="5747593" y="695821"/>
        <a:ext cx="5223867" cy="313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29951-C65B-4850-B1BF-33A008577116}">
      <dsp:nvSpPr>
        <dsp:cNvPr id="0" name=""/>
        <dsp:cNvSpPr/>
      </dsp:nvSpPr>
      <dsp:spPr>
        <a:xfrm rot="5400000">
          <a:off x="375684" y="2267702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11B76-E09F-4014-8D5C-847923F8E687}">
      <dsp:nvSpPr>
        <dsp:cNvPr id="0" name=""/>
        <dsp:cNvSpPr/>
      </dsp:nvSpPr>
      <dsp:spPr>
        <a:xfrm>
          <a:off x="186842" y="2830153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usposabljanje za timsko delo</a:t>
          </a:r>
        </a:p>
      </dsp:txBody>
      <dsp:txXfrm>
        <a:off x="186842" y="2830153"/>
        <a:ext cx="1699498" cy="1489710"/>
      </dsp:txXfrm>
    </dsp:sp>
    <dsp:sp modelId="{F0604BE4-5DA2-4A12-9B39-6A171F3BDDCE}">
      <dsp:nvSpPr>
        <dsp:cNvPr id="0" name=""/>
        <dsp:cNvSpPr/>
      </dsp:nvSpPr>
      <dsp:spPr>
        <a:xfrm>
          <a:off x="1565680" y="2129113"/>
          <a:ext cx="320660" cy="3206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75689-CA56-4337-BD85-60C924B7A6CF}">
      <dsp:nvSpPr>
        <dsp:cNvPr id="0" name=""/>
        <dsp:cNvSpPr/>
      </dsp:nvSpPr>
      <dsp:spPr>
        <a:xfrm rot="5400000">
          <a:off x="2456202" y="1752876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754B2-09B1-4D01-88BA-7742C0E7A98A}">
      <dsp:nvSpPr>
        <dsp:cNvPr id="0" name=""/>
        <dsp:cNvSpPr/>
      </dsp:nvSpPr>
      <dsp:spPr>
        <a:xfrm>
          <a:off x="2267360" y="2315327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>
              <a:solidFill>
                <a:srgbClr val="FF0000"/>
              </a:solidFill>
            </a:rPr>
            <a:t>sistematično uvajanje timskega dela</a:t>
          </a:r>
        </a:p>
      </dsp:txBody>
      <dsp:txXfrm>
        <a:off x="2267360" y="2315327"/>
        <a:ext cx="1699498" cy="1489710"/>
      </dsp:txXfrm>
    </dsp:sp>
    <dsp:sp modelId="{9F7507CD-89B9-42EE-82AC-B57B54B16820}">
      <dsp:nvSpPr>
        <dsp:cNvPr id="0" name=""/>
        <dsp:cNvSpPr/>
      </dsp:nvSpPr>
      <dsp:spPr>
        <a:xfrm>
          <a:off x="3646198" y="1614287"/>
          <a:ext cx="320660" cy="3206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F7289-5658-47A1-A28D-2F53E8787ED9}">
      <dsp:nvSpPr>
        <dsp:cNvPr id="0" name=""/>
        <dsp:cNvSpPr/>
      </dsp:nvSpPr>
      <dsp:spPr>
        <a:xfrm rot="5400000">
          <a:off x="4536721" y="1238049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CD3D7-AC15-40ED-99C5-B0253C0CD6B1}">
      <dsp:nvSpPr>
        <dsp:cNvPr id="0" name=""/>
        <dsp:cNvSpPr/>
      </dsp:nvSpPr>
      <dsp:spPr>
        <a:xfrm>
          <a:off x="4347878" y="1800500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načrtno oblikovati </a:t>
          </a:r>
          <a:r>
            <a:rPr lang="sl-SI" sz="2000" b="1" kern="1200" dirty="0">
              <a:solidFill>
                <a:srgbClr val="FF0000"/>
              </a:solidFill>
            </a:rPr>
            <a:t>generacijsko raznolike time</a:t>
          </a:r>
        </a:p>
      </dsp:txBody>
      <dsp:txXfrm>
        <a:off x="4347878" y="1800500"/>
        <a:ext cx="1699498" cy="1489710"/>
      </dsp:txXfrm>
    </dsp:sp>
    <dsp:sp modelId="{D6413A26-5AD3-46F9-8357-BE0BFD3E4B2A}">
      <dsp:nvSpPr>
        <dsp:cNvPr id="0" name=""/>
        <dsp:cNvSpPr/>
      </dsp:nvSpPr>
      <dsp:spPr>
        <a:xfrm>
          <a:off x="5726716" y="1099460"/>
          <a:ext cx="320660" cy="3206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7A506-6C22-47BD-96F3-240E624966B8}">
      <dsp:nvSpPr>
        <dsp:cNvPr id="0" name=""/>
        <dsp:cNvSpPr/>
      </dsp:nvSpPr>
      <dsp:spPr>
        <a:xfrm rot="5400000">
          <a:off x="6617239" y="723223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73841-108D-47DE-8EB6-BA829AA1F238}">
      <dsp:nvSpPr>
        <dsp:cNvPr id="0" name=""/>
        <dsp:cNvSpPr/>
      </dsp:nvSpPr>
      <dsp:spPr>
        <a:xfrm>
          <a:off x="6428396" y="1285674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sistematično spremljati razvoj timov v organizaciji</a:t>
          </a:r>
        </a:p>
      </dsp:txBody>
      <dsp:txXfrm>
        <a:off x="6428396" y="1285674"/>
        <a:ext cx="1699498" cy="1489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E960D-5803-437B-8530-C1C56707245C}">
      <dsp:nvSpPr>
        <dsp:cNvPr id="0" name=""/>
        <dsp:cNvSpPr/>
      </dsp:nvSpPr>
      <dsp:spPr>
        <a:xfrm>
          <a:off x="0" y="2645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0A482-D04A-4F1F-B678-BE7F8331C768}">
      <dsp:nvSpPr>
        <dsp:cNvPr id="0" name=""/>
        <dsp:cNvSpPr/>
      </dsp:nvSpPr>
      <dsp:spPr>
        <a:xfrm>
          <a:off x="0" y="2645"/>
          <a:ext cx="8128000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5000" kern="1200" dirty="0">
              <a:solidFill>
                <a:srgbClr val="FF0000"/>
              </a:solidFill>
            </a:rPr>
            <a:t>Spremembe znotraj obstoječih sistemov</a:t>
          </a:r>
        </a:p>
      </dsp:txBody>
      <dsp:txXfrm>
        <a:off x="0" y="2645"/>
        <a:ext cx="8128000" cy="1804458"/>
      </dsp:txXfrm>
    </dsp:sp>
    <dsp:sp modelId="{D30B02F6-35E4-4304-8580-45BEACB008B5}">
      <dsp:nvSpPr>
        <dsp:cNvPr id="0" name=""/>
        <dsp:cNvSpPr/>
      </dsp:nvSpPr>
      <dsp:spPr>
        <a:xfrm>
          <a:off x="0" y="1807104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9D376-B418-4053-A492-DA12FFA06600}">
      <dsp:nvSpPr>
        <dsp:cNvPr id="0" name=""/>
        <dsp:cNvSpPr/>
      </dsp:nvSpPr>
      <dsp:spPr>
        <a:xfrm>
          <a:off x="0" y="1807104"/>
          <a:ext cx="8127995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5000" kern="1200" dirty="0"/>
            <a:t>samoevalvacija</a:t>
          </a:r>
        </a:p>
      </dsp:txBody>
      <dsp:txXfrm>
        <a:off x="0" y="1807104"/>
        <a:ext cx="8127995" cy="1804458"/>
      </dsp:txXfrm>
    </dsp:sp>
    <dsp:sp modelId="{13CE9082-0871-4C0B-91A7-9D8F2C899D6E}">
      <dsp:nvSpPr>
        <dsp:cNvPr id="0" name=""/>
        <dsp:cNvSpPr/>
      </dsp:nvSpPr>
      <dsp:spPr>
        <a:xfrm>
          <a:off x="0" y="3611562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68AC6-0E27-432D-BE31-05F5BDA7056A}">
      <dsp:nvSpPr>
        <dsp:cNvPr id="0" name=""/>
        <dsp:cNvSpPr/>
      </dsp:nvSpPr>
      <dsp:spPr>
        <a:xfrm>
          <a:off x="0" y="3611562"/>
          <a:ext cx="3909368" cy="180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5000" kern="1200" dirty="0"/>
            <a:t>LDN – učeče se skupnosti</a:t>
          </a:r>
        </a:p>
      </dsp:txBody>
      <dsp:txXfrm>
        <a:off x="0" y="3611562"/>
        <a:ext cx="3909368" cy="1804458"/>
      </dsp:txXfrm>
    </dsp:sp>
    <dsp:sp modelId="{7563113C-926A-4479-AC07-1D989298DC12}">
      <dsp:nvSpPr>
        <dsp:cNvPr id="0" name=""/>
        <dsp:cNvSpPr/>
      </dsp:nvSpPr>
      <dsp:spPr>
        <a:xfrm>
          <a:off x="3988306" y="3653502"/>
          <a:ext cx="4131111" cy="838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800" kern="1200" dirty="0"/>
            <a:t>prednostna naloga</a:t>
          </a:r>
        </a:p>
      </dsp:txBody>
      <dsp:txXfrm>
        <a:off x="3988306" y="3653502"/>
        <a:ext cx="4131111" cy="838791"/>
      </dsp:txXfrm>
    </dsp:sp>
    <dsp:sp modelId="{BF269A40-3469-44A4-903F-C19DAD22B04B}">
      <dsp:nvSpPr>
        <dsp:cNvPr id="0" name=""/>
        <dsp:cNvSpPr/>
      </dsp:nvSpPr>
      <dsp:spPr>
        <a:xfrm>
          <a:off x="3909368" y="4492293"/>
          <a:ext cx="4210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60AD2-116F-4749-BCF3-B704399B7BFF}">
      <dsp:nvSpPr>
        <dsp:cNvPr id="0" name=""/>
        <dsp:cNvSpPr/>
      </dsp:nvSpPr>
      <dsp:spPr>
        <a:xfrm>
          <a:off x="3988306" y="4534233"/>
          <a:ext cx="4131111" cy="838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800" kern="1200" dirty="0"/>
            <a:t>strokovni aktivi</a:t>
          </a:r>
        </a:p>
      </dsp:txBody>
      <dsp:txXfrm>
        <a:off x="3988306" y="4534233"/>
        <a:ext cx="4131111" cy="838791"/>
      </dsp:txXfrm>
    </dsp:sp>
    <dsp:sp modelId="{5D9E5C4E-3798-4BB1-BCA9-2D56F87E1A56}">
      <dsp:nvSpPr>
        <dsp:cNvPr id="0" name=""/>
        <dsp:cNvSpPr/>
      </dsp:nvSpPr>
      <dsp:spPr>
        <a:xfrm>
          <a:off x="3909368" y="5373024"/>
          <a:ext cx="4210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109AA-8F1E-4123-B41D-03F5046103AE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02AB7-BCDE-4493-89C0-0F52F78F6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496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40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24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0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0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4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93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6986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243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6986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130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196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704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545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1853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68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551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460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203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44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6158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0512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284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582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67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8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672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714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11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063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A12F-F772-4814-A501-901EAEFC2E88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A7E0-6BA2-4E23-BC86-5C2DBB2341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167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49" r:id="rId12"/>
    <p:sldLayoutId id="2147483661" r:id="rId13"/>
    <p:sldLayoutId id="2147483663" r:id="rId14"/>
    <p:sldLayoutId id="2147483652" r:id="rId15"/>
    <p:sldLayoutId id="214748366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58EC-EDFC-4FCF-AC6A-952DDBD57612}" type="datetimeFigureOut">
              <a:rPr lang="sl-SI" smtClean="0"/>
              <a:t>28.11.2023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5245-AB66-496F-AAB8-AF5E9E76EC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656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07568" y="2132873"/>
            <a:ext cx="7772400" cy="1470025"/>
          </a:xfrm>
        </p:spPr>
        <p:txBody>
          <a:bodyPr>
            <a:normAutofit fontScale="90000"/>
          </a:bodyPr>
          <a:lstStyle/>
          <a:p>
            <a:pPr fontAlgn="base"/>
            <a:r>
              <a:rPr lang="sl-SI" dirty="0"/>
              <a:t> </a:t>
            </a:r>
            <a:br>
              <a:rPr lang="sl-SI" dirty="0"/>
            </a:br>
            <a:r>
              <a:rPr lang="sl-SI" sz="3100" b="1" dirty="0"/>
              <a:t>DELOVNA SKUPINA ZA PRIPRAVO NACIONALNEGA PROGRAMA VZGOJE IN IZOBRAŽEVANJA 2023-2033</a:t>
            </a:r>
            <a:r>
              <a:rPr lang="sl-SI" sz="3100" dirty="0"/>
              <a:t> </a:t>
            </a:r>
            <a:br>
              <a:rPr lang="sl-SI" sz="3100" dirty="0"/>
            </a:br>
            <a:r>
              <a:rPr lang="sl-SI" sz="3100" dirty="0"/>
              <a:t/>
            </a:r>
            <a:br>
              <a:rPr lang="sl-SI" sz="3100" dirty="0"/>
            </a:br>
            <a:r>
              <a:rPr lang="sl-SI" sz="3100" dirty="0"/>
              <a:t/>
            </a:r>
            <a:br>
              <a:rPr lang="sl-SI" sz="3100" dirty="0"/>
            </a:br>
            <a:r>
              <a:rPr lang="sl-SI" sz="3100" b="1" dirty="0">
                <a:solidFill>
                  <a:srgbClr val="FF0000"/>
                </a:solidFill>
              </a:rPr>
              <a:t>PODSKUPINA</a:t>
            </a:r>
            <a:br>
              <a:rPr lang="sl-SI" sz="3100" b="1" dirty="0">
                <a:solidFill>
                  <a:srgbClr val="FF0000"/>
                </a:solidFill>
              </a:rPr>
            </a:br>
            <a:r>
              <a:rPr lang="sl-SI" sz="3100" b="1" dirty="0">
                <a:solidFill>
                  <a:srgbClr val="FF0000"/>
                </a:solidFill>
              </a:rPr>
              <a:t> STROKOVNI IN KARIERNI RAZVOJ ZAPOSLENIH V VZGOJI IN IZOBRAŽEVANJU</a:t>
            </a:r>
            <a:r>
              <a:rPr lang="sl-SI" dirty="0">
                <a:solidFill>
                  <a:srgbClr val="FF0000"/>
                </a:solidFill>
              </a:rPr>
              <a:t> </a:t>
            </a:r>
            <a:br>
              <a:rPr lang="sl-SI" dirty="0">
                <a:solidFill>
                  <a:srgbClr val="FF0000"/>
                </a:solidFill>
              </a:rPr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95600" y="4581128"/>
            <a:ext cx="6400800" cy="1728192"/>
          </a:xfrm>
        </p:spPr>
        <p:txBody>
          <a:bodyPr>
            <a:normAutofit fontScale="85000" lnSpcReduction="20000"/>
          </a:bodyPr>
          <a:lstStyle/>
          <a:p>
            <a:pPr algn="r"/>
            <a:endParaRPr lang="sl-SI" dirty="0"/>
          </a:p>
          <a:p>
            <a:pPr algn="r"/>
            <a:r>
              <a:rPr lang="sl-SI" dirty="0"/>
              <a:t>Silvija Komočar</a:t>
            </a:r>
          </a:p>
          <a:p>
            <a:endParaRPr lang="sl-SI" dirty="0"/>
          </a:p>
          <a:p>
            <a:pPr algn="r"/>
            <a:r>
              <a:rPr lang="sl-SI" dirty="0"/>
              <a:t>Koper, 28. 11. 2023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179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A6124A-0EC7-4A85-84EA-E20526C5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Izhodišča</a:t>
            </a:r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140D4B1E-1B01-4164-9F79-D710D3AF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dirty="0" smtClean="0"/>
              <a:t>Raziskava </a:t>
            </a:r>
          </a:p>
          <a:p>
            <a:pPr marL="0" indent="0">
              <a:buNone/>
            </a:pPr>
            <a:r>
              <a:rPr lang="sl-SI" dirty="0" smtClean="0"/>
              <a:t>V </a:t>
            </a:r>
            <a:r>
              <a:rPr lang="sl-SI" dirty="0"/>
              <a:t>raziskavi </a:t>
            </a:r>
            <a:r>
              <a:rPr lang="sl-SI" dirty="0"/>
              <a:t>(Komočar in Čotar Konrad, </a:t>
            </a:r>
            <a:r>
              <a:rPr lang="sl-SI" dirty="0" smtClean="0"/>
              <a:t>2022) </a:t>
            </a:r>
            <a:r>
              <a:rPr lang="sl-SI" dirty="0" smtClean="0"/>
              <a:t>je </a:t>
            </a:r>
            <a:r>
              <a:rPr lang="sl-SI" dirty="0"/>
              <a:t>sodelovalo 57  strokovnih delavcev samostojnega slovenskega javnega vrtca v mestnem okolju: vzgojiteljice (47,4 %) in pomočnice vzgojiteljice (52,6 %). </a:t>
            </a:r>
          </a:p>
          <a:p>
            <a:r>
              <a:rPr lang="sl-SI" sz="3500" b="1" dirty="0">
                <a:solidFill>
                  <a:srgbClr val="FF0000"/>
                </a:solidFill>
              </a:rPr>
              <a:t>novinci</a:t>
            </a:r>
            <a:r>
              <a:rPr lang="sl-SI" dirty="0"/>
              <a:t>: vsi zaposleni, katerih delovna doba v vrtcu obsega 6 let ali manj, ko so po Hubermanu (1993) v začetnih fazah poklicnega razvoja </a:t>
            </a:r>
          </a:p>
          <a:p>
            <a:r>
              <a:rPr lang="sl-SI" sz="3500" b="1" dirty="0">
                <a:solidFill>
                  <a:srgbClr val="FF0000"/>
                </a:solidFill>
              </a:rPr>
              <a:t>starejši zaposleni</a:t>
            </a:r>
            <a:r>
              <a:rPr lang="sl-SI" dirty="0"/>
              <a:t>: pa v raziskavi predstavljajo zaposlene strokovne delavce z delovno dobo v vrtcu 6 let ali več, ko so po isti kategorizaciji že dosegli in presegli poklicno stabilizacijo in utrditev v poklicu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709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88B33D-B195-4EA2-B816-60F5ECA8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B027AB7-BB0C-4BC1-9238-8D3D7C4B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813473"/>
          </a:xfrm>
        </p:spPr>
        <p:txBody>
          <a:bodyPr>
            <a:normAutofit fontScale="92500" lnSpcReduction="10000"/>
          </a:bodyPr>
          <a:lstStyle/>
          <a:p>
            <a:r>
              <a:rPr lang="sl-SI" sz="2000" dirty="0"/>
              <a:t>Novinci kažejo večjo potrebo po vključevanju v MGU v primerjavi s starejšimi zaposlenimi.</a:t>
            </a:r>
          </a:p>
          <a:p>
            <a:r>
              <a:rPr lang="sl-SI" sz="2000" dirty="0"/>
              <a:t>Statistično pomembne razlike so bile v kategorijah načrtovanja MGU in medgeneracijskega povezovanja.</a:t>
            </a:r>
          </a:p>
          <a:p>
            <a:r>
              <a:rPr lang="sl-SI" sz="2000" dirty="0"/>
              <a:t>MGU je pomemben za oba segmenta zaposlenih, vendar so novinci bolj proaktivni v iskanju medgeneracijskega sodelovanja.</a:t>
            </a:r>
          </a:p>
          <a:p>
            <a:r>
              <a:rPr lang="sl-SI" sz="2000" dirty="0"/>
              <a:t>Poudarja se potreba po strukturiranem načrtovanju MGU v organizacijske procese za izboljšanje sodelovanja in učinkovitosti v vzgojno-izobraževalnih ustanovah.</a:t>
            </a:r>
          </a:p>
          <a:p>
            <a:r>
              <a:rPr lang="sl-SI" sz="2000" dirty="0"/>
              <a:t>Novinci doživljajo prehod na delovno mesto s težavami, kot so nizka samozavest in pomanjkanje specifičnih znanj, medtem ko starejši zaposleni pri delu z novinci opažajo nezainteresiranost in težave pri vzpostavljanju mentorstva.</a:t>
            </a:r>
          </a:p>
          <a:p>
            <a:r>
              <a:rPr lang="sl-SI" sz="2000" dirty="0"/>
              <a:t>novinci in starejši zaposleni, si želijo jasno določenih vlog in vsebin, kjer novinci iščejo nasvete in usmeritve, starejši pa želijo prenašati svoje znanje.</a:t>
            </a:r>
          </a:p>
          <a:p>
            <a:r>
              <a:rPr lang="sl-SI" sz="2000" dirty="0"/>
              <a:t>Med pričakovanji novincev prevladujejo potreba po spoštovanju, razumevanju, sprejemanju in sodelovanju, medtem ko starejši zaposleni pričakujejo, da novinci pokažejo interes in spoštovanje do dela.</a:t>
            </a:r>
          </a:p>
          <a:p>
            <a:r>
              <a:rPr lang="sl-SI" sz="2000" dirty="0"/>
              <a:t>Vloga novincev pri prehodu na delovno mesto vključuje njihova močna področja in pozitiven pristop, starejši zaposleni pa nudijo podporo in spodbujajo profesionalni razvoj novincev.</a:t>
            </a:r>
          </a:p>
          <a:p>
            <a:r>
              <a:rPr lang="sl-SI" sz="2000" dirty="0"/>
              <a:t>Pristop k MGU  se izraža v želji po raziskovalnem pristopu in obojestranskem spoštovanju izkušenj.</a:t>
            </a:r>
          </a:p>
        </p:txBody>
      </p:sp>
    </p:spTree>
    <p:extLst>
      <p:ext uri="{BB962C8B-B14F-4D97-AF65-F5344CB8AC3E}">
        <p14:creationId xmlns:p14="http://schemas.microsoft.com/office/powerpoint/2010/main" val="123229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C492BC-6D61-4B87-9EDA-A43813EF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EFC2CFB-AE97-4806-936E-4A0BC0BC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MGU se mora dogajati med strokovnimi delavci, kar zahteva </a:t>
            </a:r>
            <a:r>
              <a:rPr lang="sl-SI" dirty="0">
                <a:solidFill>
                  <a:srgbClr val="FF0000"/>
                </a:solidFill>
              </a:rPr>
              <a:t>oblikovanje ustreznih strokovnih timov</a:t>
            </a:r>
            <a:r>
              <a:rPr lang="sl-SI" dirty="0"/>
              <a:t>, ki spodbujajo medgeneracijsko učenje.</a:t>
            </a:r>
          </a:p>
          <a:p>
            <a:pPr marL="0" lvl="0" indent="0">
              <a:buNone/>
            </a:pPr>
            <a:endParaRPr lang="sl-SI" dirty="0"/>
          </a:p>
          <a:p>
            <a:pPr lvl="0"/>
            <a:r>
              <a:rPr lang="sl-SI" dirty="0"/>
              <a:t>Strokovne time je treba </a:t>
            </a:r>
            <a:r>
              <a:rPr lang="sl-SI" dirty="0">
                <a:solidFill>
                  <a:srgbClr val="FF0000"/>
                </a:solidFill>
              </a:rPr>
              <a:t>načrtno sestaviti iz različnih generacij</a:t>
            </a:r>
            <a:r>
              <a:rPr lang="sl-SI" dirty="0"/>
              <a:t>, kar omogoča skupno učenje in profesionalni razvoj.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118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Izhodišča za spreminjanje prakse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78045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31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9282" y="141007"/>
            <a:ext cx="10515600" cy="728569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Kako?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8401246"/>
              </p:ext>
            </p:extLst>
          </p:nvPr>
        </p:nvGraphicFramePr>
        <p:xfrm>
          <a:off x="2040964" y="9796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9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855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/>
              <a:t/>
            </a:r>
            <a:br>
              <a:rPr lang="sl-SI" b="1" dirty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>Hvala za pozornost!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90" y="1825625"/>
            <a:ext cx="4384219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66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5583" y="10527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rgbClr val="FF0000"/>
                </a:solidFill>
                <a:latin typeface="Calibri Light" panose="020F0302020204030204"/>
              </a:rPr>
              <a:t>Predmet obravnave podskupine:</a:t>
            </a:r>
            <a:br>
              <a:rPr lang="sl-SI" dirty="0">
                <a:solidFill>
                  <a:srgbClr val="FF0000"/>
                </a:solidFill>
                <a:latin typeface="Calibri Light" panose="020F0302020204030204"/>
              </a:rPr>
            </a:br>
            <a:r>
              <a:rPr lang="sl-SI" dirty="0">
                <a:solidFill>
                  <a:srgbClr val="FF0000"/>
                </a:solidFill>
                <a:latin typeface="Calibri Light" panose="020F0302020204030204"/>
              </a:rPr>
              <a:t/>
            </a:r>
            <a:br>
              <a:rPr lang="sl-SI" dirty="0">
                <a:solidFill>
                  <a:srgbClr val="FF0000"/>
                </a:solidFill>
                <a:latin typeface="Calibri Light" panose="020F0302020204030204"/>
              </a:rPr>
            </a:br>
            <a:r>
              <a:rPr lang="sl-SI" sz="3600" dirty="0">
                <a:solidFill>
                  <a:srgbClr val="FF0000"/>
                </a:solidFill>
              </a:rPr>
              <a:t>Obravnava sistema kariernega razvoja strokovnih in vodstvenih delavcev  </a:t>
            </a:r>
            <a:r>
              <a:rPr lang="sl-SI" sz="4900" dirty="0"/>
              <a:t/>
            </a:r>
            <a:br>
              <a:rPr lang="sl-SI" sz="4900" dirty="0"/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05307" y="2492896"/>
            <a:ext cx="10021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začetno izobraževanje,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mentorstvo,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uvajanje v poklic in delo,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usposabljanje mentorjev v podjetjih,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načrtovanje in vodenje lastne karierne poti,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napredovanje v poklicu,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nadaljnje izobraževanje in usposabljanje,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izmenjava/primerjava izkušenj s pedagoškim poklicem v drugih državah,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pomanjkanje kadra, prehodi kadra iz gospodarstva v šolstvo,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podpora in položaj ravnateljev</a:t>
            </a:r>
          </a:p>
        </p:txBody>
      </p:sp>
    </p:spTree>
    <p:extLst>
      <p:ext uri="{BB962C8B-B14F-4D97-AF65-F5344CB8AC3E}">
        <p14:creationId xmlns:p14="http://schemas.microsoft.com/office/powerpoint/2010/main" val="114909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141668"/>
            <a:ext cx="8229600" cy="1674253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  <a:latin typeface="Calibri Light" panose="020F0302020204030204"/>
              </a:rPr>
              <a:t/>
            </a:r>
            <a:br>
              <a:rPr lang="sl-SI" dirty="0">
                <a:solidFill>
                  <a:srgbClr val="FF0000"/>
                </a:solidFill>
                <a:latin typeface="Calibri Light" panose="020F0302020204030204"/>
              </a:rPr>
            </a:br>
            <a:r>
              <a:rPr lang="sl-SI" dirty="0">
                <a:solidFill>
                  <a:srgbClr val="FF0000"/>
                </a:solidFill>
                <a:latin typeface="Calibri Light" panose="020F0302020204030204"/>
              </a:rPr>
              <a:t/>
            </a:r>
            <a:br>
              <a:rPr lang="sl-SI" dirty="0">
                <a:solidFill>
                  <a:srgbClr val="FF0000"/>
                </a:solidFill>
                <a:latin typeface="Calibri Light" panose="020F0302020204030204"/>
              </a:rPr>
            </a:br>
            <a:r>
              <a:rPr lang="sl-SI" sz="3600" dirty="0">
                <a:solidFill>
                  <a:srgbClr val="FF0000"/>
                </a:solidFill>
              </a:rPr>
              <a:t>Obravnava sistema kariernega razvoja strokovnih in vodstvenih delavcev  </a:t>
            </a:r>
            <a:r>
              <a:rPr lang="sl-SI" sz="4900" dirty="0"/>
              <a:t/>
            </a:r>
            <a:br>
              <a:rPr lang="sl-SI" sz="4900" dirty="0"/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67177" y="2087463"/>
            <a:ext cx="104576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problematika ugleda pedagoškega poklica in s tem samopodobe strokovnega kadra;</a:t>
            </a:r>
          </a:p>
          <a:p>
            <a:pPr defTabSz="914400"/>
            <a:endParaRPr lang="sl-SI" sz="24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sistem prehoda oz. rekrutiranja učiteljev/strokovnjakov iz drugih resorjev, predvsem gospodarstva trenutno ni zadovoljiv;</a:t>
            </a:r>
          </a:p>
          <a:p>
            <a:pPr defTabSz="914400"/>
            <a:endParaRPr lang="sl-SI" sz="24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/>
              <a:t>nezmožnost nadomestitve pedagoškega kadra, ki se upokojuje</a:t>
            </a:r>
          </a:p>
          <a:p>
            <a:pPr defTabSz="914400"/>
            <a:endParaRPr lang="sl-SI" sz="24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prstClr val="black"/>
                </a:solidFill>
                <a:latin typeface="Calibri"/>
              </a:rPr>
              <a:t>pojavlja se problem </a:t>
            </a:r>
            <a:r>
              <a:rPr lang="sl-SI" sz="2400" dirty="0">
                <a:solidFill>
                  <a:srgbClr val="FF0000"/>
                </a:solidFill>
                <a:latin typeface="Calibri"/>
              </a:rPr>
              <a:t>odhoda pedagoškega kadra iz poklica</a:t>
            </a:r>
            <a:r>
              <a:rPr lang="sl-SI" sz="2400" dirty="0">
                <a:solidFill>
                  <a:prstClr val="black"/>
                </a:solidFill>
                <a:latin typeface="Calibri"/>
              </a:rPr>
              <a:t>, potem, ko so ga že opravljali – ugotoviti je treba, kje in zakaj je problem                     </a:t>
            </a:r>
            <a:r>
              <a:rPr lang="sl-SI" sz="3200" b="1" dirty="0">
                <a:solidFill>
                  <a:srgbClr val="FF0000"/>
                </a:solidFill>
                <a:latin typeface="Calibri"/>
              </a:rPr>
              <a:t>KAKO V VIZ ZADRŽATI PEDAGOŠKI KADER?</a:t>
            </a:r>
            <a:endParaRPr lang="sl-SI" sz="2400" b="1" dirty="0">
              <a:solidFill>
                <a:srgbClr val="FF0000"/>
              </a:solidFill>
              <a:latin typeface="Calibri"/>
            </a:endParaRPr>
          </a:p>
          <a:p>
            <a:pPr defTabSz="914400"/>
            <a:endParaRPr lang="sl-SI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uščica: desno 3">
            <a:extLst>
              <a:ext uri="{FF2B5EF4-FFF2-40B4-BE49-F238E27FC236}">
                <a16:creationId xmlns:a16="http://schemas.microsoft.com/office/drawing/2014/main" xmlns="" id="{5D498930-42D6-4CBE-81FB-76D6730FCBC0}"/>
              </a:ext>
            </a:extLst>
          </p:cNvPr>
          <p:cNvSpPr/>
          <p:nvPr/>
        </p:nvSpPr>
        <p:spPr>
          <a:xfrm>
            <a:off x="7804598" y="5515490"/>
            <a:ext cx="1133340" cy="434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509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FCB7982A-BD3A-4112-9688-4D24C6C5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Prebivalstvo razvitih družb se stara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AD52E057-A0BA-4690-BA54-AFE33A8CF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3646"/>
            <a:ext cx="10972800" cy="4812524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  <a:p>
            <a:r>
              <a:rPr lang="sl-SI" dirty="0">
                <a:solidFill>
                  <a:srgbClr val="FF0000"/>
                </a:solidFill>
              </a:rPr>
              <a:t>Do leta 2050 bo vsak šesti človek starejši od 65 let </a:t>
            </a:r>
            <a:r>
              <a:rPr lang="sl-SI" dirty="0"/>
              <a:t>(statistični podatki Združenih narodov, 2019).</a:t>
            </a:r>
          </a:p>
          <a:p>
            <a:r>
              <a:rPr lang="sl-SI" dirty="0"/>
              <a:t>Prebivalstvo Slovenije je glede na svetovno povprečje staro in se naprej stara (v zadnjih 30 letih se je povprečna starost povečala za 7,5 leta). </a:t>
            </a:r>
          </a:p>
          <a:p>
            <a:r>
              <a:rPr lang="sl-SI" dirty="0"/>
              <a:t>V Sloveniji predstavljajo mladi (0–14 let) 15 % prebivalstva, v svetu pa 25 %. Odstotek starejših (65+ let) pa je v Sloveniji dosti večji (21 %) kot med vsem prebivalstvom (10 %). </a:t>
            </a:r>
          </a:p>
          <a:p>
            <a:r>
              <a:rPr lang="sl-SI" dirty="0">
                <a:solidFill>
                  <a:srgbClr val="FF0000"/>
                </a:solidFill>
              </a:rPr>
              <a:t>Število starejših je v Sloveniji prvič preseglo število mladih sredi leta 2003 </a:t>
            </a:r>
            <a:r>
              <a:rPr lang="sl-SI" dirty="0"/>
              <a:t>(podatki od leta 2021, Statistični urad RS)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298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F2C02E-D3D7-4368-AE01-37E3BF13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Prilagajanje upokojitvene starosti v EU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C554035-0CBA-42CA-93C1-79EE010AE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Številne evropske države prilagajajo upokojitveno starost glede na pričakovano življenjsko dobo (raziskave finskega centra za pokojnine </a:t>
            </a:r>
            <a:r>
              <a:rPr lang="sl-SI" dirty="0" err="1"/>
              <a:t>Eläketurvakeskus</a:t>
            </a:r>
            <a:r>
              <a:rPr lang="sl-SI" dirty="0"/>
              <a:t>, 2021) . </a:t>
            </a:r>
          </a:p>
          <a:p>
            <a:r>
              <a:rPr lang="sl-SI" dirty="0"/>
              <a:t>Trenutno je najvišja upokojitvena starost v Evropi 68 let (v </a:t>
            </a:r>
            <a:r>
              <a:rPr lang="sl-SI" dirty="0">
                <a:solidFill>
                  <a:srgbClr val="FF0000"/>
                </a:solidFill>
              </a:rPr>
              <a:t>Sloveniji 65 let</a:t>
            </a:r>
            <a:r>
              <a:rPr lang="sl-SI" dirty="0"/>
              <a:t>), z nagnjenjem k naraščanju do leta 2030.</a:t>
            </a:r>
          </a:p>
          <a:p>
            <a:r>
              <a:rPr lang="sl-SI" dirty="0"/>
              <a:t>Prilagoditev upokojitvene starosti nakazuje </a:t>
            </a:r>
            <a:r>
              <a:rPr lang="sl-SI" dirty="0">
                <a:solidFill>
                  <a:srgbClr val="FF0000"/>
                </a:solidFill>
              </a:rPr>
              <a:t>prisotnost starejših generacij v delovnem procesu, kar povečuje potrebo po medgeneracijskem učenju (MGU)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068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C1960F-13EB-4365-B55B-02A350F9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Medgeneracijsko učenje (MGU)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429260B-F688-4DC4-B98C-B4143DDA8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0053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sl-SI" sz="4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000" dirty="0"/>
              <a:t>„</a:t>
            </a:r>
            <a:r>
              <a:rPr lang="sl-SI" sz="4000" dirty="0">
                <a:solidFill>
                  <a:srgbClr val="FF0000"/>
                </a:solidFill>
              </a:rPr>
              <a:t>sistematičen</a:t>
            </a:r>
            <a:r>
              <a:rPr lang="sl-SI" sz="4000" dirty="0"/>
              <a:t> prenos in interakcija znanja, veščin, kompetenc, modrosti, norm in vrednot med generacijami“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/>
              <a:t>(</a:t>
            </a:r>
            <a:r>
              <a:rPr lang="sl-SI" dirty="0" err="1"/>
              <a:t>Aemmi</a:t>
            </a:r>
            <a:r>
              <a:rPr lang="sl-SI" dirty="0"/>
              <a:t> in </a:t>
            </a:r>
            <a:r>
              <a:rPr lang="sl-SI" dirty="0" err="1"/>
              <a:t>Karimi</a:t>
            </a:r>
            <a:r>
              <a:rPr lang="sl-SI" dirty="0"/>
              <a:t> </a:t>
            </a:r>
            <a:r>
              <a:rPr lang="sl-SI" dirty="0" err="1"/>
              <a:t>Moonaghi</a:t>
            </a:r>
            <a:r>
              <a:rPr lang="sl-SI" dirty="0"/>
              <a:t>, 2017) </a:t>
            </a:r>
          </a:p>
        </p:txBody>
      </p:sp>
    </p:spTree>
    <p:extLst>
      <p:ext uri="{BB962C8B-B14F-4D97-AF65-F5344CB8AC3E}">
        <p14:creationId xmlns:p14="http://schemas.microsoft.com/office/powerpoint/2010/main" val="332916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76415B-D30F-45BE-AEFE-2E987FB6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Generacijska vrzel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58DC6EF-9C3B-4A5A-8CEA-19F728AD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/>
              <a:t>pomen MGU in zaskrbljenost zaradi možne izgube dragocenega znanja ob upokojitvi pedagoških delavcev (</a:t>
            </a:r>
            <a:r>
              <a:rPr lang="sl-SI" dirty="0" err="1"/>
              <a:t>Orzea</a:t>
            </a:r>
            <a:r>
              <a:rPr lang="sl-SI" dirty="0"/>
              <a:t> in </a:t>
            </a:r>
            <a:r>
              <a:rPr lang="sl-SI" dirty="0" err="1"/>
              <a:t>Bratianu</a:t>
            </a:r>
            <a:r>
              <a:rPr lang="sl-SI" dirty="0"/>
              <a:t>, 2012)</a:t>
            </a:r>
          </a:p>
          <a:p>
            <a:pPr lvl="0"/>
            <a:r>
              <a:rPr lang="sl-SI" dirty="0"/>
              <a:t>organizacije se lahko obvarujejo pred izgubo znanja s spodbujanjem MGU (</a:t>
            </a:r>
            <a:r>
              <a:rPr lang="sl-SI" dirty="0" err="1"/>
              <a:t>Bratianu</a:t>
            </a:r>
            <a:r>
              <a:rPr lang="sl-SI" dirty="0"/>
              <a:t> in Leon, 2015; </a:t>
            </a:r>
            <a:r>
              <a:rPr lang="sl-SI" dirty="0" err="1"/>
              <a:t>Brucknerova</a:t>
            </a:r>
            <a:r>
              <a:rPr lang="sl-SI" dirty="0"/>
              <a:t> in </a:t>
            </a:r>
            <a:r>
              <a:rPr lang="sl-SI" dirty="0" err="1"/>
              <a:t>Novotny</a:t>
            </a:r>
            <a:r>
              <a:rPr lang="sl-SI" dirty="0"/>
              <a:t>, 2017; </a:t>
            </a:r>
            <a:r>
              <a:rPr lang="sl-SI" dirty="0" err="1"/>
              <a:t>DeLong</a:t>
            </a:r>
            <a:r>
              <a:rPr lang="sl-SI" dirty="0"/>
              <a:t>, 2004; </a:t>
            </a:r>
            <a:r>
              <a:rPr lang="sl-SI" dirty="0" err="1"/>
              <a:t>Harvey</a:t>
            </a:r>
            <a:r>
              <a:rPr lang="sl-SI" dirty="0"/>
              <a:t>, 2012; </a:t>
            </a:r>
            <a:r>
              <a:rPr lang="sl-SI" dirty="0" err="1"/>
              <a:t>Ropes</a:t>
            </a:r>
            <a:r>
              <a:rPr lang="sl-SI" dirty="0"/>
              <a:t>, 2013)</a:t>
            </a:r>
          </a:p>
          <a:p>
            <a:r>
              <a:rPr lang="sl-SI" dirty="0"/>
              <a:t>Spremenjena starostna struktura prebivalstva zahteva </a:t>
            </a:r>
            <a:r>
              <a:rPr lang="sl-SI" dirty="0">
                <a:solidFill>
                  <a:srgbClr val="FF0000"/>
                </a:solidFill>
              </a:rPr>
              <a:t>prilagoditev obstoječih sistemov tudi v vzgoji in izobraževanju</a:t>
            </a:r>
            <a:r>
              <a:rPr lang="sl-SI" dirty="0"/>
              <a:t>.</a:t>
            </a:r>
          </a:p>
          <a:p>
            <a:pPr lv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684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9EBE72-ABE4-4929-977D-C44D7171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Pogoji za učinkovito MGU</a:t>
            </a: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xmlns="" id="{B8E2A1A5-A686-4A17-B256-320742DF2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11456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6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2C57D4-BC75-4D37-85C8-CA92131A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Pogoji za učinkovito MGU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4BC26E8-626C-48AE-B155-1A0A4BFF8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l-SI" dirty="0"/>
              <a:t>med pedagoškimi delavci, tako novimi kot starejšimi, </a:t>
            </a:r>
            <a:r>
              <a:rPr lang="sl-SI" dirty="0">
                <a:solidFill>
                  <a:srgbClr val="FF0000"/>
                </a:solidFill>
              </a:rPr>
              <a:t>oblikovati nove vloge, strukture, jih spodbujati k novim nalogam in oblikovati kulturo raziskovanja.</a:t>
            </a:r>
          </a:p>
          <a:p>
            <a:pPr lvl="0"/>
            <a:r>
              <a:rPr lang="sl-SI" dirty="0">
                <a:solidFill>
                  <a:srgbClr val="FF0000"/>
                </a:solidFill>
              </a:rPr>
              <a:t>načrtovanje kariere</a:t>
            </a:r>
            <a:r>
              <a:rPr lang="sl-SI" dirty="0"/>
              <a:t>, kjer novinec potrebuje podporo pri določanju in doseganju kariernih ciljev, kar lahko dosežemo tudi skozi MGU (Blažič, 2021). </a:t>
            </a:r>
          </a:p>
          <a:p>
            <a:pPr lvl="0"/>
            <a:r>
              <a:rPr lang="sl-SI" dirty="0"/>
              <a:t>Koncept MGU se definira kot učenje skozi interakcije med predstavniki različnih generacij in se ga mora razumeti kot </a:t>
            </a:r>
            <a:r>
              <a:rPr lang="sl-SI" dirty="0">
                <a:solidFill>
                  <a:srgbClr val="FF0000"/>
                </a:solidFill>
              </a:rPr>
              <a:t>dvosmerni proces </a:t>
            </a:r>
            <a:r>
              <a:rPr lang="sl-SI" dirty="0"/>
              <a:t>izmenjave znanj med starejšo in mlajšo generacijo (Ramon in Turini, 2008).</a:t>
            </a:r>
          </a:p>
          <a:p>
            <a:pPr lvl="0"/>
            <a:r>
              <a:rPr lang="sl-SI" dirty="0">
                <a:solidFill>
                  <a:srgbClr val="FF0000"/>
                </a:solidFill>
              </a:rPr>
              <a:t>Nove generacije </a:t>
            </a:r>
            <a:r>
              <a:rPr lang="sl-SI" dirty="0"/>
              <a:t>zaposlenih prinašajo </a:t>
            </a:r>
            <a:r>
              <a:rPr lang="sl-SI" dirty="0">
                <a:solidFill>
                  <a:srgbClr val="FF0000"/>
                </a:solidFill>
              </a:rPr>
              <a:t>nove želje, vrednote in tehnologije</a:t>
            </a:r>
            <a:r>
              <a:rPr lang="sl-SI" dirty="0"/>
              <a:t>, kar zahteva </a:t>
            </a:r>
            <a:r>
              <a:rPr lang="sl-SI" dirty="0">
                <a:solidFill>
                  <a:srgbClr val="FF0000"/>
                </a:solidFill>
              </a:rPr>
              <a:t>pridobivanje novih znanj in prenovo delovnih procesov </a:t>
            </a:r>
            <a:r>
              <a:rPr lang="sl-SI" dirty="0"/>
              <a:t>(Burgar, 2011).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144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490BB3D1C3BA45B8AC6F273A97649D" ma:contentTypeVersion="16" ma:contentTypeDescription="Ustvari nov dokument." ma:contentTypeScope="" ma:versionID="d8c1ded5ac03f35dfa788bb985d5d5da">
  <xsd:schema xmlns:xsd="http://www.w3.org/2001/XMLSchema" xmlns:xs="http://www.w3.org/2001/XMLSchema" xmlns:p="http://schemas.microsoft.com/office/2006/metadata/properties" xmlns:ns3="a0dd9e5d-e441-45ca-ad0f-25ecf75d5eb9" xmlns:ns4="a309771c-b61a-43db-83a8-2c1cc2baac8b" targetNamespace="http://schemas.microsoft.com/office/2006/metadata/properties" ma:root="true" ma:fieldsID="28d161ac4d9d748b52aa1f0bf53e5d57" ns3:_="" ns4:_="">
    <xsd:import namespace="a0dd9e5d-e441-45ca-ad0f-25ecf75d5eb9"/>
    <xsd:import namespace="a309771c-b61a-43db-83a8-2c1cc2baac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d9e5d-e441-45ca-ad0f-25ecf75d5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9771c-b61a-43db-83a8-2c1cc2baac8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dd9e5d-e441-45ca-ad0f-25ecf75d5eb9" xsi:nil="true"/>
  </documentManagement>
</p:properties>
</file>

<file path=customXml/itemProps1.xml><?xml version="1.0" encoding="utf-8"?>
<ds:datastoreItem xmlns:ds="http://schemas.openxmlformats.org/officeDocument/2006/customXml" ds:itemID="{092ED86B-267E-439E-8DC8-F8B740FEB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dd9e5d-e441-45ca-ad0f-25ecf75d5eb9"/>
    <ds:schemaRef ds:uri="a309771c-b61a-43db-83a8-2c1cc2baa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EA6F34-BC47-4A49-B5EA-7990CD8082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E84D1D-737F-4612-B8C6-501AF7297A0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0dd9e5d-e441-45ca-ad0f-25ecf75d5eb9"/>
    <ds:schemaRef ds:uri="http://purl.org/dc/elements/1.1/"/>
    <ds:schemaRef ds:uri="http://schemas.microsoft.com/office/2006/metadata/properties"/>
    <ds:schemaRef ds:uri="http://schemas.microsoft.com/office/infopath/2007/PartnerControls"/>
    <ds:schemaRef ds:uri="a309771c-b61a-43db-83a8-2c1cc2baac8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1590</TotalTime>
  <Words>882</Words>
  <Application>Microsoft Office PowerPoint</Application>
  <PresentationFormat>Po meri</PresentationFormat>
  <Paragraphs>81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15</vt:i4>
      </vt:variant>
    </vt:vector>
  </HeadingPairs>
  <TitlesOfParts>
    <vt:vector size="17" baseType="lpstr">
      <vt:lpstr>Office Theme</vt:lpstr>
      <vt:lpstr>Officeova tema</vt:lpstr>
      <vt:lpstr>  DELOVNA SKUPINA ZA PRIPRAVO NACIONALNEGA PROGRAMA VZGOJE IN IZOBRAŽEVANJA 2023-2033    PODSKUPINA  STROKOVNI IN KARIERNI RAZVOJ ZAPOSLENIH V VZGOJI IN IZOBRAŽEVANJU  </vt:lpstr>
      <vt:lpstr>Predmet obravnave podskupine:  Obravnava sistema kariernega razvoja strokovnih in vodstvenih delavcev   </vt:lpstr>
      <vt:lpstr>  Obravnava sistema kariernega razvoja strokovnih in vodstvenih delavcev   </vt:lpstr>
      <vt:lpstr>Prebivalstvo razvitih družb se stara</vt:lpstr>
      <vt:lpstr>Prilagajanje upokojitvene starosti v EU</vt:lpstr>
      <vt:lpstr>Medgeneracijsko učenje (MGU)</vt:lpstr>
      <vt:lpstr>Generacijska vrzel</vt:lpstr>
      <vt:lpstr>Pogoji za učinkovito MGU</vt:lpstr>
      <vt:lpstr>Pogoji za učinkovito MGU</vt:lpstr>
      <vt:lpstr>Izhodišča</vt:lpstr>
      <vt:lpstr>Rezultati </vt:lpstr>
      <vt:lpstr>KAKO?</vt:lpstr>
      <vt:lpstr>Izhodišča za spreminjanje prakse</vt:lpstr>
      <vt:lpstr>Kako?</vt:lpstr>
      <vt:lpstr>  Hvala za pozornost!</vt:lpstr>
    </vt:vector>
  </TitlesOfParts>
  <Company>D-NET d.o.o.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Zadravec Sojar</dc:creator>
  <cp:lastModifiedBy>Uporabnik</cp:lastModifiedBy>
  <cp:revision>93</cp:revision>
  <cp:lastPrinted>2023-11-28T07:20:31Z</cp:lastPrinted>
  <dcterms:created xsi:type="dcterms:W3CDTF">2022-08-02T10:40:35Z</dcterms:created>
  <dcterms:modified xsi:type="dcterms:W3CDTF">2023-11-28T07:26:25Z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0x01010051490BB3D1C3BA45B8AC6F273A97649D</vt:lpwstr>
  </property>
</Properties>
</file>