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4"/>
  </p:sldMasterIdLst>
  <p:notesMasterIdLst>
    <p:notesMasterId r:id="rId20"/>
  </p:notesMasterIdLst>
  <p:sldIdLst>
    <p:sldId id="256" r:id="rId5"/>
    <p:sldId id="277" r:id="rId6"/>
    <p:sldId id="264" r:id="rId7"/>
    <p:sldId id="280" r:id="rId8"/>
    <p:sldId id="269" r:id="rId9"/>
    <p:sldId id="270" r:id="rId10"/>
    <p:sldId id="272" r:id="rId11"/>
    <p:sldId id="271" r:id="rId12"/>
    <p:sldId id="273" r:id="rId13"/>
    <p:sldId id="275" r:id="rId14"/>
    <p:sldId id="276" r:id="rId15"/>
    <p:sldId id="274" r:id="rId16"/>
    <p:sldId id="279" r:id="rId17"/>
    <p:sldId id="263" r:id="rId18"/>
    <p:sldId id="278" r:id="rId19"/>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922" autoAdjust="0"/>
  </p:normalViewPr>
  <p:slideViewPr>
    <p:cSldViewPr snapToGrid="0">
      <p:cViewPr varScale="1">
        <p:scale>
          <a:sx n="69" d="100"/>
          <a:sy n="69" d="100"/>
        </p:scale>
        <p:origin x="123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1D6E0E-45DA-44C5-8901-FA912DD89C9D}" type="datetimeFigureOut">
              <a:rPr lang="sl-SI" smtClean="0"/>
              <a:t>28. 11. 2023</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E8A7F8-E033-47F6-ABFD-778CC9E9D244}" type="slidenum">
              <a:rPr lang="sl-SI" smtClean="0"/>
              <a:t>‹#›</a:t>
            </a:fld>
            <a:endParaRPr lang="sl-SI"/>
          </a:p>
        </p:txBody>
      </p:sp>
    </p:spTree>
    <p:extLst>
      <p:ext uri="{BB962C8B-B14F-4D97-AF65-F5344CB8AC3E}">
        <p14:creationId xmlns:p14="http://schemas.microsoft.com/office/powerpoint/2010/main" val="2038600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Razvijanje identitete strokovnih delavcev je ključna, če želimo uvajati na učence osredinjeno poučevanje.</a:t>
            </a:r>
          </a:p>
          <a:p>
            <a:endParaRPr lang="sl-SI" dirty="0"/>
          </a:p>
          <a:p>
            <a:r>
              <a:rPr lang="sl-SI" dirty="0"/>
              <a:t>Vprašanje, ki se zastavlja, je: kako lahko podpremo razvijanje identitete strokovnih delavcev v VIZ.</a:t>
            </a:r>
          </a:p>
          <a:p>
            <a:endParaRPr lang="sl-SI" dirty="0"/>
          </a:p>
          <a:p>
            <a:r>
              <a:rPr lang="sl-SI" dirty="0"/>
              <a:t>Najprej: pomembno je, da na ravni VIZ sistema ohranjamo oz. vzpostavljamo celostno podporo raznolikih strokovnih delavcev.</a:t>
            </a:r>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2</a:t>
            </a:fld>
            <a:endParaRPr lang="sl-SI"/>
          </a:p>
        </p:txBody>
      </p:sp>
    </p:spTree>
    <p:extLst>
      <p:ext uri="{BB962C8B-B14F-4D97-AF65-F5344CB8AC3E}">
        <p14:creationId xmlns:p14="http://schemas.microsoft.com/office/powerpoint/2010/main" val="4092719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3</a:t>
            </a:fld>
            <a:endParaRPr lang="sl-SI"/>
          </a:p>
        </p:txBody>
      </p:sp>
    </p:spTree>
    <p:extLst>
      <p:ext uri="{BB962C8B-B14F-4D97-AF65-F5344CB8AC3E}">
        <p14:creationId xmlns:p14="http://schemas.microsoft.com/office/powerpoint/2010/main" val="1939939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Kompetenčni okvir za vse strokovne delavce v VIZ (vsebine, vezane na vedenje, kompetence, prepričanja, identiteto, poslanstvo in okolje – če se osredotočimo na </a:t>
            </a:r>
            <a:r>
              <a:rPr lang="sl-SI" dirty="0" err="1"/>
              <a:t>Korthagna</a:t>
            </a:r>
            <a:r>
              <a:rPr lang="sl-SI" dirty="0"/>
              <a:t> in na zapis strokovne skupine Profesionalni razvoj) – katera znanja strokovna javnost meni, da jih strokovni delavci v VIZ potrebujejo.</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sl-SI" sz="1200" dirty="0"/>
              <a:t>ZOFVI (poenotenje, predšolska vzgoja in širše)</a:t>
            </a:r>
          </a:p>
          <a:p>
            <a:pPr marL="0" marR="0" lvl="0" indent="0" algn="l" defTabSz="914400" rtl="0" eaLnBrk="1" fontAlgn="auto" latinLnBrk="0" hangingPunct="1">
              <a:lnSpc>
                <a:spcPct val="100000"/>
              </a:lnSpc>
              <a:spcBef>
                <a:spcPts val="0"/>
              </a:spcBef>
              <a:spcAft>
                <a:spcPts val="0"/>
              </a:spcAft>
              <a:buClrTx/>
              <a:buSzTx/>
              <a:buFontTx/>
              <a:buNone/>
              <a:tabLst/>
              <a:defRPr/>
            </a:pPr>
            <a:r>
              <a:rPr lang="sl-SI" dirty="0"/>
              <a:t>V poglavju XIV </a:t>
            </a:r>
            <a:r>
              <a:rPr lang="sl-SI" dirty="0" err="1"/>
              <a:t>ZOFVi</a:t>
            </a:r>
            <a:r>
              <a:rPr lang="sl-SI" dirty="0"/>
              <a:t> se ne pojavijo osnovne določbe, vezane na izobrazbo vzgojiteljev in pomočnikov vzgojiteljev</a:t>
            </a:r>
            <a:br>
              <a:rPr lang="sl-SI" dirty="0"/>
            </a:br>
            <a:r>
              <a:rPr lang="sl-SI" sz="1800" kern="100" dirty="0">
                <a:effectLst/>
                <a:latin typeface="Calibri" panose="020F0502020204030204" pitchFamily="34" charset="0"/>
                <a:ea typeface="Calibri" panose="020F0502020204030204" pitchFamily="34" charset="0"/>
                <a:cs typeface="Times New Roman" panose="02020603050405020304" pitchFamily="18" charset="0"/>
              </a:rPr>
              <a:t>Sistemska prizadevanja bi bilo treba usmeriti </a:t>
            </a:r>
            <a:r>
              <a:rPr lang="sl-SI" sz="1800" b="1" kern="100" dirty="0">
                <a:effectLst/>
                <a:latin typeface="Calibri" panose="020F0502020204030204" pitchFamily="34" charset="0"/>
                <a:ea typeface="Calibri" panose="020F0502020204030204" pitchFamily="34" charset="0"/>
                <a:cs typeface="Times New Roman" panose="02020603050405020304" pitchFamily="18" charset="0"/>
              </a:rPr>
              <a:t>v dvig izobrazbe </a:t>
            </a:r>
            <a:r>
              <a:rPr lang="sl-SI" sz="1800" b="1" u="sng" kern="100" dirty="0">
                <a:effectLst/>
                <a:latin typeface="Calibri" panose="020F0502020204030204" pitchFamily="34" charset="0"/>
                <a:ea typeface="Calibri" panose="020F0502020204030204" pitchFamily="34" charset="0"/>
                <a:cs typeface="Times New Roman" panose="02020603050405020304" pitchFamily="18" charset="0"/>
              </a:rPr>
              <a:t>vzgojiteljev</a:t>
            </a:r>
            <a:r>
              <a:rPr lang="sl-SI" sz="1800" b="1" kern="100" dirty="0">
                <a:effectLst/>
                <a:latin typeface="Calibri" panose="020F0502020204030204" pitchFamily="34" charset="0"/>
                <a:ea typeface="Calibri" panose="020F0502020204030204" pitchFamily="34" charset="0"/>
                <a:cs typeface="Times New Roman" panose="02020603050405020304" pitchFamily="18" charset="0"/>
              </a:rPr>
              <a:t>, ki bi se izenačila z izobrazbo učiteljev, torej iz strokovnega visokošolskega programa v univerzitetni študijski program 2. bolonjske stopnje in prav tako tudi dvigniti izobrazbo pomočnikov vzgojiteljev iz srednješolskega strokovnega programa na raven visokošolskega strokovnega programa 1. stopnje, pri čemer bi se trenutni strokovni srednješolski programi za predšolsko vzgojo lahko preoblikovali v pedagoške gimnazije, kamor bi se lahko vpisovali vsi dijaki, ki jih v prihodnosti zanima pedagoški poklic. </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br>
              <a:rPr lang="sl-SI" dirty="0"/>
            </a:br>
            <a:br>
              <a:rPr lang="sl-SI" dirty="0"/>
            </a:br>
            <a:r>
              <a:rPr lang="sl-SI" dirty="0"/>
              <a:t>V posameznih členih terminologija ni poenotena</a:t>
            </a:r>
          </a:p>
          <a:p>
            <a:endParaRPr lang="sl-SI" dirty="0"/>
          </a:p>
          <a:p>
            <a:pPr marL="0" marR="0" lvl="0" indent="0" algn="l" defTabSz="914400" rtl="0" eaLnBrk="1" fontAlgn="auto" latinLnBrk="0" hangingPunct="1">
              <a:lnSpc>
                <a:spcPct val="100000"/>
              </a:lnSpc>
              <a:spcBef>
                <a:spcPts val="0"/>
              </a:spcBef>
              <a:spcAft>
                <a:spcPts val="0"/>
              </a:spcAft>
              <a:buClrTx/>
              <a:buSzTx/>
              <a:buFontTx/>
              <a:buNone/>
              <a:tabLst/>
              <a:defRPr/>
            </a:pPr>
            <a:r>
              <a:rPr lang="sl-SI" dirty="0"/>
              <a:t>Merila za „pedagoške študijske programe“ niso veljavna?</a:t>
            </a:r>
          </a:p>
          <a:p>
            <a:endParaRPr lang="sl-SI" dirty="0"/>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12</a:t>
            </a:fld>
            <a:endParaRPr lang="sl-SI"/>
          </a:p>
        </p:txBody>
      </p:sp>
    </p:spTree>
    <p:extLst>
      <p:ext uri="{BB962C8B-B14F-4D97-AF65-F5344CB8AC3E}">
        <p14:creationId xmlns:p14="http://schemas.microsoft.com/office/powerpoint/2010/main" val="3119612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dirty="0"/>
              <a:t>Dodiplomsko izobraževanje strokovnih delavcev v VIZ (vpis, študijski programi s sodobnimi poudarki, praktično usposabljanje – </a:t>
            </a:r>
            <a:r>
              <a:rPr lang="sl-SI" dirty="0" err="1"/>
              <a:t>mentoriranje</a:t>
            </a:r>
            <a:r>
              <a:rPr lang="sl-SI" dirty="0"/>
              <a:t> – usposabljanje za mentorstvo…)</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dirty="0"/>
          </a:p>
          <a:p>
            <a:endParaRPr lang="sl-SI" dirty="0"/>
          </a:p>
          <a:p>
            <a:r>
              <a:rPr lang="sl-SI" dirty="0"/>
              <a:t>Izvajanje pedagoško-andragoškega programa oz. programa za izpopolnjevanje ni poenoteno opredeljeno – kako je z PAI za SŠ, VŠ izobrazbo? Kako je izvedba PAI primerljiva z izvajanjem rednih študijskih programov?</a:t>
            </a:r>
          </a:p>
          <a:p>
            <a:endParaRPr lang="sl-SI" dirty="0"/>
          </a:p>
          <a:p>
            <a:pPr marL="0" marR="0" lvl="0" indent="0" algn="l" defTabSz="914400" rtl="0" eaLnBrk="1" fontAlgn="auto" latinLnBrk="0" hangingPunct="1">
              <a:lnSpc>
                <a:spcPct val="100000"/>
              </a:lnSpc>
              <a:spcBef>
                <a:spcPts val="0"/>
              </a:spcBef>
              <a:spcAft>
                <a:spcPts val="0"/>
              </a:spcAft>
              <a:buClrTx/>
              <a:buSzTx/>
              <a:buFontTx/>
              <a:buNone/>
              <a:tabLst/>
              <a:defRPr/>
            </a:pPr>
            <a:r>
              <a:rPr lang="sl-SI" dirty="0"/>
              <a:t>Vstop strokovnih delavcev v poklic in delo (pripravništvo – dolžina, različna dodiplomska izobrazba, mentorstvo, strokovni izpit)</a:t>
            </a:r>
          </a:p>
          <a:p>
            <a:endParaRPr lang="sl-SI" dirty="0"/>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13</a:t>
            </a:fld>
            <a:endParaRPr lang="sl-SI"/>
          </a:p>
        </p:txBody>
      </p:sp>
    </p:spTree>
    <p:extLst>
      <p:ext uri="{BB962C8B-B14F-4D97-AF65-F5344CB8AC3E}">
        <p14:creationId xmlns:p14="http://schemas.microsoft.com/office/powerpoint/2010/main" val="7662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4C917E0-954B-4D93-89BA-531A92A7AD67}"/>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2857A7CE-9D9E-4ADA-BFA9-8D8CBC2F84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E7F43A39-B616-4629-BA2C-6EB5997DF223}"/>
              </a:ext>
            </a:extLst>
          </p:cNvPr>
          <p:cNvSpPr>
            <a:spLocks noGrp="1"/>
          </p:cNvSpPr>
          <p:nvPr>
            <p:ph type="dt" sz="half" idx="10"/>
          </p:nvPr>
        </p:nvSpPr>
        <p:spPr/>
        <p:txBody>
          <a:bodyPr/>
          <a:lstStyle/>
          <a:p>
            <a:fld id="{CBAEB4DC-72A6-40ED-97E8-84E341303626}" type="datetime1">
              <a:rPr lang="sl-SI" smtClean="0"/>
              <a:t>28. 11. 2023</a:t>
            </a:fld>
            <a:endParaRPr lang="sl-SI"/>
          </a:p>
        </p:txBody>
      </p:sp>
      <p:sp>
        <p:nvSpPr>
          <p:cNvPr id="5" name="Označba mesta noge 4">
            <a:extLst>
              <a:ext uri="{FF2B5EF4-FFF2-40B4-BE49-F238E27FC236}">
                <a16:creationId xmlns:a16="http://schemas.microsoft.com/office/drawing/2014/main" id="{6AAA9936-F5E1-4F56-B2A2-2C5922124C32}"/>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6708CF7E-859D-4688-A998-7324757325BA}"/>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618780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FB198C-C41A-4D93-8C08-44172C0C9C0B}"/>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B49E0F87-EE66-4DF2-B259-A0EDECCED432}"/>
              </a:ext>
            </a:extLst>
          </p:cNvPr>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B643FB9-91BE-4269-A321-F5F0E4698A51}"/>
              </a:ext>
            </a:extLst>
          </p:cNvPr>
          <p:cNvSpPr>
            <a:spLocks noGrp="1"/>
          </p:cNvSpPr>
          <p:nvPr>
            <p:ph type="dt" sz="half" idx="10"/>
          </p:nvPr>
        </p:nvSpPr>
        <p:spPr/>
        <p:txBody>
          <a:bodyPr/>
          <a:lstStyle/>
          <a:p>
            <a:fld id="{776C076F-4446-460F-BDAE-19CFDF0234B2}" type="datetime1">
              <a:rPr lang="sl-SI" smtClean="0"/>
              <a:t>28. 11. 2023</a:t>
            </a:fld>
            <a:endParaRPr lang="sl-SI"/>
          </a:p>
        </p:txBody>
      </p:sp>
      <p:sp>
        <p:nvSpPr>
          <p:cNvPr id="5" name="Označba mesta noge 4">
            <a:extLst>
              <a:ext uri="{FF2B5EF4-FFF2-40B4-BE49-F238E27FC236}">
                <a16:creationId xmlns:a16="http://schemas.microsoft.com/office/drawing/2014/main" id="{8498B7C6-A0A0-4F06-8C0C-7D52ECFCFCAA}"/>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C667BA1C-FCC4-4C03-A071-929A28A59BD6}"/>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58992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1BA2B894-9D99-4D90-8B75-5D6B07E96F14}"/>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01F6C61D-3809-428D-8C25-5F78CE9ED744}"/>
              </a:ext>
            </a:extLst>
          </p:cNvPr>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F34FE2D6-74FC-4CB5-BB3A-1B589E4DD73E}"/>
              </a:ext>
            </a:extLst>
          </p:cNvPr>
          <p:cNvSpPr>
            <a:spLocks noGrp="1"/>
          </p:cNvSpPr>
          <p:nvPr>
            <p:ph type="dt" sz="half" idx="10"/>
          </p:nvPr>
        </p:nvSpPr>
        <p:spPr/>
        <p:txBody>
          <a:bodyPr/>
          <a:lstStyle/>
          <a:p>
            <a:fld id="{807E91D1-F9C6-449A-BB24-43B0A780AA9A}" type="datetime1">
              <a:rPr lang="sl-SI" smtClean="0"/>
              <a:t>28. 11. 2023</a:t>
            </a:fld>
            <a:endParaRPr lang="sl-SI"/>
          </a:p>
        </p:txBody>
      </p:sp>
      <p:sp>
        <p:nvSpPr>
          <p:cNvPr id="5" name="Označba mesta noge 4">
            <a:extLst>
              <a:ext uri="{FF2B5EF4-FFF2-40B4-BE49-F238E27FC236}">
                <a16:creationId xmlns:a16="http://schemas.microsoft.com/office/drawing/2014/main" id="{7091CAC2-04FC-4D8D-82D3-5EBD7D1998F8}"/>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362B64EC-EDB5-465A-ADE9-7FFAAF459A00}"/>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95109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6FC5B3-DAE3-4FAB-B40A-BD81BCB4469E}"/>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27DD419D-3C2F-488C-8F0C-07F3BBBA790E}"/>
              </a:ext>
            </a:extLst>
          </p:cNvPr>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DC117FE-F7B5-4E5C-8FAA-09ABCC650722}"/>
              </a:ext>
            </a:extLst>
          </p:cNvPr>
          <p:cNvSpPr>
            <a:spLocks noGrp="1"/>
          </p:cNvSpPr>
          <p:nvPr>
            <p:ph type="dt" sz="half" idx="10"/>
          </p:nvPr>
        </p:nvSpPr>
        <p:spPr/>
        <p:txBody>
          <a:bodyPr/>
          <a:lstStyle/>
          <a:p>
            <a:fld id="{8DAB7645-55FC-4400-9554-E051C8665CA5}" type="datetime1">
              <a:rPr lang="sl-SI" smtClean="0"/>
              <a:t>28. 11. 2023</a:t>
            </a:fld>
            <a:endParaRPr lang="sl-SI"/>
          </a:p>
        </p:txBody>
      </p:sp>
      <p:sp>
        <p:nvSpPr>
          <p:cNvPr id="5" name="Označba mesta noge 4">
            <a:extLst>
              <a:ext uri="{FF2B5EF4-FFF2-40B4-BE49-F238E27FC236}">
                <a16:creationId xmlns:a16="http://schemas.microsoft.com/office/drawing/2014/main" id="{350EC63A-3172-4E52-8417-F3CABEB36A18}"/>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C03FD51F-604B-441F-9EDE-0F36D7564F14}"/>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8008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64DD8D1-A6F7-4265-BC0D-4DCF218828C6}"/>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340D898D-4414-486A-A67C-1B63E1E2D9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a:extLst>
              <a:ext uri="{FF2B5EF4-FFF2-40B4-BE49-F238E27FC236}">
                <a16:creationId xmlns:a16="http://schemas.microsoft.com/office/drawing/2014/main" id="{265AC0C3-6D4F-4391-A175-D3F2157E81F6}"/>
              </a:ext>
            </a:extLst>
          </p:cNvPr>
          <p:cNvSpPr>
            <a:spLocks noGrp="1"/>
          </p:cNvSpPr>
          <p:nvPr>
            <p:ph type="dt" sz="half" idx="10"/>
          </p:nvPr>
        </p:nvSpPr>
        <p:spPr/>
        <p:txBody>
          <a:bodyPr/>
          <a:lstStyle/>
          <a:p>
            <a:fld id="{A6D201AA-496F-49EA-8888-8706574ED7A5}" type="datetime1">
              <a:rPr lang="sl-SI" smtClean="0"/>
              <a:t>28. 11. 2023</a:t>
            </a:fld>
            <a:endParaRPr lang="sl-SI"/>
          </a:p>
        </p:txBody>
      </p:sp>
      <p:sp>
        <p:nvSpPr>
          <p:cNvPr id="5" name="Označba mesta noge 4">
            <a:extLst>
              <a:ext uri="{FF2B5EF4-FFF2-40B4-BE49-F238E27FC236}">
                <a16:creationId xmlns:a16="http://schemas.microsoft.com/office/drawing/2014/main" id="{34A232AA-99B4-4986-8832-A9FB68270EB8}"/>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8AD5E0AD-61ED-481C-B032-B9F22D3728A6}"/>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02498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241D308-504A-4E57-89FE-D73F2C0E8750}"/>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1958F820-DCAD-4A72-9097-1795D4CC4103}"/>
              </a:ext>
            </a:extLst>
          </p:cNvPr>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52C0574D-0667-4E7F-9F23-61B04EE77340}"/>
              </a:ext>
            </a:extLst>
          </p:cNvPr>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B26B9D6C-69B0-419D-956B-9047AD5658AA}"/>
              </a:ext>
            </a:extLst>
          </p:cNvPr>
          <p:cNvSpPr>
            <a:spLocks noGrp="1"/>
          </p:cNvSpPr>
          <p:nvPr>
            <p:ph type="dt" sz="half" idx="10"/>
          </p:nvPr>
        </p:nvSpPr>
        <p:spPr/>
        <p:txBody>
          <a:bodyPr/>
          <a:lstStyle/>
          <a:p>
            <a:fld id="{B7E2D952-8BBF-469F-AD1B-584AE1FB1BDB}" type="datetime1">
              <a:rPr lang="sl-SI" smtClean="0"/>
              <a:t>28. 11. 2023</a:t>
            </a:fld>
            <a:endParaRPr lang="sl-SI"/>
          </a:p>
        </p:txBody>
      </p:sp>
      <p:sp>
        <p:nvSpPr>
          <p:cNvPr id="6" name="Označba mesta noge 5">
            <a:extLst>
              <a:ext uri="{FF2B5EF4-FFF2-40B4-BE49-F238E27FC236}">
                <a16:creationId xmlns:a16="http://schemas.microsoft.com/office/drawing/2014/main" id="{3B640FF2-86EC-4835-9DB9-C3A81EE37FC3}"/>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7" name="Označba mesta številke diapozitiva 6">
            <a:extLst>
              <a:ext uri="{FF2B5EF4-FFF2-40B4-BE49-F238E27FC236}">
                <a16:creationId xmlns:a16="http://schemas.microsoft.com/office/drawing/2014/main" id="{5BD634B0-F424-41A2-A823-4F4FF94656D0}"/>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204234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414256B-3A5D-4B44-86A1-4B0A5E1C3B5F}"/>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7F636226-7A3E-4239-8749-B5BBB83DA4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a:extLst>
              <a:ext uri="{FF2B5EF4-FFF2-40B4-BE49-F238E27FC236}">
                <a16:creationId xmlns:a16="http://schemas.microsoft.com/office/drawing/2014/main" id="{7CD53C87-EF64-4F28-B3BC-C1B7BA26E610}"/>
              </a:ext>
            </a:extLst>
          </p:cNvPr>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8763C3E5-3DE0-4E3C-A400-282AFC90E1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a:extLst>
              <a:ext uri="{FF2B5EF4-FFF2-40B4-BE49-F238E27FC236}">
                <a16:creationId xmlns:a16="http://schemas.microsoft.com/office/drawing/2014/main" id="{D5F04C78-009D-4D5F-AF80-BC3CC897121F}"/>
              </a:ext>
            </a:extLst>
          </p:cNvPr>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0633DFAC-403F-4613-B027-EACAC5B755B8}"/>
              </a:ext>
            </a:extLst>
          </p:cNvPr>
          <p:cNvSpPr>
            <a:spLocks noGrp="1"/>
          </p:cNvSpPr>
          <p:nvPr>
            <p:ph type="dt" sz="half" idx="10"/>
          </p:nvPr>
        </p:nvSpPr>
        <p:spPr/>
        <p:txBody>
          <a:bodyPr/>
          <a:lstStyle/>
          <a:p>
            <a:fld id="{82CCC26C-4CE0-4DDE-B671-59558F6A7CBF}" type="datetime1">
              <a:rPr lang="sl-SI" smtClean="0"/>
              <a:t>28. 11. 2023</a:t>
            </a:fld>
            <a:endParaRPr lang="sl-SI"/>
          </a:p>
        </p:txBody>
      </p:sp>
      <p:sp>
        <p:nvSpPr>
          <p:cNvPr id="8" name="Označba mesta noge 7">
            <a:extLst>
              <a:ext uri="{FF2B5EF4-FFF2-40B4-BE49-F238E27FC236}">
                <a16:creationId xmlns:a16="http://schemas.microsoft.com/office/drawing/2014/main" id="{C348430F-ED46-4D10-8E9B-8DEDD4CCAA7C}"/>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9" name="Označba mesta številke diapozitiva 8">
            <a:extLst>
              <a:ext uri="{FF2B5EF4-FFF2-40B4-BE49-F238E27FC236}">
                <a16:creationId xmlns:a16="http://schemas.microsoft.com/office/drawing/2014/main" id="{E4E0FEFE-E5E0-4CFE-8D0E-7612525B3279}"/>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35819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BEB72A-FE89-40AF-9831-AF6DFB312DA2}"/>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8A7A8842-5E3E-43FF-A06D-FC023437174F}"/>
              </a:ext>
            </a:extLst>
          </p:cNvPr>
          <p:cNvSpPr>
            <a:spLocks noGrp="1"/>
          </p:cNvSpPr>
          <p:nvPr>
            <p:ph type="dt" sz="half" idx="10"/>
          </p:nvPr>
        </p:nvSpPr>
        <p:spPr/>
        <p:txBody>
          <a:bodyPr/>
          <a:lstStyle/>
          <a:p>
            <a:fld id="{90E7DE37-B229-496B-AAD8-88E849898395}" type="datetime1">
              <a:rPr lang="sl-SI" smtClean="0"/>
              <a:t>28. 11. 2023</a:t>
            </a:fld>
            <a:endParaRPr lang="sl-SI"/>
          </a:p>
        </p:txBody>
      </p:sp>
      <p:sp>
        <p:nvSpPr>
          <p:cNvPr id="4" name="Označba mesta noge 3">
            <a:extLst>
              <a:ext uri="{FF2B5EF4-FFF2-40B4-BE49-F238E27FC236}">
                <a16:creationId xmlns:a16="http://schemas.microsoft.com/office/drawing/2014/main" id="{CD51FA27-B968-4A24-9F5F-F4FE36C321DC}"/>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5" name="Označba mesta številke diapozitiva 4">
            <a:extLst>
              <a:ext uri="{FF2B5EF4-FFF2-40B4-BE49-F238E27FC236}">
                <a16:creationId xmlns:a16="http://schemas.microsoft.com/office/drawing/2014/main" id="{2DD669D0-ED10-4EC4-AB69-FE6C8FFB0A18}"/>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3231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07DCEED7-3361-49AF-8318-23DFA0034B42}"/>
              </a:ext>
            </a:extLst>
          </p:cNvPr>
          <p:cNvSpPr>
            <a:spLocks noGrp="1"/>
          </p:cNvSpPr>
          <p:nvPr>
            <p:ph type="dt" sz="half" idx="10"/>
          </p:nvPr>
        </p:nvSpPr>
        <p:spPr/>
        <p:txBody>
          <a:bodyPr/>
          <a:lstStyle/>
          <a:p>
            <a:fld id="{EB703A4C-F800-49CD-9A86-08FB2DD2F3D6}" type="datetime1">
              <a:rPr lang="sl-SI" smtClean="0"/>
              <a:t>28. 11. 2023</a:t>
            </a:fld>
            <a:endParaRPr lang="sl-SI"/>
          </a:p>
        </p:txBody>
      </p:sp>
      <p:sp>
        <p:nvSpPr>
          <p:cNvPr id="3" name="Označba mesta noge 2">
            <a:extLst>
              <a:ext uri="{FF2B5EF4-FFF2-40B4-BE49-F238E27FC236}">
                <a16:creationId xmlns:a16="http://schemas.microsoft.com/office/drawing/2014/main" id="{02D6E99F-C480-4B6E-AECC-026679940204}"/>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4" name="Označba mesta številke diapozitiva 3">
            <a:extLst>
              <a:ext uri="{FF2B5EF4-FFF2-40B4-BE49-F238E27FC236}">
                <a16:creationId xmlns:a16="http://schemas.microsoft.com/office/drawing/2014/main" id="{D82ADE1D-7325-4AC8-BEF8-2BF801D45A40}"/>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880725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659C52D-B80F-42D6-9C1F-FBA0230DA93A}"/>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47F78D57-7A99-44D6-986A-6EA4C5E17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CC43DE68-B64A-4960-A828-50464BEE41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a:extLst>
              <a:ext uri="{FF2B5EF4-FFF2-40B4-BE49-F238E27FC236}">
                <a16:creationId xmlns:a16="http://schemas.microsoft.com/office/drawing/2014/main" id="{C430E4C0-F1D0-4FCC-80CE-4DB178DF5F2F}"/>
              </a:ext>
            </a:extLst>
          </p:cNvPr>
          <p:cNvSpPr>
            <a:spLocks noGrp="1"/>
          </p:cNvSpPr>
          <p:nvPr>
            <p:ph type="dt" sz="half" idx="10"/>
          </p:nvPr>
        </p:nvSpPr>
        <p:spPr/>
        <p:txBody>
          <a:bodyPr/>
          <a:lstStyle/>
          <a:p>
            <a:fld id="{29E1BD4D-1011-4860-A5FD-BD05A82C5287}" type="datetime1">
              <a:rPr lang="sl-SI" smtClean="0"/>
              <a:t>28. 11. 2023</a:t>
            </a:fld>
            <a:endParaRPr lang="sl-SI"/>
          </a:p>
        </p:txBody>
      </p:sp>
      <p:sp>
        <p:nvSpPr>
          <p:cNvPr id="6" name="Označba mesta noge 5">
            <a:extLst>
              <a:ext uri="{FF2B5EF4-FFF2-40B4-BE49-F238E27FC236}">
                <a16:creationId xmlns:a16="http://schemas.microsoft.com/office/drawing/2014/main" id="{B3CC78F8-C7ED-4839-A7A6-225A8F91E11D}"/>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7" name="Označba mesta številke diapozitiva 6">
            <a:extLst>
              <a:ext uri="{FF2B5EF4-FFF2-40B4-BE49-F238E27FC236}">
                <a16:creationId xmlns:a16="http://schemas.microsoft.com/office/drawing/2014/main" id="{9A9A1F3A-2BFB-4ADB-B9E6-76846FCDD93D}"/>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37254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4DE1439-D3AD-4DA3-8383-C89E239688F4}"/>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1003F04F-B0D7-4745-94FE-2AA86CF06C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3AB753A5-E469-460F-BB89-41EA45E62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a:extLst>
              <a:ext uri="{FF2B5EF4-FFF2-40B4-BE49-F238E27FC236}">
                <a16:creationId xmlns:a16="http://schemas.microsoft.com/office/drawing/2014/main" id="{91EF2825-B594-472C-92C1-89D65ECC2295}"/>
              </a:ext>
            </a:extLst>
          </p:cNvPr>
          <p:cNvSpPr>
            <a:spLocks noGrp="1"/>
          </p:cNvSpPr>
          <p:nvPr>
            <p:ph type="dt" sz="half" idx="10"/>
          </p:nvPr>
        </p:nvSpPr>
        <p:spPr/>
        <p:txBody>
          <a:bodyPr/>
          <a:lstStyle/>
          <a:p>
            <a:fld id="{800DDA41-6AD3-4BBF-8387-51AE31524BD1}" type="datetime1">
              <a:rPr lang="sl-SI" smtClean="0"/>
              <a:t>28. 11. 2023</a:t>
            </a:fld>
            <a:endParaRPr lang="sl-SI"/>
          </a:p>
        </p:txBody>
      </p:sp>
      <p:sp>
        <p:nvSpPr>
          <p:cNvPr id="6" name="Označba mesta noge 5">
            <a:extLst>
              <a:ext uri="{FF2B5EF4-FFF2-40B4-BE49-F238E27FC236}">
                <a16:creationId xmlns:a16="http://schemas.microsoft.com/office/drawing/2014/main" id="{EA636B28-578B-4CD0-BC36-DD3D333A65A0}"/>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7" name="Označba mesta številke diapozitiva 6">
            <a:extLst>
              <a:ext uri="{FF2B5EF4-FFF2-40B4-BE49-F238E27FC236}">
                <a16:creationId xmlns:a16="http://schemas.microsoft.com/office/drawing/2014/main" id="{6D604CB0-D2D7-48E9-A757-6567429CE7D1}"/>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96392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B39AB02E-CC35-4C16-8796-089F5BEE7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C427568D-93AD-47AD-9EAE-002FD3E319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CA1FA2D6-48F8-4CE1-85FA-12FC2835BB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A9175-8E38-488B-A129-D192722C09CC}" type="datetime1">
              <a:rPr lang="sl-SI" smtClean="0"/>
              <a:t>28. 11. 2023</a:t>
            </a:fld>
            <a:endParaRPr lang="sl-SI"/>
          </a:p>
        </p:txBody>
      </p:sp>
      <p:sp>
        <p:nvSpPr>
          <p:cNvPr id="5" name="Označba mesta noge 4">
            <a:extLst>
              <a:ext uri="{FF2B5EF4-FFF2-40B4-BE49-F238E27FC236}">
                <a16:creationId xmlns:a16="http://schemas.microsoft.com/office/drawing/2014/main" id="{98833578-5B69-4CD4-BFD0-5CFEA3371A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F65E17EC-8E50-4F10-9846-A95B7AAC15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4EBA5-447F-45C2-8ED9-577B8D8FF932}" type="slidenum">
              <a:rPr lang="sl-SI" smtClean="0"/>
              <a:t>‹#›</a:t>
            </a:fld>
            <a:endParaRPr lang="sl-SI"/>
          </a:p>
        </p:txBody>
      </p:sp>
    </p:spTree>
    <p:extLst>
      <p:ext uri="{BB962C8B-B14F-4D97-AF65-F5344CB8AC3E}">
        <p14:creationId xmlns:p14="http://schemas.microsoft.com/office/powerpoint/2010/main" val="53165132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hko.srce.hr/registar/standard-zanimanja/detalji/40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9F1ADF-5F52-DFC9-43D6-32343423A4E9}"/>
              </a:ext>
            </a:extLst>
          </p:cNvPr>
          <p:cNvSpPr>
            <a:spLocks noGrp="1"/>
          </p:cNvSpPr>
          <p:nvPr>
            <p:ph type="ctrTitle"/>
          </p:nvPr>
        </p:nvSpPr>
        <p:spPr>
          <a:xfrm>
            <a:off x="1524000" y="1423644"/>
            <a:ext cx="9144000" cy="2387600"/>
          </a:xfrm>
        </p:spPr>
        <p:txBody>
          <a:bodyPr>
            <a:normAutofit/>
          </a:bodyPr>
          <a:lstStyle/>
          <a:p>
            <a:r>
              <a:rPr lang="sl-SI" b="1" dirty="0"/>
              <a:t>Razvijanje identitete strokovnih delavcev v VIZ</a:t>
            </a:r>
            <a:br>
              <a:rPr lang="sl-SI" b="1" dirty="0"/>
            </a:br>
            <a:r>
              <a:rPr lang="sl-SI" sz="2000" b="1" dirty="0"/>
              <a:t>Tina Vršnik Perše</a:t>
            </a:r>
          </a:p>
        </p:txBody>
      </p:sp>
      <p:sp>
        <p:nvSpPr>
          <p:cNvPr id="3" name="Podnaslov 2">
            <a:extLst>
              <a:ext uri="{FF2B5EF4-FFF2-40B4-BE49-F238E27FC236}">
                <a16:creationId xmlns:a16="http://schemas.microsoft.com/office/drawing/2014/main" id="{DDB5160E-225C-6398-F4D9-F256F41BDDE4}"/>
              </a:ext>
            </a:extLst>
          </p:cNvPr>
          <p:cNvSpPr>
            <a:spLocks noGrp="1"/>
          </p:cNvSpPr>
          <p:nvPr>
            <p:ph type="subTitle" idx="1"/>
          </p:nvPr>
        </p:nvSpPr>
        <p:spPr>
          <a:xfrm>
            <a:off x="1524000" y="4988992"/>
            <a:ext cx="9144000" cy="1655762"/>
          </a:xfrm>
        </p:spPr>
        <p:txBody>
          <a:bodyPr/>
          <a:lstStyle/>
          <a:p>
            <a:r>
              <a:rPr lang="sl-SI" sz="1800" dirty="0">
                <a:solidFill>
                  <a:srgbClr val="000000"/>
                </a:solidFill>
                <a:latin typeface="Arial" panose="020B0604020202020204" pitchFamily="34" charset="0"/>
                <a:ea typeface="Calibri" panose="020F0502020204030204" pitchFamily="34" charset="0"/>
              </a:rPr>
              <a:t>Javna predstavitev mnenj o kariernem razvoju in pomanjkanju strokovnih delavcev v vzgoji in izobraževanju v Sloveniji</a:t>
            </a:r>
          </a:p>
          <a:p>
            <a:r>
              <a:rPr lang="sl-SI" sz="1400" i="1" dirty="0"/>
              <a:t>28. november 2023</a:t>
            </a:r>
          </a:p>
        </p:txBody>
      </p:sp>
      <p:pic>
        <p:nvPicPr>
          <p:cNvPr id="1038" name="Picture 14" descr="Vstopna stran - Pedagoška Fakulteta UM">
            <a:extLst>
              <a:ext uri="{FF2B5EF4-FFF2-40B4-BE49-F238E27FC236}">
                <a16:creationId xmlns:a16="http://schemas.microsoft.com/office/drawing/2014/main" id="{676E0FF9-CD62-C281-E14B-A416C352E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003" y="324564"/>
            <a:ext cx="2078746" cy="101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421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745D67D-6B4C-05AE-1294-C8F73B3716DB}"/>
              </a:ext>
            </a:extLst>
          </p:cNvPr>
          <p:cNvSpPr>
            <a:spLocks noGrp="1"/>
          </p:cNvSpPr>
          <p:nvPr>
            <p:ph type="title"/>
          </p:nvPr>
        </p:nvSpPr>
        <p:spPr/>
        <p:txBody>
          <a:bodyPr/>
          <a:lstStyle/>
          <a:p>
            <a:r>
              <a:rPr lang="sl-SI" dirty="0">
                <a:solidFill>
                  <a:srgbClr val="000000"/>
                </a:solidFill>
                <a:latin typeface="NimbusRomNo9LEE-Regu"/>
              </a:rPr>
              <a:t>e) Š</a:t>
            </a:r>
            <a:r>
              <a:rPr lang="sl-SI" dirty="0">
                <a:solidFill>
                  <a:srgbClr val="000000"/>
                </a:solidFill>
                <a:latin typeface="Arial" panose="020B0604020202020204" pitchFamily="34" charset="0"/>
              </a:rPr>
              <a:t>ole in zavodi za otroke in mladostnike s posebnimi potrebami</a:t>
            </a:r>
            <a:endParaRPr lang="sl-SI" dirty="0"/>
          </a:p>
        </p:txBody>
      </p:sp>
      <p:sp>
        <p:nvSpPr>
          <p:cNvPr id="3" name="Označba mesta vsebine 2">
            <a:extLst>
              <a:ext uri="{FF2B5EF4-FFF2-40B4-BE49-F238E27FC236}">
                <a16:creationId xmlns:a16="http://schemas.microsoft.com/office/drawing/2014/main" id="{AC783B05-7859-A782-5366-67F715AE9E85}"/>
              </a:ext>
            </a:extLst>
          </p:cNvPr>
          <p:cNvSpPr>
            <a:spLocks noGrp="1"/>
          </p:cNvSpPr>
          <p:nvPr>
            <p:ph idx="1"/>
          </p:nvPr>
        </p:nvSpPr>
        <p:spPr/>
        <p:txBody>
          <a:bodyPr>
            <a:normAutofit/>
          </a:bodyPr>
          <a:lstStyle/>
          <a:p>
            <a:pPr marL="0" indent="0" algn="ctr">
              <a:spcBef>
                <a:spcPts val="2400"/>
              </a:spcBef>
              <a:buNone/>
            </a:pPr>
            <a:r>
              <a:rPr lang="sl-SI" sz="1800" b="1" i="0" dirty="0">
                <a:solidFill>
                  <a:srgbClr val="000000"/>
                </a:solidFill>
                <a:effectLst/>
              </a:rPr>
              <a:t>99. člen</a:t>
            </a:r>
          </a:p>
          <a:p>
            <a:pPr marL="0" indent="0" algn="ctr">
              <a:buNone/>
            </a:pPr>
            <a:r>
              <a:rPr lang="sl-SI" sz="1800" b="1" i="0" dirty="0">
                <a:solidFill>
                  <a:srgbClr val="000000"/>
                </a:solidFill>
                <a:effectLst/>
              </a:rPr>
              <a:t>(izobrazbeni pogoji)</a:t>
            </a:r>
          </a:p>
          <a:p>
            <a:pPr indent="0" algn="just">
              <a:spcBef>
                <a:spcPts val="1200"/>
              </a:spcBef>
              <a:buNone/>
            </a:pPr>
            <a:r>
              <a:rPr lang="sl-SI" sz="1800" b="0" i="0" dirty="0">
                <a:solidFill>
                  <a:srgbClr val="000000"/>
                </a:solidFill>
                <a:effectLst/>
              </a:rPr>
              <a:t>Strokovni delavci v šolah in zavodih za izvajanje programov vzgoje in izobraževanja za otroke in mladostnike s posebnimi potrebami so učitelji, vzgojitelji, svetovalni delavci, knjižničarji in drugi strokovni delavci.</a:t>
            </a:r>
          </a:p>
          <a:p>
            <a:pPr indent="0" algn="just">
              <a:spcBef>
                <a:spcPts val="1200"/>
              </a:spcBef>
              <a:buNone/>
            </a:pPr>
            <a:r>
              <a:rPr lang="sl-SI" sz="1800" b="0" i="0" u="sng" dirty="0">
                <a:solidFill>
                  <a:srgbClr val="000000"/>
                </a:solidFill>
                <a:effectLst/>
              </a:rPr>
              <a:t>Učitelj in vzgojitelj </a:t>
            </a:r>
            <a:r>
              <a:rPr lang="sl-SI" sz="1800" b="0" i="0" dirty="0">
                <a:solidFill>
                  <a:srgbClr val="000000"/>
                </a:solidFill>
                <a:effectLst/>
              </a:rPr>
              <a:t>morata imeti izobrazbo, predpisano za učitelje oziroma vzgojitelje šol in </a:t>
            </a:r>
            <a:r>
              <a:rPr lang="sl-SI" sz="1800" b="0" i="0" u="sng" dirty="0">
                <a:solidFill>
                  <a:srgbClr val="000000"/>
                </a:solidFill>
                <a:effectLst/>
              </a:rPr>
              <a:t>specialno pedagoško izobrazbo</a:t>
            </a:r>
            <a:r>
              <a:rPr lang="sl-SI" sz="1800" b="0" i="0" dirty="0">
                <a:solidFill>
                  <a:srgbClr val="000000"/>
                </a:solidFill>
                <a:effectLst/>
              </a:rPr>
              <a:t>.</a:t>
            </a:r>
          </a:p>
          <a:p>
            <a:pPr indent="0" algn="just">
              <a:spcBef>
                <a:spcPts val="1200"/>
              </a:spcBef>
              <a:buNone/>
            </a:pPr>
            <a:r>
              <a:rPr lang="sl-SI" sz="1800" b="0" i="0" dirty="0">
                <a:solidFill>
                  <a:srgbClr val="000000"/>
                </a:solidFill>
                <a:effectLst/>
              </a:rPr>
              <a:t>Strokovni delavci, ki opravljajo zdravstvene in socialno-varstvene storitve, morajo imeti izobrazbo, predpisano z zakoni, ki urejajo ta področja.</a:t>
            </a:r>
          </a:p>
          <a:p>
            <a:pPr indent="0" algn="just">
              <a:spcBef>
                <a:spcPts val="1200"/>
              </a:spcBef>
              <a:buNone/>
            </a:pPr>
            <a:r>
              <a:rPr lang="sl-SI" sz="1800" b="0" i="0" u="sng" dirty="0">
                <a:solidFill>
                  <a:srgbClr val="000000"/>
                </a:solidFill>
                <a:effectLst/>
              </a:rPr>
              <a:t>Svetovalni delavci </a:t>
            </a:r>
            <a:r>
              <a:rPr lang="sl-SI" sz="1800" b="0" i="0" dirty="0">
                <a:solidFill>
                  <a:srgbClr val="000000"/>
                </a:solidFill>
                <a:effectLst/>
              </a:rPr>
              <a:t>morajo imeti </a:t>
            </a:r>
            <a:r>
              <a:rPr lang="sl-SI" sz="1800" b="0" i="0" u="sng" dirty="0">
                <a:solidFill>
                  <a:srgbClr val="000000"/>
                </a:solidFill>
                <a:effectLst/>
              </a:rPr>
              <a:t>visokošolsko izobrazbo </a:t>
            </a:r>
            <a:r>
              <a:rPr lang="sl-SI" sz="1800" b="0" i="0" dirty="0">
                <a:solidFill>
                  <a:srgbClr val="000000"/>
                </a:solidFill>
                <a:effectLst/>
              </a:rPr>
              <a:t>ustrezne smeri in </a:t>
            </a:r>
            <a:r>
              <a:rPr lang="sl-SI" sz="1800" b="0" i="0" u="sng" dirty="0">
                <a:solidFill>
                  <a:srgbClr val="000000"/>
                </a:solidFill>
                <a:effectLst/>
              </a:rPr>
              <a:t>pedagoško oziroma pedagoško-andragoško izobrazbo</a:t>
            </a:r>
            <a:r>
              <a:rPr lang="sl-SI" sz="1800" b="0" i="0" dirty="0">
                <a:solidFill>
                  <a:srgbClr val="000000"/>
                </a:solidFill>
                <a:effectLst/>
              </a:rPr>
              <a:t>, drugi strokovni delavci pa visokošolsko izobrazbo ustrezne smeri.</a:t>
            </a:r>
          </a:p>
          <a:p>
            <a:pPr indent="0" algn="just">
              <a:spcBef>
                <a:spcPts val="1200"/>
              </a:spcBef>
              <a:buNone/>
            </a:pPr>
            <a:r>
              <a:rPr lang="sl-SI" sz="1800" b="0" i="0" u="sng" dirty="0">
                <a:solidFill>
                  <a:srgbClr val="000000"/>
                </a:solidFill>
                <a:effectLst/>
              </a:rPr>
              <a:t>Knjižničar</a:t>
            </a:r>
            <a:r>
              <a:rPr lang="sl-SI" sz="1800" b="0" i="0" dirty="0">
                <a:solidFill>
                  <a:srgbClr val="000000"/>
                </a:solidFill>
                <a:effectLst/>
              </a:rPr>
              <a:t> mora imeti </a:t>
            </a:r>
            <a:r>
              <a:rPr lang="sl-SI" sz="1800" b="0" i="0" u="sng" dirty="0">
                <a:solidFill>
                  <a:srgbClr val="000000"/>
                </a:solidFill>
                <a:effectLst/>
              </a:rPr>
              <a:t>visokošolsko izobrazbo </a:t>
            </a:r>
            <a:r>
              <a:rPr lang="sl-SI" sz="1800" b="0" i="0" dirty="0">
                <a:solidFill>
                  <a:srgbClr val="000000"/>
                </a:solidFill>
                <a:effectLst/>
              </a:rPr>
              <a:t>ustrezne smeri in </a:t>
            </a:r>
            <a:r>
              <a:rPr lang="sl-SI" sz="1800" b="0" i="0" u="sng" dirty="0">
                <a:solidFill>
                  <a:srgbClr val="000000"/>
                </a:solidFill>
                <a:effectLst/>
              </a:rPr>
              <a:t>pedagoško-andragoško izobrazbo</a:t>
            </a:r>
            <a:r>
              <a:rPr lang="sl-SI" sz="1800" b="0" i="0" dirty="0">
                <a:solidFill>
                  <a:srgbClr val="000000"/>
                </a:solidFill>
                <a:effectLst/>
              </a:rPr>
              <a:t>.</a:t>
            </a:r>
          </a:p>
          <a:p>
            <a:endParaRPr lang="sl-SI" dirty="0"/>
          </a:p>
        </p:txBody>
      </p:sp>
    </p:spTree>
    <p:extLst>
      <p:ext uri="{BB962C8B-B14F-4D97-AF65-F5344CB8AC3E}">
        <p14:creationId xmlns:p14="http://schemas.microsoft.com/office/powerpoint/2010/main" val="3352993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9D8EC88-AD34-D1E0-E471-C7725070F958}"/>
              </a:ext>
            </a:extLst>
          </p:cNvPr>
          <p:cNvSpPr>
            <a:spLocks noGrp="1"/>
          </p:cNvSpPr>
          <p:nvPr>
            <p:ph type="title"/>
          </p:nvPr>
        </p:nvSpPr>
        <p:spPr/>
        <p:txBody>
          <a:bodyPr>
            <a:normAutofit fontScale="90000"/>
          </a:bodyPr>
          <a:lstStyle/>
          <a:p>
            <a:r>
              <a:rPr lang="sl-SI" dirty="0">
                <a:solidFill>
                  <a:srgbClr val="000000"/>
                </a:solidFill>
                <a:latin typeface="NimbusRomNo9LEE-Regu"/>
              </a:rPr>
              <a:t>f) </a:t>
            </a:r>
            <a:r>
              <a:rPr lang="sl-SI" dirty="0">
                <a:solidFill>
                  <a:srgbClr val="000000"/>
                </a:solidFill>
                <a:latin typeface="Arial" panose="020B0604020202020204" pitchFamily="34" charset="0"/>
              </a:rPr>
              <a:t>Pedagoška oziroma pedagoško-andragoška izobrazba</a:t>
            </a:r>
            <a:br>
              <a:rPr lang="sl-SI" dirty="0">
                <a:solidFill>
                  <a:srgbClr val="000000"/>
                </a:solidFill>
                <a:latin typeface="Arial" panose="020B0604020202020204" pitchFamily="34" charset="0"/>
              </a:rPr>
            </a:br>
            <a:endParaRPr lang="sl-SI" dirty="0"/>
          </a:p>
        </p:txBody>
      </p:sp>
      <p:sp>
        <p:nvSpPr>
          <p:cNvPr id="3" name="Označba mesta vsebine 2">
            <a:extLst>
              <a:ext uri="{FF2B5EF4-FFF2-40B4-BE49-F238E27FC236}">
                <a16:creationId xmlns:a16="http://schemas.microsoft.com/office/drawing/2014/main" id="{5EA5D159-1E28-26DB-7F39-9F117FB4884E}"/>
              </a:ext>
            </a:extLst>
          </p:cNvPr>
          <p:cNvSpPr>
            <a:spLocks noGrp="1"/>
          </p:cNvSpPr>
          <p:nvPr>
            <p:ph idx="1"/>
          </p:nvPr>
        </p:nvSpPr>
        <p:spPr>
          <a:xfrm>
            <a:off x="579863" y="1416205"/>
            <a:ext cx="10773937" cy="5305270"/>
          </a:xfrm>
        </p:spPr>
        <p:txBody>
          <a:bodyPr>
            <a:normAutofit/>
          </a:bodyPr>
          <a:lstStyle/>
          <a:p>
            <a:pPr marL="0" indent="0" algn="ctr">
              <a:spcBef>
                <a:spcPts val="2400"/>
              </a:spcBef>
              <a:buNone/>
            </a:pPr>
            <a:r>
              <a:rPr lang="sl-SI" sz="1800" b="1" i="0" dirty="0">
                <a:solidFill>
                  <a:srgbClr val="000000"/>
                </a:solidFill>
                <a:effectLst/>
              </a:rPr>
              <a:t>100. člen</a:t>
            </a:r>
          </a:p>
          <a:p>
            <a:pPr marL="0" indent="0" algn="ctr">
              <a:buNone/>
            </a:pPr>
            <a:r>
              <a:rPr lang="sl-SI" sz="1800" b="1" i="0" dirty="0">
                <a:solidFill>
                  <a:srgbClr val="000000"/>
                </a:solidFill>
                <a:effectLst/>
              </a:rPr>
              <a:t>(pedagoška, pedagoško-andragoška oziroma specialno pedagoška izobrazba)</a:t>
            </a:r>
          </a:p>
          <a:p>
            <a:pPr indent="0" algn="just">
              <a:spcBef>
                <a:spcPts val="1200"/>
              </a:spcBef>
              <a:buNone/>
            </a:pPr>
            <a:r>
              <a:rPr lang="sl-SI" sz="1800" b="0" i="0" dirty="0">
                <a:solidFill>
                  <a:srgbClr val="000000"/>
                </a:solidFill>
                <a:effectLst/>
              </a:rPr>
              <a:t>Pedagoško, pedagoško-andragoško oziroma specialno pedagoško izobrazbo si pridobi, kdor opravi vse obveznosti v visokošolskem študijskem programu, </a:t>
            </a:r>
            <a:r>
              <a:rPr lang="sl-SI" sz="1800" b="0" i="0" u="sng" dirty="0">
                <a:solidFill>
                  <a:srgbClr val="000000"/>
                </a:solidFill>
                <a:effectLst/>
              </a:rPr>
              <a:t>po katerem se pridobi strokovni naslov profesor</a:t>
            </a:r>
            <a:r>
              <a:rPr lang="sl-SI" sz="1800" b="0" i="0" dirty="0">
                <a:solidFill>
                  <a:srgbClr val="000000"/>
                </a:solidFill>
                <a:effectLst/>
              </a:rPr>
              <a:t>, oziroma po drugem dodiplomskem ali podiplomskem študijskem programu, </a:t>
            </a:r>
            <a:r>
              <a:rPr lang="sl-SI" sz="1800" b="0" i="0" u="sng" dirty="0">
                <a:solidFill>
                  <a:srgbClr val="000000"/>
                </a:solidFill>
                <a:effectLst/>
              </a:rPr>
              <a:t>ki vključuje ustrezne strokovne vsebine</a:t>
            </a:r>
            <a:r>
              <a:rPr lang="sl-SI" sz="1800" b="0" i="0" dirty="0">
                <a:solidFill>
                  <a:srgbClr val="000000"/>
                </a:solidFill>
                <a:effectLst/>
              </a:rPr>
              <a:t>. </a:t>
            </a:r>
            <a:r>
              <a:rPr lang="sl-SI" sz="1800" b="0" i="0" u="sng" dirty="0">
                <a:solidFill>
                  <a:srgbClr val="000000"/>
                </a:solidFill>
                <a:effectLst/>
              </a:rPr>
              <a:t>Merila</a:t>
            </a:r>
            <a:r>
              <a:rPr lang="sl-SI" sz="1800" b="0" i="0" dirty="0">
                <a:solidFill>
                  <a:srgbClr val="000000"/>
                </a:solidFill>
                <a:effectLst/>
              </a:rPr>
              <a:t> za ugotavljanje vključenosti teh vsebin v študijskih programih, po katerih si pridobijo izobrazbo posamezne kategorije strokovnih delavcev, </a:t>
            </a:r>
            <a:r>
              <a:rPr lang="sl-SI" sz="1800" b="1" i="0" u="sng" dirty="0">
                <a:solidFill>
                  <a:srgbClr val="000000"/>
                </a:solidFill>
                <a:effectLst/>
              </a:rPr>
              <a:t>sprejme Svet za visoko šolstvo Republike Slovenije.</a:t>
            </a:r>
          </a:p>
          <a:p>
            <a:pPr indent="0" algn="just">
              <a:spcBef>
                <a:spcPts val="1200"/>
              </a:spcBef>
              <a:buNone/>
            </a:pPr>
            <a:r>
              <a:rPr lang="sl-SI" sz="1800" b="0" i="0" dirty="0">
                <a:solidFill>
                  <a:srgbClr val="000000"/>
                </a:solidFill>
                <a:effectLst/>
              </a:rPr>
              <a:t>Kdor ni končal izobraževanja po visokošolskem študijskem programu za pridobitev izobrazbe, ki vključuje tudi pedagoško, pedagoško-andragoško oziroma specialno pedagoško izobrazbo, si jo mora pridobiti po </a:t>
            </a:r>
            <a:r>
              <a:rPr lang="sl-SI" sz="1800" b="0" i="0" u="sng" dirty="0">
                <a:solidFill>
                  <a:srgbClr val="000000"/>
                </a:solidFill>
                <a:effectLst/>
              </a:rPr>
              <a:t>ustreznem javnoveljavnem študijskem programu za izpopolnjevanje</a:t>
            </a:r>
            <a:r>
              <a:rPr lang="sl-SI" sz="1800" b="0" i="0" dirty="0">
                <a:solidFill>
                  <a:srgbClr val="000000"/>
                </a:solidFill>
                <a:effectLst/>
              </a:rPr>
              <a:t>.</a:t>
            </a:r>
          </a:p>
          <a:p>
            <a:pPr indent="0" algn="just">
              <a:spcBef>
                <a:spcPts val="1200"/>
              </a:spcBef>
              <a:buNone/>
            </a:pPr>
            <a:r>
              <a:rPr lang="sl-SI" sz="1800" b="0" i="0" dirty="0">
                <a:solidFill>
                  <a:srgbClr val="000000"/>
                </a:solidFill>
                <a:effectLst/>
              </a:rPr>
              <a:t>Če ni ustreznega študijskega programa za izpopolnjevanje iz prejšnjega odstavka, določi program za pridobitev pedagoške, pedagoško-andragoške oziroma specialno pedagoške izobrazbe minister, potem ko si pridobi mnenje Sveta za visoko šolstvo Republike Slovenije.</a:t>
            </a:r>
          </a:p>
          <a:p>
            <a:pPr indent="0" algn="just">
              <a:spcBef>
                <a:spcPts val="1200"/>
              </a:spcBef>
              <a:buNone/>
            </a:pPr>
            <a:r>
              <a:rPr lang="sl-SI" sz="1800" b="0" i="0" dirty="0">
                <a:solidFill>
                  <a:srgbClr val="000000"/>
                </a:solidFill>
                <a:effectLst/>
              </a:rPr>
              <a:t>Kdor ni končal izobraževanja po izobraževalnem programu poklicnega oziroma strokovnega izobraževanja, ki vključuje tudi pedagoško, pedagoško-andragoško oziroma specialno pedagoško izobrazbo, si jo mora pridobiti po izobraževalnem programu, ki ga sprejme minister na predlog Strokovnega sveta Republike Slovenije za splošno izobraževanje.</a:t>
            </a:r>
          </a:p>
          <a:p>
            <a:endParaRPr lang="sl-SI" dirty="0"/>
          </a:p>
        </p:txBody>
      </p:sp>
    </p:spTree>
    <p:extLst>
      <p:ext uri="{BB962C8B-B14F-4D97-AF65-F5344CB8AC3E}">
        <p14:creationId xmlns:p14="http://schemas.microsoft.com/office/powerpoint/2010/main" val="2570443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DCC0916-878F-24C9-AF7C-589037EA66A7}"/>
              </a:ext>
            </a:extLst>
          </p:cNvPr>
          <p:cNvSpPr>
            <a:spLocks noGrp="1"/>
          </p:cNvSpPr>
          <p:nvPr>
            <p:ph type="title"/>
          </p:nvPr>
        </p:nvSpPr>
        <p:spPr>
          <a:xfrm>
            <a:off x="838199" y="365125"/>
            <a:ext cx="11093605" cy="1325563"/>
          </a:xfrm>
        </p:spPr>
        <p:txBody>
          <a:bodyPr/>
          <a:lstStyle/>
          <a:p>
            <a:r>
              <a:rPr lang="sl-SI" b="1" dirty="0"/>
              <a:t>IZHODIŠČA za snovanje sodobnih podlag za razvijanje identitete strokovnih delavcev v VIZ</a:t>
            </a:r>
          </a:p>
        </p:txBody>
      </p:sp>
      <p:sp>
        <p:nvSpPr>
          <p:cNvPr id="3" name="Označba mesta vsebine 2">
            <a:extLst>
              <a:ext uri="{FF2B5EF4-FFF2-40B4-BE49-F238E27FC236}">
                <a16:creationId xmlns:a16="http://schemas.microsoft.com/office/drawing/2014/main" id="{9362AB6F-25CF-9DBC-46B0-467C88AD907F}"/>
              </a:ext>
            </a:extLst>
          </p:cNvPr>
          <p:cNvSpPr>
            <a:spLocks noGrp="1"/>
          </p:cNvSpPr>
          <p:nvPr>
            <p:ph idx="1"/>
          </p:nvPr>
        </p:nvSpPr>
        <p:spPr>
          <a:xfrm>
            <a:off x="838199" y="1825625"/>
            <a:ext cx="11004395" cy="4351338"/>
          </a:xfrm>
        </p:spPr>
        <p:txBody>
          <a:bodyPr>
            <a:normAutofit/>
          </a:bodyPr>
          <a:lstStyle/>
          <a:p>
            <a:endParaRPr lang="sl-SI" sz="3200" dirty="0"/>
          </a:p>
          <a:p>
            <a:r>
              <a:rPr lang="sl-SI" sz="3200" dirty="0"/>
              <a:t>ZOFVI</a:t>
            </a:r>
          </a:p>
          <a:p>
            <a:endParaRPr lang="sl-SI" sz="3200" dirty="0"/>
          </a:p>
          <a:p>
            <a:r>
              <a:rPr lang="sl-SI" sz="3200" dirty="0"/>
              <a:t>Kompetenčni okvir/poklicni standardi za strokovne delavce v VIZ</a:t>
            </a:r>
          </a:p>
          <a:p>
            <a:pPr marL="0" indent="0">
              <a:buNone/>
            </a:pPr>
            <a:endParaRPr lang="sl-SI" sz="3200" dirty="0"/>
          </a:p>
          <a:p>
            <a:pPr marL="0" indent="0">
              <a:buNone/>
            </a:pPr>
            <a:endParaRPr lang="sl-SI" sz="3200" dirty="0"/>
          </a:p>
          <a:p>
            <a:r>
              <a:rPr lang="sl-SI" sz="3200" dirty="0"/>
              <a:t>Merila za „pedagoške študijske programe“ </a:t>
            </a:r>
          </a:p>
          <a:p>
            <a:endParaRPr lang="sl-SI" sz="3200" dirty="0"/>
          </a:p>
        </p:txBody>
      </p:sp>
    </p:spTree>
    <p:extLst>
      <p:ext uri="{BB962C8B-B14F-4D97-AF65-F5344CB8AC3E}">
        <p14:creationId xmlns:p14="http://schemas.microsoft.com/office/powerpoint/2010/main" val="2080012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89178C5-DF11-E0E7-E00E-48A9A61EA166}"/>
              </a:ext>
            </a:extLst>
          </p:cNvPr>
          <p:cNvSpPr>
            <a:spLocks noGrp="1"/>
          </p:cNvSpPr>
          <p:nvPr>
            <p:ph type="title"/>
          </p:nvPr>
        </p:nvSpPr>
        <p:spPr/>
        <p:txBody>
          <a:bodyPr/>
          <a:lstStyle/>
          <a:p>
            <a:r>
              <a:rPr lang="sl-SI" b="1" dirty="0"/>
              <a:t>IZHODIŠČA za snovanje sodobnih podlag za razvijanje identitete strokovnih delavcev v VIZ</a:t>
            </a:r>
            <a:endParaRPr lang="sl-SI" dirty="0"/>
          </a:p>
        </p:txBody>
      </p:sp>
      <p:sp>
        <p:nvSpPr>
          <p:cNvPr id="3" name="Označba mesta vsebine 2">
            <a:extLst>
              <a:ext uri="{FF2B5EF4-FFF2-40B4-BE49-F238E27FC236}">
                <a16:creationId xmlns:a16="http://schemas.microsoft.com/office/drawing/2014/main" id="{1521C0C6-6956-05B3-2A06-E4848C9B7AF8}"/>
              </a:ext>
            </a:extLst>
          </p:cNvPr>
          <p:cNvSpPr>
            <a:spLocks noGrp="1"/>
          </p:cNvSpPr>
          <p:nvPr>
            <p:ph idx="1"/>
          </p:nvPr>
        </p:nvSpPr>
        <p:spPr>
          <a:xfrm>
            <a:off x="838200" y="2187574"/>
            <a:ext cx="10515600" cy="4351338"/>
          </a:xfrm>
        </p:spPr>
        <p:txBody>
          <a:bodyPr>
            <a:normAutofit/>
          </a:bodyPr>
          <a:lstStyle/>
          <a:p>
            <a:r>
              <a:rPr lang="sl-SI" sz="3200" dirty="0"/>
              <a:t>Dodiplomsko izobraževanje strokovnih delavcev v VIZ (vpis, študijski programi s sodobnimi poudarki, praktično usposabljanje (strnjeno PU - </a:t>
            </a:r>
            <a:r>
              <a:rPr lang="sl-SI" sz="3200" dirty="0" err="1"/>
              <a:t>mentoriranje</a:t>
            </a:r>
            <a:r>
              <a:rPr lang="sl-SI" sz="3200" dirty="0"/>
              <a:t>, …))</a:t>
            </a:r>
          </a:p>
          <a:p>
            <a:r>
              <a:rPr lang="sl-SI" sz="3200" dirty="0"/>
              <a:t>Izvajanje pedagoško-andragoškega programa oz. programa za izpopolnjevanje izobrazbe</a:t>
            </a:r>
          </a:p>
          <a:p>
            <a:r>
              <a:rPr lang="sl-SI" sz="3200" dirty="0"/>
              <a:t>Vstop strokovnih delavcev v poklic in delo (pripravništvo, mentorstvo pripravnikom, strokovni izpit, </a:t>
            </a:r>
            <a:r>
              <a:rPr lang="sl-SI" sz="3200" dirty="0" err="1"/>
              <a:t>supervizija</a:t>
            </a:r>
            <a:r>
              <a:rPr lang="sl-SI" sz="3200" dirty="0"/>
              <a:t>,…)</a:t>
            </a:r>
          </a:p>
          <a:p>
            <a:r>
              <a:rPr lang="sl-SI" sz="3200" dirty="0"/>
              <a:t>Nadaljnji profesionalni razvoj strokovnih delavcev</a:t>
            </a:r>
          </a:p>
          <a:p>
            <a:endParaRPr lang="sl-SI" sz="3200" dirty="0"/>
          </a:p>
        </p:txBody>
      </p:sp>
    </p:spTree>
    <p:extLst>
      <p:ext uri="{BB962C8B-B14F-4D97-AF65-F5344CB8AC3E}">
        <p14:creationId xmlns:p14="http://schemas.microsoft.com/office/powerpoint/2010/main" val="224712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A23B99F-7B10-AFAC-F4A9-6BF15C5CEBC5}"/>
              </a:ext>
            </a:extLst>
          </p:cNvPr>
          <p:cNvSpPr>
            <a:spLocks noGrp="1"/>
          </p:cNvSpPr>
          <p:nvPr>
            <p:ph type="title"/>
          </p:nvPr>
        </p:nvSpPr>
        <p:spPr>
          <a:xfrm>
            <a:off x="838200" y="2601430"/>
            <a:ext cx="10515600" cy="1325563"/>
          </a:xfrm>
        </p:spPr>
        <p:txBody>
          <a:bodyPr>
            <a:normAutofit fontScale="90000"/>
          </a:bodyPr>
          <a:lstStyle/>
          <a:p>
            <a:pPr algn="ctr"/>
            <a:r>
              <a:rPr lang="sl-SI" b="1" dirty="0"/>
              <a:t>HVALA ZA POZORNOST</a:t>
            </a:r>
            <a:br>
              <a:rPr lang="sl-SI" b="1" dirty="0"/>
            </a:br>
            <a:br>
              <a:rPr lang="sl-SI" b="1" dirty="0"/>
            </a:br>
            <a:r>
              <a:rPr lang="sl-SI" b="1" dirty="0"/>
              <a:t>tina.vrsnik@um.si</a:t>
            </a:r>
          </a:p>
        </p:txBody>
      </p:sp>
    </p:spTree>
    <p:extLst>
      <p:ext uri="{BB962C8B-B14F-4D97-AF65-F5344CB8AC3E}">
        <p14:creationId xmlns:p14="http://schemas.microsoft.com/office/powerpoint/2010/main" val="2041648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0123923-A408-8C52-BBAC-6A197909D357}"/>
              </a:ext>
            </a:extLst>
          </p:cNvPr>
          <p:cNvSpPr>
            <a:spLocks noGrp="1"/>
          </p:cNvSpPr>
          <p:nvPr>
            <p:ph type="title"/>
          </p:nvPr>
        </p:nvSpPr>
        <p:spPr/>
        <p:txBody>
          <a:bodyPr/>
          <a:lstStyle/>
          <a:p>
            <a:r>
              <a:rPr lang="sl-SI" dirty="0"/>
              <a:t>Primer: Hrvatski kvalifikacijski okvir </a:t>
            </a:r>
            <a:br>
              <a:rPr lang="sl-SI" dirty="0"/>
            </a:br>
            <a:endParaRPr lang="sl-SI" dirty="0"/>
          </a:p>
        </p:txBody>
      </p:sp>
      <p:sp>
        <p:nvSpPr>
          <p:cNvPr id="3" name="Označba mesta vsebine 2">
            <a:extLst>
              <a:ext uri="{FF2B5EF4-FFF2-40B4-BE49-F238E27FC236}">
                <a16:creationId xmlns:a16="http://schemas.microsoft.com/office/drawing/2014/main" id="{99BEB7A5-24E1-E61B-41E8-866A161253D7}"/>
              </a:ext>
            </a:extLst>
          </p:cNvPr>
          <p:cNvSpPr>
            <a:spLocks noGrp="1"/>
          </p:cNvSpPr>
          <p:nvPr>
            <p:ph idx="1"/>
          </p:nvPr>
        </p:nvSpPr>
        <p:spPr/>
        <p:txBody>
          <a:bodyPr/>
          <a:lstStyle/>
          <a:p>
            <a:pPr marL="0" indent="0">
              <a:buNone/>
            </a:pPr>
            <a:r>
              <a:rPr lang="sl-SI" dirty="0">
                <a:hlinkClick r:id="rId2"/>
              </a:rPr>
              <a:t>https://hko.srce.hr/registar/standard-zanimanja/detalji/403</a:t>
            </a:r>
            <a:r>
              <a:rPr lang="sl-SI" dirty="0"/>
              <a:t> </a:t>
            </a:r>
          </a:p>
        </p:txBody>
      </p:sp>
      <p:sp>
        <p:nvSpPr>
          <p:cNvPr id="4" name="Označba mesta noge 3">
            <a:extLst>
              <a:ext uri="{FF2B5EF4-FFF2-40B4-BE49-F238E27FC236}">
                <a16:creationId xmlns:a16="http://schemas.microsoft.com/office/drawing/2014/main" id="{373D4818-E276-EE8C-97E2-6B9025409763}"/>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Tree>
    <p:extLst>
      <p:ext uri="{BB962C8B-B14F-4D97-AF65-F5344CB8AC3E}">
        <p14:creationId xmlns:p14="http://schemas.microsoft.com/office/powerpoint/2010/main" val="177070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59F98AA-42EF-31B5-46C7-86F370A6DCF7}"/>
              </a:ext>
            </a:extLst>
          </p:cNvPr>
          <p:cNvSpPr>
            <a:spLocks noGrp="1"/>
          </p:cNvSpPr>
          <p:nvPr>
            <p:ph type="title"/>
          </p:nvPr>
        </p:nvSpPr>
        <p:spPr/>
        <p:txBody>
          <a:bodyPr/>
          <a:lstStyle/>
          <a:p>
            <a:r>
              <a:rPr lang="sl-SI" b="1" dirty="0"/>
              <a:t>IDENTITETA STROKOVNIH DELAVCEV V VIZ</a:t>
            </a:r>
          </a:p>
        </p:txBody>
      </p:sp>
      <p:sp>
        <p:nvSpPr>
          <p:cNvPr id="3" name="Označba mesta vsebine 2">
            <a:extLst>
              <a:ext uri="{FF2B5EF4-FFF2-40B4-BE49-F238E27FC236}">
                <a16:creationId xmlns:a16="http://schemas.microsoft.com/office/drawing/2014/main" id="{759F7151-64F3-CE48-225E-FBB35F4BA13D}"/>
              </a:ext>
            </a:extLst>
          </p:cNvPr>
          <p:cNvSpPr>
            <a:spLocks noGrp="1"/>
          </p:cNvSpPr>
          <p:nvPr>
            <p:ph idx="1"/>
          </p:nvPr>
        </p:nvSpPr>
        <p:spPr/>
        <p:txBody>
          <a:bodyPr/>
          <a:lstStyle/>
          <a:p>
            <a:r>
              <a:rPr lang="sl-SI" dirty="0"/>
              <a:t>Avtonomna osebnost z razvitimi vrlinami</a:t>
            </a:r>
          </a:p>
          <a:p>
            <a:r>
              <a:rPr lang="sl-SI" dirty="0"/>
              <a:t>Osebna pojmovanja in subjektivne teorije</a:t>
            </a:r>
          </a:p>
          <a:p>
            <a:r>
              <a:rPr lang="sl-SI" dirty="0"/>
              <a:t>Učitelj kot razmišljujoči praktik</a:t>
            </a:r>
          </a:p>
          <a:p>
            <a:pPr marL="0" indent="0">
              <a:buNone/>
            </a:pPr>
            <a:endParaRPr lang="sl-SI" dirty="0"/>
          </a:p>
          <a:p>
            <a:r>
              <a:rPr lang="sl-SI" dirty="0"/>
              <a:t>Individualne značilnosti</a:t>
            </a:r>
          </a:p>
          <a:p>
            <a:r>
              <a:rPr lang="sl-SI" dirty="0"/>
              <a:t>Dodiplomsko izobraževanje</a:t>
            </a:r>
          </a:p>
          <a:p>
            <a:r>
              <a:rPr lang="sl-SI" dirty="0"/>
              <a:t>Prehod v poklic/delo</a:t>
            </a:r>
          </a:p>
          <a:p>
            <a:r>
              <a:rPr lang="sl-SI" dirty="0"/>
              <a:t>Profesionalni razvoj</a:t>
            </a:r>
          </a:p>
          <a:p>
            <a:endParaRPr lang="sl-SI" dirty="0"/>
          </a:p>
        </p:txBody>
      </p:sp>
      <p:sp>
        <p:nvSpPr>
          <p:cNvPr id="5" name="Puščica: dol 4">
            <a:extLst>
              <a:ext uri="{FF2B5EF4-FFF2-40B4-BE49-F238E27FC236}">
                <a16:creationId xmlns:a16="http://schemas.microsoft.com/office/drawing/2014/main" id="{1150E70E-B556-47EC-0084-FD4E50C0DD7D}"/>
              </a:ext>
            </a:extLst>
          </p:cNvPr>
          <p:cNvSpPr/>
          <p:nvPr/>
        </p:nvSpPr>
        <p:spPr>
          <a:xfrm>
            <a:off x="4493941" y="3334215"/>
            <a:ext cx="613318" cy="55756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72469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7B49EEA-241A-614C-8C7B-D41F79F91B4E}"/>
              </a:ext>
            </a:extLst>
          </p:cNvPr>
          <p:cNvSpPr>
            <a:spLocks noGrp="1"/>
          </p:cNvSpPr>
          <p:nvPr>
            <p:ph type="title"/>
          </p:nvPr>
        </p:nvSpPr>
        <p:spPr/>
        <p:txBody>
          <a:bodyPr/>
          <a:lstStyle/>
          <a:p>
            <a:pPr algn="ctr"/>
            <a:r>
              <a:rPr lang="sl-SI" b="1" dirty="0"/>
              <a:t>STROKOVNI DELAVCI V VIZ </a:t>
            </a:r>
            <a:br>
              <a:rPr lang="sl-SI" b="1" dirty="0"/>
            </a:br>
            <a:r>
              <a:rPr lang="sl-SI" b="1" dirty="0"/>
              <a:t>IN NJIHOVE KARIERNE POTI</a:t>
            </a:r>
          </a:p>
        </p:txBody>
      </p:sp>
      <p:sp>
        <p:nvSpPr>
          <p:cNvPr id="3" name="Označba mesta vsebine 2">
            <a:extLst>
              <a:ext uri="{FF2B5EF4-FFF2-40B4-BE49-F238E27FC236}">
                <a16:creationId xmlns:a16="http://schemas.microsoft.com/office/drawing/2014/main" id="{D6DF3794-9C68-FD6E-CD9C-CE1BA6015A1A}"/>
              </a:ext>
            </a:extLst>
          </p:cNvPr>
          <p:cNvSpPr>
            <a:spLocks noGrp="1"/>
          </p:cNvSpPr>
          <p:nvPr>
            <p:ph idx="1"/>
          </p:nvPr>
        </p:nvSpPr>
        <p:spPr/>
        <p:txBody>
          <a:bodyPr>
            <a:normAutofit fontScale="92500" lnSpcReduction="20000"/>
          </a:bodyPr>
          <a:lstStyle/>
          <a:p>
            <a:pPr marL="0" indent="0">
              <a:buNone/>
            </a:pPr>
            <a:r>
              <a:rPr lang="sl-SI" dirty="0"/>
              <a:t>Vzgojno-izobraževalno in drugo strokovno delo v javnem vrtcu oziroma šoli opravljajo:</a:t>
            </a:r>
          </a:p>
          <a:p>
            <a:pPr marL="0" indent="0">
              <a:buNone/>
            </a:pPr>
            <a:r>
              <a:rPr lang="sl-SI" dirty="0"/>
              <a:t>- vzgojitelji, </a:t>
            </a:r>
          </a:p>
          <a:p>
            <a:pPr marL="0" indent="0">
              <a:buNone/>
            </a:pPr>
            <a:r>
              <a:rPr lang="sl-SI" dirty="0"/>
              <a:t>- pomočniki vzgojiteljev, </a:t>
            </a:r>
          </a:p>
          <a:p>
            <a:pPr marL="0" indent="0">
              <a:buNone/>
            </a:pPr>
            <a:r>
              <a:rPr lang="sl-SI" dirty="0"/>
              <a:t>- učitelji (na OŠ, SŠ, GŠ), </a:t>
            </a:r>
          </a:p>
          <a:p>
            <a:pPr marL="0" indent="0">
              <a:buNone/>
            </a:pPr>
            <a:r>
              <a:rPr lang="sl-SI" dirty="0"/>
              <a:t>- predavatelji višjih šol, </a:t>
            </a:r>
          </a:p>
          <a:p>
            <a:pPr marL="0" indent="0">
              <a:buNone/>
            </a:pPr>
            <a:r>
              <a:rPr lang="sl-SI" dirty="0"/>
              <a:t>- svetovalni delavci, </a:t>
            </a:r>
          </a:p>
          <a:p>
            <a:pPr marL="0" indent="0">
              <a:buNone/>
            </a:pPr>
            <a:r>
              <a:rPr lang="sl-SI" dirty="0"/>
              <a:t>- knjižničarji,</a:t>
            </a:r>
          </a:p>
          <a:p>
            <a:pPr marL="0" indent="0">
              <a:buNone/>
            </a:pPr>
            <a:r>
              <a:rPr lang="sl-SI" dirty="0"/>
              <a:t>- drugi strokovni delavci, ki z njimi sodelujejo pri izvajanju strokovnih nalog, potrebnih za nemoteno delovanje vrtca oziroma šole</a:t>
            </a:r>
          </a:p>
          <a:p>
            <a:pPr marL="0" indent="0">
              <a:buNone/>
            </a:pPr>
            <a:r>
              <a:rPr lang="sl-SI" dirty="0"/>
              <a:t>(ZOFVI, 1996, 2005; - </a:t>
            </a:r>
            <a:r>
              <a:rPr lang="sl-SI" b="0" i="0" dirty="0">
                <a:solidFill>
                  <a:srgbClr val="000000"/>
                </a:solidFill>
                <a:effectLst/>
                <a:latin typeface="Arial" panose="020B0604020202020204" pitchFamily="34" charset="0"/>
              </a:rPr>
              <a:t>XIV. ZAPOSLENI V VRTCU IN ŠOLI</a:t>
            </a:r>
            <a:r>
              <a:rPr lang="sl-SI" dirty="0"/>
              <a:t>)</a:t>
            </a:r>
          </a:p>
        </p:txBody>
      </p:sp>
    </p:spTree>
    <p:extLst>
      <p:ext uri="{BB962C8B-B14F-4D97-AF65-F5344CB8AC3E}">
        <p14:creationId xmlns:p14="http://schemas.microsoft.com/office/powerpoint/2010/main" val="337389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2E45066-73D7-D7C4-4CFE-081868A75447}"/>
              </a:ext>
            </a:extLst>
          </p:cNvPr>
          <p:cNvSpPr>
            <a:spLocks noGrp="1"/>
          </p:cNvSpPr>
          <p:nvPr>
            <p:ph type="title"/>
          </p:nvPr>
        </p:nvSpPr>
        <p:spPr/>
        <p:txBody>
          <a:bodyPr/>
          <a:lstStyle/>
          <a:p>
            <a:r>
              <a:rPr lang="sl-SI" b="0" i="0" dirty="0">
                <a:solidFill>
                  <a:srgbClr val="000000"/>
                </a:solidFill>
                <a:effectLst/>
                <a:latin typeface="Arial" panose="020B0604020202020204" pitchFamily="34" charset="0"/>
              </a:rPr>
              <a:t>ZOFVI – </a:t>
            </a:r>
            <a:br>
              <a:rPr lang="sl-SI" b="0" i="0" dirty="0">
                <a:solidFill>
                  <a:srgbClr val="000000"/>
                </a:solidFill>
                <a:effectLst/>
                <a:latin typeface="Arial" panose="020B0604020202020204" pitchFamily="34" charset="0"/>
              </a:rPr>
            </a:br>
            <a:r>
              <a:rPr lang="sl-SI" b="0" i="0" dirty="0">
                <a:solidFill>
                  <a:srgbClr val="000000"/>
                </a:solidFill>
                <a:effectLst/>
                <a:latin typeface="Arial" panose="020B0604020202020204" pitchFamily="34" charset="0"/>
              </a:rPr>
              <a:t>XIV. ZAPOSLENI V VRTCU IN ŠOLI</a:t>
            </a:r>
            <a:endParaRPr lang="sl-SI" dirty="0"/>
          </a:p>
        </p:txBody>
      </p:sp>
      <p:sp>
        <p:nvSpPr>
          <p:cNvPr id="3" name="Označba mesta vsebine 2">
            <a:extLst>
              <a:ext uri="{FF2B5EF4-FFF2-40B4-BE49-F238E27FC236}">
                <a16:creationId xmlns:a16="http://schemas.microsoft.com/office/drawing/2014/main" id="{3D32103C-A358-CDD9-B269-13ED535500BA}"/>
              </a:ext>
            </a:extLst>
          </p:cNvPr>
          <p:cNvSpPr>
            <a:spLocks noGrp="1"/>
          </p:cNvSpPr>
          <p:nvPr>
            <p:ph idx="1"/>
          </p:nvPr>
        </p:nvSpPr>
        <p:spPr/>
        <p:txBody>
          <a:bodyPr/>
          <a:lstStyle/>
          <a:p>
            <a:pPr marL="514350" indent="-514350">
              <a:buAutoNum type="alphaLcParenR"/>
            </a:pPr>
            <a:r>
              <a:rPr lang="sl-SI" dirty="0"/>
              <a:t>Osnovna šola</a:t>
            </a:r>
          </a:p>
          <a:p>
            <a:pPr marL="514350" indent="-514350">
              <a:buAutoNum type="alphaLcParenR"/>
            </a:pPr>
            <a:r>
              <a:rPr lang="sl-SI" dirty="0"/>
              <a:t>Glasbena šola</a:t>
            </a:r>
          </a:p>
          <a:p>
            <a:pPr marL="514350" indent="-514350">
              <a:buAutoNum type="alphaLcParenR"/>
            </a:pPr>
            <a:r>
              <a:rPr lang="sl-SI" dirty="0"/>
              <a:t>Poklicna oz. strokovna šola</a:t>
            </a:r>
          </a:p>
          <a:p>
            <a:pPr marL="0" indent="0">
              <a:buNone/>
            </a:pPr>
            <a:r>
              <a:rPr lang="sl-SI" dirty="0"/>
              <a:t>č)    Gimnazije</a:t>
            </a:r>
          </a:p>
          <a:p>
            <a:pPr marL="514350" indent="-514350">
              <a:buAutoNum type="alphaLcParenR" startAt="4"/>
            </a:pPr>
            <a:r>
              <a:rPr lang="sl-SI" dirty="0"/>
              <a:t>Dom za učence in dijaški dom</a:t>
            </a:r>
          </a:p>
          <a:p>
            <a:pPr marL="514350" indent="-514350">
              <a:buAutoNum type="alphaLcParenR" startAt="4"/>
            </a:pPr>
            <a:r>
              <a:rPr lang="sl-SI" dirty="0"/>
              <a:t>Šole in zavodi za otroke in mladostnike s posebnimi potrebami</a:t>
            </a:r>
          </a:p>
        </p:txBody>
      </p:sp>
    </p:spTree>
    <p:extLst>
      <p:ext uri="{BB962C8B-B14F-4D97-AF65-F5344CB8AC3E}">
        <p14:creationId xmlns:p14="http://schemas.microsoft.com/office/powerpoint/2010/main" val="267837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FB9A94B-29F0-C3CE-2038-A0EE88EFEFC3}"/>
              </a:ext>
            </a:extLst>
          </p:cNvPr>
          <p:cNvSpPr>
            <a:spLocks noGrp="1"/>
          </p:cNvSpPr>
          <p:nvPr>
            <p:ph type="title"/>
          </p:nvPr>
        </p:nvSpPr>
        <p:spPr/>
        <p:txBody>
          <a:bodyPr/>
          <a:lstStyle/>
          <a:p>
            <a:r>
              <a:rPr lang="sl-SI" dirty="0">
                <a:solidFill>
                  <a:srgbClr val="000000"/>
                </a:solidFill>
              </a:rPr>
              <a:t>a) Osnovna šola</a:t>
            </a:r>
            <a:br>
              <a:rPr lang="sl-SI" dirty="0">
                <a:solidFill>
                  <a:srgbClr val="000000"/>
                </a:solidFill>
              </a:rPr>
            </a:br>
            <a:endParaRPr lang="sl-SI" dirty="0"/>
          </a:p>
        </p:txBody>
      </p:sp>
      <p:sp>
        <p:nvSpPr>
          <p:cNvPr id="3" name="Označba mesta vsebine 2">
            <a:extLst>
              <a:ext uri="{FF2B5EF4-FFF2-40B4-BE49-F238E27FC236}">
                <a16:creationId xmlns:a16="http://schemas.microsoft.com/office/drawing/2014/main" id="{A57567A5-3B67-8BE7-8AE9-8CBA933E1612}"/>
              </a:ext>
            </a:extLst>
          </p:cNvPr>
          <p:cNvSpPr>
            <a:spLocks noGrp="1"/>
          </p:cNvSpPr>
          <p:nvPr>
            <p:ph idx="1"/>
          </p:nvPr>
        </p:nvSpPr>
        <p:spPr>
          <a:xfrm>
            <a:off x="838200" y="1468786"/>
            <a:ext cx="10515600" cy="4351338"/>
          </a:xfrm>
        </p:spPr>
        <p:txBody>
          <a:bodyPr>
            <a:normAutofit/>
          </a:bodyPr>
          <a:lstStyle/>
          <a:p>
            <a:pPr marL="0" indent="0" algn="ctr">
              <a:spcBef>
                <a:spcPts val="2400"/>
              </a:spcBef>
              <a:buNone/>
            </a:pPr>
            <a:r>
              <a:rPr lang="sl-SI" sz="2400" b="1" i="0" dirty="0">
                <a:solidFill>
                  <a:srgbClr val="000000"/>
                </a:solidFill>
                <a:effectLst/>
              </a:rPr>
              <a:t>94. člen</a:t>
            </a:r>
          </a:p>
          <a:p>
            <a:pPr marL="0" indent="0" algn="ctr">
              <a:buNone/>
            </a:pPr>
            <a:r>
              <a:rPr lang="sl-SI" sz="2400" b="1" i="0" dirty="0">
                <a:solidFill>
                  <a:srgbClr val="000000"/>
                </a:solidFill>
                <a:effectLst/>
              </a:rPr>
              <a:t>(strokovni delavci)</a:t>
            </a:r>
          </a:p>
          <a:p>
            <a:pPr indent="0" algn="just">
              <a:spcBef>
                <a:spcPts val="1200"/>
              </a:spcBef>
              <a:buNone/>
            </a:pPr>
            <a:r>
              <a:rPr lang="sl-SI" sz="2400" b="0" i="0" dirty="0">
                <a:solidFill>
                  <a:srgbClr val="000000"/>
                </a:solidFill>
                <a:effectLst/>
              </a:rPr>
              <a:t>Strokovni delavci v javni osnovni šoli so učitelj, šolski svetovalni delavec, knjižničar, laborant in drugi strokovni delavci.</a:t>
            </a:r>
          </a:p>
          <a:p>
            <a:pPr indent="0" algn="just">
              <a:spcBef>
                <a:spcPts val="1200"/>
              </a:spcBef>
              <a:buNone/>
            </a:pPr>
            <a:r>
              <a:rPr lang="sl-SI" sz="2400" b="0" i="0" dirty="0">
                <a:solidFill>
                  <a:srgbClr val="000000"/>
                </a:solidFill>
                <a:effectLst/>
              </a:rPr>
              <a:t>Učitelj, knjižničar in svetovalni delavec morajo imeti </a:t>
            </a:r>
            <a:r>
              <a:rPr lang="sl-SI" sz="2400" b="0" i="0" u="sng" dirty="0">
                <a:solidFill>
                  <a:srgbClr val="000000"/>
                </a:solidFill>
                <a:effectLst/>
              </a:rPr>
              <a:t>visokošolsko izobrazbo ustrezne smeri in pedagoško izobrazbo</a:t>
            </a:r>
            <a:r>
              <a:rPr lang="sl-SI" sz="2400" b="0" i="0" dirty="0">
                <a:solidFill>
                  <a:srgbClr val="000000"/>
                </a:solidFill>
                <a:effectLst/>
              </a:rPr>
              <a:t>.</a:t>
            </a:r>
          </a:p>
          <a:p>
            <a:pPr indent="0" algn="just">
              <a:spcBef>
                <a:spcPts val="1200"/>
              </a:spcBef>
              <a:buNone/>
            </a:pPr>
            <a:r>
              <a:rPr lang="sl-SI" sz="2400" b="0" i="0" dirty="0">
                <a:solidFill>
                  <a:srgbClr val="000000"/>
                </a:solidFill>
                <a:effectLst/>
              </a:rPr>
              <a:t>Laborant mora imeti najmanj </a:t>
            </a:r>
            <a:r>
              <a:rPr lang="sl-SI" sz="2400" b="0" i="0" u="sng" dirty="0">
                <a:solidFill>
                  <a:srgbClr val="000000"/>
                </a:solidFill>
                <a:effectLst/>
              </a:rPr>
              <a:t>srednjo oziroma srednjo strokovno izobrazbo in pedagoško-andragoško izobrazbo</a:t>
            </a:r>
            <a:r>
              <a:rPr lang="sl-SI" sz="2400" b="0" i="0" dirty="0">
                <a:solidFill>
                  <a:srgbClr val="000000"/>
                </a:solidFill>
                <a:effectLst/>
              </a:rPr>
              <a:t>. Drugi strokovni delavci morajo imeti visokošolsko izobrazbo ustrezne smeri.</a:t>
            </a:r>
          </a:p>
          <a:p>
            <a:endParaRPr lang="sl-SI" sz="2400" dirty="0"/>
          </a:p>
        </p:txBody>
      </p:sp>
    </p:spTree>
    <p:extLst>
      <p:ext uri="{BB962C8B-B14F-4D97-AF65-F5344CB8AC3E}">
        <p14:creationId xmlns:p14="http://schemas.microsoft.com/office/powerpoint/2010/main" val="2786416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DE52C1B-13DF-A3D3-B62A-D2D9D10BF28A}"/>
              </a:ext>
            </a:extLst>
          </p:cNvPr>
          <p:cNvSpPr>
            <a:spLocks noGrp="1"/>
          </p:cNvSpPr>
          <p:nvPr>
            <p:ph type="title"/>
          </p:nvPr>
        </p:nvSpPr>
        <p:spPr/>
        <p:txBody>
          <a:bodyPr/>
          <a:lstStyle/>
          <a:p>
            <a:r>
              <a:rPr lang="sl-SI" dirty="0">
                <a:solidFill>
                  <a:srgbClr val="000000"/>
                </a:solidFill>
                <a:latin typeface="NimbusRomNo9LEE-Regu"/>
              </a:rPr>
              <a:t>b) </a:t>
            </a:r>
            <a:r>
              <a:rPr lang="sl-SI" dirty="0">
                <a:solidFill>
                  <a:srgbClr val="000000"/>
                </a:solidFill>
                <a:latin typeface="Arial" panose="020B0604020202020204" pitchFamily="34" charset="0"/>
              </a:rPr>
              <a:t>Glasbena šola</a:t>
            </a:r>
            <a:br>
              <a:rPr lang="sl-SI" dirty="0">
                <a:solidFill>
                  <a:srgbClr val="000000"/>
                </a:solidFill>
                <a:latin typeface="Arial" panose="020B0604020202020204" pitchFamily="34" charset="0"/>
              </a:rPr>
            </a:br>
            <a:endParaRPr lang="sl-SI" dirty="0"/>
          </a:p>
        </p:txBody>
      </p:sp>
      <p:sp>
        <p:nvSpPr>
          <p:cNvPr id="3" name="Označba mesta vsebine 2">
            <a:extLst>
              <a:ext uri="{FF2B5EF4-FFF2-40B4-BE49-F238E27FC236}">
                <a16:creationId xmlns:a16="http://schemas.microsoft.com/office/drawing/2014/main" id="{41952B25-4E79-0C52-626E-D369A4C3EEE2}"/>
              </a:ext>
            </a:extLst>
          </p:cNvPr>
          <p:cNvSpPr>
            <a:spLocks noGrp="1"/>
          </p:cNvSpPr>
          <p:nvPr>
            <p:ph idx="1"/>
          </p:nvPr>
        </p:nvSpPr>
        <p:spPr/>
        <p:txBody>
          <a:bodyPr>
            <a:normAutofit/>
          </a:bodyPr>
          <a:lstStyle/>
          <a:p>
            <a:pPr marL="0" indent="0" algn="ctr">
              <a:spcBef>
                <a:spcPts val="2400"/>
              </a:spcBef>
              <a:buNone/>
            </a:pPr>
            <a:r>
              <a:rPr lang="sl-SI" sz="2400" b="1" i="0" dirty="0">
                <a:solidFill>
                  <a:srgbClr val="000000"/>
                </a:solidFill>
                <a:effectLst/>
              </a:rPr>
              <a:t>95. člen</a:t>
            </a:r>
          </a:p>
          <a:p>
            <a:pPr marL="0" indent="0" algn="ctr">
              <a:buNone/>
            </a:pPr>
            <a:r>
              <a:rPr lang="sl-SI" sz="2400" b="1" i="0" dirty="0">
                <a:solidFill>
                  <a:srgbClr val="000000"/>
                </a:solidFill>
                <a:effectLst/>
              </a:rPr>
              <a:t>(strokovni delavci)</a:t>
            </a:r>
          </a:p>
          <a:p>
            <a:pPr indent="0" algn="just">
              <a:spcBef>
                <a:spcPts val="1200"/>
              </a:spcBef>
              <a:buNone/>
            </a:pPr>
            <a:r>
              <a:rPr lang="sl-SI" sz="2400" b="0" i="0" dirty="0">
                <a:solidFill>
                  <a:srgbClr val="000000"/>
                </a:solidFill>
                <a:effectLst/>
              </a:rPr>
              <a:t>Strokovni delavci v javni glasbeni šoli so učitelj, korepetitor in knjižničar.</a:t>
            </a:r>
          </a:p>
          <a:p>
            <a:pPr indent="0" algn="just">
              <a:spcBef>
                <a:spcPts val="1200"/>
              </a:spcBef>
              <a:buNone/>
            </a:pPr>
            <a:r>
              <a:rPr lang="sl-SI" sz="2400" b="0" i="0" dirty="0">
                <a:solidFill>
                  <a:srgbClr val="000000"/>
                </a:solidFill>
                <a:effectLst/>
              </a:rPr>
              <a:t>Strokovni delavci morajo imeti </a:t>
            </a:r>
            <a:r>
              <a:rPr lang="sl-SI" sz="2400" b="0" i="0" u="sng" dirty="0">
                <a:solidFill>
                  <a:srgbClr val="000000"/>
                </a:solidFill>
                <a:effectLst/>
              </a:rPr>
              <a:t>visokošolsko izobrazbo </a:t>
            </a:r>
            <a:r>
              <a:rPr lang="sl-SI" sz="2400" b="0" i="0" dirty="0">
                <a:solidFill>
                  <a:srgbClr val="000000"/>
                </a:solidFill>
                <a:effectLst/>
              </a:rPr>
              <a:t>ustrezne smeri.</a:t>
            </a:r>
          </a:p>
          <a:p>
            <a:pPr indent="0" algn="just">
              <a:spcBef>
                <a:spcPts val="1200"/>
              </a:spcBef>
              <a:buNone/>
            </a:pPr>
            <a:r>
              <a:rPr lang="sl-SI" sz="2400" b="0" i="0" u="sng" dirty="0">
                <a:solidFill>
                  <a:srgbClr val="000000"/>
                </a:solidFill>
                <a:effectLst/>
              </a:rPr>
              <a:t>Učitelj in knjižničar </a:t>
            </a:r>
            <a:r>
              <a:rPr lang="sl-SI" sz="2400" b="0" i="0" dirty="0">
                <a:solidFill>
                  <a:srgbClr val="000000"/>
                </a:solidFill>
                <a:effectLst/>
              </a:rPr>
              <a:t>morata imeti </a:t>
            </a:r>
            <a:r>
              <a:rPr lang="sl-SI" sz="2400" b="0" i="0" u="sng" dirty="0">
                <a:solidFill>
                  <a:srgbClr val="000000"/>
                </a:solidFill>
                <a:effectLst/>
              </a:rPr>
              <a:t>tudi pedagoško izobrazbo</a:t>
            </a:r>
            <a:r>
              <a:rPr lang="sl-SI" sz="2400" b="0" i="0" dirty="0">
                <a:solidFill>
                  <a:srgbClr val="000000"/>
                </a:solidFill>
                <a:effectLst/>
              </a:rPr>
              <a:t>.</a:t>
            </a:r>
          </a:p>
          <a:p>
            <a:pPr marL="0" indent="0">
              <a:buNone/>
            </a:pPr>
            <a:endParaRPr lang="sl-SI" sz="2400" dirty="0"/>
          </a:p>
        </p:txBody>
      </p:sp>
      <p:sp>
        <p:nvSpPr>
          <p:cNvPr id="4" name="Označba mesta noge 3">
            <a:extLst>
              <a:ext uri="{FF2B5EF4-FFF2-40B4-BE49-F238E27FC236}">
                <a16:creationId xmlns:a16="http://schemas.microsoft.com/office/drawing/2014/main" id="{93F3C999-0504-E1F8-9682-4A7425F4945C}"/>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Tree>
    <p:extLst>
      <p:ext uri="{BB962C8B-B14F-4D97-AF65-F5344CB8AC3E}">
        <p14:creationId xmlns:p14="http://schemas.microsoft.com/office/powerpoint/2010/main" val="17053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56F5B60-A9E2-213F-644A-20E8FEBA8DB7}"/>
              </a:ext>
            </a:extLst>
          </p:cNvPr>
          <p:cNvSpPr>
            <a:spLocks noGrp="1"/>
          </p:cNvSpPr>
          <p:nvPr>
            <p:ph type="title"/>
          </p:nvPr>
        </p:nvSpPr>
        <p:spPr/>
        <p:txBody>
          <a:bodyPr/>
          <a:lstStyle/>
          <a:p>
            <a:r>
              <a:rPr lang="sl-SI" dirty="0">
                <a:solidFill>
                  <a:srgbClr val="000000"/>
                </a:solidFill>
                <a:latin typeface="NimbusRomNo9LEE-Regu"/>
              </a:rPr>
              <a:t>c) </a:t>
            </a:r>
            <a:r>
              <a:rPr lang="sl-SI" dirty="0">
                <a:solidFill>
                  <a:srgbClr val="000000"/>
                </a:solidFill>
                <a:latin typeface="Arial" panose="020B0604020202020204" pitchFamily="34" charset="0"/>
              </a:rPr>
              <a:t>Poklicna oziroma strokovna šola</a:t>
            </a:r>
            <a:br>
              <a:rPr lang="sl-SI" dirty="0">
                <a:solidFill>
                  <a:srgbClr val="000000"/>
                </a:solidFill>
                <a:latin typeface="Arial" panose="020B0604020202020204" pitchFamily="34" charset="0"/>
              </a:rPr>
            </a:br>
            <a:endParaRPr lang="sl-SI" dirty="0"/>
          </a:p>
        </p:txBody>
      </p:sp>
      <p:sp>
        <p:nvSpPr>
          <p:cNvPr id="3" name="Označba mesta vsebine 2">
            <a:extLst>
              <a:ext uri="{FF2B5EF4-FFF2-40B4-BE49-F238E27FC236}">
                <a16:creationId xmlns:a16="http://schemas.microsoft.com/office/drawing/2014/main" id="{CAE1EDB2-5FD7-4BBF-2A1E-56C6B117AE08}"/>
              </a:ext>
            </a:extLst>
          </p:cNvPr>
          <p:cNvSpPr>
            <a:spLocks noGrp="1"/>
          </p:cNvSpPr>
          <p:nvPr>
            <p:ph idx="1"/>
          </p:nvPr>
        </p:nvSpPr>
        <p:spPr>
          <a:xfrm>
            <a:off x="211873" y="942684"/>
            <a:ext cx="11586117" cy="4972631"/>
          </a:xfrm>
        </p:spPr>
        <p:txBody>
          <a:bodyPr>
            <a:noAutofit/>
          </a:bodyPr>
          <a:lstStyle/>
          <a:p>
            <a:pPr marL="0" indent="0" algn="ctr">
              <a:spcBef>
                <a:spcPts val="2400"/>
              </a:spcBef>
              <a:buNone/>
            </a:pPr>
            <a:r>
              <a:rPr lang="sl-SI" sz="1600" b="1" i="0" dirty="0">
                <a:solidFill>
                  <a:srgbClr val="000000"/>
                </a:solidFill>
                <a:effectLst/>
              </a:rPr>
              <a:t>96. člen</a:t>
            </a:r>
          </a:p>
          <a:p>
            <a:pPr marL="0" indent="0" algn="ctr">
              <a:buNone/>
            </a:pPr>
            <a:r>
              <a:rPr lang="sl-SI" sz="1600" b="1" i="0" dirty="0">
                <a:solidFill>
                  <a:srgbClr val="000000"/>
                </a:solidFill>
                <a:effectLst/>
              </a:rPr>
              <a:t>(strokovni delavci)</a:t>
            </a:r>
          </a:p>
          <a:p>
            <a:pPr indent="0" algn="just">
              <a:spcBef>
                <a:spcPts val="1200"/>
              </a:spcBef>
              <a:buNone/>
            </a:pPr>
            <a:r>
              <a:rPr lang="sl-SI" sz="1600" b="0" i="0" dirty="0">
                <a:solidFill>
                  <a:srgbClr val="000000"/>
                </a:solidFill>
                <a:effectLst/>
              </a:rPr>
              <a:t>Strokovni delavci v javni poklicni oziroma strokovni šoli so učitelji splošnoizobraževalnih in strokovnoteoretičnih predmetov v nižjih poklicnih, srednjih poklicnih, tehniških in srednjih strokovnih šolah, predavatelji višjih šol v višjih strokovnih šolah in učitelji praktičnega pouka in veščin, svetovalni delavci, knjižničarji in drugi strokovni delavci.</a:t>
            </a:r>
          </a:p>
          <a:p>
            <a:pPr indent="0" algn="just">
              <a:spcBef>
                <a:spcPts val="1200"/>
              </a:spcBef>
              <a:buNone/>
            </a:pPr>
            <a:r>
              <a:rPr lang="sl-SI" sz="1600" b="0" i="0" dirty="0">
                <a:solidFill>
                  <a:srgbClr val="000000"/>
                </a:solidFill>
                <a:effectLst/>
              </a:rPr>
              <a:t>Strokovni delavci so tudi mojstri, ki izobražujejo vajence.</a:t>
            </a:r>
          </a:p>
          <a:p>
            <a:pPr indent="0" algn="just">
              <a:spcBef>
                <a:spcPts val="1200"/>
              </a:spcBef>
              <a:buNone/>
            </a:pPr>
            <a:r>
              <a:rPr lang="sl-SI" sz="1600" b="0" i="0" u="sng" dirty="0">
                <a:solidFill>
                  <a:srgbClr val="000000"/>
                </a:solidFill>
                <a:effectLst/>
              </a:rPr>
              <a:t>Učitelj splošno izobraževalnih in strokovnoteoretičnih predmetov </a:t>
            </a:r>
            <a:r>
              <a:rPr lang="sl-SI" sz="1600" b="0" i="0" dirty="0">
                <a:solidFill>
                  <a:srgbClr val="000000"/>
                </a:solidFill>
                <a:effectLst/>
              </a:rPr>
              <a:t>mora imeti </a:t>
            </a:r>
            <a:r>
              <a:rPr lang="sl-SI" sz="1600" b="0" i="0" u="sng" dirty="0">
                <a:solidFill>
                  <a:srgbClr val="000000"/>
                </a:solidFill>
                <a:effectLst/>
              </a:rPr>
              <a:t>visokošolsko izobrazbo ustrezne smeri in pedagoško-andragoško izobrazbo</a:t>
            </a:r>
            <a:r>
              <a:rPr lang="sl-SI" sz="1600" b="0" i="0" dirty="0">
                <a:solidFill>
                  <a:srgbClr val="000000"/>
                </a:solidFill>
                <a:effectLst/>
              </a:rPr>
              <a:t>.</a:t>
            </a:r>
          </a:p>
          <a:p>
            <a:pPr indent="0" algn="just">
              <a:spcBef>
                <a:spcPts val="1200"/>
              </a:spcBef>
              <a:buNone/>
            </a:pPr>
            <a:r>
              <a:rPr lang="sl-SI" sz="1600" b="0" i="0" u="sng" dirty="0">
                <a:solidFill>
                  <a:srgbClr val="000000"/>
                </a:solidFill>
                <a:effectLst/>
              </a:rPr>
              <a:t>Predavatelj višje šole </a:t>
            </a:r>
            <a:r>
              <a:rPr lang="sl-SI" sz="1600" b="0" i="0" dirty="0">
                <a:solidFill>
                  <a:srgbClr val="000000"/>
                </a:solidFill>
                <a:effectLst/>
              </a:rPr>
              <a:t>mora imeti najmanj </a:t>
            </a:r>
            <a:r>
              <a:rPr lang="sl-SI" sz="1600" b="0" i="0" u="sng" dirty="0">
                <a:solidFill>
                  <a:srgbClr val="000000"/>
                </a:solidFill>
                <a:effectLst/>
              </a:rPr>
              <a:t>visokošolsko izobrazbo ustrezne smeri in pedagoško-andragoško izobrazbo</a:t>
            </a:r>
            <a:r>
              <a:rPr lang="sl-SI" sz="1600" b="0" i="0" dirty="0">
                <a:solidFill>
                  <a:srgbClr val="000000"/>
                </a:solidFill>
                <a:effectLst/>
              </a:rPr>
              <a:t>, tri leta ustreznih delovnih izkušenj in vidne dosežke na svojem strokovnem področju.</a:t>
            </a:r>
          </a:p>
          <a:p>
            <a:pPr indent="0" algn="just">
              <a:spcBef>
                <a:spcPts val="1200"/>
              </a:spcBef>
              <a:buNone/>
            </a:pPr>
            <a:r>
              <a:rPr lang="sl-SI" sz="1600" b="0" i="0" u="sng" dirty="0">
                <a:solidFill>
                  <a:srgbClr val="000000"/>
                </a:solidFill>
                <a:effectLst/>
              </a:rPr>
              <a:t>Učitelj praktičnega pouka in veščin </a:t>
            </a:r>
            <a:r>
              <a:rPr lang="sl-SI" sz="1600" b="0" i="0" dirty="0">
                <a:solidFill>
                  <a:srgbClr val="000000"/>
                </a:solidFill>
                <a:effectLst/>
              </a:rPr>
              <a:t>mora imeti najmanj </a:t>
            </a:r>
            <a:r>
              <a:rPr lang="sl-SI" sz="1600" b="0" i="0" u="sng" dirty="0">
                <a:solidFill>
                  <a:srgbClr val="000000"/>
                </a:solidFill>
                <a:effectLst/>
              </a:rPr>
              <a:t>srednjo strokovno izobrazbo </a:t>
            </a:r>
            <a:r>
              <a:rPr lang="sl-SI" sz="1600" b="0" i="0" dirty="0">
                <a:solidFill>
                  <a:srgbClr val="000000"/>
                </a:solidFill>
                <a:effectLst/>
              </a:rPr>
              <a:t>ustrezne smeri, najmanj tri leta delovnih izkušenj in </a:t>
            </a:r>
            <a:r>
              <a:rPr lang="sl-SI" sz="1600" b="0" i="0" u="sng" dirty="0">
                <a:solidFill>
                  <a:srgbClr val="000000"/>
                </a:solidFill>
                <a:effectLst/>
              </a:rPr>
              <a:t>pedagoško-andragoško izobrazbo </a:t>
            </a:r>
            <a:r>
              <a:rPr lang="sl-SI" sz="1600" b="0" i="0" dirty="0">
                <a:solidFill>
                  <a:srgbClr val="000000"/>
                </a:solidFill>
                <a:effectLst/>
              </a:rPr>
              <a:t>ali opravljen mojstrski izpit.</a:t>
            </a:r>
          </a:p>
          <a:p>
            <a:pPr indent="0" algn="just">
              <a:spcBef>
                <a:spcPts val="1200"/>
              </a:spcBef>
              <a:buNone/>
            </a:pPr>
            <a:r>
              <a:rPr lang="sl-SI" sz="1600" b="0" i="0" dirty="0">
                <a:solidFill>
                  <a:srgbClr val="000000"/>
                </a:solidFill>
                <a:effectLst/>
              </a:rPr>
              <a:t>Mojster mora imeti opravljen mojstrski izpit v skladu z zakonom.</a:t>
            </a:r>
          </a:p>
          <a:p>
            <a:pPr indent="0" algn="just">
              <a:spcBef>
                <a:spcPts val="1200"/>
              </a:spcBef>
              <a:buNone/>
            </a:pPr>
            <a:r>
              <a:rPr lang="sl-SI" sz="1600" b="0" i="0" u="sng" dirty="0">
                <a:solidFill>
                  <a:srgbClr val="000000"/>
                </a:solidFill>
                <a:effectLst/>
              </a:rPr>
              <a:t>Svetovalni delavec</a:t>
            </a:r>
            <a:r>
              <a:rPr lang="sl-SI" sz="1600" b="0" i="0" dirty="0">
                <a:solidFill>
                  <a:srgbClr val="000000"/>
                </a:solidFill>
                <a:effectLst/>
              </a:rPr>
              <a:t> mora imeti ustrezno </a:t>
            </a:r>
            <a:r>
              <a:rPr lang="sl-SI" sz="1600" b="0" i="0" u="sng" dirty="0">
                <a:solidFill>
                  <a:srgbClr val="000000"/>
                </a:solidFill>
                <a:effectLst/>
              </a:rPr>
              <a:t>visokošolsko izobrazbo in pedagoško-andragoško izobrazbo</a:t>
            </a:r>
            <a:r>
              <a:rPr lang="sl-SI" sz="1600" b="0" i="0" dirty="0">
                <a:solidFill>
                  <a:srgbClr val="000000"/>
                </a:solidFill>
                <a:effectLst/>
              </a:rPr>
              <a:t>.</a:t>
            </a:r>
          </a:p>
          <a:p>
            <a:pPr indent="0" algn="just">
              <a:spcBef>
                <a:spcPts val="1200"/>
              </a:spcBef>
              <a:buNone/>
            </a:pPr>
            <a:r>
              <a:rPr lang="sl-SI" sz="1600" b="0" i="0" u="sng" dirty="0">
                <a:solidFill>
                  <a:srgbClr val="000000"/>
                </a:solidFill>
                <a:effectLst/>
              </a:rPr>
              <a:t>Knjižničar</a:t>
            </a:r>
            <a:r>
              <a:rPr lang="sl-SI" sz="1600" b="0" i="0" dirty="0">
                <a:solidFill>
                  <a:srgbClr val="000000"/>
                </a:solidFill>
                <a:effectLst/>
              </a:rPr>
              <a:t> mora imeti </a:t>
            </a:r>
            <a:r>
              <a:rPr lang="sl-SI" sz="1600" b="0" i="0" u="sng" dirty="0">
                <a:solidFill>
                  <a:srgbClr val="000000"/>
                </a:solidFill>
                <a:effectLst/>
              </a:rPr>
              <a:t>visokošolsko izobrazbo </a:t>
            </a:r>
            <a:r>
              <a:rPr lang="sl-SI" sz="1600" b="0" i="0" dirty="0">
                <a:solidFill>
                  <a:srgbClr val="000000"/>
                </a:solidFill>
                <a:effectLst/>
              </a:rPr>
              <a:t>ustrezne smeri in </a:t>
            </a:r>
            <a:r>
              <a:rPr lang="sl-SI" sz="1600" b="0" i="0" u="sng" dirty="0">
                <a:solidFill>
                  <a:srgbClr val="000000"/>
                </a:solidFill>
                <a:effectLst/>
              </a:rPr>
              <a:t>pedagoško-andragoško izobrazbo</a:t>
            </a:r>
            <a:r>
              <a:rPr lang="sl-SI" sz="1600" b="0" i="0" dirty="0">
                <a:solidFill>
                  <a:srgbClr val="000000"/>
                </a:solidFill>
                <a:effectLst/>
              </a:rPr>
              <a:t>.</a:t>
            </a:r>
          </a:p>
          <a:p>
            <a:pPr indent="0" algn="just">
              <a:spcBef>
                <a:spcPts val="1200"/>
              </a:spcBef>
              <a:buNone/>
            </a:pPr>
            <a:r>
              <a:rPr lang="sl-SI" sz="1600" b="0" i="0" dirty="0">
                <a:solidFill>
                  <a:srgbClr val="000000"/>
                </a:solidFill>
                <a:effectLst/>
              </a:rPr>
              <a:t>Drugi strokovni delavci morajo imeti ustrezno izobrazbo, in sicer:</a:t>
            </a:r>
          </a:p>
          <a:p>
            <a:pPr marL="0" indent="0" algn="just">
              <a:buNone/>
            </a:pPr>
            <a:r>
              <a:rPr lang="sl-SI" sz="1600" b="0" i="0" dirty="0">
                <a:solidFill>
                  <a:srgbClr val="000000"/>
                </a:solidFill>
                <a:effectLst/>
              </a:rPr>
              <a:t>-        organizator izobraževanja odraslih visokošolsko izobrazbo ustrezne smeri in pedagoško-andragoško izobrazbo in</a:t>
            </a:r>
          </a:p>
          <a:p>
            <a:pPr marL="0" indent="0" algn="just">
              <a:buNone/>
            </a:pPr>
            <a:r>
              <a:rPr lang="sl-SI" sz="1600" b="0" i="0" dirty="0">
                <a:solidFill>
                  <a:srgbClr val="000000"/>
                </a:solidFill>
                <a:effectLst/>
              </a:rPr>
              <a:t>-        laborant, inštruktor in organizator praktičnega pouka najmanj srednjo strokovno izobrazbo ustrezne smeri in pedagoško-andragoško izobrazbo.</a:t>
            </a:r>
          </a:p>
          <a:p>
            <a:endParaRPr lang="sl-SI" sz="1600" dirty="0"/>
          </a:p>
        </p:txBody>
      </p:sp>
    </p:spTree>
    <p:extLst>
      <p:ext uri="{BB962C8B-B14F-4D97-AF65-F5344CB8AC3E}">
        <p14:creationId xmlns:p14="http://schemas.microsoft.com/office/powerpoint/2010/main" val="948304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FCAA342-6C8D-52C2-4C02-691989FDA170}"/>
              </a:ext>
            </a:extLst>
          </p:cNvPr>
          <p:cNvSpPr>
            <a:spLocks noGrp="1"/>
          </p:cNvSpPr>
          <p:nvPr>
            <p:ph type="title"/>
          </p:nvPr>
        </p:nvSpPr>
        <p:spPr/>
        <p:txBody>
          <a:bodyPr/>
          <a:lstStyle/>
          <a:p>
            <a:r>
              <a:rPr lang="sl-SI" dirty="0">
                <a:solidFill>
                  <a:srgbClr val="000000"/>
                </a:solidFill>
                <a:latin typeface="NimbusRomNo9LEE-Regu"/>
              </a:rPr>
              <a:t>č) </a:t>
            </a:r>
            <a:r>
              <a:rPr lang="sl-SI" dirty="0">
                <a:solidFill>
                  <a:srgbClr val="000000"/>
                </a:solidFill>
                <a:latin typeface="Arial" panose="020B0604020202020204" pitchFamily="34" charset="0"/>
              </a:rPr>
              <a:t>Gimnazije</a:t>
            </a:r>
            <a:br>
              <a:rPr lang="sl-SI" dirty="0">
                <a:solidFill>
                  <a:srgbClr val="000000"/>
                </a:solidFill>
                <a:latin typeface="Arial" panose="020B0604020202020204" pitchFamily="34" charset="0"/>
              </a:rPr>
            </a:br>
            <a:endParaRPr lang="sl-SI" dirty="0"/>
          </a:p>
        </p:txBody>
      </p:sp>
      <p:sp>
        <p:nvSpPr>
          <p:cNvPr id="3" name="Označba mesta vsebine 2">
            <a:extLst>
              <a:ext uri="{FF2B5EF4-FFF2-40B4-BE49-F238E27FC236}">
                <a16:creationId xmlns:a16="http://schemas.microsoft.com/office/drawing/2014/main" id="{14CC1B2D-6729-0602-648B-74A377F5FF66}"/>
              </a:ext>
            </a:extLst>
          </p:cNvPr>
          <p:cNvSpPr>
            <a:spLocks noGrp="1"/>
          </p:cNvSpPr>
          <p:nvPr>
            <p:ph idx="1"/>
          </p:nvPr>
        </p:nvSpPr>
        <p:spPr/>
        <p:txBody>
          <a:bodyPr>
            <a:normAutofit fontScale="92500" lnSpcReduction="10000"/>
          </a:bodyPr>
          <a:lstStyle/>
          <a:p>
            <a:pPr marL="0" indent="0" algn="ctr">
              <a:spcBef>
                <a:spcPts val="2400"/>
              </a:spcBef>
              <a:buNone/>
            </a:pPr>
            <a:r>
              <a:rPr lang="sl-SI" sz="1800" b="1" i="0" dirty="0">
                <a:solidFill>
                  <a:srgbClr val="000000"/>
                </a:solidFill>
                <a:effectLst/>
              </a:rPr>
              <a:t>97. člen</a:t>
            </a:r>
          </a:p>
          <a:p>
            <a:pPr marL="0" indent="0" algn="ctr">
              <a:buNone/>
            </a:pPr>
            <a:r>
              <a:rPr lang="sl-SI" sz="1800" b="1" i="0" dirty="0">
                <a:solidFill>
                  <a:srgbClr val="000000"/>
                </a:solidFill>
                <a:effectLst/>
              </a:rPr>
              <a:t>(izobrazbeni pogoji)</a:t>
            </a:r>
          </a:p>
          <a:p>
            <a:pPr indent="0" algn="just">
              <a:spcBef>
                <a:spcPts val="1200"/>
              </a:spcBef>
              <a:buNone/>
            </a:pPr>
            <a:r>
              <a:rPr lang="sl-SI" sz="1800" b="0" i="0" dirty="0">
                <a:solidFill>
                  <a:srgbClr val="000000"/>
                </a:solidFill>
                <a:effectLst/>
              </a:rPr>
              <a:t>Strokovni delavci v javnih gimnazijah so učitelji splošno-izobraževalnih in strokovnoteoretičnih predmetov ter učitelji praktičnega pouka oziroma veščin, svetovalni delavci, knjižničarji in drugi strokovni delavci.</a:t>
            </a:r>
          </a:p>
          <a:p>
            <a:pPr indent="0" algn="just">
              <a:spcBef>
                <a:spcPts val="1200"/>
              </a:spcBef>
              <a:buNone/>
            </a:pPr>
            <a:r>
              <a:rPr lang="sl-SI" sz="1800" b="0" i="0" u="sng" dirty="0">
                <a:solidFill>
                  <a:srgbClr val="000000"/>
                </a:solidFill>
                <a:effectLst/>
              </a:rPr>
              <a:t>Učitelji splošnoizobraževalnih in strokovnoteoretičnih predmetov </a:t>
            </a:r>
            <a:r>
              <a:rPr lang="sl-SI" sz="1800" b="0" i="0" dirty="0">
                <a:solidFill>
                  <a:srgbClr val="000000"/>
                </a:solidFill>
                <a:effectLst/>
              </a:rPr>
              <a:t>morajo imeti </a:t>
            </a:r>
            <a:r>
              <a:rPr lang="sl-SI" sz="1800" b="0" i="0" u="sng" dirty="0">
                <a:solidFill>
                  <a:srgbClr val="000000"/>
                </a:solidFill>
                <a:effectLst/>
              </a:rPr>
              <a:t>visokošolsko izobrazbo </a:t>
            </a:r>
            <a:r>
              <a:rPr lang="sl-SI" sz="1800" b="0" i="0" dirty="0">
                <a:solidFill>
                  <a:srgbClr val="000000"/>
                </a:solidFill>
                <a:effectLst/>
              </a:rPr>
              <a:t>ustrezne smeri in </a:t>
            </a:r>
            <a:r>
              <a:rPr lang="sl-SI" sz="1800" b="0" i="0" u="sng" dirty="0">
                <a:solidFill>
                  <a:srgbClr val="000000"/>
                </a:solidFill>
                <a:effectLst/>
              </a:rPr>
              <a:t>pedagoško-andragoško izobrazbo</a:t>
            </a:r>
            <a:r>
              <a:rPr lang="sl-SI" sz="1800" b="0" i="0" dirty="0">
                <a:solidFill>
                  <a:srgbClr val="000000"/>
                </a:solidFill>
                <a:effectLst/>
              </a:rPr>
              <a:t>.</a:t>
            </a:r>
          </a:p>
          <a:p>
            <a:pPr indent="0" algn="just">
              <a:spcBef>
                <a:spcPts val="1200"/>
              </a:spcBef>
              <a:buNone/>
            </a:pPr>
            <a:r>
              <a:rPr lang="sl-SI" sz="1800" b="0" i="0" u="sng" dirty="0">
                <a:solidFill>
                  <a:srgbClr val="000000"/>
                </a:solidFill>
                <a:effectLst/>
              </a:rPr>
              <a:t>Učitelji praktičnega pouka oziroma veščin </a:t>
            </a:r>
            <a:r>
              <a:rPr lang="sl-SI" sz="1800" b="0" i="0" dirty="0">
                <a:solidFill>
                  <a:srgbClr val="000000"/>
                </a:solidFill>
                <a:effectLst/>
              </a:rPr>
              <a:t>morajo imeti najmanj </a:t>
            </a:r>
            <a:r>
              <a:rPr lang="sl-SI" sz="1800" b="0" i="0" u="sng" dirty="0">
                <a:solidFill>
                  <a:srgbClr val="000000"/>
                </a:solidFill>
                <a:effectLst/>
              </a:rPr>
              <a:t>višjo strokovno izobrazbo</a:t>
            </a:r>
            <a:r>
              <a:rPr lang="sl-SI" sz="1800" b="0" i="0" dirty="0">
                <a:solidFill>
                  <a:srgbClr val="000000"/>
                </a:solidFill>
                <a:effectLst/>
              </a:rPr>
              <a:t> ustrezne smeri in </a:t>
            </a:r>
            <a:r>
              <a:rPr lang="sl-SI" sz="1800" b="0" i="0" u="sng" dirty="0">
                <a:solidFill>
                  <a:srgbClr val="000000"/>
                </a:solidFill>
                <a:effectLst/>
              </a:rPr>
              <a:t>pedagoško-andragoško izobrazbo </a:t>
            </a:r>
            <a:r>
              <a:rPr lang="sl-SI" sz="1800" b="0" i="0" dirty="0">
                <a:solidFill>
                  <a:srgbClr val="000000"/>
                </a:solidFill>
                <a:effectLst/>
              </a:rPr>
              <a:t>ter najmanj dve leti ustreznih delovnih izkušenj.</a:t>
            </a:r>
          </a:p>
          <a:p>
            <a:pPr indent="0" algn="just">
              <a:spcBef>
                <a:spcPts val="1200"/>
              </a:spcBef>
              <a:buNone/>
            </a:pPr>
            <a:r>
              <a:rPr lang="sl-SI" sz="1800" b="0" i="0" u="sng" dirty="0">
                <a:solidFill>
                  <a:srgbClr val="000000"/>
                </a:solidFill>
                <a:effectLst/>
              </a:rPr>
              <a:t>Svetovalni delavec in knjižničar </a:t>
            </a:r>
            <a:r>
              <a:rPr lang="sl-SI" sz="1800" b="0" i="0" dirty="0">
                <a:solidFill>
                  <a:srgbClr val="000000"/>
                </a:solidFill>
                <a:effectLst/>
              </a:rPr>
              <a:t>morata imeti </a:t>
            </a:r>
            <a:r>
              <a:rPr lang="sl-SI" sz="1800" b="0" i="0" u="sng" dirty="0">
                <a:solidFill>
                  <a:srgbClr val="000000"/>
                </a:solidFill>
                <a:effectLst/>
              </a:rPr>
              <a:t>visokošolsko izobrazbo </a:t>
            </a:r>
            <a:r>
              <a:rPr lang="sl-SI" sz="1800" b="0" i="0" dirty="0">
                <a:solidFill>
                  <a:srgbClr val="000000"/>
                </a:solidFill>
                <a:effectLst/>
              </a:rPr>
              <a:t>ustrezne smeri in </a:t>
            </a:r>
            <a:r>
              <a:rPr lang="sl-SI" sz="1800" b="0" i="0" u="sng" dirty="0">
                <a:solidFill>
                  <a:srgbClr val="000000"/>
                </a:solidFill>
                <a:effectLst/>
              </a:rPr>
              <a:t>pedagoško-andragoško izobrazbo</a:t>
            </a:r>
            <a:r>
              <a:rPr lang="sl-SI" sz="1800" b="0" i="0" dirty="0">
                <a:solidFill>
                  <a:srgbClr val="000000"/>
                </a:solidFill>
                <a:effectLst/>
              </a:rPr>
              <a:t>.</a:t>
            </a:r>
          </a:p>
          <a:p>
            <a:pPr indent="0" algn="just">
              <a:spcBef>
                <a:spcPts val="1200"/>
              </a:spcBef>
              <a:buNone/>
            </a:pPr>
            <a:r>
              <a:rPr lang="sl-SI" sz="1800" b="0" i="0" dirty="0">
                <a:solidFill>
                  <a:srgbClr val="000000"/>
                </a:solidFill>
                <a:effectLst/>
              </a:rPr>
              <a:t>Drugi strokovni delavci morajo imeti ustrezno izobrazbo, in sicer:</a:t>
            </a:r>
          </a:p>
          <a:p>
            <a:pPr marL="0" indent="0" algn="just">
              <a:buNone/>
            </a:pPr>
            <a:r>
              <a:rPr lang="sl-SI" sz="1800" b="0" i="0" dirty="0">
                <a:solidFill>
                  <a:srgbClr val="000000"/>
                </a:solidFill>
                <a:effectLst/>
              </a:rPr>
              <a:t>-        organizator obveznih izbirnih vsebin in organizator izobraževanja odraslih visokošolsko izobrazbo ustrezne smeri ter pedagoško-andragoško izobrazbo,</a:t>
            </a:r>
          </a:p>
          <a:p>
            <a:pPr marL="0" indent="0" algn="just">
              <a:buNone/>
            </a:pPr>
            <a:r>
              <a:rPr lang="sl-SI" sz="1800" b="0" i="0" dirty="0">
                <a:solidFill>
                  <a:srgbClr val="000000"/>
                </a:solidFill>
                <a:effectLst/>
              </a:rPr>
              <a:t>-        laborant, inštruktor in organizator praktičnega pouka najmanj srednjo oziroma srednjo strokovno izobrazbo ustrezne smeri in pedagoško-andragoško izobrazbo.</a:t>
            </a:r>
          </a:p>
          <a:p>
            <a:endParaRPr lang="sl-SI" dirty="0"/>
          </a:p>
        </p:txBody>
      </p:sp>
    </p:spTree>
    <p:extLst>
      <p:ext uri="{BB962C8B-B14F-4D97-AF65-F5344CB8AC3E}">
        <p14:creationId xmlns:p14="http://schemas.microsoft.com/office/powerpoint/2010/main" val="1915803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7187D2C-F12D-09E8-CC89-E77E72137D9C}"/>
              </a:ext>
            </a:extLst>
          </p:cNvPr>
          <p:cNvSpPr>
            <a:spLocks noGrp="1"/>
          </p:cNvSpPr>
          <p:nvPr>
            <p:ph type="title"/>
          </p:nvPr>
        </p:nvSpPr>
        <p:spPr/>
        <p:txBody>
          <a:bodyPr/>
          <a:lstStyle/>
          <a:p>
            <a:r>
              <a:rPr lang="sl-SI" dirty="0">
                <a:solidFill>
                  <a:srgbClr val="000000"/>
                </a:solidFill>
                <a:latin typeface="NimbusRomNo9LEE-Regu"/>
              </a:rPr>
              <a:t>d) </a:t>
            </a:r>
            <a:r>
              <a:rPr lang="sl-SI" dirty="0">
                <a:solidFill>
                  <a:srgbClr val="000000"/>
                </a:solidFill>
                <a:latin typeface="Arial" panose="020B0604020202020204" pitchFamily="34" charset="0"/>
              </a:rPr>
              <a:t>Dom za učence in dijaški dom</a:t>
            </a:r>
            <a:br>
              <a:rPr lang="sl-SI" dirty="0">
                <a:solidFill>
                  <a:srgbClr val="000000"/>
                </a:solidFill>
                <a:latin typeface="Arial" panose="020B0604020202020204" pitchFamily="34" charset="0"/>
              </a:rPr>
            </a:br>
            <a:endParaRPr lang="sl-SI" dirty="0"/>
          </a:p>
        </p:txBody>
      </p:sp>
      <p:sp>
        <p:nvSpPr>
          <p:cNvPr id="3" name="Označba mesta vsebine 2">
            <a:extLst>
              <a:ext uri="{FF2B5EF4-FFF2-40B4-BE49-F238E27FC236}">
                <a16:creationId xmlns:a16="http://schemas.microsoft.com/office/drawing/2014/main" id="{51A5377B-D9F3-80F4-FCED-C3A7E09244DC}"/>
              </a:ext>
            </a:extLst>
          </p:cNvPr>
          <p:cNvSpPr>
            <a:spLocks noGrp="1"/>
          </p:cNvSpPr>
          <p:nvPr>
            <p:ph idx="1"/>
          </p:nvPr>
        </p:nvSpPr>
        <p:spPr/>
        <p:txBody>
          <a:bodyPr/>
          <a:lstStyle/>
          <a:p>
            <a:pPr marL="0" indent="0" algn="ctr">
              <a:spcBef>
                <a:spcPts val="2400"/>
              </a:spcBef>
              <a:buNone/>
            </a:pPr>
            <a:r>
              <a:rPr lang="sl-SI" sz="1800" b="1" i="0" dirty="0">
                <a:solidFill>
                  <a:srgbClr val="000000"/>
                </a:solidFill>
                <a:effectLst/>
              </a:rPr>
              <a:t>98. člen</a:t>
            </a:r>
          </a:p>
          <a:p>
            <a:pPr marL="0" indent="0" algn="ctr">
              <a:buNone/>
            </a:pPr>
            <a:r>
              <a:rPr lang="sl-SI" sz="1800" b="1" i="0" dirty="0">
                <a:solidFill>
                  <a:srgbClr val="000000"/>
                </a:solidFill>
                <a:effectLst/>
              </a:rPr>
              <a:t>(izobrazbeni pogoji)</a:t>
            </a:r>
          </a:p>
          <a:p>
            <a:pPr indent="0" algn="just">
              <a:spcBef>
                <a:spcPts val="1200"/>
              </a:spcBef>
              <a:buNone/>
            </a:pPr>
            <a:r>
              <a:rPr lang="sl-SI" sz="1800" b="0" i="0" dirty="0">
                <a:solidFill>
                  <a:srgbClr val="000000"/>
                </a:solidFill>
                <a:effectLst/>
              </a:rPr>
              <a:t>Strokovni delavci v javnem domu za učence in dijaškem domu so: vzgojitelj, svetovalni delavec, knjižničar in drugi strokovni delavci.</a:t>
            </a:r>
          </a:p>
          <a:p>
            <a:pPr indent="0" algn="just">
              <a:spcBef>
                <a:spcPts val="1200"/>
              </a:spcBef>
              <a:buNone/>
            </a:pPr>
            <a:r>
              <a:rPr lang="sl-SI" sz="1800" b="0" i="0" u="sng" dirty="0">
                <a:solidFill>
                  <a:srgbClr val="000000"/>
                </a:solidFill>
                <a:effectLst/>
              </a:rPr>
              <a:t>Vzgojitelj, knjižničar in svetovalni delavec </a:t>
            </a:r>
            <a:r>
              <a:rPr lang="sl-SI" sz="1800" b="0" i="0" dirty="0">
                <a:solidFill>
                  <a:srgbClr val="000000"/>
                </a:solidFill>
                <a:effectLst/>
              </a:rPr>
              <a:t>morajo imeti </a:t>
            </a:r>
            <a:r>
              <a:rPr lang="sl-SI" sz="1800" b="0" i="0" u="sng" dirty="0">
                <a:solidFill>
                  <a:srgbClr val="000000"/>
                </a:solidFill>
                <a:effectLst/>
              </a:rPr>
              <a:t>visokošolsko izobrazbo </a:t>
            </a:r>
            <a:r>
              <a:rPr lang="sl-SI" sz="1800" b="0" i="0" dirty="0">
                <a:solidFill>
                  <a:srgbClr val="000000"/>
                </a:solidFill>
                <a:effectLst/>
              </a:rPr>
              <a:t>ustrezne smeri in </a:t>
            </a:r>
            <a:r>
              <a:rPr lang="sl-SI" sz="1800" b="0" i="0" u="sng" dirty="0">
                <a:solidFill>
                  <a:srgbClr val="000000"/>
                </a:solidFill>
                <a:effectLst/>
              </a:rPr>
              <a:t>pedagoško-andragoško izobrazbo.</a:t>
            </a:r>
          </a:p>
          <a:p>
            <a:pPr indent="0" algn="just">
              <a:spcBef>
                <a:spcPts val="1200"/>
              </a:spcBef>
              <a:buNone/>
            </a:pPr>
            <a:r>
              <a:rPr lang="sl-SI" sz="1800" b="0" i="0" dirty="0">
                <a:solidFill>
                  <a:srgbClr val="000000"/>
                </a:solidFill>
                <a:effectLst/>
              </a:rPr>
              <a:t>Drugi strokovni delavci morajo imeti visokošolsko izobrazbo ustrezne smeri.</a:t>
            </a:r>
          </a:p>
          <a:p>
            <a:endParaRPr lang="sl-SI" dirty="0"/>
          </a:p>
        </p:txBody>
      </p:sp>
    </p:spTree>
    <p:extLst>
      <p:ext uri="{BB962C8B-B14F-4D97-AF65-F5344CB8AC3E}">
        <p14:creationId xmlns:p14="http://schemas.microsoft.com/office/powerpoint/2010/main" val="384949932"/>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76db1b95-062a-4af0-9bd5-918b8397dd7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8B77FBFEAB342647B867B465D455EB2D" ma:contentTypeVersion="17" ma:contentTypeDescription="Ustvari nov dokument." ma:contentTypeScope="" ma:versionID="09abd8516e0b5a4f3a7ca519ab042c98">
  <xsd:schema xmlns:xsd="http://www.w3.org/2001/XMLSchema" xmlns:xs="http://www.w3.org/2001/XMLSchema" xmlns:p="http://schemas.microsoft.com/office/2006/metadata/properties" xmlns:ns3="76db1b95-062a-4af0-9bd5-918b8397dd73" xmlns:ns4="f4395e51-b3c0-42a7-8458-776c8220dc39" targetNamespace="http://schemas.microsoft.com/office/2006/metadata/properties" ma:root="true" ma:fieldsID="46fd22c43ac64387aa4727781a1e2a69" ns3:_="" ns4:_="">
    <xsd:import namespace="76db1b95-062a-4af0-9bd5-918b8397dd73"/>
    <xsd:import namespace="f4395e51-b3c0-42a7-8458-776c8220dc39"/>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b1b95-062a-4af0-9bd5-918b8397dd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395e51-b3c0-42a7-8458-776c8220dc39" elementFormDefault="qualified">
    <xsd:import namespace="http://schemas.microsoft.com/office/2006/documentManagement/types"/>
    <xsd:import namespace="http://schemas.microsoft.com/office/infopath/2007/PartnerControls"/>
    <xsd:element name="SharedWithUsers" ma:index="11" nillable="true" ma:displayName="V skupni rabi z"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V skupni rabi s podrobnostmi" ma:internalName="SharedWithDetails" ma:readOnly="true">
      <xsd:simpleType>
        <xsd:restriction base="dms:Note">
          <xsd:maxLength value="255"/>
        </xsd:restriction>
      </xsd:simpleType>
    </xsd:element>
    <xsd:element name="SharingHintHash" ma:index="13" nillable="true" ma:displayName="Razprševanje namiga za skupno rab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7D72A8-7B3F-4081-B6F5-90C9338813F5}">
  <ds:schemaRefs>
    <ds:schemaRef ds:uri="http://schemas.microsoft.com/sharepoint/v3/contenttype/forms"/>
  </ds:schemaRefs>
</ds:datastoreItem>
</file>

<file path=customXml/itemProps2.xml><?xml version="1.0" encoding="utf-8"?>
<ds:datastoreItem xmlns:ds="http://schemas.openxmlformats.org/officeDocument/2006/customXml" ds:itemID="{5D66FBC5-E641-44C8-B242-4B1E0916E9DA}">
  <ds:schemaRefs>
    <ds:schemaRef ds:uri="http://purl.org/dc/dcmitype/"/>
    <ds:schemaRef ds:uri="http://schemas.openxmlformats.org/package/2006/metadata/core-properties"/>
    <ds:schemaRef ds:uri="http://schemas.microsoft.com/office/2006/documentManagement/types"/>
    <ds:schemaRef ds:uri="f4395e51-b3c0-42a7-8458-776c8220dc39"/>
    <ds:schemaRef ds:uri="http://purl.org/dc/elements/1.1/"/>
    <ds:schemaRef ds:uri="http://schemas.microsoft.com/office/2006/metadata/properties"/>
    <ds:schemaRef ds:uri="http://purl.org/dc/terms/"/>
    <ds:schemaRef ds:uri="http://schemas.microsoft.com/office/infopath/2007/PartnerControls"/>
    <ds:schemaRef ds:uri="76db1b95-062a-4af0-9bd5-918b8397dd73"/>
    <ds:schemaRef ds:uri="http://www.w3.org/XML/1998/namespace"/>
  </ds:schemaRefs>
</ds:datastoreItem>
</file>

<file path=customXml/itemProps3.xml><?xml version="1.0" encoding="utf-8"?>
<ds:datastoreItem xmlns:ds="http://schemas.openxmlformats.org/officeDocument/2006/customXml" ds:itemID="{11E6DD3D-29F7-4ABC-A557-67F84A0CC0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b1b95-062a-4af0-9bd5-918b8397dd73"/>
    <ds:schemaRef ds:uri="f4395e51-b3c0-42a7-8458-776c8220dc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1846</TotalTime>
  <Words>1534</Words>
  <Application>Microsoft Office PowerPoint</Application>
  <PresentationFormat>Širokozaslonsko</PresentationFormat>
  <Paragraphs>126</Paragraphs>
  <Slides>15</Slides>
  <Notes>4</Notes>
  <HiddenSlides>6</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15</vt:i4>
      </vt:variant>
    </vt:vector>
  </HeadingPairs>
  <TitlesOfParts>
    <vt:vector size="20" baseType="lpstr">
      <vt:lpstr>Arial</vt:lpstr>
      <vt:lpstr>Calibri</vt:lpstr>
      <vt:lpstr>Calibri Light</vt:lpstr>
      <vt:lpstr>NimbusRomNo9LEE-Regu</vt:lpstr>
      <vt:lpstr>Officeova tema</vt:lpstr>
      <vt:lpstr>Razvijanje identitete strokovnih delavcev v VIZ Tina Vršnik Perše</vt:lpstr>
      <vt:lpstr>IDENTITETA STROKOVNIH DELAVCEV V VIZ</vt:lpstr>
      <vt:lpstr>STROKOVNI DELAVCI V VIZ  IN NJIHOVE KARIERNE POTI</vt:lpstr>
      <vt:lpstr>ZOFVI –  XIV. ZAPOSLENI V VRTCU IN ŠOLI</vt:lpstr>
      <vt:lpstr>a) Osnovna šola </vt:lpstr>
      <vt:lpstr>b) Glasbena šola </vt:lpstr>
      <vt:lpstr>c) Poklicna oziroma strokovna šola </vt:lpstr>
      <vt:lpstr>č) Gimnazije </vt:lpstr>
      <vt:lpstr>d) Dom za učence in dijaški dom </vt:lpstr>
      <vt:lpstr>e) Šole in zavodi za otroke in mladostnike s posebnimi potrebami</vt:lpstr>
      <vt:lpstr>f) Pedagoška oziroma pedagoško-andragoška izobrazba </vt:lpstr>
      <vt:lpstr>IZHODIŠČA za snovanje sodobnih podlag za razvijanje identitete strokovnih delavcev v VIZ</vt:lpstr>
      <vt:lpstr>IZHODIŠČA za snovanje sodobnih podlag za razvijanje identitete strokovnih delavcev v VIZ</vt:lpstr>
      <vt:lpstr>HVALA ZA POZORNOST  tina.vrsnik@um.si</vt:lpstr>
      <vt:lpstr>Primer: Hrvatski kvalifikacijski okvir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Izzivi inkluzije v visokošolskem prostoru – netradicionalne skupine študentov</dc:title>
  <dc:creator>Patricija Sedminek</dc:creator>
  <cp:lastModifiedBy>Tina Vršnik Perše</cp:lastModifiedBy>
  <cp:revision>37</cp:revision>
  <dcterms:created xsi:type="dcterms:W3CDTF">2023-09-18T06:05:26Z</dcterms:created>
  <dcterms:modified xsi:type="dcterms:W3CDTF">2023-11-28T12:28:05Z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0x0101008B77FBFEAB342647B867B465D455EB2D</vt:lpwstr>
  </property>
</Properties>
</file>