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8"/>
  </p:notesMasterIdLst>
  <p:sldIdLst>
    <p:sldId id="265" r:id="rId5"/>
    <p:sldId id="275" r:id="rId6"/>
    <p:sldId id="277" r:id="rId7"/>
    <p:sldId id="272" r:id="rId8"/>
    <p:sldId id="274" r:id="rId9"/>
    <p:sldId id="258" r:id="rId10"/>
    <p:sldId id="273" r:id="rId11"/>
    <p:sldId id="268" r:id="rId12"/>
    <p:sldId id="270" r:id="rId13"/>
    <p:sldId id="271" r:id="rId14"/>
    <p:sldId id="276" r:id="rId15"/>
    <p:sldId id="279" r:id="rId16"/>
    <p:sldId id="27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EB35"/>
    <a:srgbClr val="CCECFF"/>
    <a:srgbClr val="FFFFCC"/>
    <a:srgbClr val="007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87B69B-98A6-3793-027B-FD2DAD484277}" v="1" dt="2023-08-29T06:48:06.220"/>
    <p1510:client id="{0E3762EA-6EAC-D96E-D0DF-1D6F082FF270}" v="1" dt="2023-09-07T08:29:00.690"/>
    <p1510:client id="{478F5BFC-673F-05A0-D7E7-7E0E4790C5A7}" v="122" dt="2023-08-29T06:46:35.744"/>
    <p1510:client id="{A4376620-F56E-9690-48EB-67CE422E2A16}" v="1" dt="2023-09-25T09:43:09.304"/>
    <p1510:client id="{CB8709AC-17B2-DF7C-6EA3-D56C930B94FB}" v="1" dt="2023-09-12T09:31:02.2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8FCCF-33A9-DE4B-8632-0608DF85E96B}" type="datetimeFigureOut">
              <a:rPr lang="en-SI" smtClean="0"/>
              <a:t>11/28/2023</a:t>
            </a:fld>
            <a:endParaRPr lang="en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CBC22-9CE0-E44E-B14B-50CA23BED9C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31806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CBC22-9CE0-E44E-B14B-50CA23BED9C9}" type="slidenum">
              <a:rPr lang="en-SI" smtClean="0"/>
              <a:t>3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922272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CBC22-9CE0-E44E-B14B-50CA23BED9C9}" type="slidenum">
              <a:rPr lang="en-SI" smtClean="0"/>
              <a:t>4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831938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059383-72AB-4680-A810-2F882C8AD3C2}" type="slidenum">
              <a:rPr kumimoji="0" lang="sl-SI" altLang="sl-SI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l-SI" altLang="sl-SI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0863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059383-72AB-4680-A810-2F882C8AD3C2}" type="slidenum">
              <a:rPr kumimoji="0" lang="sl-SI" altLang="sl-SI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l-SI" altLang="sl-SI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2430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Program za mentorje bo razpisan</a:t>
            </a:r>
            <a:r>
              <a:rPr lang="sl-SI" baseline="0" dirty="0"/>
              <a:t> v tem šolskem letu centralno (ne za vsako OE posebej); kraj in čas izvedbe /izvedb bo prilagojen glede na prijave (interes)</a:t>
            </a: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845E9-768D-4771-A4CE-4281075FA947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69054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razmislek o </a:t>
            </a:r>
            <a:r>
              <a:rPr lang="en-GB" dirty="0" err="1" smtClean="0"/>
              <a:t>obvezn</a:t>
            </a:r>
            <a:r>
              <a:rPr lang="sl-SI" dirty="0" err="1" smtClean="0"/>
              <a:t>em</a:t>
            </a:r>
            <a:r>
              <a:rPr lang="sl-SI" dirty="0" smtClean="0"/>
              <a:t> </a:t>
            </a:r>
            <a:r>
              <a:rPr lang="en-GB" dirty="0" err="1" smtClean="0"/>
              <a:t>mentorstv</a:t>
            </a:r>
            <a:r>
              <a:rPr lang="sl-SI" dirty="0" smtClean="0"/>
              <a:t>u ob nastopu ravnateljevanja za tiste, ki</a:t>
            </a:r>
            <a:r>
              <a:rPr lang="en-GB" dirty="0" smtClean="0"/>
              <a:t> </a:t>
            </a:r>
            <a:r>
              <a:rPr lang="sl-SI" dirty="0" smtClean="0"/>
              <a:t>so pridobili</a:t>
            </a:r>
            <a:r>
              <a:rPr lang="en-GB" dirty="0" smtClean="0"/>
              <a:t> </a:t>
            </a:r>
            <a:r>
              <a:rPr lang="en-GB" dirty="0" err="1" smtClean="0"/>
              <a:t>ravnateljski</a:t>
            </a:r>
            <a:r>
              <a:rPr lang="en-GB" dirty="0" smtClean="0"/>
              <a:t> </a:t>
            </a:r>
            <a:r>
              <a:rPr lang="en-GB" dirty="0" err="1" smtClean="0"/>
              <a:t>izpit</a:t>
            </a:r>
            <a:r>
              <a:rPr lang="en-GB" dirty="0" smtClean="0"/>
              <a:t> </a:t>
            </a:r>
            <a:r>
              <a:rPr lang="en-GB" dirty="0" err="1" smtClean="0"/>
              <a:t>več</a:t>
            </a:r>
            <a:r>
              <a:rPr lang="en-GB" dirty="0" smtClean="0"/>
              <a:t> </a:t>
            </a:r>
            <a:r>
              <a:rPr lang="en-GB" dirty="0" err="1" smtClean="0"/>
              <a:t>leti</a:t>
            </a:r>
            <a:r>
              <a:rPr lang="en-GB" dirty="0" smtClean="0"/>
              <a:t> </a:t>
            </a:r>
            <a:r>
              <a:rPr lang="en-GB" dirty="0" err="1" smtClean="0"/>
              <a:t>pred</a:t>
            </a:r>
            <a:r>
              <a:rPr lang="en-GB" dirty="0" smtClean="0"/>
              <a:t> </a:t>
            </a:r>
            <a:r>
              <a:rPr lang="en-GB" dirty="0" err="1" smtClean="0"/>
              <a:t>nastopom</a:t>
            </a:r>
            <a:r>
              <a:rPr lang="en-GB" dirty="0" smtClean="0"/>
              <a:t> </a:t>
            </a:r>
            <a:r>
              <a:rPr lang="sl-SI" dirty="0" smtClean="0"/>
              <a:t>ravnateljevanja;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Podpora na </a:t>
            </a:r>
            <a:r>
              <a:rPr lang="en-GB" dirty="0" err="1" smtClean="0"/>
              <a:t>individualn</a:t>
            </a:r>
            <a:r>
              <a:rPr lang="sl-SI" dirty="0" smtClean="0"/>
              <a:t>i ravni</a:t>
            </a:r>
            <a:r>
              <a:rPr lang="en-GB" dirty="0" smtClean="0"/>
              <a:t> </a:t>
            </a:r>
            <a:r>
              <a:rPr lang="en-GB" dirty="0" err="1" smtClean="0"/>
              <a:t>ali</a:t>
            </a:r>
            <a:r>
              <a:rPr lang="en-GB" dirty="0" smtClean="0"/>
              <a:t> v </a:t>
            </a:r>
            <a:r>
              <a:rPr lang="en-GB" dirty="0" err="1" smtClean="0"/>
              <a:t>manjših</a:t>
            </a:r>
            <a:r>
              <a:rPr lang="en-GB" dirty="0" smtClean="0"/>
              <a:t> </a:t>
            </a:r>
            <a:r>
              <a:rPr lang="en-GB" dirty="0" err="1" smtClean="0"/>
              <a:t>skupinah</a:t>
            </a:r>
            <a:r>
              <a:rPr lang="sl-SI" dirty="0" smtClean="0"/>
              <a:t>, ki jih </a:t>
            </a:r>
            <a:r>
              <a:rPr lang="en-GB" dirty="0" err="1" smtClean="0"/>
              <a:t>ravnatelji</a:t>
            </a:r>
            <a:r>
              <a:rPr lang="en-GB" dirty="0" smtClean="0"/>
              <a:t> </a:t>
            </a:r>
            <a:r>
              <a:rPr lang="sl-SI" dirty="0" smtClean="0"/>
              <a:t>ocenjujejo kot najbolj učinkovite;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 smtClean="0"/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CBC22-9CE0-E44E-B14B-50CA23BED9C9}" type="slidenum">
              <a:rPr lang="en-SI" smtClean="0"/>
              <a:t>12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289318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C92A0445-6AB3-DEA2-0AE1-5DB5F1A445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222" y="5145440"/>
            <a:ext cx="7916785" cy="627682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BE6C4DC-92CC-30C8-A388-BF61752B92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36273" y="645377"/>
            <a:ext cx="2273085" cy="4526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222" y="2564706"/>
            <a:ext cx="7916785" cy="2561704"/>
          </a:xfrm>
        </p:spPr>
        <p:txBody>
          <a:bodyPr anchor="t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EF39B765-408B-C7EC-47B2-69CE2C07A5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5222" y="1914196"/>
            <a:ext cx="7916785" cy="565150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1800" spc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800"/>
            </a:lvl3pPr>
            <a:lvl4pPr marL="13716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308AE5E9-8ABD-8748-15EB-BB3FF0022B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5225" y="5796826"/>
            <a:ext cx="7970838" cy="50323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GB"/>
              <a:t>Click to edit Master text styles</a:t>
            </a:r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4358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62592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74767"/>
            <a:ext cx="73152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429330"/>
            <a:ext cx="73152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2959A48-8CF9-C396-5F86-3F76B0C24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31F1F98-A873-6181-A1A8-62FEB194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C6928C4-5C71-7D06-D814-571E906B43D0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0F45AF-5D56-B40C-7968-5178A2CCFFD3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361940DE-6A6A-3A2E-658C-C85114427A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4" y="143278"/>
            <a:ext cx="391232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96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04C1-2FF7-42A9-9BD7-CFDE17076D40}" type="datetimeFigureOut">
              <a:rPr lang="sl-SI" smtClean="0"/>
              <a:t>28. 11. 2023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2C3B3-3DAD-4538-8F32-ED7B1D2B478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814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45856"/>
            <a:ext cx="10972800" cy="1143000"/>
          </a:xfrm>
        </p:spPr>
        <p:txBody>
          <a:bodyPr anchor="t" anchorCtr="0">
            <a:normAutofit/>
          </a:bodyPr>
          <a:lstStyle>
            <a:lvl1pPr algn="l">
              <a:defRPr sz="3600" b="1">
                <a:solidFill>
                  <a:srgbClr val="007C9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86738"/>
            <a:ext cx="10972800" cy="373942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9D149E-BCA7-CE6B-8EEF-BB92869555B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58AD48-6A59-F258-3A5E-692B8496D955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5143D269-DA1D-BB3F-D591-8D0052532C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4674" y="143278"/>
            <a:ext cx="391232" cy="214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45856"/>
            <a:ext cx="10972800" cy="1143000"/>
          </a:xfrm>
        </p:spPr>
        <p:txBody>
          <a:bodyPr anchor="t" anchorCtr="0">
            <a:normAutofit/>
          </a:bodyPr>
          <a:lstStyle>
            <a:lvl1pPr algn="l">
              <a:defRPr sz="3600" b="1">
                <a:solidFill>
                  <a:srgbClr val="007C9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952433"/>
            <a:ext cx="5357247" cy="317373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3"/>
              </a:buClr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Clr>
                <a:schemeClr val="accent3"/>
              </a:buClr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14400" indent="0">
              <a:buClr>
                <a:schemeClr val="accent3"/>
              </a:buClr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371600" indent="0">
              <a:buClr>
                <a:schemeClr val="accent3"/>
              </a:buClr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28800" indent="0">
              <a:buClr>
                <a:schemeClr val="accent3"/>
              </a:buClr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9D149E-BCA7-CE6B-8EEF-BB92869555B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58AD48-6A59-F258-3A5E-692B8496D955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5143D269-DA1D-BB3F-D591-8D0052532C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4674" y="143278"/>
            <a:ext cx="391232" cy="214608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2939BFA-8653-4FD4-70ED-C68677C5900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25153" y="2952433"/>
            <a:ext cx="5357247" cy="3173730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01C4267-8057-2A53-548C-452EACA236B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" y="2324100"/>
            <a:ext cx="5357813" cy="54292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36974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7C9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4AA1EF4-FEA6-D0A3-B796-A7334D66D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DCA1BAE-F2C7-895B-B9C6-C09CBDB7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35E7981-A9E9-DE44-BE9E-4C2ADE6E6798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1B91D3-4675-33A0-76B5-1E4C219700FF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F596F4A-601C-1345-B334-0D80CFDD7A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4" y="143278"/>
            <a:ext cx="391232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77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4AA1EF4-FEA6-D0A3-B796-A7334D66D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DCA1BAE-F2C7-895B-B9C6-C09CBDB7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35E7981-A9E9-DE44-BE9E-4C2ADE6E6798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1B91D3-4675-33A0-76B5-1E4C219700FF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F596F4A-601C-1345-B334-0D80CFDD7A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4" y="143278"/>
            <a:ext cx="391232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29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rgbClr val="007C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4AA1EF4-FEA6-D0A3-B796-A7334D66D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DCA1BAE-F2C7-895B-B9C6-C09CBDB7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35E7981-A9E9-DE44-BE9E-4C2ADE6E6798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1B91D3-4675-33A0-76B5-1E4C219700FF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F596F4A-601C-1345-B334-0D80CFDD7A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5" y="143278"/>
            <a:ext cx="391230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06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2288501"/>
            <a:ext cx="5384800" cy="4525963"/>
          </a:xfrm>
        </p:spPr>
        <p:txBody>
          <a:bodyPr/>
          <a:lstStyle>
            <a:lvl1pPr>
              <a:buClr>
                <a:schemeClr val="accent3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3"/>
              </a:buCl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599" y="2288501"/>
            <a:ext cx="5384800" cy="4525963"/>
          </a:xfrm>
        </p:spPr>
        <p:txBody>
          <a:bodyPr/>
          <a:lstStyle>
            <a:lvl1pPr>
              <a:buClr>
                <a:schemeClr val="accent3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3"/>
              </a:buCl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021E95-0D05-4DD3-51FD-C8060A7D7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404AF9F-F820-29C2-9268-56CA7B32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6EA86DA-E2C5-9D1D-6E4A-E0E59A358035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2E29D9-7E61-2B92-38E6-919AFC7DA409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747B75B3-7339-D61D-9009-196B4BBC69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4674" y="143278"/>
            <a:ext cx="391232" cy="214608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AB3E2A9A-2BD1-F19A-AEC1-AF41F0C3F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45856"/>
            <a:ext cx="10972800" cy="1143000"/>
          </a:xfrm>
        </p:spPr>
        <p:txBody>
          <a:bodyPr anchor="t" anchorCtr="0">
            <a:normAutofit/>
          </a:bodyPr>
          <a:lstStyle>
            <a:lvl1pPr algn="l">
              <a:defRPr sz="3600" b="1">
                <a:solidFill>
                  <a:srgbClr val="007C9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4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007C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61737"/>
            <a:ext cx="10972800" cy="322797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0FF30D-481B-C2C8-F81F-7BC49C3D9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1EE0E5-469A-80A8-EBE1-F048335A9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B9DADB-177D-67C2-21FD-95AD97E4FCED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D2040AF-6D29-4EC2-89C1-F0C06839CB5D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AE6168E-8B72-7E86-8189-FF2316B1F9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5" y="143278"/>
            <a:ext cx="391230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55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7969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084525"/>
            <a:ext cx="6815667" cy="4041639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84525"/>
            <a:ext cx="4011084" cy="404163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991EA62-4809-0ADC-F19B-F61521C65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FDB556-62E1-3F2C-80E6-458C03441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B6C6EF-FB9B-8552-D814-53FA63AB1FA5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165927C-3706-3A71-A110-12514B3D3377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37445F32-694A-1586-5439-359BF1C91B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4" y="143278"/>
            <a:ext cx="391232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88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33A9F-7E15-B342-95DB-76D69CE41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5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60" r:id="rId5"/>
    <p:sldLayoutId id="2147483661" r:id="rId6"/>
    <p:sldLayoutId id="2147483652" r:id="rId7"/>
    <p:sldLayoutId id="2147483654" r:id="rId8"/>
    <p:sldLayoutId id="2147483656" r:id="rId9"/>
    <p:sldLayoutId id="2147483657" r:id="rId10"/>
    <p:sldLayoutId id="2147483663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3AC61-8B04-1856-95E5-FC1963D16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982356"/>
            <a:ext cx="10363200" cy="1841499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DELOVANJE IN PODPORA ZAVODA RS ZA ŠOLSTVO NA PODROČJU PROFESIONALNEGA IN KARIERNEGA RAZVOJA STROKOVNIH DELAVCEV IN RAVNATELJEV </a:t>
            </a:r>
            <a:endParaRPr lang="en-S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010B0-D269-CF4B-49F9-96EFB2FEF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4812660"/>
            <a:ext cx="10363200" cy="1500187"/>
          </a:xfrm>
        </p:spPr>
        <p:txBody>
          <a:bodyPr>
            <a:noAutofit/>
          </a:bodyPr>
          <a:lstStyle/>
          <a:p>
            <a:endParaRPr lang="sl-SI" dirty="0" smtClean="0"/>
          </a:p>
          <a:p>
            <a:endParaRPr lang="sl-SI" dirty="0"/>
          </a:p>
          <a:p>
            <a:pPr algn="ctr"/>
            <a:r>
              <a:rPr lang="sl-SI" dirty="0" smtClean="0">
                <a:solidFill>
                  <a:schemeClr val="bg1"/>
                </a:solidFill>
              </a:rPr>
              <a:t>Javna </a:t>
            </a:r>
            <a:r>
              <a:rPr lang="sl-SI" dirty="0">
                <a:solidFill>
                  <a:schemeClr val="bg1"/>
                </a:solidFill>
              </a:rPr>
              <a:t>predstavitev </a:t>
            </a:r>
            <a:r>
              <a:rPr lang="sl-SI" dirty="0" smtClean="0">
                <a:solidFill>
                  <a:schemeClr val="bg1"/>
                </a:solidFill>
              </a:rPr>
              <a:t>mnenj </a:t>
            </a:r>
            <a:r>
              <a:rPr lang="sl-SI" dirty="0">
                <a:solidFill>
                  <a:schemeClr val="bg1"/>
                </a:solidFill>
              </a:rPr>
              <a:t>o kariernem razvoju in pomanjkanju strokovnih delavcev </a:t>
            </a:r>
            <a:r>
              <a:rPr lang="sl-SI" dirty="0" smtClean="0">
                <a:solidFill>
                  <a:schemeClr val="bg1"/>
                </a:solidFill>
              </a:rPr>
              <a:t>v vzgoji in izobraževanju v Sloveniji</a:t>
            </a:r>
          </a:p>
          <a:p>
            <a:pPr algn="ctr"/>
            <a:endParaRPr lang="sl-SI" dirty="0">
              <a:solidFill>
                <a:schemeClr val="bg1"/>
              </a:solidFill>
            </a:endParaRPr>
          </a:p>
          <a:p>
            <a:pPr algn="ctr"/>
            <a:r>
              <a:rPr lang="sl-SI" dirty="0" smtClean="0">
                <a:solidFill>
                  <a:schemeClr val="bg1"/>
                </a:solidFill>
              </a:rPr>
              <a:t>Koper, 28.11. 2023 </a:t>
            </a:r>
            <a:endParaRPr lang="sl-SI" dirty="0">
              <a:solidFill>
                <a:schemeClr val="bg1"/>
              </a:solidFill>
            </a:endParaRPr>
          </a:p>
          <a:p>
            <a:endParaRPr lang="en-S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951C30-6010-825D-CC3F-E09D56E00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Naslov prezentacije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22DCB1-4DCC-DC9D-E1D9-835D59E1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5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vsebine 3"/>
          <p:cNvSpPr>
            <a:spLocks noGrp="1"/>
          </p:cNvSpPr>
          <p:nvPr>
            <p:ph idx="1"/>
          </p:nvPr>
        </p:nvSpPr>
        <p:spPr>
          <a:xfrm>
            <a:off x="235527" y="1517356"/>
            <a:ext cx="11720946" cy="4925007"/>
          </a:xfrm>
          <a:solidFill>
            <a:srgbClr val="CCECFF"/>
          </a:solidFill>
        </p:spPr>
        <p:txBody>
          <a:bodyPr>
            <a:noAutofit/>
          </a:bodyPr>
          <a:lstStyle/>
          <a:p>
            <a:pPr lvl="0"/>
            <a:r>
              <a:rPr lang="sl-SI" dirty="0" smtClean="0"/>
              <a:t>Izvajanje </a:t>
            </a:r>
            <a:r>
              <a:rPr lang="en-GB" dirty="0" err="1" smtClean="0"/>
              <a:t>obvez</a:t>
            </a:r>
            <a:r>
              <a:rPr lang="sl-SI" dirty="0" smtClean="0"/>
              <a:t>nega</a:t>
            </a:r>
            <a:r>
              <a:rPr lang="en-GB" dirty="0" smtClean="0"/>
              <a:t> program</a:t>
            </a:r>
            <a:r>
              <a:rPr lang="sl-SI" dirty="0" smtClean="0"/>
              <a:t>a</a:t>
            </a:r>
            <a:r>
              <a:rPr lang="en-GB" dirty="0" smtClean="0"/>
              <a:t> </a:t>
            </a:r>
            <a:r>
              <a:rPr lang="sl-SI" dirty="0" smtClean="0"/>
              <a:t>- </a:t>
            </a:r>
            <a:r>
              <a:rPr lang="en-GB" b="1" dirty="0" smtClean="0"/>
              <a:t>Šola </a:t>
            </a:r>
            <a:r>
              <a:rPr lang="en-GB" b="1" dirty="0" err="1" smtClean="0"/>
              <a:t>za</a:t>
            </a:r>
            <a:r>
              <a:rPr lang="en-GB" b="1" dirty="0" smtClean="0"/>
              <a:t> </a:t>
            </a:r>
            <a:r>
              <a:rPr lang="en-GB" b="1" dirty="0" err="1" smtClean="0"/>
              <a:t>ravnatelje</a:t>
            </a:r>
            <a:r>
              <a:rPr lang="en-GB" b="1" dirty="0" smtClean="0"/>
              <a:t> in </a:t>
            </a:r>
            <a:r>
              <a:rPr lang="en-GB" b="1" dirty="0" err="1" smtClean="0"/>
              <a:t>vsebina</a:t>
            </a:r>
            <a:r>
              <a:rPr lang="en-GB" b="1" dirty="0" smtClean="0"/>
              <a:t> </a:t>
            </a:r>
            <a:r>
              <a:rPr lang="en-GB" b="1" dirty="0" err="1" smtClean="0"/>
              <a:t>ravnateljskega</a:t>
            </a:r>
            <a:r>
              <a:rPr lang="en-GB" b="1" dirty="0" smtClean="0"/>
              <a:t> </a:t>
            </a:r>
            <a:r>
              <a:rPr lang="en-GB" b="1" dirty="0" err="1" smtClean="0"/>
              <a:t>izpita</a:t>
            </a:r>
            <a:r>
              <a:rPr lang="sl-SI" dirty="0" smtClean="0"/>
              <a:t>.</a:t>
            </a:r>
          </a:p>
          <a:p>
            <a:pPr lvl="0"/>
            <a:r>
              <a:rPr lang="en-GB" b="1" dirty="0" err="1" smtClean="0"/>
              <a:t>Mentorstvo</a:t>
            </a:r>
            <a:r>
              <a:rPr lang="en-GB" b="1" dirty="0" smtClean="0"/>
              <a:t> </a:t>
            </a:r>
            <a:r>
              <a:rPr lang="en-GB" b="1" dirty="0" err="1"/>
              <a:t>novoimenovanim</a:t>
            </a:r>
            <a:r>
              <a:rPr lang="en-GB" b="1" dirty="0"/>
              <a:t> </a:t>
            </a:r>
            <a:r>
              <a:rPr lang="en-GB" b="1" dirty="0" err="1"/>
              <a:t>ravnateljev</a:t>
            </a:r>
            <a:r>
              <a:rPr lang="en-GB" b="1" dirty="0"/>
              <a:t> </a:t>
            </a:r>
            <a:r>
              <a:rPr lang="en-GB" dirty="0"/>
              <a:t>(1:1</a:t>
            </a:r>
            <a:r>
              <a:rPr lang="en-GB" dirty="0" smtClean="0"/>
              <a:t>)</a:t>
            </a:r>
            <a:r>
              <a:rPr lang="sl-SI" dirty="0"/>
              <a:t>.</a:t>
            </a:r>
            <a:endParaRPr lang="sl-SI" dirty="0" smtClean="0"/>
          </a:p>
          <a:p>
            <a:pPr lvl="0"/>
            <a:r>
              <a:rPr lang="en-GB" b="1" dirty="0" err="1" smtClean="0"/>
              <a:t>Usposabljanje</a:t>
            </a:r>
            <a:r>
              <a:rPr lang="en-GB" b="1" dirty="0" smtClean="0"/>
              <a:t> </a:t>
            </a:r>
            <a:r>
              <a:rPr lang="en-GB" b="1" dirty="0" err="1"/>
              <a:t>mentorjev</a:t>
            </a:r>
            <a:r>
              <a:rPr lang="en-GB" b="1" dirty="0"/>
              <a:t> </a:t>
            </a:r>
            <a:r>
              <a:rPr lang="en-GB" dirty="0" err="1"/>
              <a:t>novoimenovanim</a:t>
            </a:r>
            <a:r>
              <a:rPr lang="en-GB" dirty="0"/>
              <a:t> </a:t>
            </a:r>
            <a:r>
              <a:rPr lang="en-GB" dirty="0" err="1"/>
              <a:t>ravnateljem</a:t>
            </a:r>
            <a:r>
              <a:rPr lang="sl-SI" dirty="0"/>
              <a:t>.</a:t>
            </a:r>
            <a:r>
              <a:rPr lang="en-GB" dirty="0"/>
              <a:t> </a:t>
            </a:r>
            <a:endParaRPr lang="sl-SI" dirty="0"/>
          </a:p>
          <a:p>
            <a:pPr lvl="0"/>
            <a:r>
              <a:rPr lang="sl-SI" dirty="0" err="1"/>
              <a:t>R</a:t>
            </a:r>
            <a:r>
              <a:rPr lang="en-GB" dirty="0" err="1" smtClean="0"/>
              <a:t>azvija</a:t>
            </a:r>
            <a:r>
              <a:rPr lang="sl-SI" dirty="0" smtClean="0"/>
              <a:t>nje</a:t>
            </a:r>
            <a:r>
              <a:rPr lang="en-GB" dirty="0" smtClean="0"/>
              <a:t> </a:t>
            </a:r>
            <a:r>
              <a:rPr lang="en-GB" dirty="0"/>
              <a:t>in </a:t>
            </a:r>
            <a:r>
              <a:rPr lang="en-GB" dirty="0" err="1" smtClean="0"/>
              <a:t>usposablja</a:t>
            </a:r>
            <a:r>
              <a:rPr lang="sl-SI" dirty="0" smtClean="0"/>
              <a:t>nje</a:t>
            </a:r>
            <a:r>
              <a:rPr lang="en-GB" dirty="0" smtClean="0"/>
              <a:t> </a:t>
            </a:r>
            <a:r>
              <a:rPr lang="en-GB" b="1" dirty="0" err="1"/>
              <a:t>t.i</a:t>
            </a:r>
            <a:r>
              <a:rPr lang="en-GB" b="1" dirty="0"/>
              <a:t>. </a:t>
            </a:r>
            <a:r>
              <a:rPr lang="en-GB" b="1" dirty="0" err="1" smtClean="0"/>
              <a:t>ravnatelje</a:t>
            </a:r>
            <a:r>
              <a:rPr lang="sl-SI" b="1" dirty="0" smtClean="0"/>
              <a:t>v</a:t>
            </a:r>
            <a:r>
              <a:rPr lang="en-GB" b="1" dirty="0" smtClean="0"/>
              <a:t> </a:t>
            </a:r>
            <a:r>
              <a:rPr lang="en-GB" b="1" dirty="0" err="1" smtClean="0"/>
              <a:t>svetovalce</a:t>
            </a:r>
            <a:r>
              <a:rPr lang="sl-SI" b="1" dirty="0" smtClean="0"/>
              <a:t>v</a:t>
            </a:r>
            <a:r>
              <a:rPr lang="sl-SI" i="1" dirty="0" smtClean="0"/>
              <a:t>, ki </a:t>
            </a:r>
            <a:r>
              <a:rPr lang="en-GB" dirty="0" smtClean="0"/>
              <a:t> </a:t>
            </a:r>
            <a:r>
              <a:rPr lang="sl-SI" dirty="0" smtClean="0"/>
              <a:t>nudijo</a:t>
            </a:r>
            <a:r>
              <a:rPr lang="en-GB" dirty="0" smtClean="0"/>
              <a:t> </a:t>
            </a:r>
            <a:r>
              <a:rPr lang="en-GB" dirty="0" err="1"/>
              <a:t>kolegialno</a:t>
            </a:r>
            <a:r>
              <a:rPr lang="en-GB" dirty="0"/>
              <a:t> </a:t>
            </a:r>
            <a:r>
              <a:rPr lang="en-GB" dirty="0" err="1"/>
              <a:t>podporo</a:t>
            </a:r>
            <a:r>
              <a:rPr lang="en-GB" dirty="0"/>
              <a:t> </a:t>
            </a:r>
            <a:r>
              <a:rPr lang="en-GB" dirty="0" err="1"/>
              <a:t>drugim</a:t>
            </a:r>
            <a:r>
              <a:rPr lang="en-GB" dirty="0"/>
              <a:t> </a:t>
            </a:r>
            <a:r>
              <a:rPr lang="en-GB" dirty="0" err="1"/>
              <a:t>ravnateljem</a:t>
            </a:r>
            <a:r>
              <a:rPr lang="en-GB" dirty="0"/>
              <a:t> </a:t>
            </a:r>
            <a:r>
              <a:rPr lang="sl-SI" dirty="0" smtClean="0"/>
              <a:t>ter</a:t>
            </a:r>
            <a:r>
              <a:rPr lang="en-GB" dirty="0" smtClean="0"/>
              <a:t> </a:t>
            </a:r>
            <a:r>
              <a:rPr lang="sl-SI" dirty="0" smtClean="0"/>
              <a:t>prevzemajo</a:t>
            </a:r>
            <a:r>
              <a:rPr lang="en-GB" dirty="0" smtClean="0"/>
              <a:t> </a:t>
            </a:r>
            <a:r>
              <a:rPr lang="en-GB" dirty="0" err="1"/>
              <a:t>druge</a:t>
            </a:r>
            <a:r>
              <a:rPr lang="en-GB" dirty="0"/>
              <a:t> </a:t>
            </a:r>
            <a:r>
              <a:rPr lang="en-GB" dirty="0" err="1"/>
              <a:t>aktivne</a:t>
            </a:r>
            <a:r>
              <a:rPr lang="en-GB" dirty="0"/>
              <a:t> </a:t>
            </a:r>
            <a:r>
              <a:rPr lang="en-GB" dirty="0" err="1"/>
              <a:t>družbene</a:t>
            </a:r>
            <a:r>
              <a:rPr lang="en-GB" dirty="0"/>
              <a:t> </a:t>
            </a:r>
            <a:r>
              <a:rPr lang="en-GB" dirty="0" err="1"/>
              <a:t>vloge</a:t>
            </a:r>
            <a:r>
              <a:rPr lang="en-GB" dirty="0"/>
              <a:t> v </a:t>
            </a:r>
            <a:r>
              <a:rPr lang="en-GB" dirty="0" err="1"/>
              <a:t>sistemu</a:t>
            </a:r>
            <a:r>
              <a:rPr lang="en-GB" dirty="0"/>
              <a:t> </a:t>
            </a:r>
            <a:r>
              <a:rPr lang="en-GB" dirty="0" err="1"/>
              <a:t>vzgoje</a:t>
            </a:r>
            <a:r>
              <a:rPr lang="en-GB" dirty="0"/>
              <a:t> in </a:t>
            </a:r>
            <a:r>
              <a:rPr lang="en-GB" dirty="0" err="1"/>
              <a:t>izobraževanja</a:t>
            </a:r>
            <a:r>
              <a:rPr lang="en-GB" dirty="0"/>
              <a:t> </a:t>
            </a:r>
            <a:endParaRPr lang="sl-SI" dirty="0" smtClean="0"/>
          </a:p>
          <a:p>
            <a:pPr lvl="0"/>
            <a:r>
              <a:rPr lang="sl-SI" dirty="0"/>
              <a:t>I</a:t>
            </a:r>
            <a:r>
              <a:rPr lang="en-GB" dirty="0" err="1" smtClean="0"/>
              <a:t>zobraževanja</a:t>
            </a:r>
            <a:r>
              <a:rPr lang="sl-SI" dirty="0"/>
              <a:t>/</a:t>
            </a:r>
            <a:r>
              <a:rPr lang="en-GB" dirty="0" err="1" smtClean="0"/>
              <a:t>usposabljanja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druge</a:t>
            </a:r>
            <a:r>
              <a:rPr lang="en-GB" dirty="0" smtClean="0"/>
              <a:t> </a:t>
            </a:r>
            <a:r>
              <a:rPr lang="en-GB" dirty="0" err="1" smtClean="0"/>
              <a:t>vodstvene</a:t>
            </a:r>
            <a:r>
              <a:rPr lang="en-GB" dirty="0" smtClean="0"/>
              <a:t> </a:t>
            </a:r>
            <a:r>
              <a:rPr lang="en-GB" dirty="0" err="1" smtClean="0"/>
              <a:t>delavce</a:t>
            </a:r>
            <a:r>
              <a:rPr lang="en-GB" dirty="0" smtClean="0"/>
              <a:t> v </a:t>
            </a:r>
            <a:r>
              <a:rPr lang="en-GB" dirty="0" err="1" smtClean="0"/>
              <a:t>luči</a:t>
            </a:r>
            <a:r>
              <a:rPr lang="en-GB" dirty="0" smtClean="0"/>
              <a:t> </a:t>
            </a:r>
            <a:r>
              <a:rPr lang="en-GB" b="1" dirty="0" err="1" smtClean="0"/>
              <a:t>distribuiranega</a:t>
            </a:r>
            <a:r>
              <a:rPr lang="en-GB" b="1" dirty="0" smtClean="0"/>
              <a:t> </a:t>
            </a:r>
            <a:r>
              <a:rPr lang="en-GB" b="1" dirty="0" err="1" smtClean="0"/>
              <a:t>vodenja</a:t>
            </a:r>
            <a:r>
              <a:rPr lang="en-GB" b="1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npr</a:t>
            </a:r>
            <a:r>
              <a:rPr lang="en-GB" dirty="0" smtClean="0"/>
              <a:t>. program (</a:t>
            </a:r>
            <a:r>
              <a:rPr lang="en-GB" i="1" dirty="0" smtClean="0"/>
              <a:t>P)</a:t>
            </a:r>
            <a:r>
              <a:rPr lang="en-GB" i="1" dirty="0" err="1" smtClean="0"/>
              <a:t>ostani</a:t>
            </a:r>
            <a:r>
              <a:rPr lang="en-GB" i="1" dirty="0" smtClean="0"/>
              <a:t> </a:t>
            </a:r>
            <a:r>
              <a:rPr lang="en-GB" i="1" dirty="0" err="1" smtClean="0"/>
              <a:t>uspešen</a:t>
            </a:r>
            <a:r>
              <a:rPr lang="en-GB" i="1" dirty="0" smtClean="0"/>
              <a:t> </a:t>
            </a:r>
            <a:r>
              <a:rPr lang="en-GB" i="1" dirty="0" err="1" smtClean="0"/>
              <a:t>srednji</a:t>
            </a:r>
            <a:r>
              <a:rPr lang="en-GB" i="1" dirty="0" smtClean="0"/>
              <a:t> </a:t>
            </a:r>
            <a:r>
              <a:rPr lang="en-GB" i="1" dirty="0" err="1" smtClean="0"/>
              <a:t>vodja</a:t>
            </a:r>
            <a:r>
              <a:rPr lang="en-GB" dirty="0" smtClean="0"/>
              <a:t>)</a:t>
            </a:r>
            <a:endParaRPr lang="sl-SI" dirty="0" smtClean="0"/>
          </a:p>
          <a:p>
            <a:pPr lvl="0"/>
            <a:r>
              <a:rPr lang="sl-SI" b="1" dirty="0" smtClean="0"/>
              <a:t>Ostale oblike podpore</a:t>
            </a:r>
            <a:r>
              <a:rPr lang="sl-SI" dirty="0" smtClean="0"/>
              <a:t>: </a:t>
            </a:r>
            <a:r>
              <a:rPr lang="sl-SI" dirty="0" smtClean="0"/>
              <a:t>strokovna srečanja v okviru območnih enot ZRSŠ, </a:t>
            </a:r>
            <a:r>
              <a:rPr lang="sl-SI" dirty="0" smtClean="0"/>
              <a:t>p</a:t>
            </a:r>
            <a:r>
              <a:rPr lang="en-GB" dirty="0" err="1" smtClean="0"/>
              <a:t>osveti</a:t>
            </a:r>
            <a:r>
              <a:rPr lang="en-GB" dirty="0"/>
              <a:t>, </a:t>
            </a:r>
            <a:r>
              <a:rPr lang="en-GB" dirty="0" err="1"/>
              <a:t>tematske</a:t>
            </a:r>
            <a:r>
              <a:rPr lang="en-GB" dirty="0"/>
              <a:t> </a:t>
            </a:r>
            <a:r>
              <a:rPr lang="en-GB" dirty="0" err="1"/>
              <a:t>delavnice</a:t>
            </a:r>
            <a:r>
              <a:rPr lang="en-GB" dirty="0"/>
              <a:t>, </a:t>
            </a:r>
            <a:r>
              <a:rPr lang="en-GB" dirty="0" err="1"/>
              <a:t>spletne</a:t>
            </a:r>
            <a:r>
              <a:rPr lang="en-GB" dirty="0"/>
              <a:t> </a:t>
            </a:r>
            <a:r>
              <a:rPr lang="en-GB" dirty="0" err="1"/>
              <a:t>razprave</a:t>
            </a:r>
            <a:r>
              <a:rPr lang="en-GB" dirty="0"/>
              <a:t>, </a:t>
            </a:r>
            <a:r>
              <a:rPr lang="en-GB" dirty="0" err="1" smtClean="0"/>
              <a:t>individualna</a:t>
            </a:r>
            <a:r>
              <a:rPr lang="en-GB" dirty="0" smtClean="0"/>
              <a:t> </a:t>
            </a:r>
            <a:r>
              <a:rPr lang="en-GB" dirty="0" err="1"/>
              <a:t>svetovanja</a:t>
            </a:r>
            <a:r>
              <a:rPr lang="en-GB" dirty="0"/>
              <a:t>, </a:t>
            </a:r>
            <a:r>
              <a:rPr lang="en-GB" dirty="0" err="1" smtClean="0"/>
              <a:t>neobvezni</a:t>
            </a:r>
            <a:r>
              <a:rPr lang="en-GB" dirty="0" smtClean="0"/>
              <a:t> </a:t>
            </a:r>
            <a:r>
              <a:rPr lang="en-GB" dirty="0" err="1"/>
              <a:t>izbirni</a:t>
            </a:r>
            <a:r>
              <a:rPr lang="en-GB" dirty="0"/>
              <a:t> coaching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novoimenovane</a:t>
            </a:r>
            <a:r>
              <a:rPr lang="en-GB" dirty="0"/>
              <a:t> </a:t>
            </a:r>
            <a:r>
              <a:rPr lang="en-GB" dirty="0" err="1" smtClean="0"/>
              <a:t>ravnatelje</a:t>
            </a:r>
            <a:r>
              <a:rPr lang="sl-SI" dirty="0" smtClean="0"/>
              <a:t> …</a:t>
            </a:r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0" y="374356"/>
            <a:ext cx="121920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r>
              <a:rPr lang="sl-SI" dirty="0" err="1" smtClean="0"/>
              <a:t>R</a:t>
            </a:r>
            <a:r>
              <a:rPr lang="sl-SI" dirty="0" err="1" smtClean="0"/>
              <a:t>aznolikI</a:t>
            </a:r>
            <a:r>
              <a:rPr lang="sl-SI" dirty="0" smtClean="0"/>
              <a:t> </a:t>
            </a:r>
            <a:r>
              <a:rPr lang="sl-SI" dirty="0" smtClean="0"/>
              <a:t>programe  podpore in </a:t>
            </a:r>
            <a:r>
              <a:rPr lang="en-GB" dirty="0" err="1" smtClean="0"/>
              <a:t>vseživljenjskega</a:t>
            </a:r>
            <a:r>
              <a:rPr lang="en-GB" dirty="0" smtClean="0"/>
              <a:t> </a:t>
            </a:r>
            <a:r>
              <a:rPr lang="en-GB" dirty="0" err="1"/>
              <a:t>učenja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 smtClean="0"/>
              <a:t>ravnatelje</a:t>
            </a:r>
            <a:r>
              <a:rPr lang="sl-SI" dirty="0" smtClean="0"/>
              <a:t>: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572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678873" y="1115857"/>
            <a:ext cx="10972800" cy="692444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IZZIVI na področju </a:t>
            </a:r>
            <a:r>
              <a:rPr lang="en-GB" dirty="0" err="1" smtClean="0"/>
              <a:t>vseživljenskega</a:t>
            </a:r>
            <a:r>
              <a:rPr lang="en-GB" dirty="0" smtClean="0"/>
              <a:t> </a:t>
            </a:r>
            <a:r>
              <a:rPr lang="en-GB" dirty="0" err="1"/>
              <a:t>učenja</a:t>
            </a:r>
            <a:r>
              <a:rPr lang="en-GB" dirty="0"/>
              <a:t> </a:t>
            </a:r>
            <a:r>
              <a:rPr lang="sl-SI" dirty="0" smtClean="0"/>
              <a:t> in kariernega razvoja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2" name="Označba mesta vsebine 1"/>
          <p:cNvSpPr>
            <a:spLocks noGrp="1"/>
          </p:cNvSpPr>
          <p:nvPr>
            <p:ph idx="1"/>
          </p:nvPr>
        </p:nvSpPr>
        <p:spPr>
          <a:xfrm>
            <a:off x="678873" y="2140811"/>
            <a:ext cx="10972800" cy="3872062"/>
          </a:xfrm>
          <a:solidFill>
            <a:srgbClr val="CCECFF"/>
          </a:solidFill>
        </p:spPr>
        <p:txBody>
          <a:bodyPr>
            <a:noAutofit/>
          </a:bodyPr>
          <a:lstStyle/>
          <a:p>
            <a:pPr lvl="0"/>
            <a:r>
              <a:rPr lang="sl-SI" sz="2800" dirty="0" smtClean="0"/>
              <a:t>Motivacija za vključevanje vseh strokovnih delavcev in ravnateljev v različne oblike profesionalnega učenja.</a:t>
            </a:r>
          </a:p>
          <a:p>
            <a:pPr lvl="0"/>
            <a:r>
              <a:rPr lang="sl-SI" sz="2800" dirty="0" smtClean="0"/>
              <a:t>Sistemska ureditev mentorstva na različnih ravneh.</a:t>
            </a:r>
          </a:p>
          <a:p>
            <a:pPr lvl="0"/>
            <a:r>
              <a:rPr lang="sl-SI" sz="2800" dirty="0" smtClean="0"/>
              <a:t>Zagotavljanje </a:t>
            </a:r>
            <a:r>
              <a:rPr lang="en-GB" sz="2800" dirty="0" err="1" smtClean="0"/>
              <a:t>kadrovski</a:t>
            </a:r>
            <a:r>
              <a:rPr lang="sl-SI" sz="2800" dirty="0" smtClean="0"/>
              <a:t>h</a:t>
            </a:r>
            <a:r>
              <a:rPr lang="en-GB" sz="2800" dirty="0" smtClean="0"/>
              <a:t> </a:t>
            </a:r>
            <a:r>
              <a:rPr lang="en-GB" sz="2800" dirty="0"/>
              <a:t>in </a:t>
            </a:r>
            <a:r>
              <a:rPr lang="en-GB" sz="2800" dirty="0" err="1"/>
              <a:t>materialn</a:t>
            </a:r>
            <a:r>
              <a:rPr lang="sl-SI" sz="2800" dirty="0" smtClean="0"/>
              <a:t>ih</a:t>
            </a:r>
            <a:r>
              <a:rPr lang="en-GB" sz="2800" dirty="0" smtClean="0"/>
              <a:t> v</a:t>
            </a:r>
            <a:r>
              <a:rPr lang="sl-SI" sz="2800" dirty="0" smtClean="0"/>
              <a:t>i</a:t>
            </a:r>
            <a:r>
              <a:rPr lang="en-GB" sz="2800" dirty="0" smtClean="0"/>
              <a:t>r</a:t>
            </a:r>
            <a:r>
              <a:rPr lang="sl-SI" sz="2800" dirty="0" smtClean="0"/>
              <a:t>ov </a:t>
            </a:r>
            <a:r>
              <a:rPr lang="en-GB" sz="2800" dirty="0" err="1"/>
              <a:t>za</a:t>
            </a:r>
            <a:r>
              <a:rPr lang="en-GB" sz="2800" dirty="0"/>
              <a:t> </a:t>
            </a:r>
            <a:r>
              <a:rPr lang="sl-SI" sz="2800" dirty="0" smtClean="0"/>
              <a:t>izvajanje</a:t>
            </a:r>
            <a:r>
              <a:rPr lang="en-GB" sz="2800" dirty="0" smtClean="0"/>
              <a:t> </a:t>
            </a:r>
            <a:r>
              <a:rPr lang="sl-SI" sz="2800" dirty="0" smtClean="0"/>
              <a:t>raznolikih učinkovitih </a:t>
            </a:r>
            <a:r>
              <a:rPr lang="en-GB" sz="2800" dirty="0" err="1" smtClean="0"/>
              <a:t>oblik</a:t>
            </a:r>
            <a:r>
              <a:rPr lang="en-GB" sz="2800" dirty="0" smtClean="0"/>
              <a:t> </a:t>
            </a:r>
            <a:r>
              <a:rPr lang="en-GB" sz="2800" dirty="0" err="1" smtClean="0"/>
              <a:t>podpore</a:t>
            </a:r>
            <a:r>
              <a:rPr lang="sl-SI" sz="2800" dirty="0" smtClean="0"/>
              <a:t> (na individualni ravni, v manjših skupinah).</a:t>
            </a:r>
          </a:p>
          <a:p>
            <a:pPr lvl="0"/>
            <a:r>
              <a:rPr lang="sl-SI" sz="2800" dirty="0" smtClean="0"/>
              <a:t>Ureditev napredovanja</a:t>
            </a:r>
            <a:r>
              <a:rPr lang="en-GB" sz="2800" dirty="0" smtClean="0"/>
              <a:t> </a:t>
            </a:r>
            <a:r>
              <a:rPr lang="sl-SI" sz="2800" dirty="0" smtClean="0"/>
              <a:t>za </a:t>
            </a:r>
            <a:r>
              <a:rPr lang="en-GB" sz="2800" dirty="0" smtClean="0"/>
              <a:t>ravnatelj</a:t>
            </a:r>
            <a:r>
              <a:rPr lang="sl-SI" sz="2800" dirty="0" smtClean="0"/>
              <a:t>e.</a:t>
            </a:r>
          </a:p>
          <a:p>
            <a:pPr lvl="0"/>
            <a:r>
              <a:rPr lang="sl-SI" sz="2800" dirty="0" smtClean="0"/>
              <a:t>Povezati sistem napredovanja strokovnih delavcev </a:t>
            </a:r>
            <a:r>
              <a:rPr lang="sl-SI" sz="2800" dirty="0" smtClean="0"/>
              <a:t>s </a:t>
            </a:r>
            <a:r>
              <a:rPr lang="sl-SI" sz="2800" dirty="0" smtClean="0"/>
              <a:t>prevzemanjem </a:t>
            </a:r>
            <a:r>
              <a:rPr lang="sl-SI" sz="2800" dirty="0" smtClean="0"/>
              <a:t>različnih (strokovnih) vlog </a:t>
            </a:r>
            <a:r>
              <a:rPr lang="sl-SI" sz="2800" dirty="0" smtClean="0"/>
              <a:t>in </a:t>
            </a:r>
            <a:r>
              <a:rPr lang="sl-SI" sz="2800" dirty="0" smtClean="0"/>
              <a:t>nalog v VIZ in izven.</a:t>
            </a:r>
            <a:endParaRPr lang="sl-SI" sz="2800" dirty="0" smtClean="0"/>
          </a:p>
        </p:txBody>
      </p:sp>
    </p:spTree>
    <p:extLst>
      <p:ext uri="{BB962C8B-B14F-4D97-AF65-F5344CB8AC3E}">
        <p14:creationId xmlns:p14="http://schemas.microsoft.com/office/powerpoint/2010/main" val="267637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4800" dirty="0" smtClean="0"/>
              <a:t>HVALA ZA POZORNOST.</a:t>
            </a:r>
            <a:endParaRPr lang="sl-SI" sz="4800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Naslov prezentacije</a:t>
            </a:r>
            <a:endParaRPr lang="en-US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3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značba mesta vsebine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-248357" y="-316089"/>
          <a:ext cx="12440358" cy="7519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3721">
                  <a:extLst>
                    <a:ext uri="{9D8B030D-6E8A-4147-A177-3AD203B41FA5}">
                      <a16:colId xmlns:a16="http://schemas.microsoft.com/office/drawing/2014/main" val="1400948947"/>
                    </a:ext>
                  </a:extLst>
                </a:gridCol>
                <a:gridCol w="2743060">
                  <a:extLst>
                    <a:ext uri="{9D8B030D-6E8A-4147-A177-3AD203B41FA5}">
                      <a16:colId xmlns:a16="http://schemas.microsoft.com/office/drawing/2014/main" val="144500626"/>
                    </a:ext>
                  </a:extLst>
                </a:gridCol>
                <a:gridCol w="2155262">
                  <a:extLst>
                    <a:ext uri="{9D8B030D-6E8A-4147-A177-3AD203B41FA5}">
                      <a16:colId xmlns:a16="http://schemas.microsoft.com/office/drawing/2014/main" val="2158554442"/>
                    </a:ext>
                  </a:extLst>
                </a:gridCol>
                <a:gridCol w="1251855">
                  <a:extLst>
                    <a:ext uri="{9D8B030D-6E8A-4147-A177-3AD203B41FA5}">
                      <a16:colId xmlns:a16="http://schemas.microsoft.com/office/drawing/2014/main" val="766675571"/>
                    </a:ext>
                  </a:extLst>
                </a:gridCol>
                <a:gridCol w="1197307">
                  <a:extLst>
                    <a:ext uri="{9D8B030D-6E8A-4147-A177-3AD203B41FA5}">
                      <a16:colId xmlns:a16="http://schemas.microsoft.com/office/drawing/2014/main" val="1573776028"/>
                    </a:ext>
                  </a:extLst>
                </a:gridCol>
                <a:gridCol w="1763396">
                  <a:extLst>
                    <a:ext uri="{9D8B030D-6E8A-4147-A177-3AD203B41FA5}">
                      <a16:colId xmlns:a16="http://schemas.microsoft.com/office/drawing/2014/main" val="754427334"/>
                    </a:ext>
                  </a:extLst>
                </a:gridCol>
                <a:gridCol w="1615757">
                  <a:extLst>
                    <a:ext uri="{9D8B030D-6E8A-4147-A177-3AD203B41FA5}">
                      <a16:colId xmlns:a16="http://schemas.microsoft.com/office/drawing/2014/main" val="855320223"/>
                    </a:ext>
                  </a:extLst>
                </a:gridCol>
              </a:tblGrid>
              <a:tr h="5099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solidFill>
                            <a:schemeClr val="tx1"/>
                          </a:solidFill>
                          <a:effectLst/>
                        </a:rPr>
                        <a:t>Vrsta usposabljanja, podpore</a:t>
                      </a:r>
                      <a:endParaRPr lang="sl-SI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solidFill>
                            <a:schemeClr val="tx1"/>
                          </a:solidFill>
                          <a:effectLst/>
                        </a:rPr>
                        <a:t>Namen </a:t>
                      </a:r>
                      <a:endParaRPr lang="sl-SI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solidFill>
                            <a:schemeClr val="tx1"/>
                          </a:solidFill>
                          <a:effectLst/>
                        </a:rPr>
                        <a:t>Ciljna publika</a:t>
                      </a:r>
                      <a:endParaRPr lang="sl-SI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solidFill>
                            <a:schemeClr val="tx1"/>
                          </a:solidFill>
                          <a:effectLst/>
                        </a:rPr>
                        <a:t>Oblika izvedbe</a:t>
                      </a:r>
                      <a:endParaRPr lang="sl-SI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solidFill>
                            <a:schemeClr val="tx1"/>
                          </a:solidFill>
                          <a:effectLst/>
                        </a:rPr>
                        <a:t>Trajanje </a:t>
                      </a:r>
                      <a:endParaRPr lang="sl-SI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solidFill>
                            <a:schemeClr val="tx1"/>
                          </a:solidFill>
                          <a:effectLst/>
                        </a:rPr>
                        <a:t> število </a:t>
                      </a:r>
                      <a:endParaRPr lang="sl-SI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solidFill>
                            <a:schemeClr val="tx1"/>
                          </a:solidFill>
                          <a:effectLst/>
                        </a:rPr>
                        <a:t>potrdila</a:t>
                      </a:r>
                      <a:endParaRPr lang="sl-SI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extLst>
                  <a:ext uri="{0D108BD9-81ED-4DB2-BD59-A6C34878D82A}">
                    <a16:rowId xmlns:a16="http://schemas.microsoft.com/office/drawing/2014/main" val="667564391"/>
                  </a:ext>
                </a:extLst>
              </a:tr>
              <a:tr h="7590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Konference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Predstavitev novosti, rezultatov projektov, predstavitev primerov dobrih praks s posameznega področja 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Učitelji, ravnatelji, svetovalni delavci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(odvisno od teme)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V živo ali na daljavo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8,16,24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160-400/konfer.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6 konferenc letno 1200 udeležencev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Da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Katis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extLst>
                  <a:ext uri="{0D108BD9-81ED-4DB2-BD59-A6C34878D82A}">
                    <a16:rowId xmlns:a16="http://schemas.microsoft.com/office/drawing/2014/main" val="4060445912"/>
                  </a:ext>
                </a:extLst>
              </a:tr>
              <a:tr h="10953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Seminarji (razpis, dodatna ponudba, ESS, programi ŠR)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Pridobivanje novih znanj, nadgrajevanje obstoječih znanj, kompetenc (predmetne,  med in  nad-predmetne), strokovna in osebnostna rast kolektiva in posameznika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Učitelji posameznega področja/predmeta,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Vzgojitelji, ravnatelji, Vodstveni timi, pomočniki ravnateljev, vodje enot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V živo ali na daljavo;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kombinirano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8,16,24, več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9.000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Da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Katis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Kam sodijo usposabljanja, ki niso umeščena v sistem?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extLst>
                  <a:ext uri="{0D108BD9-81ED-4DB2-BD59-A6C34878D82A}">
                    <a16:rowId xmlns:a16="http://schemas.microsoft.com/office/drawing/2014/main" val="3151059319"/>
                  </a:ext>
                </a:extLst>
              </a:tr>
              <a:tr h="381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Tematske konference</a:t>
                      </a: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Odgovoriti na potrebe šole/zavoda, temo definira šola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Kolektiv VIZ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V živo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8 ur, 16 ur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5 kolektivov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200 udeležencev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Da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Potrdila izda šola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extLst>
                  <a:ext uri="{0D108BD9-81ED-4DB2-BD59-A6C34878D82A}">
                    <a16:rowId xmlns:a16="http://schemas.microsoft.com/office/drawing/2014/main" val="1092815310"/>
                  </a:ext>
                </a:extLst>
              </a:tr>
              <a:tr h="531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Študijska srečanja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Informiranje o novostih in izmenjava dobrih praks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Vsi strokovni delavci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V živo (regijski ključ)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Na daljavo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8 ur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10.000 ali več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Da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894364"/>
                  </a:ext>
                </a:extLst>
              </a:tr>
              <a:tr h="708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Svetovalne storitve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Celovita strokovna podpora posameznim strokovnim in vodstvenim delavcem, skupinam oz. VIZ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Posamezniki, timi, kolektiv, 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V živo, na daljavo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Kratkotrajne, dolgotrajne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VIZ 144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Ravnatelji 20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 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ne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extLst>
                  <a:ext uri="{0D108BD9-81ED-4DB2-BD59-A6C34878D82A}">
                    <a16:rowId xmlns:a16="http://schemas.microsoft.com/office/drawing/2014/main" val="3535870564"/>
                  </a:ext>
                </a:extLst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e-urice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Nadgrajevanje digitalnih kompetenc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Vsi strokovni delavci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Na daljavo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2 uri 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1000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ne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extLst>
                  <a:ext uri="{0D108BD9-81ED-4DB2-BD59-A6C34878D82A}">
                    <a16:rowId xmlns:a16="http://schemas.microsoft.com/office/drawing/2014/main" val="3899420095"/>
                  </a:ext>
                </a:extLst>
              </a:tr>
              <a:tr h="394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Strokovni pogovori na OE</a:t>
                      </a: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Povezovanje s šolsko prakso - regijsko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Strokovni delavci OE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V živo ali na daljavo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2 – 4 ure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 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200-300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ne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extLst>
                  <a:ext uri="{0D108BD9-81ED-4DB2-BD59-A6C34878D82A}">
                    <a16:rowId xmlns:a16="http://schemas.microsoft.com/office/drawing/2014/main" val="3581642481"/>
                  </a:ext>
                </a:extLst>
              </a:tr>
              <a:tr h="529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 err="1">
                          <a:solidFill>
                            <a:schemeClr val="tx1"/>
                          </a:solidFill>
                          <a:effectLst/>
                        </a:rPr>
                        <a:t>Supervizija</a:t>
                      </a:r>
                      <a:r>
                        <a:rPr lang="sl-SI" sz="1200" baseline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sl-SI" sz="1200" dirty="0" err="1">
                          <a:solidFill>
                            <a:schemeClr val="tx1"/>
                          </a:solidFill>
                          <a:effectLst/>
                        </a:rPr>
                        <a:t>coaching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podpora pri raziskovanju odprtih vprašanj  in profesionalni ter osebni rasti</a:t>
                      </a: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Posameznik ali skupina 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V živo,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Na daljavo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8- 10 srečanj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 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18 novoimenovanih ravnateljev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Odvisno od umestitve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extLst>
                  <a:ext uri="{0D108BD9-81ED-4DB2-BD59-A6C34878D82A}">
                    <a16:rowId xmlns:a16="http://schemas.microsoft.com/office/drawing/2014/main" val="2351003336"/>
                  </a:ext>
                </a:extLst>
              </a:tr>
              <a:tr h="682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Mreženje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Izmenjava dobrih praks in povezovanje med strokovnimi delavci, VIZ v projektih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Šolski projektni timi, kolektivi - VIZ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V živo ali na daljavo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Občasna srečanja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Projekti - število šol 347 VIZ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50 novoimenovanih ravnateljev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Da, po zaključku projekta (za sodelovanje v projektu,)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extLst>
                  <a:ext uri="{0D108BD9-81ED-4DB2-BD59-A6C34878D82A}">
                    <a16:rowId xmlns:a16="http://schemas.microsoft.com/office/drawing/2014/main" val="2329640564"/>
                  </a:ext>
                </a:extLst>
              </a:tr>
              <a:tr h="695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Spletni intervjuji z vodstvenimi in strokovnimi delavci v tujini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in izmenjava dobrih praks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vodstvenimi in strokovnimi delavci 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Na daljavo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1x na 3 mesece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150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ne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extLst>
                  <a:ext uri="{0D108BD9-81ED-4DB2-BD59-A6C34878D82A}">
                    <a16:rowId xmlns:a16="http://schemas.microsoft.com/office/drawing/2014/main" val="1976163901"/>
                  </a:ext>
                </a:extLst>
              </a:tr>
              <a:tr h="531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Spletne strokovne razprave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Ozaveščanje in izmenjava dobrih praks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Vodstveni delavci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Na daljavo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1x mesečno</a:t>
                      </a:r>
                      <a:endParaRPr lang="sl-SI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350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Izvajalci da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07" marR="31607" marT="0" marB="0"/>
                </a:tc>
                <a:extLst>
                  <a:ext uri="{0D108BD9-81ED-4DB2-BD59-A6C34878D82A}">
                    <a16:rowId xmlns:a16="http://schemas.microsoft.com/office/drawing/2014/main" val="424672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11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Naslov prezentacije</a:t>
            </a:r>
            <a:endParaRPr lang="en-US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Označba mesta vsebine 7"/>
          <p:cNvSpPr>
            <a:spLocks noGrp="1"/>
          </p:cNvSpPr>
          <p:nvPr>
            <p:ph idx="1"/>
          </p:nvPr>
        </p:nvSpPr>
        <p:spPr>
          <a:xfrm>
            <a:off x="110838" y="1583112"/>
            <a:ext cx="12081162" cy="4526743"/>
          </a:xfrm>
          <a:solidFill>
            <a:srgbClr val="CCECFF"/>
          </a:solidFill>
        </p:spPr>
        <p:txBody>
          <a:bodyPr>
            <a:noAutofit/>
          </a:bodyPr>
          <a:lstStyle/>
          <a:p>
            <a:pPr fontAlgn="base"/>
            <a:r>
              <a:rPr lang="sl-SI" sz="2800" dirty="0"/>
              <a:t>P</a:t>
            </a:r>
            <a:r>
              <a:rPr lang="sl-SI" sz="2800" dirty="0" smtClean="0"/>
              <a:t>rofesionalni </a:t>
            </a:r>
            <a:r>
              <a:rPr lang="sl-SI" sz="2800" dirty="0"/>
              <a:t>in karierni razvoj strokovnih delavcev in ravnateljev v vzgojno izobraževalnem zavodu </a:t>
            </a:r>
            <a:r>
              <a:rPr lang="sl-SI" sz="2800" b="1" dirty="0" smtClean="0"/>
              <a:t>prepletati/povezati </a:t>
            </a:r>
            <a:r>
              <a:rPr lang="sl-SI" sz="2800" b="1" dirty="0"/>
              <a:t>s procesom ugotavljanja in zagotavljanja </a:t>
            </a:r>
            <a:r>
              <a:rPr lang="sl-SI" sz="2800" b="1" dirty="0" smtClean="0"/>
              <a:t>kakovosti na ravni VIZ</a:t>
            </a:r>
            <a:r>
              <a:rPr lang="sl-SI" sz="2800" dirty="0" smtClean="0"/>
              <a:t>.</a:t>
            </a:r>
            <a:r>
              <a:rPr lang="sl-SI" sz="2800" dirty="0"/>
              <a:t> </a:t>
            </a:r>
            <a:endParaRPr lang="sl-SI" sz="2800" dirty="0" smtClean="0"/>
          </a:p>
          <a:p>
            <a:pPr fontAlgn="base"/>
            <a:r>
              <a:rPr lang="sl-SI" sz="2800" dirty="0" smtClean="0"/>
              <a:t>Profesionalno učenje strokovnih delavcev in ravnateljev </a:t>
            </a:r>
            <a:r>
              <a:rPr lang="sl-SI" sz="2800" dirty="0"/>
              <a:t>usmeriti v </a:t>
            </a:r>
            <a:r>
              <a:rPr lang="sl-SI" sz="2800" dirty="0" smtClean="0"/>
              <a:t>krepitev vseh </a:t>
            </a:r>
            <a:r>
              <a:rPr lang="sl-SI" sz="2800" b="1" dirty="0" smtClean="0"/>
              <a:t>ključnih kompetenc</a:t>
            </a:r>
            <a:r>
              <a:rPr lang="sl-SI" sz="2800" dirty="0" smtClean="0"/>
              <a:t>.</a:t>
            </a:r>
            <a:r>
              <a:rPr lang="sl-SI" sz="2800" dirty="0"/>
              <a:t> </a:t>
            </a:r>
          </a:p>
          <a:p>
            <a:pPr fontAlgn="base"/>
            <a:r>
              <a:rPr lang="sl-SI" sz="2800" dirty="0"/>
              <a:t>O</a:t>
            </a:r>
            <a:r>
              <a:rPr lang="sl-SI" sz="2800" dirty="0" smtClean="0"/>
              <a:t>blikovati </a:t>
            </a:r>
            <a:r>
              <a:rPr lang="sl-SI" sz="2800" b="1" dirty="0" smtClean="0"/>
              <a:t>diferencirane oblike profesionalnega učenja </a:t>
            </a:r>
            <a:r>
              <a:rPr lang="sl-SI" sz="2800" dirty="0" smtClean="0"/>
              <a:t>za </a:t>
            </a:r>
            <a:r>
              <a:rPr lang="sl-SI" sz="2800" dirty="0"/>
              <a:t>različne skupine strokovnih delavcev in ravnateljev </a:t>
            </a:r>
            <a:r>
              <a:rPr lang="sl-SI" sz="2800" b="1" dirty="0"/>
              <a:t>v različnih obdobjih kariere </a:t>
            </a:r>
            <a:r>
              <a:rPr lang="sl-SI" sz="2800" dirty="0"/>
              <a:t>ter glede na identificirane (aktualne) potrebe in organiziranost vzgojno-izobraževalnega </a:t>
            </a:r>
            <a:r>
              <a:rPr lang="sl-SI" sz="2800" dirty="0" smtClean="0"/>
              <a:t>zavoda. </a:t>
            </a:r>
            <a:endParaRPr lang="sl-SI" sz="2800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110838" y="476604"/>
            <a:ext cx="118317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/>
              <a:t>AKTUALNI IZZIVI ZAVODA RS ZA ŠOLSTVO NA PODROČJU KARIERNEGA RAZVOJA  strokovnih in vodstvenih delavcev v vzgoji in izobraževanju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92356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Naslov prezentacije</a:t>
            </a:r>
            <a:endParaRPr lang="en-US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Označba mesta vsebine 7"/>
          <p:cNvSpPr>
            <a:spLocks noGrp="1"/>
          </p:cNvSpPr>
          <p:nvPr>
            <p:ph idx="1"/>
          </p:nvPr>
        </p:nvSpPr>
        <p:spPr>
          <a:xfrm>
            <a:off x="110838" y="1735512"/>
            <a:ext cx="12081162" cy="4194233"/>
          </a:xfrm>
          <a:solidFill>
            <a:srgbClr val="CCECFF"/>
          </a:solidFill>
        </p:spPr>
        <p:txBody>
          <a:bodyPr>
            <a:noAutofit/>
          </a:bodyPr>
          <a:lstStyle/>
          <a:p>
            <a:pPr fontAlgn="base"/>
            <a:r>
              <a:rPr lang="sl-SI" sz="2800" dirty="0" smtClean="0"/>
              <a:t>Celovit </a:t>
            </a:r>
            <a:r>
              <a:rPr lang="sl-SI" sz="2800" dirty="0"/>
              <a:t>program podpore strokovnim </a:t>
            </a:r>
            <a:r>
              <a:rPr lang="sl-SI" sz="2800" dirty="0" smtClean="0"/>
              <a:t>delavcem in </a:t>
            </a:r>
            <a:r>
              <a:rPr lang="sl-SI" sz="2800" dirty="0"/>
              <a:t>ravnateljem </a:t>
            </a:r>
            <a:r>
              <a:rPr lang="sl-SI" sz="2800" dirty="0" smtClean="0"/>
              <a:t> </a:t>
            </a:r>
            <a:r>
              <a:rPr lang="sl-SI" sz="2800" b="1" dirty="0"/>
              <a:t>na začetku karierne </a:t>
            </a:r>
            <a:r>
              <a:rPr lang="sl-SI" sz="2800" b="1" dirty="0" smtClean="0"/>
              <a:t>poti</a:t>
            </a:r>
            <a:r>
              <a:rPr lang="sl-SI" sz="2800" dirty="0" smtClean="0"/>
              <a:t>.</a:t>
            </a:r>
          </a:p>
          <a:p>
            <a:pPr fontAlgn="base"/>
            <a:r>
              <a:rPr lang="sl-SI" sz="2800" dirty="0"/>
              <a:t>P</a:t>
            </a:r>
            <a:r>
              <a:rPr lang="sl-SI" sz="2800" dirty="0" smtClean="0"/>
              <a:t>rogram </a:t>
            </a:r>
            <a:r>
              <a:rPr lang="sl-SI" sz="2800" dirty="0"/>
              <a:t>za </a:t>
            </a:r>
            <a:r>
              <a:rPr lang="sl-SI" sz="2800" b="1" dirty="0"/>
              <a:t>usposabljanje mentorjev </a:t>
            </a:r>
            <a:r>
              <a:rPr lang="sl-SI" sz="2800" dirty="0"/>
              <a:t>strokovnim </a:t>
            </a:r>
            <a:r>
              <a:rPr lang="sl-SI" sz="2800" dirty="0" smtClean="0"/>
              <a:t>delavcem in ravnateljem.</a:t>
            </a:r>
          </a:p>
          <a:p>
            <a:pPr fontAlgn="base"/>
            <a:r>
              <a:rPr lang="sl-SI" sz="2800" dirty="0" smtClean="0"/>
              <a:t>Nadgrajevanje </a:t>
            </a:r>
            <a:r>
              <a:rPr lang="sl-SI" sz="2800" dirty="0"/>
              <a:t>sistema podpore </a:t>
            </a:r>
            <a:r>
              <a:rPr lang="sl-SI" sz="2800" dirty="0" smtClean="0"/>
              <a:t>z različnimi oblikami </a:t>
            </a:r>
            <a:r>
              <a:rPr lang="sl-SI" sz="2800" b="1" dirty="0" smtClean="0"/>
              <a:t>svetovanj </a:t>
            </a:r>
            <a:r>
              <a:rPr lang="sl-SI" sz="2800" dirty="0" smtClean="0"/>
              <a:t>za strokovne delavce </a:t>
            </a:r>
            <a:r>
              <a:rPr lang="sl-SI" sz="2800" dirty="0"/>
              <a:t>in </a:t>
            </a:r>
            <a:r>
              <a:rPr lang="sl-SI" sz="2800" dirty="0" smtClean="0"/>
              <a:t>ravnatelje (npr. </a:t>
            </a:r>
            <a:r>
              <a:rPr lang="sl-SI" sz="2800" dirty="0" err="1" smtClean="0"/>
              <a:t>coaching</a:t>
            </a:r>
            <a:r>
              <a:rPr lang="sl-SI" sz="2800" dirty="0" smtClean="0"/>
              <a:t>, </a:t>
            </a:r>
            <a:r>
              <a:rPr lang="sl-SI" sz="2800" dirty="0" err="1" smtClean="0"/>
              <a:t>supervizija</a:t>
            </a:r>
            <a:r>
              <a:rPr lang="sl-SI" sz="2800" dirty="0" smtClean="0"/>
              <a:t>, </a:t>
            </a:r>
            <a:r>
              <a:rPr lang="sl-SI" sz="2800" dirty="0" err="1" smtClean="0"/>
              <a:t>intervizija</a:t>
            </a:r>
            <a:r>
              <a:rPr lang="sl-SI" sz="2800" dirty="0" smtClean="0"/>
              <a:t>).</a:t>
            </a:r>
            <a:r>
              <a:rPr lang="sl-SI" sz="2800" dirty="0"/>
              <a:t> </a:t>
            </a:r>
            <a:endParaRPr lang="sl-SI" sz="2800" dirty="0" smtClean="0"/>
          </a:p>
          <a:p>
            <a:pPr fontAlgn="base"/>
            <a:r>
              <a:rPr lang="sl-SI" sz="2800" dirty="0" smtClean="0"/>
              <a:t>Razvoj </a:t>
            </a:r>
            <a:r>
              <a:rPr lang="sl-SI" sz="2800" dirty="0"/>
              <a:t>in preizkušanje raznolikih oblik </a:t>
            </a:r>
            <a:r>
              <a:rPr lang="sl-SI" sz="2800" b="1" dirty="0"/>
              <a:t>kolegialnega podpiranja </a:t>
            </a:r>
            <a:r>
              <a:rPr lang="sl-SI" sz="2800" dirty="0" smtClean="0"/>
              <a:t>(kolegialni </a:t>
            </a:r>
            <a:r>
              <a:rPr lang="sl-SI" sz="2800" dirty="0" err="1" smtClean="0"/>
              <a:t>coaching</a:t>
            </a:r>
            <a:r>
              <a:rPr lang="sl-SI" sz="2800" dirty="0" smtClean="0"/>
              <a:t>, kolegialne hospitacije, učni sprehodi …) med </a:t>
            </a:r>
            <a:r>
              <a:rPr lang="sl-SI" sz="2800" dirty="0"/>
              <a:t>strokovnimi delavci in med ravnatelji ter </a:t>
            </a:r>
            <a:r>
              <a:rPr lang="sl-SI" sz="2800" dirty="0" smtClean="0"/>
              <a:t>spodbujanje aktivne </a:t>
            </a:r>
            <a:r>
              <a:rPr lang="sl-SI" sz="2800" dirty="0"/>
              <a:t>vloge v učečih se skupnostih v </a:t>
            </a:r>
            <a:r>
              <a:rPr lang="sl-SI" sz="2800" dirty="0" smtClean="0"/>
              <a:t>šoli/vrtcu</a:t>
            </a:r>
            <a:r>
              <a:rPr lang="sl-SI" dirty="0" smtClean="0"/>
              <a:t>.</a:t>
            </a:r>
            <a:endParaRPr lang="sl-SI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110838" y="476604"/>
            <a:ext cx="118317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/>
              <a:t>AKTUALNI IZZIVI ZAVODA RS ZA ŠOLSTVO NA PODROČJU KARIERNEGA RAZVOJA  strokovnih in vodstvenih delavcev v vzgoji in izobraževanju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73788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Programi </a:t>
            </a:r>
            <a:r>
              <a:rPr lang="sl-SI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področju kariernega razvoja strokovnih delavcev </a:t>
            </a:r>
          </a:p>
        </p:txBody>
      </p:sp>
      <p:pic>
        <p:nvPicPr>
          <p:cNvPr id="2050" name="Picture 2" descr="Obvestilo - blagajna Komunale Kranj spet odprta - cerklje.s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816" y="2420888"/>
            <a:ext cx="311581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96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Naslov prezentacije</a:t>
            </a:r>
            <a:endParaRPr lang="en-US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Pravokotnik 5"/>
          <p:cNvSpPr/>
          <p:nvPr/>
        </p:nvSpPr>
        <p:spPr>
          <a:xfrm>
            <a:off x="332508" y="2016365"/>
            <a:ext cx="11679383" cy="4487382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Font typeface="Arial"/>
              <a:buChar char="•"/>
            </a:pPr>
            <a:r>
              <a:rPr lang="sl-SI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dlje trajajoče programe z vmesnimi aktivnostmi, ki zahtevajo preizkušanje in </a:t>
            </a:r>
            <a:r>
              <a:rPr lang="sl-SI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evalviranje</a:t>
            </a:r>
            <a:r>
              <a:rPr lang="sl-SI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 praksi</a:t>
            </a: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</a:t>
            </a:r>
          </a:p>
          <a:p>
            <a:pPr marL="342900" lvl="0" indent="-342900" fontAlgn="base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Font typeface="Arial"/>
              <a:buChar char="•"/>
            </a:pP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podbujanje </a:t>
            </a:r>
            <a:r>
              <a:rPr lang="sl-SI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raziskovanja</a:t>
            </a:r>
            <a:r>
              <a:rPr 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lastne </a:t>
            </a:r>
            <a:r>
              <a:rPr 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prakse, vključevanje </a:t>
            </a:r>
            <a:r>
              <a:rPr lang="sl-SI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refleksije</a:t>
            </a: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evalvacije;</a:t>
            </a:r>
            <a:endParaRPr lang="sl-SI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 fontAlgn="base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Font typeface="Arial"/>
              <a:buChar char="•"/>
            </a:pP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vključevanje oblik </a:t>
            </a:r>
            <a:r>
              <a:rPr lang="sl-SI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sodelovalnega </a:t>
            </a:r>
            <a:r>
              <a:rPr lang="sl-SI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učenja</a:t>
            </a: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kolegialnega </a:t>
            </a: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podpiranja;</a:t>
            </a:r>
          </a:p>
          <a:p>
            <a:pPr marL="342900" lvl="0" indent="-342900" fontAlgn="base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Font typeface="Arial"/>
              <a:buChar char="•"/>
            </a:pPr>
            <a:r>
              <a:rPr lang="sl-SI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prilagajanje </a:t>
            </a: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vsebin in aktivnosti zaznanim </a:t>
            </a:r>
            <a:r>
              <a:rPr lang="sl-SI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potrebam</a:t>
            </a: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udeležencev;</a:t>
            </a:r>
          </a:p>
          <a:p>
            <a:pPr marL="342900" lvl="0" indent="-342900" fontAlgn="base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Font typeface="Arial"/>
              <a:buChar char="•"/>
            </a:pP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uporabo sodobne </a:t>
            </a:r>
            <a:r>
              <a:rPr 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tehnologije; </a:t>
            </a: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izvedba vsaj dela programa tudi </a:t>
            </a:r>
            <a:r>
              <a:rPr lang="sl-SI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daljavo  </a:t>
            </a: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(videokonferenčna srečanja, </a:t>
            </a:r>
            <a:r>
              <a:rPr lang="sl-SI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webinarji</a:t>
            </a:r>
            <a:r>
              <a:rPr 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); </a:t>
            </a:r>
            <a:endParaRPr lang="sl-SI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 fontAlgn="base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Font typeface="Arial"/>
              <a:buChar char="•"/>
            </a:pP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izmenjava </a:t>
            </a:r>
            <a:r>
              <a:rPr lang="sl-SI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povratne informacije </a:t>
            </a: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 izvajalci in udeleženci </a:t>
            </a:r>
            <a:r>
              <a:rPr 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endParaRPr lang="sl-SI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332509" y="662148"/>
            <a:ext cx="1147659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>
                <a:latin typeface="+mj-lt"/>
                <a:ea typeface="+mj-ea"/>
                <a:cs typeface="+mj-cs"/>
              </a:rPr>
              <a:t>Pri razvijanju programov usposabljanj za strokovne delavce in ravnatelje si prizadevamo za: </a:t>
            </a:r>
            <a:endParaRPr lang="sl-SI" sz="3200" dirty="0">
              <a:latin typeface="+mj-lt"/>
              <a:ea typeface="+mj-ea"/>
              <a:cs typeface="+mj-cs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7482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7D93A-8A19-60C3-41DB-806602C6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22" y="513143"/>
            <a:ext cx="10972800" cy="1143000"/>
          </a:xfrm>
        </p:spPr>
        <p:txBody>
          <a:bodyPr>
            <a:normAutofit/>
          </a:bodyPr>
          <a:lstStyle/>
          <a:p>
            <a:r>
              <a:rPr lang="sl-SI" dirty="0" smtClean="0"/>
              <a:t>Podpora strokovnim delavcem v vseh kariernih obdobjih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76265-C51C-DC51-4A9B-7CCFA5D71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694" y="2360112"/>
            <a:ext cx="3997360" cy="2791605"/>
          </a:xfrm>
          <a:solidFill>
            <a:srgbClr val="FFFFCC"/>
          </a:solidFill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l-SI" dirty="0" smtClean="0"/>
              <a:t>študijske skupine</a:t>
            </a:r>
          </a:p>
          <a:p>
            <a:pPr>
              <a:buFontTx/>
              <a:buChar char="-"/>
            </a:pPr>
            <a:r>
              <a:rPr lang="sl-SI" dirty="0"/>
              <a:t>s</a:t>
            </a:r>
            <a:r>
              <a:rPr lang="sl-SI" dirty="0" smtClean="0"/>
              <a:t>eminarji </a:t>
            </a:r>
          </a:p>
          <a:p>
            <a:pPr>
              <a:buFontTx/>
              <a:buChar char="-"/>
            </a:pPr>
            <a:r>
              <a:rPr lang="sl-SI" dirty="0"/>
              <a:t>p</a:t>
            </a:r>
            <a:r>
              <a:rPr lang="sl-SI" dirty="0" smtClean="0"/>
              <a:t>osveti, konference</a:t>
            </a:r>
          </a:p>
          <a:p>
            <a:pPr>
              <a:buFontTx/>
              <a:buChar char="-"/>
            </a:pPr>
            <a:r>
              <a:rPr lang="sl-SI" dirty="0"/>
              <a:t>k</a:t>
            </a:r>
            <a:r>
              <a:rPr lang="sl-SI" dirty="0" smtClean="0"/>
              <a:t>rajša videokonferenčna </a:t>
            </a:r>
            <a:r>
              <a:rPr lang="sl-SI" dirty="0"/>
              <a:t>strokovna </a:t>
            </a:r>
            <a:r>
              <a:rPr lang="sl-SI" dirty="0" smtClean="0"/>
              <a:t>srečanja, e-urice</a:t>
            </a:r>
            <a:endParaRPr lang="sl-SI" dirty="0"/>
          </a:p>
          <a:p>
            <a:pPr>
              <a:buFontTx/>
              <a:buChar char="-"/>
            </a:pPr>
            <a:r>
              <a:rPr lang="sl-SI" dirty="0" err="1" smtClean="0"/>
              <a:t>webinarji</a:t>
            </a:r>
            <a:endParaRPr lang="sl-S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4CF8ED-A6D2-587E-9200-EC592AE75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654" y="6504757"/>
            <a:ext cx="7416800" cy="365125"/>
          </a:xfrm>
        </p:spPr>
        <p:txBody>
          <a:bodyPr/>
          <a:lstStyle/>
          <a:p>
            <a:r>
              <a:rPr lang="sl-SI" dirty="0" smtClean="0"/>
              <a:t>Podpora ZRSŠ na področju kariernega razvoja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34137-7317-46DA-7DFE-8BCAA8E7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283694" y="1219286"/>
            <a:ext cx="11783614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>DIFERENCIRANA STROKOVNA PODPORA ZA RAZLIČNE CILJNE SKUPINE</a:t>
            </a:r>
            <a:r>
              <a:rPr lang="sl-SI" sz="2800" b="1" dirty="0">
                <a:solidFill>
                  <a:srgbClr val="FF0000"/>
                </a:solidFill>
              </a:rPr>
              <a:t> </a:t>
            </a:r>
            <a:r>
              <a:rPr lang="sl-SI" sz="2800" b="1" dirty="0" smtClean="0">
                <a:solidFill>
                  <a:srgbClr val="FF0000"/>
                </a:solidFill>
              </a:rPr>
              <a:t>-</a:t>
            </a:r>
            <a:r>
              <a:rPr lang="sl-SI" sz="2800" dirty="0" smtClean="0"/>
              <a:t> raznoliki pristopi podpore glede na potrebe in izkušnje strokovnih delavcev: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B876265-C51C-DC51-4A9B-7CCFA5D71B11}"/>
              </a:ext>
            </a:extLst>
          </p:cNvPr>
          <p:cNvSpPr txBox="1">
            <a:spLocks/>
          </p:cNvSpPr>
          <p:nvPr/>
        </p:nvSpPr>
        <p:spPr>
          <a:xfrm>
            <a:off x="4502726" y="2175565"/>
            <a:ext cx="7259783" cy="29761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–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–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»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-</a:t>
            </a:r>
            <a:r>
              <a:rPr lang="sl-SI" dirty="0" smtClean="0"/>
              <a:t>    svetovalne storitve (individualne, skupinske;  	enkratne, dolgotrajne)</a:t>
            </a:r>
          </a:p>
          <a:p>
            <a:pPr>
              <a:buFontTx/>
              <a:buChar char="-"/>
            </a:pPr>
            <a:r>
              <a:rPr lang="sl-SI" dirty="0" smtClean="0"/>
              <a:t>delavnice (npr. simulacija pouka; strokovni delavec v vlogi učečega)</a:t>
            </a:r>
          </a:p>
          <a:p>
            <a:pPr>
              <a:buFontTx/>
              <a:buChar char="-"/>
            </a:pPr>
            <a:r>
              <a:rPr lang="sl-SI" dirty="0"/>
              <a:t>k</a:t>
            </a:r>
            <a:r>
              <a:rPr lang="sl-SI" dirty="0" smtClean="0"/>
              <a:t>olegialne hospitacije</a:t>
            </a:r>
          </a:p>
          <a:p>
            <a:pPr>
              <a:buFontTx/>
              <a:buChar char="-"/>
            </a:pPr>
            <a:r>
              <a:rPr lang="sl-SI" dirty="0" smtClean="0"/>
              <a:t>strokovni pogovori (npr. o lastnih izkušnjah in izzivih, prebranih strokovnih  virih …)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831271" y="5274828"/>
            <a:ext cx="11139053" cy="1200329"/>
          </a:xfrm>
          <a:prstGeom prst="rect">
            <a:avLst/>
          </a:prstGeom>
          <a:solidFill>
            <a:srgbClr val="90EB35"/>
          </a:solidFill>
        </p:spPr>
        <p:txBody>
          <a:bodyPr wrap="square" rtlCol="0">
            <a:spAutoFit/>
          </a:bodyPr>
          <a:lstStyle/>
          <a:p>
            <a:r>
              <a:rPr 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Usposabljanja, aktivnosti in podpora za strokovne delavce in ravnatelje VIZ, vključenih v:</a:t>
            </a:r>
          </a:p>
          <a:p>
            <a:pPr marL="342900" indent="-342900">
              <a:buFontTx/>
              <a:buChar char="-"/>
            </a:pPr>
            <a:r>
              <a:rPr 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razvojne naloge, razvojne projekte </a:t>
            </a:r>
            <a:r>
              <a:rPr lang="sl-SI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</a:t>
            </a:r>
            <a:r>
              <a:rPr 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poskuse na nacionalni ravni,</a:t>
            </a:r>
          </a:p>
          <a:p>
            <a:pPr marL="342900" indent="-342900">
              <a:buFontTx/>
              <a:buChar char="-"/>
            </a:pPr>
            <a:r>
              <a:rPr 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mednarodne projekte.</a:t>
            </a:r>
            <a:endParaRPr lang="sl-SI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9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Naslov prezentacije</a:t>
            </a:r>
            <a:endParaRPr lang="en-US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PoljeZBesedilom 5"/>
          <p:cNvSpPr txBox="1"/>
          <p:nvPr/>
        </p:nvSpPr>
        <p:spPr>
          <a:xfrm>
            <a:off x="126361" y="571882"/>
            <a:ext cx="11941067" cy="10772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l-SI" sz="3200" b="1" dirty="0" smtClean="0">
                <a:solidFill>
                  <a:schemeClr val="bg1"/>
                </a:solidFill>
              </a:rPr>
              <a:t>POMEN CELOSTNE STROKOVNE PODPORE STROKOVNIM DELAVCEM V VZGOJI IN IZOBRAŽEVANJU NA ZAČETKU KARIERNE POTI</a:t>
            </a:r>
            <a:endParaRPr lang="sl-SI" sz="3200" b="1" dirty="0">
              <a:solidFill>
                <a:schemeClr val="bg1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764721" y="2807475"/>
            <a:ext cx="3772178" cy="1138773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    </a:t>
            </a:r>
            <a:r>
              <a:rPr lang="sl-SI" sz="3200" b="1" dirty="0" smtClean="0"/>
              <a:t>na ravni VIZ:</a:t>
            </a:r>
          </a:p>
          <a:p>
            <a:r>
              <a:rPr lang="sl-SI" dirty="0" smtClean="0"/>
              <a:t>podpora vodstva</a:t>
            </a:r>
            <a:r>
              <a:rPr lang="sl-SI" dirty="0"/>
              <a:t>, mentorjev, </a:t>
            </a:r>
            <a:r>
              <a:rPr lang="sl-SI" dirty="0" smtClean="0"/>
              <a:t>sodelavcev</a:t>
            </a:r>
            <a:r>
              <a:rPr lang="sl-SI" dirty="0"/>
              <a:t>, svetovalne službe                                                                                                     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7133978" y="2797159"/>
            <a:ext cx="3744468" cy="1138773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sl-SI" sz="3200" b="1" dirty="0"/>
              <a:t>izven </a:t>
            </a:r>
            <a:r>
              <a:rPr lang="sl-SI" sz="3200" b="1" dirty="0" smtClean="0"/>
              <a:t>VIZ:</a:t>
            </a:r>
            <a:endParaRPr lang="sl-SI" sz="3200" b="1" dirty="0"/>
          </a:p>
          <a:p>
            <a:r>
              <a:rPr lang="sl-SI" dirty="0" smtClean="0"/>
              <a:t>udeležbe izobraževanj, usposabljanj, </a:t>
            </a:r>
          </a:p>
          <a:p>
            <a:r>
              <a:rPr lang="sl-SI" dirty="0" smtClean="0"/>
              <a:t>svetovanj, mreženj</a:t>
            </a:r>
            <a:endParaRPr lang="sl-SI" b="1" dirty="0"/>
          </a:p>
        </p:txBody>
      </p:sp>
      <p:grpSp>
        <p:nvGrpSpPr>
          <p:cNvPr id="9" name="Skupina 8"/>
          <p:cNvGrpSpPr/>
          <p:nvPr/>
        </p:nvGrpSpPr>
        <p:grpSpPr>
          <a:xfrm>
            <a:off x="4490241" y="2765512"/>
            <a:ext cx="2741820" cy="991721"/>
            <a:chOff x="2618371" y="4009606"/>
            <a:chExt cx="2486310" cy="783111"/>
          </a:xfrm>
        </p:grpSpPr>
        <p:sp>
          <p:nvSpPr>
            <p:cNvPr id="10" name="Dvosmerna vodoravna puščica 9"/>
            <p:cNvSpPr/>
            <p:nvPr/>
          </p:nvSpPr>
          <p:spPr>
            <a:xfrm>
              <a:off x="2635553" y="4009606"/>
              <a:ext cx="2354860" cy="783111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11" name="PoljeZBesedilom 10"/>
            <p:cNvSpPr txBox="1"/>
            <p:nvPr/>
          </p:nvSpPr>
          <p:spPr>
            <a:xfrm>
              <a:off x="2618371" y="4188104"/>
              <a:ext cx="2486310" cy="461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1600" dirty="0"/>
                <a:t>d</a:t>
              </a:r>
              <a:r>
                <a:rPr lang="sl-SI" sz="1600" dirty="0" smtClean="0"/>
                <a:t>opolnjevanje, prepletanje, nadgrajevanje</a:t>
              </a:r>
              <a:endParaRPr lang="sl-SI" sz="1600" dirty="0"/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3587420" y="1604920"/>
            <a:ext cx="4834904" cy="1126233"/>
            <a:chOff x="1406618" y="1347330"/>
            <a:chExt cx="4834904" cy="1508702"/>
          </a:xfrm>
        </p:grpSpPr>
        <p:grpSp>
          <p:nvGrpSpPr>
            <p:cNvPr id="13" name="Skupina 12"/>
            <p:cNvGrpSpPr/>
            <p:nvPr/>
          </p:nvGrpSpPr>
          <p:grpSpPr>
            <a:xfrm>
              <a:off x="2063539" y="1347330"/>
              <a:ext cx="3015430" cy="1508702"/>
              <a:chOff x="1974994" y="298396"/>
              <a:chExt cx="3015430" cy="1508702"/>
            </a:xfrm>
          </p:grpSpPr>
          <p:sp>
            <p:nvSpPr>
              <p:cNvPr id="15" name="Kotna puščica gor 14"/>
              <p:cNvSpPr/>
              <p:nvPr/>
            </p:nvSpPr>
            <p:spPr>
              <a:xfrm rot="10800000" flipH="1">
                <a:off x="3370890" y="1492731"/>
                <a:ext cx="1619534" cy="314367"/>
              </a:xfrm>
              <a:prstGeom prst="bentUpArrow">
                <a:avLst>
                  <a:gd name="adj1" fmla="val 21938"/>
                  <a:gd name="adj2" fmla="val 25000"/>
                  <a:gd name="adj3" fmla="val 25000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sp>
            <p:nvSpPr>
              <p:cNvPr id="16" name="Kotna puščica gor 15"/>
              <p:cNvSpPr/>
              <p:nvPr/>
            </p:nvSpPr>
            <p:spPr>
              <a:xfrm rot="10800000">
                <a:off x="1974994" y="1492733"/>
                <a:ext cx="1422336" cy="314364"/>
              </a:xfrm>
              <a:prstGeom prst="bentUpArrow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cxnSp>
            <p:nvCxnSpPr>
              <p:cNvPr id="17" name="Raven povezovalnik 16"/>
              <p:cNvCxnSpPr/>
              <p:nvPr/>
            </p:nvCxnSpPr>
            <p:spPr>
              <a:xfrm>
                <a:off x="3413232" y="298396"/>
                <a:ext cx="1" cy="1172870"/>
              </a:xfrm>
              <a:prstGeom prst="line">
                <a:avLst/>
              </a:prstGeom>
              <a:ln w="60325"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PoljeZBesedilom 13"/>
            <p:cNvSpPr txBox="1"/>
            <p:nvPr/>
          </p:nvSpPr>
          <p:spPr>
            <a:xfrm>
              <a:off x="1406618" y="1709326"/>
              <a:ext cx="4834904" cy="618447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r>
                <a:rPr lang="sl-SI" sz="2400" dirty="0" smtClean="0"/>
                <a:t>Strokovna podpora na dveh ravneh</a:t>
              </a:r>
              <a:endParaRPr lang="sl-SI" sz="2400" dirty="0"/>
            </a:p>
          </p:txBody>
        </p:sp>
      </p:grpSp>
      <p:sp>
        <p:nvSpPr>
          <p:cNvPr id="18" name="Navzgor ukrivljena puščica 17"/>
          <p:cNvSpPr/>
          <p:nvPr/>
        </p:nvSpPr>
        <p:spPr>
          <a:xfrm rot="10800000" flipV="1">
            <a:off x="4199375" y="3925615"/>
            <a:ext cx="2934603" cy="8803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2" name="PoljeZBesedilom 1"/>
          <p:cNvSpPr txBox="1"/>
          <p:nvPr/>
        </p:nvSpPr>
        <p:spPr>
          <a:xfrm>
            <a:off x="967483" y="4974326"/>
            <a:ext cx="3366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USPOSABLJANJA in PODPORA MENTORJEM in RAVNATELJEM</a:t>
            </a:r>
            <a:endParaRPr lang="sl-SI" dirty="0"/>
          </a:p>
        </p:txBody>
      </p:sp>
      <p:sp>
        <p:nvSpPr>
          <p:cNvPr id="20" name="PoljeZBesedilom 19"/>
          <p:cNvSpPr txBox="1"/>
          <p:nvPr/>
        </p:nvSpPr>
        <p:spPr>
          <a:xfrm>
            <a:off x="7133978" y="4896563"/>
            <a:ext cx="33666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 smtClean="0"/>
              <a:t>PROGRAMI za STROKOVNE DELAVCE IN RAVNATELJE „ZAČETNIKE“</a:t>
            </a:r>
            <a:endParaRPr lang="sl-SI" dirty="0"/>
          </a:p>
        </p:txBody>
      </p:sp>
      <p:sp>
        <p:nvSpPr>
          <p:cNvPr id="3" name="Puščica dol 2"/>
          <p:cNvSpPr/>
          <p:nvPr/>
        </p:nvSpPr>
        <p:spPr>
          <a:xfrm>
            <a:off x="1953491" y="4475018"/>
            <a:ext cx="471054" cy="4993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1" name="Puščica dol 20"/>
          <p:cNvSpPr/>
          <p:nvPr/>
        </p:nvSpPr>
        <p:spPr>
          <a:xfrm>
            <a:off x="8581778" y="4368754"/>
            <a:ext cx="471054" cy="4993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443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8" grpId="0" animBg="1"/>
      <p:bldP spid="2" grpId="0"/>
      <p:bldP spid="20" grpId="0"/>
      <p:bldP spid="3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a 4"/>
          <p:cNvSpPr/>
          <p:nvPr/>
        </p:nvSpPr>
        <p:spPr>
          <a:xfrm>
            <a:off x="2004796" y="493530"/>
            <a:ext cx="8718622" cy="14653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b="1" dirty="0" smtClean="0"/>
              <a:t>24-urni programi </a:t>
            </a:r>
            <a:r>
              <a:rPr lang="sl-SI" sz="2400" b="1" dirty="0"/>
              <a:t>ZRSŠ                           </a:t>
            </a:r>
          </a:p>
          <a:p>
            <a:pPr algn="ctr"/>
            <a:r>
              <a:rPr lang="sl-SI" sz="2400" b="1" dirty="0"/>
              <a:t>za </a:t>
            </a:r>
            <a:r>
              <a:rPr lang="sl-SI" sz="2400" b="1" dirty="0" smtClean="0">
                <a:solidFill>
                  <a:srgbClr val="FFFF00"/>
                </a:solidFill>
              </a:rPr>
              <a:t>STROKOVNE DELAVCE NA ZAČETKU KARIERNE POTI</a:t>
            </a:r>
            <a:endParaRPr lang="sl-SI" sz="2400" b="1" dirty="0">
              <a:solidFill>
                <a:srgbClr val="FFFF00"/>
              </a:solidFill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6006051" y="2229957"/>
            <a:ext cx="2471883" cy="163121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sl-SI" sz="2000" dirty="0" smtClean="0"/>
              <a:t>UČITELJ/VZGOJITELJ NA ZAČETKU </a:t>
            </a:r>
          </a:p>
          <a:p>
            <a:pPr algn="ctr"/>
            <a:r>
              <a:rPr lang="sl-SI" sz="2000" dirty="0" smtClean="0"/>
              <a:t>KARIERNE POTI I. </a:t>
            </a:r>
          </a:p>
          <a:p>
            <a:r>
              <a:rPr lang="sl-SI" sz="2000" dirty="0" smtClean="0"/>
              <a:t>(</a:t>
            </a:r>
            <a:r>
              <a:rPr lang="sl-SI" sz="2000" dirty="0"/>
              <a:t>v 1. letu </a:t>
            </a:r>
            <a:r>
              <a:rPr lang="sl-SI" sz="2000" dirty="0" smtClean="0"/>
              <a:t>opravljanja poklica)</a:t>
            </a:r>
            <a:endParaRPr lang="sl-SI" sz="2000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9412721" y="2173528"/>
            <a:ext cx="2442810" cy="163121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sl-SI" sz="2000" dirty="0" smtClean="0"/>
              <a:t>UČITELJ/VZGOJITELJ NA ZAČETKU </a:t>
            </a:r>
          </a:p>
          <a:p>
            <a:pPr algn="ctr"/>
            <a:r>
              <a:rPr lang="sl-SI" sz="2000" dirty="0" smtClean="0"/>
              <a:t>KARIERNE POTI II. </a:t>
            </a:r>
          </a:p>
          <a:p>
            <a:pPr algn="ctr"/>
            <a:r>
              <a:rPr lang="sl-SI" sz="2000" dirty="0" smtClean="0"/>
              <a:t>(</a:t>
            </a:r>
            <a:r>
              <a:rPr lang="sl-SI" sz="2000" dirty="0"/>
              <a:t>po zaključenem I. modulu</a:t>
            </a:r>
            <a:r>
              <a:rPr lang="sl-SI" sz="2000" dirty="0" smtClean="0"/>
              <a:t>)</a:t>
            </a:r>
            <a:endParaRPr lang="sl-SI" sz="2000" dirty="0"/>
          </a:p>
        </p:txBody>
      </p:sp>
      <p:sp>
        <p:nvSpPr>
          <p:cNvPr id="8" name="PoljeZBesedilom 7"/>
          <p:cNvSpPr txBox="1"/>
          <p:nvPr/>
        </p:nvSpPr>
        <p:spPr>
          <a:xfrm rot="16200000">
            <a:off x="-613798" y="2995118"/>
            <a:ext cx="15842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/>
              <a:t>PROGRAMI</a:t>
            </a:r>
          </a:p>
        </p:txBody>
      </p:sp>
      <p:sp>
        <p:nvSpPr>
          <p:cNvPr id="9" name="PoljeZBesedilom 8"/>
          <p:cNvSpPr txBox="1"/>
          <p:nvPr/>
        </p:nvSpPr>
        <p:spPr>
          <a:xfrm>
            <a:off x="4659718" y="4293006"/>
            <a:ext cx="7532282" cy="224676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sl-SI" sz="2000" dirty="0"/>
              <a:t>Strokovna podpora na področjih:</a:t>
            </a:r>
          </a:p>
          <a:p>
            <a:r>
              <a:rPr lang="sl-SI" sz="2000" dirty="0"/>
              <a:t>-    </a:t>
            </a:r>
            <a:r>
              <a:rPr lang="sl-SI" sz="2000" dirty="0" smtClean="0"/>
              <a:t>Načrtovanja VI procesa</a:t>
            </a:r>
            <a:endParaRPr lang="sl-SI" sz="2000" dirty="0"/>
          </a:p>
          <a:p>
            <a:pPr marL="285750" indent="-285750">
              <a:buFontTx/>
              <a:buChar char="-"/>
            </a:pPr>
            <a:r>
              <a:rPr lang="sl-SI" sz="2000" dirty="0"/>
              <a:t>Poučevanja (didaktični </a:t>
            </a:r>
            <a:r>
              <a:rPr lang="sl-SI" sz="2000" dirty="0" smtClean="0"/>
              <a:t>pristopi, individualizacija/diferenciacija/</a:t>
            </a:r>
            <a:r>
              <a:rPr lang="sl-SI" sz="2000" dirty="0" err="1" smtClean="0"/>
              <a:t>personalizacija</a:t>
            </a:r>
            <a:r>
              <a:rPr lang="sl-SI" sz="2000" dirty="0" smtClean="0"/>
              <a:t>)</a:t>
            </a:r>
            <a:endParaRPr lang="sl-SI" sz="2000" dirty="0"/>
          </a:p>
          <a:p>
            <a:pPr marL="285750" indent="-285750">
              <a:buFontTx/>
              <a:buChar char="-"/>
            </a:pPr>
            <a:r>
              <a:rPr lang="sl-SI" sz="2000" dirty="0" smtClean="0"/>
              <a:t>Vrednotenje </a:t>
            </a:r>
            <a:r>
              <a:rPr lang="sl-SI" sz="2000" dirty="0"/>
              <a:t>znanja</a:t>
            </a:r>
          </a:p>
          <a:p>
            <a:pPr marL="285750" indent="-285750">
              <a:buFontTx/>
              <a:buChar char="-"/>
            </a:pPr>
            <a:r>
              <a:rPr lang="sl-SI" sz="2000" dirty="0"/>
              <a:t>Zagotavljanja varnega in spodbudnega učnega okolja za vse </a:t>
            </a:r>
          </a:p>
          <a:p>
            <a:pPr marL="285750" indent="-285750">
              <a:buFontTx/>
              <a:buChar char="-"/>
            </a:pPr>
            <a:r>
              <a:rPr lang="sl-SI" sz="2000" dirty="0" smtClean="0"/>
              <a:t>Sodelovanje </a:t>
            </a:r>
            <a:r>
              <a:rPr lang="sl-SI" sz="2000" dirty="0"/>
              <a:t>z vsemi deležniki in </a:t>
            </a:r>
            <a:r>
              <a:rPr lang="sl-SI" sz="2000" dirty="0" smtClean="0"/>
              <a:t>timsko delo</a:t>
            </a:r>
            <a:endParaRPr lang="sl-SI" sz="2000" dirty="0"/>
          </a:p>
        </p:txBody>
      </p:sp>
      <p:sp>
        <p:nvSpPr>
          <p:cNvPr id="10" name="PoljeZBesedilom 9"/>
          <p:cNvSpPr txBox="1"/>
          <p:nvPr/>
        </p:nvSpPr>
        <p:spPr>
          <a:xfrm rot="16200000">
            <a:off x="3125813" y="5009889"/>
            <a:ext cx="2445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/>
              <a:t>VSEBISKI SKLOPI </a:t>
            </a:r>
          </a:p>
        </p:txBody>
      </p:sp>
      <p:sp>
        <p:nvSpPr>
          <p:cNvPr id="15" name="PoljeZBesedilom 14"/>
          <p:cNvSpPr txBox="1"/>
          <p:nvPr/>
        </p:nvSpPr>
        <p:spPr>
          <a:xfrm>
            <a:off x="1332737" y="2228804"/>
            <a:ext cx="3242408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l-SI" dirty="0" smtClean="0"/>
              <a:t>PODPORA (PRIPRAVNIKOM)</a:t>
            </a:r>
          </a:p>
          <a:p>
            <a:pPr algn="ctr"/>
            <a:r>
              <a:rPr lang="sl-SI" dirty="0" smtClean="0"/>
              <a:t>PRI PRIPRAVI NA STROKOVNI IZPIT</a:t>
            </a:r>
            <a:endParaRPr lang="sl-SI" dirty="0"/>
          </a:p>
        </p:txBody>
      </p:sp>
      <p:sp>
        <p:nvSpPr>
          <p:cNvPr id="17" name="Elipsa 16"/>
          <p:cNvSpPr/>
          <p:nvPr/>
        </p:nvSpPr>
        <p:spPr>
          <a:xfrm>
            <a:off x="3227267" y="2932952"/>
            <a:ext cx="2118093" cy="1009094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endParaRPr lang="sl-SI" dirty="0" smtClean="0">
              <a:solidFill>
                <a:srgbClr val="002060"/>
              </a:solidFill>
            </a:endParaRPr>
          </a:p>
          <a:p>
            <a:r>
              <a:rPr lang="sl-SI" dirty="0" smtClean="0">
                <a:solidFill>
                  <a:srgbClr val="002060"/>
                </a:solidFill>
              </a:rPr>
              <a:t>POUČEVANJE  </a:t>
            </a:r>
            <a:endParaRPr lang="sl-SI" dirty="0">
              <a:solidFill>
                <a:srgbClr val="002060"/>
              </a:solidFill>
            </a:endParaRPr>
          </a:p>
          <a:p>
            <a:pPr algn="ctr"/>
            <a:endParaRPr lang="sl-SI" dirty="0">
              <a:solidFill>
                <a:srgbClr val="002060"/>
              </a:solidFill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682870" y="2959875"/>
            <a:ext cx="2135979" cy="100909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>
              <a:solidFill>
                <a:srgbClr val="002060"/>
              </a:solidFill>
            </a:endParaRPr>
          </a:p>
          <a:p>
            <a:r>
              <a:rPr lang="sl-SI" dirty="0" smtClean="0">
                <a:solidFill>
                  <a:srgbClr val="002060"/>
                </a:solidFill>
              </a:rPr>
              <a:t>SLOVENSKI KNJIŽNI JEZIK</a:t>
            </a:r>
            <a:endParaRPr lang="sl-SI" dirty="0">
              <a:solidFill>
                <a:srgbClr val="002060"/>
              </a:solidFill>
            </a:endParaRPr>
          </a:p>
          <a:p>
            <a:r>
              <a:rPr lang="sl-SI" dirty="0">
                <a:solidFill>
                  <a:srgbClr val="002060"/>
                </a:solidFill>
              </a:rPr>
              <a:t> </a:t>
            </a:r>
            <a:r>
              <a:rPr lang="sl-SI" dirty="0" smtClean="0">
                <a:solidFill>
                  <a:srgbClr val="002060"/>
                </a:solidFill>
              </a:rPr>
              <a:t>         </a:t>
            </a:r>
          </a:p>
          <a:p>
            <a:pPr algn="ctr"/>
            <a:endParaRPr lang="sl-SI" dirty="0">
              <a:solidFill>
                <a:srgbClr val="002060"/>
              </a:solidFill>
            </a:endParaRPr>
          </a:p>
        </p:txBody>
      </p:sp>
      <p:sp>
        <p:nvSpPr>
          <p:cNvPr id="20" name="Desna puščica s črticami 19"/>
          <p:cNvSpPr/>
          <p:nvPr/>
        </p:nvSpPr>
        <p:spPr>
          <a:xfrm>
            <a:off x="8541629" y="2420425"/>
            <a:ext cx="871092" cy="892379"/>
          </a:xfrm>
          <a:prstGeom prst="striped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600" dirty="0">
              <a:solidFill>
                <a:schemeClr val="tx2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2094193" y="3614296"/>
            <a:ext cx="2057550" cy="70934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>
              <a:solidFill>
                <a:srgbClr val="002060"/>
              </a:solidFill>
            </a:endParaRPr>
          </a:p>
          <a:p>
            <a:r>
              <a:rPr lang="sl-SI" dirty="0" smtClean="0">
                <a:solidFill>
                  <a:srgbClr val="002060"/>
                </a:solidFill>
              </a:rPr>
              <a:t>ZAKONODAJA </a:t>
            </a:r>
            <a:endParaRPr lang="sl-SI" dirty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sl-SI" dirty="0" smtClean="0">
              <a:solidFill>
                <a:srgbClr val="002060"/>
              </a:solidFill>
            </a:endParaRPr>
          </a:p>
          <a:p>
            <a:endParaRPr lang="sl-S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46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/>
      <p:bldP spid="15" grpId="0" animBg="1"/>
      <p:bldP spid="17" grpId="0" animBg="1"/>
      <p:bldP spid="16" grpId="0" animBg="1"/>
      <p:bldP spid="20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1425738" y="84647"/>
            <a:ext cx="9637068" cy="14653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/>
              <a:t>24-urni </a:t>
            </a:r>
            <a:r>
              <a:rPr lang="sl-SI" sz="2800" b="1" dirty="0" smtClean="0"/>
              <a:t>program </a:t>
            </a:r>
            <a:r>
              <a:rPr lang="sl-SI" sz="2700" b="1" dirty="0" smtClean="0"/>
              <a:t>ZRSŠ                           </a:t>
            </a:r>
            <a:endParaRPr lang="sl-SI" sz="2700" b="1" dirty="0"/>
          </a:p>
          <a:p>
            <a:pPr algn="ctr"/>
            <a:r>
              <a:rPr lang="sl-SI" sz="2700" b="1" dirty="0"/>
              <a:t>za </a:t>
            </a:r>
            <a:r>
              <a:rPr lang="sl-SI" sz="2700" b="1" dirty="0" smtClean="0">
                <a:solidFill>
                  <a:srgbClr val="FFFF00"/>
                </a:solidFill>
              </a:rPr>
              <a:t>MENTORJE strokovnim delavcem na </a:t>
            </a:r>
            <a:r>
              <a:rPr lang="sl-SI" sz="2700" b="1" dirty="0">
                <a:solidFill>
                  <a:srgbClr val="FFFF00"/>
                </a:solidFill>
              </a:rPr>
              <a:t>začetku karierne poti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2835767" y="2621890"/>
            <a:ext cx="7623476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sz="2400" dirty="0" smtClean="0"/>
              <a:t>Mentorstvo strokovnim delavcem na </a:t>
            </a:r>
            <a:r>
              <a:rPr lang="sl-SI" sz="2400" dirty="0"/>
              <a:t>začetniku karierne poti </a:t>
            </a:r>
          </a:p>
        </p:txBody>
      </p:sp>
      <p:sp>
        <p:nvSpPr>
          <p:cNvPr id="11" name="PoljeZBesedilom 10"/>
          <p:cNvSpPr txBox="1"/>
          <p:nvPr/>
        </p:nvSpPr>
        <p:spPr>
          <a:xfrm rot="16200000">
            <a:off x="1606565" y="2653969"/>
            <a:ext cx="13539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/>
              <a:t>PROGRAM</a:t>
            </a:r>
          </a:p>
        </p:txBody>
      </p:sp>
      <p:sp>
        <p:nvSpPr>
          <p:cNvPr id="13" name="Pravokotnik 12"/>
          <p:cNvSpPr/>
          <p:nvPr/>
        </p:nvSpPr>
        <p:spPr>
          <a:xfrm>
            <a:off x="2711669" y="1635105"/>
            <a:ext cx="8200172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sl-SI" sz="2000" dirty="0"/>
              <a:t>Cilj:  Zagotavljanje učinkovite strokovne podpore strokovnim delavcem na VIZ </a:t>
            </a:r>
          </a:p>
        </p:txBody>
      </p:sp>
      <p:sp>
        <p:nvSpPr>
          <p:cNvPr id="28" name="PoljeZBesedilom 27"/>
          <p:cNvSpPr txBox="1"/>
          <p:nvPr/>
        </p:nvSpPr>
        <p:spPr>
          <a:xfrm>
            <a:off x="2711669" y="3878049"/>
            <a:ext cx="9300222" cy="246221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l-SI" sz="2200" dirty="0"/>
              <a:t>Kritični pogled na učitelja/vzgojitelja in njegovo vlogo v </a:t>
            </a:r>
            <a:r>
              <a:rPr lang="sl-SI" sz="2200" dirty="0" smtClean="0"/>
              <a:t>šoli/vrtcu, kompetenčni </a:t>
            </a:r>
            <a:r>
              <a:rPr lang="sl-SI" sz="2200" dirty="0"/>
              <a:t>profil učitelja/vzgojitelja, profil mentorja</a:t>
            </a:r>
          </a:p>
          <a:p>
            <a:pPr marL="285750" indent="-285750">
              <a:buFontTx/>
              <a:buChar char="-"/>
            </a:pPr>
            <a:r>
              <a:rPr lang="sl-SI" sz="2200" dirty="0"/>
              <a:t>Mentor in </a:t>
            </a:r>
            <a:r>
              <a:rPr lang="sl-SI" sz="2200" dirty="0" err="1"/>
              <a:t>mentoriranec</a:t>
            </a:r>
            <a:r>
              <a:rPr lang="sl-SI" sz="2200" dirty="0"/>
              <a:t> v razredu/skupini; razvijanje didaktičnih kompetenc</a:t>
            </a:r>
          </a:p>
          <a:p>
            <a:pPr marL="285750" indent="-285750">
              <a:buFontTx/>
              <a:buChar char="-"/>
            </a:pPr>
            <a:r>
              <a:rPr lang="sl-SI" sz="2200" dirty="0"/>
              <a:t>Raznoliki pristopi </a:t>
            </a:r>
            <a:r>
              <a:rPr lang="sl-SI" sz="2200" dirty="0" smtClean="0"/>
              <a:t>podpiranja </a:t>
            </a:r>
            <a:r>
              <a:rPr lang="sl-SI" sz="2200" dirty="0"/>
              <a:t>učitelja/vzgojitelja </a:t>
            </a:r>
            <a:r>
              <a:rPr lang="sl-SI" sz="2200" dirty="0" smtClean="0"/>
              <a:t>začetnika</a:t>
            </a:r>
            <a:endParaRPr lang="sl-SI" sz="2200" dirty="0" smtClean="0"/>
          </a:p>
          <a:p>
            <a:pPr marL="285750" indent="-285750">
              <a:buFontTx/>
              <a:buChar char="-"/>
            </a:pPr>
            <a:r>
              <a:rPr lang="sl-SI" sz="2200" dirty="0"/>
              <a:t>Temeljne komunikacijske veščine pri kolegialnem </a:t>
            </a:r>
            <a:r>
              <a:rPr lang="sl-SI" sz="2200" dirty="0" smtClean="0"/>
              <a:t>podpiranju</a:t>
            </a:r>
          </a:p>
          <a:p>
            <a:pPr marL="285750" indent="-285750">
              <a:buFontTx/>
              <a:buChar char="-"/>
            </a:pPr>
            <a:r>
              <a:rPr lang="sl-SI" sz="2200" dirty="0" smtClean="0"/>
              <a:t>Opazovanje pouka v procesu </a:t>
            </a:r>
            <a:r>
              <a:rPr lang="sl-SI" sz="2200" dirty="0" err="1" smtClean="0"/>
              <a:t>mentoriranja</a:t>
            </a:r>
            <a:endParaRPr lang="sl-SI" sz="2200" dirty="0"/>
          </a:p>
          <a:p>
            <a:pPr marL="285750" indent="-285750">
              <a:buFontTx/>
              <a:buChar char="-"/>
            </a:pPr>
            <a:r>
              <a:rPr lang="sl-SI" sz="2200" dirty="0"/>
              <a:t>Refleksija in evalvacija profesionalnega učenja </a:t>
            </a:r>
          </a:p>
        </p:txBody>
      </p:sp>
      <p:sp>
        <p:nvSpPr>
          <p:cNvPr id="16" name="PoljeZBesedilom 15"/>
          <p:cNvSpPr txBox="1"/>
          <p:nvPr/>
        </p:nvSpPr>
        <p:spPr>
          <a:xfrm rot="16200000">
            <a:off x="1060900" y="4280545"/>
            <a:ext cx="2445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/>
              <a:t>VSEBISKI SKLOPI </a:t>
            </a:r>
          </a:p>
        </p:txBody>
      </p:sp>
    </p:spTree>
    <p:extLst>
      <p:ext uri="{BB962C8B-B14F-4D97-AF65-F5344CB8AC3E}">
        <p14:creationId xmlns:p14="http://schemas.microsoft.com/office/powerpoint/2010/main" val="90471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zrss124">
      <a:dk1>
        <a:srgbClr val="000000"/>
      </a:dk1>
      <a:lt1>
        <a:srgbClr val="FFFFFF"/>
      </a:lt1>
      <a:dk2>
        <a:srgbClr val="007C92"/>
      </a:dk2>
      <a:lt2>
        <a:srgbClr val="EAE8E3"/>
      </a:lt2>
      <a:accent1>
        <a:srgbClr val="0086A8"/>
      </a:accent1>
      <a:accent2>
        <a:srgbClr val="00C0B5"/>
      </a:accent2>
      <a:accent3>
        <a:srgbClr val="FF5C3E"/>
      </a:accent3>
      <a:accent4>
        <a:srgbClr val="FF9300"/>
      </a:accent4>
      <a:accent5>
        <a:srgbClr val="003C4C"/>
      </a:accent5>
      <a:accent6>
        <a:srgbClr val="006C79"/>
      </a:accent6>
      <a:hlink>
        <a:srgbClr val="00C8FF"/>
      </a:hlink>
      <a:folHlink>
        <a:srgbClr val="00D3B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81B1CA578535488CD3B4E51027B68D" ma:contentTypeVersion="12" ma:contentTypeDescription="Create a new document." ma:contentTypeScope="" ma:versionID="8da4ae72506749c9f2af12c019dac37f">
  <xsd:schema xmlns:xsd="http://www.w3.org/2001/XMLSchema" xmlns:xs="http://www.w3.org/2001/XMLSchema" xmlns:p="http://schemas.microsoft.com/office/2006/metadata/properties" xmlns:ns2="d4bfc8c4-59c3-42f2-b46a-7a21111fae7b" xmlns:ns3="54479ce6-1160-4452-9f4d-f12712d66490" targetNamespace="http://schemas.microsoft.com/office/2006/metadata/properties" ma:root="true" ma:fieldsID="c653a60fd1ea3efbff43ffe1cab3cbfe" ns2:_="" ns3:_="">
    <xsd:import namespace="d4bfc8c4-59c3-42f2-b46a-7a21111fae7b"/>
    <xsd:import namespace="54479ce6-1160-4452-9f4d-f12712d664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bfc8c4-59c3-42f2-b46a-7a21111fae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672001a-a426-428b-916b-40e63e7c60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479ce6-1160-4452-9f4d-f12712d6649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3e99f29-6963-4b2e-89c6-57162ba83200}" ma:internalName="TaxCatchAll" ma:showField="CatchAllData" ma:web="54479ce6-1160-4452-9f4d-f12712d664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4479ce6-1160-4452-9f4d-f12712d66490" xsi:nil="true"/>
    <lcf76f155ced4ddcb4097134ff3c332f xmlns="d4bfc8c4-59c3-42f2-b46a-7a21111fae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BE8BC2F-2835-4877-8FE1-1953DE6221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bfc8c4-59c3-42f2-b46a-7a21111fae7b"/>
    <ds:schemaRef ds:uri="54479ce6-1160-4452-9f4d-f12712d664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711AC7-F40C-4390-A975-03055E443A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75AB41-B409-49D0-8953-8CF346BD220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4bfc8c4-59c3-42f2-b46a-7a21111fae7b"/>
    <ds:schemaRef ds:uri="http://schemas.microsoft.com/office/2006/metadata/properties"/>
    <ds:schemaRef ds:uri="http://purl.org/dc/terms/"/>
    <ds:schemaRef ds:uri="54479ce6-1160-4452-9f4d-f12712d66490"/>
    <ds:schemaRef ds:uri="http://purl.org/dc/dcmitype/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1992</TotalTime>
  <Words>1331</Words>
  <Application>Microsoft Office PowerPoint</Application>
  <PresentationFormat>Širokozaslonsko</PresentationFormat>
  <Paragraphs>229</Paragraphs>
  <Slides>13</Slides>
  <Notes>6</Notes>
  <HiddenSlides>1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Default Theme</vt:lpstr>
      <vt:lpstr>DELOVANJE IN PODPORA ZAVODA RS ZA ŠOLSTVO NA PODROČJU PROFESIONALNEGA IN KARIERNEGA RAZVOJA STROKOVNIH DELAVCEV IN RAVNATELJEV </vt:lpstr>
      <vt:lpstr>PowerPointova predstavitev</vt:lpstr>
      <vt:lpstr>PowerPointova predstavitev</vt:lpstr>
      <vt:lpstr>Programi na področju kariernega razvoja strokovnih delavcev </vt:lpstr>
      <vt:lpstr>PowerPointova predstavitev</vt:lpstr>
      <vt:lpstr>Podpora strokovnim delavcem v vseh kariernih obdobjih</vt:lpstr>
      <vt:lpstr>PowerPointova predstavitev</vt:lpstr>
      <vt:lpstr>PowerPointova predstavitev</vt:lpstr>
      <vt:lpstr>PowerPointova predstavitev</vt:lpstr>
      <vt:lpstr> RaznolikI programe  podpore in vseživljenjskega učenja za ravnatelje:</vt:lpstr>
      <vt:lpstr>IZZIVI na področju vseživljenskega učenja  in kariernega razvoja 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prezentacije</dc:title>
  <dc:creator>Microsoft Office User</dc:creator>
  <cp:lastModifiedBy>Mariza Skvarč</cp:lastModifiedBy>
  <cp:revision>54</cp:revision>
  <dcterms:created xsi:type="dcterms:W3CDTF">2023-01-05T09:10:29Z</dcterms:created>
  <dcterms:modified xsi:type="dcterms:W3CDTF">2023-11-28T11:29:08Z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0x0101000381B1CA578535488CD3B4E51027B68D</vt:lpwstr>
  </property>
  <property fmtid="{D5CDD505-2E9C-101B-9397-08002B2CF9AE}" pid="3" name="MediaServiceImageTags">
    <vt:lpwstr/>
  </property>
</Properties>
</file>