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2"/>
  </p:notesMasterIdLst>
  <p:sldIdLst>
    <p:sldId id="256" r:id="rId2"/>
    <p:sldId id="263" r:id="rId3"/>
    <p:sldId id="268" r:id="rId4"/>
    <p:sldId id="260" r:id="rId5"/>
    <p:sldId id="261" r:id="rId6"/>
    <p:sldId id="257" r:id="rId7"/>
    <p:sldId id="258" r:id="rId8"/>
    <p:sldId id="264" r:id="rId9"/>
    <p:sldId id="266" r:id="rId10"/>
    <p:sldId id="269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84861" autoAdjust="0"/>
  </p:normalViewPr>
  <p:slideViewPr>
    <p:cSldViewPr snapToGrid="0">
      <p:cViewPr varScale="1">
        <p:scale>
          <a:sx n="56" d="100"/>
          <a:sy n="56" d="100"/>
        </p:scale>
        <p:origin x="8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25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vezek2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osebno\podatki%20za%20PS4\tabele%20grafi%20za%20prezentacijo%201503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Št. živorojenih otrok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Demografija!$A$3</c:f>
              <c:strCache>
                <c:ptCount val="1"/>
                <c:pt idx="0">
                  <c:v>Št. Živorojenih otrok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32-4986-B16B-CCBC94AE7FEA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32-4986-B16B-CCBC94AE7FEA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32-4986-B16B-CCBC94AE7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Demografija!$B$2:$AE$2</c:f>
              <c:numCache>
                <c:formatCode>General</c:formatCode>
                <c:ptCount val="3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</c:numCache>
            </c:numRef>
          </c:cat>
          <c:val>
            <c:numRef>
              <c:f>Demografija!$B$3:$AE$3</c:f>
              <c:numCache>
                <c:formatCode>General</c:formatCode>
                <c:ptCount val="30"/>
                <c:pt idx="0">
                  <c:v>21583</c:v>
                </c:pt>
                <c:pt idx="1">
                  <c:v>19982</c:v>
                </c:pt>
                <c:pt idx="2">
                  <c:v>19793</c:v>
                </c:pt>
                <c:pt idx="3">
                  <c:v>19463</c:v>
                </c:pt>
                <c:pt idx="4">
                  <c:v>18980</c:v>
                </c:pt>
                <c:pt idx="5">
                  <c:v>18788</c:v>
                </c:pt>
                <c:pt idx="6">
                  <c:v>18165</c:v>
                </c:pt>
                <c:pt idx="7">
                  <c:v>17856</c:v>
                </c:pt>
                <c:pt idx="8">
                  <c:v>17533</c:v>
                </c:pt>
                <c:pt idx="9">
                  <c:v>18180</c:v>
                </c:pt>
                <c:pt idx="10">
                  <c:v>17477</c:v>
                </c:pt>
                <c:pt idx="11">
                  <c:v>17501</c:v>
                </c:pt>
                <c:pt idx="12">
                  <c:v>17321</c:v>
                </c:pt>
                <c:pt idx="13">
                  <c:v>17961</c:v>
                </c:pt>
                <c:pt idx="14">
                  <c:v>18157</c:v>
                </c:pt>
                <c:pt idx="15">
                  <c:v>18932</c:v>
                </c:pt>
                <c:pt idx="16">
                  <c:v>19823</c:v>
                </c:pt>
                <c:pt idx="17">
                  <c:v>21817</c:v>
                </c:pt>
                <c:pt idx="18">
                  <c:v>21856</c:v>
                </c:pt>
                <c:pt idx="19">
                  <c:v>22343</c:v>
                </c:pt>
                <c:pt idx="20">
                  <c:v>21947</c:v>
                </c:pt>
                <c:pt idx="21">
                  <c:v>21938</c:v>
                </c:pt>
                <c:pt idx="22">
                  <c:v>21111</c:v>
                </c:pt>
                <c:pt idx="23">
                  <c:v>21165</c:v>
                </c:pt>
                <c:pt idx="24">
                  <c:v>20641</c:v>
                </c:pt>
                <c:pt idx="25">
                  <c:v>20345</c:v>
                </c:pt>
                <c:pt idx="26">
                  <c:v>20241</c:v>
                </c:pt>
                <c:pt idx="27">
                  <c:v>19585</c:v>
                </c:pt>
                <c:pt idx="28">
                  <c:v>19328</c:v>
                </c:pt>
                <c:pt idx="29">
                  <c:v>18767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32-4986-B16B-CCBC94AE7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4825952"/>
        <c:axId val="1697833536"/>
      </c:lineChart>
      <c:catAx>
        <c:axId val="188482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97833536"/>
        <c:crosses val="autoZero"/>
        <c:auto val="1"/>
        <c:lblAlgn val="ctr"/>
        <c:lblOffset val="100"/>
        <c:noMultiLvlLbl val="0"/>
      </c:catAx>
      <c:valAx>
        <c:axId val="169783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8482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starost!$B$3</c:f>
              <c:strCache>
                <c:ptCount val="1"/>
                <c:pt idx="0">
                  <c:v>manj kot 30 let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starost!$A$4:$A$8</c:f>
              <c:strCache>
                <c:ptCount val="5"/>
                <c:pt idx="0">
                  <c:v>predšolska vzgoja</c:v>
                </c:pt>
                <c:pt idx="1">
                  <c:v>osnovnošolsko</c:v>
                </c:pt>
                <c:pt idx="2">
                  <c:v>srednješolsko</c:v>
                </c:pt>
                <c:pt idx="3">
                  <c:v>višje strokovno</c:v>
                </c:pt>
                <c:pt idx="4">
                  <c:v>visokošolsko</c:v>
                </c:pt>
              </c:strCache>
            </c:strRef>
          </c:cat>
          <c:val>
            <c:numRef>
              <c:f>starost!$B$4:$B$8</c:f>
              <c:numCache>
                <c:formatCode>General</c:formatCode>
                <c:ptCount val="5"/>
                <c:pt idx="0">
                  <c:v>2020</c:v>
                </c:pt>
                <c:pt idx="1">
                  <c:v>1928</c:v>
                </c:pt>
                <c:pt idx="2">
                  <c:v>374</c:v>
                </c:pt>
                <c:pt idx="3">
                  <c:v>4</c:v>
                </c:pt>
                <c:pt idx="4" formatCode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12-4ABB-B814-B88DAA2A234B}"/>
            </c:ext>
          </c:extLst>
        </c:ser>
        <c:ser>
          <c:idx val="1"/>
          <c:order val="1"/>
          <c:tx>
            <c:strRef>
              <c:f>starost!$C$3</c:f>
              <c:strCache>
                <c:ptCount val="1"/>
                <c:pt idx="0">
                  <c:v>30 do 49 let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starost!$A$4:$A$8</c:f>
              <c:strCache>
                <c:ptCount val="5"/>
                <c:pt idx="0">
                  <c:v>predšolska vzgoja</c:v>
                </c:pt>
                <c:pt idx="1">
                  <c:v>osnovnošolsko</c:v>
                </c:pt>
                <c:pt idx="2">
                  <c:v>srednješolsko</c:v>
                </c:pt>
                <c:pt idx="3">
                  <c:v>višje strokovno</c:v>
                </c:pt>
                <c:pt idx="4">
                  <c:v>visokošolsko</c:v>
                </c:pt>
              </c:strCache>
            </c:strRef>
          </c:cat>
          <c:val>
            <c:numRef>
              <c:f>starost!$C$4:$C$8</c:f>
              <c:numCache>
                <c:formatCode>General</c:formatCode>
                <c:ptCount val="5"/>
                <c:pt idx="0">
                  <c:v>7671</c:v>
                </c:pt>
                <c:pt idx="1">
                  <c:v>11404</c:v>
                </c:pt>
                <c:pt idx="2">
                  <c:v>2826</c:v>
                </c:pt>
                <c:pt idx="3">
                  <c:v>220</c:v>
                </c:pt>
                <c:pt idx="4">
                  <c:v>1562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12-4ABB-B814-B88DAA2A234B}"/>
            </c:ext>
          </c:extLst>
        </c:ser>
        <c:ser>
          <c:idx val="2"/>
          <c:order val="2"/>
          <c:tx>
            <c:strRef>
              <c:f>starost!$D$3</c:f>
              <c:strCache>
                <c:ptCount val="1"/>
                <c:pt idx="0">
                  <c:v>50 let ali več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starost!$A$4:$A$8</c:f>
              <c:strCache>
                <c:ptCount val="5"/>
                <c:pt idx="0">
                  <c:v>predšolska vzgoja</c:v>
                </c:pt>
                <c:pt idx="1">
                  <c:v>osnovnošolsko</c:v>
                </c:pt>
                <c:pt idx="2">
                  <c:v>srednješolsko</c:v>
                </c:pt>
                <c:pt idx="3">
                  <c:v>višje strokovno</c:v>
                </c:pt>
                <c:pt idx="4">
                  <c:v>visokošolsko</c:v>
                </c:pt>
              </c:strCache>
            </c:strRef>
          </c:cat>
          <c:val>
            <c:numRef>
              <c:f>starost!$D$4:$D$8</c:f>
              <c:numCache>
                <c:formatCode>General</c:formatCode>
                <c:ptCount val="5"/>
                <c:pt idx="0">
                  <c:v>2795</c:v>
                </c:pt>
                <c:pt idx="1">
                  <c:v>6282</c:v>
                </c:pt>
                <c:pt idx="2">
                  <c:v>3099</c:v>
                </c:pt>
                <c:pt idx="3">
                  <c:v>225</c:v>
                </c:pt>
                <c:pt idx="4">
                  <c:v>1691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12-4ABB-B814-B88DAA2A2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100"/>
        <c:axId val="1042948656"/>
        <c:axId val="1042950320"/>
      </c:barChart>
      <c:catAx>
        <c:axId val="104294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42950320"/>
        <c:crosses val="autoZero"/>
        <c:auto val="1"/>
        <c:lblAlgn val="ctr"/>
        <c:lblOffset val="100"/>
        <c:noMultiLvlLbl val="0"/>
      </c:catAx>
      <c:valAx>
        <c:axId val="1042950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4294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Št</a:t>
            </a:r>
            <a:r>
              <a:rPr lang="sl-SI"/>
              <a:t>ipendije primerjalno razpis 2023 in 2022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53303194988779123"/>
          <c:y val="6.8685185185185182E-2"/>
          <c:w val="0.45075971544945181"/>
          <c:h val="0.845993729950422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'Štipendije 2022 in 2023'!$B$22</c:f>
              <c:strCache>
                <c:ptCount val="1"/>
                <c:pt idx="0">
                  <c:v>Število štipendij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'Štipendije 2022 in 2023'!$A$23:$A$32</c:f>
              <c:strCache>
                <c:ptCount val="10"/>
                <c:pt idx="0">
                  <c:v>Univerzitetni študijski program prve stopnje dvopredmetni učitelj – smer  fizika, matematika, računalništvo, tehnika ali kemija (Pef Lj)</c:v>
                </c:pt>
                <c:pt idx="1">
                  <c:v>Enoviti magistrski študijski program druge stopnje predmetni učitelj – smer izobraževalna fizika, izobraževalna kemija, izobraževalna matematika, izobraževalno računalništvo ali izobraževalna tehnika (FNM Mb)</c:v>
                </c:pt>
                <c:pt idx="2">
                  <c:v>Enovit magistrski študijski program druge stopnje pedagoška matematika (UL FMF)</c:v>
                </c:pt>
                <c:pt idx="3">
                  <c:v>Magistrski študijski program druge stopnje izobraževalna matematika (UM FNM)</c:v>
                </c:pt>
                <c:pt idx="4">
                  <c:v>Magistrski študijski program druge stopnje pedagoška fizika (UL FMF)</c:v>
                </c:pt>
                <c:pt idx="5">
                  <c:v>Magistrski študijski program druge stopnje kemijsko izobraževanje (FKKT Lj)</c:v>
                </c:pt>
                <c:pt idx="6">
                  <c:v>Magistrski študijski program druge stopnje inkluzija v vzgoji in izobraževanju (Pef Mb)</c:v>
                </c:pt>
                <c:pt idx="7">
                  <c:v>Magistrski študijski program druge stopnje inkluzivna pedagogika (Pef Kp)</c:v>
                </c:pt>
                <c:pt idx="8">
                  <c:v>Magistrski študijski program druge stopnje logopedija in surdopedagogika (Pef Lj)</c:v>
                </c:pt>
                <c:pt idx="9">
                  <c:v>Magistrski študijski program druge stopnje socialna pedagogika (Pef Lj oz. Pef Kp)</c:v>
                </c:pt>
              </c:strCache>
            </c:strRef>
          </c:cat>
          <c:val>
            <c:numRef>
              <c:f>'Štipendije 2022 in 2023'!$B$23:$B$32</c:f>
              <c:numCache>
                <c:formatCode>General</c:formatCode>
                <c:ptCount val="10"/>
                <c:pt idx="0">
                  <c:v>22</c:v>
                </c:pt>
                <c:pt idx="1">
                  <c:v>5</c:v>
                </c:pt>
                <c:pt idx="2">
                  <c:v>9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25-44CF-B636-5F7975374834}"/>
            </c:ext>
          </c:extLst>
        </c:ser>
        <c:ser>
          <c:idx val="1"/>
          <c:order val="1"/>
          <c:tx>
            <c:strRef>
              <c:f>'Štipendije 2022 in 2023'!$C$22</c:f>
              <c:strCache>
                <c:ptCount val="1"/>
                <c:pt idx="0">
                  <c:v>Število štipendij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'Štipendije 2022 in 2023'!$A$23:$A$32</c:f>
              <c:strCache>
                <c:ptCount val="10"/>
                <c:pt idx="0">
                  <c:v>Univerzitetni študijski program prve stopnje dvopredmetni učitelj – smer  fizika, matematika, računalništvo, tehnika ali kemija (Pef Lj)</c:v>
                </c:pt>
                <c:pt idx="1">
                  <c:v>Enoviti magistrski študijski program druge stopnje predmetni učitelj – smer izobraževalna fizika, izobraževalna kemija, izobraževalna matematika, izobraževalno računalništvo ali izobraževalna tehnika (FNM Mb)</c:v>
                </c:pt>
                <c:pt idx="2">
                  <c:v>Enovit magistrski študijski program druge stopnje pedagoška matematika (UL FMF)</c:v>
                </c:pt>
                <c:pt idx="3">
                  <c:v>Magistrski študijski program druge stopnje izobraževalna matematika (UM FNM)</c:v>
                </c:pt>
                <c:pt idx="4">
                  <c:v>Magistrski študijski program druge stopnje pedagoška fizika (UL FMF)</c:v>
                </c:pt>
                <c:pt idx="5">
                  <c:v>Magistrski študijski program druge stopnje kemijsko izobraževanje (FKKT Lj)</c:v>
                </c:pt>
                <c:pt idx="6">
                  <c:v>Magistrski študijski program druge stopnje inkluzija v vzgoji in izobraževanju (Pef Mb)</c:v>
                </c:pt>
                <c:pt idx="7">
                  <c:v>Magistrski študijski program druge stopnje inkluzivna pedagogika (Pef Kp)</c:v>
                </c:pt>
                <c:pt idx="8">
                  <c:v>Magistrski študijski program druge stopnje logopedija in surdopedagogika (Pef Lj)</c:v>
                </c:pt>
                <c:pt idx="9">
                  <c:v>Magistrski študijski program druge stopnje socialna pedagogika (Pef Lj oz. Pef Kp)</c:v>
                </c:pt>
              </c:strCache>
            </c:strRef>
          </c:cat>
          <c:val>
            <c:numRef>
              <c:f>'Štipendije 2022 in 2023'!$C$23:$C$32</c:f>
              <c:numCache>
                <c:formatCode>General</c:formatCode>
                <c:ptCount val="10"/>
                <c:pt idx="0">
                  <c:v>13</c:v>
                </c:pt>
                <c:pt idx="1">
                  <c:v>11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25-44CF-B636-5F7975374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88539008"/>
        <c:axId val="1720121392"/>
      </c:barChart>
      <c:catAx>
        <c:axId val="1888539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720121392"/>
        <c:crosses val="autoZero"/>
        <c:auto val="1"/>
        <c:lblAlgn val="ctr"/>
        <c:lblOffset val="100"/>
        <c:noMultiLvlLbl val="0"/>
      </c:catAx>
      <c:valAx>
        <c:axId val="1720121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8853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Pripravništva primerjalno razpisa 2022 in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'PripravništvaRazpis 2022'!$B$1</c:f>
              <c:strCache>
                <c:ptCount val="1"/>
                <c:pt idx="0">
                  <c:v>Razpis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'PripravništvaRazpis 2022'!$A$2:$A$4</c:f>
              <c:strCache>
                <c:ptCount val="3"/>
                <c:pt idx="0">
                  <c:v>Vzgojitelj predšolskih otrok – pomočnik vzgojitelja</c:v>
                </c:pt>
                <c:pt idx="1">
                  <c:v>Vzgojitelj predšolskih otrok</c:v>
                </c:pt>
                <c:pt idx="2">
                  <c:v>Učitelji, knjižničarji, vzgojitelji…..</c:v>
                </c:pt>
              </c:strCache>
            </c:strRef>
          </c:cat>
          <c:val>
            <c:numRef>
              <c:f>'PripravništvaRazpis 2022'!$B$2:$B$4</c:f>
              <c:numCache>
                <c:formatCode>General</c:formatCode>
                <c:ptCount val="3"/>
                <c:pt idx="0">
                  <c:v>150</c:v>
                </c:pt>
                <c:pt idx="1">
                  <c:v>30</c:v>
                </c:pt>
                <c:pt idx="2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54-4333-97D8-90E12D698DEA}"/>
            </c:ext>
          </c:extLst>
        </c:ser>
        <c:ser>
          <c:idx val="1"/>
          <c:order val="1"/>
          <c:tx>
            <c:strRef>
              <c:f>'PripravništvaRazpis 2022'!$C$1</c:f>
              <c:strCache>
                <c:ptCount val="1"/>
                <c:pt idx="0">
                  <c:v>Razpis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'PripravništvaRazpis 2022'!$A$2:$A$4</c:f>
              <c:strCache>
                <c:ptCount val="3"/>
                <c:pt idx="0">
                  <c:v>Vzgojitelj predšolskih otrok – pomočnik vzgojitelja</c:v>
                </c:pt>
                <c:pt idx="1">
                  <c:v>Vzgojitelj predšolskih otrok</c:v>
                </c:pt>
                <c:pt idx="2">
                  <c:v>Učitelji, knjižničarji, vzgojitelji…..</c:v>
                </c:pt>
              </c:strCache>
            </c:strRef>
          </c:cat>
          <c:val>
            <c:numRef>
              <c:f>'PripravništvaRazpis 2022'!$C$2:$C$4</c:f>
              <c:numCache>
                <c:formatCode>General</c:formatCode>
                <c:ptCount val="3"/>
                <c:pt idx="0">
                  <c:v>161</c:v>
                </c:pt>
                <c:pt idx="1">
                  <c:v>21</c:v>
                </c:pt>
                <c:pt idx="2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54-4333-97D8-90E12D698DEA}"/>
            </c:ext>
          </c:extLst>
        </c:ser>
        <c:ser>
          <c:idx val="2"/>
          <c:order val="2"/>
          <c:tx>
            <c:strRef>
              <c:f>'PripravništvaRazpis 2022'!$D$1</c:f>
              <c:strCache>
                <c:ptCount val="1"/>
                <c:pt idx="0">
                  <c:v>Št. razpisanih mest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'PripravništvaRazpis 2022'!$A$2:$A$4</c:f>
              <c:strCache>
                <c:ptCount val="3"/>
                <c:pt idx="0">
                  <c:v>Vzgojitelj predšolskih otrok – pomočnik vzgojitelja</c:v>
                </c:pt>
                <c:pt idx="1">
                  <c:v>Vzgojitelj predšolskih otrok</c:v>
                </c:pt>
                <c:pt idx="2">
                  <c:v>Učitelji, knjižničarji, vzgojitelji…..</c:v>
                </c:pt>
              </c:strCache>
            </c:strRef>
          </c:cat>
          <c:val>
            <c:numRef>
              <c:f>'PripravništvaRazpis 2022'!$D$2:$D$4</c:f>
              <c:numCache>
                <c:formatCode>General</c:formatCode>
                <c:ptCount val="3"/>
                <c:pt idx="0">
                  <c:v>50</c:v>
                </c:pt>
                <c:pt idx="1">
                  <c:v>30</c:v>
                </c:pt>
                <c:pt idx="2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54-4333-97D8-90E12D698D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98952992"/>
        <c:axId val="1697820576"/>
      </c:barChart>
      <c:catAx>
        <c:axId val="179895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97820576"/>
        <c:crosses val="autoZero"/>
        <c:auto val="1"/>
        <c:lblAlgn val="ctr"/>
        <c:lblOffset val="100"/>
        <c:noMultiLvlLbl val="0"/>
      </c:catAx>
      <c:valAx>
        <c:axId val="1697820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79895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l-SI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691-4E6C-82C9-0181C75482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691-4E6C-82C9-0181C75482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691-4E6C-82C9-0181C75482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691-4E6C-82C9-0181C75482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691-4E6C-82C9-0181C754824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691-4E6C-82C9-0181C754824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691-4E6C-82C9-0181C7548248}"/>
              </c:ext>
            </c:extLst>
          </c:dPt>
          <c:dLbls>
            <c:dLbl>
              <c:idx val="0"/>
              <c:layout>
                <c:manualLayout>
                  <c:x val="-0.20712425112701735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83005610075763"/>
                      <c:h val="0.114661740446591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691-4E6C-82C9-0181C7548248}"/>
                </c:ext>
              </c:extLst>
            </c:dLbl>
            <c:dLbl>
              <c:idx val="1"/>
              <c:layout>
                <c:manualLayout>
                  <c:x val="5.699392145105845E-2"/>
                  <c:y val="1.889848812095032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91-4E6C-82C9-0181C7548248}"/>
                </c:ext>
              </c:extLst>
            </c:dLbl>
            <c:dLbl>
              <c:idx val="2"/>
              <c:layout>
                <c:manualLayout>
                  <c:x val="0.19600348596583517"/>
                  <c:y val="5.129589632829372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91-4E6C-82C9-0181C7548248}"/>
                </c:ext>
              </c:extLst>
            </c:dLbl>
            <c:dLbl>
              <c:idx val="3"/>
              <c:layout>
                <c:manualLayout>
                  <c:x val="9.3136408224900297E-2"/>
                  <c:y val="-0.1376889848812095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91-4E6C-82C9-0181C7548248}"/>
                </c:ext>
              </c:extLst>
            </c:dLbl>
            <c:dLbl>
              <c:idx val="4"/>
              <c:layout>
                <c:manualLayout>
                  <c:x val="0.16132552515514889"/>
                  <c:y val="-5.8514736143943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91-4E6C-82C9-0181C7548248}"/>
                </c:ext>
              </c:extLst>
            </c:dLbl>
            <c:dLbl>
              <c:idx val="5"/>
              <c:layout>
                <c:manualLayout>
                  <c:x val="2.2441397617485419E-2"/>
                  <c:y val="-8.09935205183585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91-4E6C-82C9-0181C754824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'Študijske pomoči'!$A$24:$A$30</c:f>
              <c:strCache>
                <c:ptCount val="7"/>
                <c:pt idx="0">
                  <c:v>Gospodinjstvo</c:v>
                </c:pt>
                <c:pt idx="1">
                  <c:v>Naravoslovje</c:v>
                </c:pt>
                <c:pt idx="2">
                  <c:v>Bibliotekarstvo</c:v>
                </c:pt>
                <c:pt idx="3">
                  <c:v>Pedagoško-andragoško izobraževanje - vzgojitelji, učitelji</c:v>
                </c:pt>
                <c:pt idx="4">
                  <c:v>Pedagoško-andragoško izobraževanje in specialno-pedagoško - pomočniki vzgojitelja</c:v>
                </c:pt>
                <c:pt idx="5">
                  <c:v>Informatika</c:v>
                </c:pt>
                <c:pt idx="6">
                  <c:v>Posebne potrebe</c:v>
                </c:pt>
              </c:strCache>
            </c:strRef>
          </c:cat>
          <c:val>
            <c:numRef>
              <c:f>'Študijske pomoči'!$B$24:$B$30</c:f>
              <c:numCache>
                <c:formatCode>General</c:formatCode>
                <c:ptCount val="7"/>
                <c:pt idx="0">
                  <c:v>7</c:v>
                </c:pt>
                <c:pt idx="1">
                  <c:v>23</c:v>
                </c:pt>
                <c:pt idx="2">
                  <c:v>13</c:v>
                </c:pt>
                <c:pt idx="3">
                  <c:v>86</c:v>
                </c:pt>
                <c:pt idx="4">
                  <c:v>13</c:v>
                </c:pt>
                <c:pt idx="5">
                  <c:v>5</c:v>
                </c:pt>
                <c:pt idx="6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691-4E6C-82C9-0181C7548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7151DE-6904-4954-8742-E154B9E5DC3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03460542-7908-49BF-80A0-739C7D3C68B2}">
      <dgm:prSet phldrT="[besedilo]"/>
      <dgm:spPr/>
      <dgm:t>
        <a:bodyPr/>
        <a:lstStyle/>
        <a:p>
          <a:r>
            <a:rPr lang="sl-SI" dirty="0"/>
            <a:t>Vstop v poklic</a:t>
          </a:r>
        </a:p>
      </dgm:t>
    </dgm:pt>
    <dgm:pt modelId="{1F953AE5-BC4C-4D47-B0E1-49A6AF0BB585}" type="parTrans" cxnId="{667F1783-867A-477C-97B2-A9C58F731514}">
      <dgm:prSet/>
      <dgm:spPr/>
      <dgm:t>
        <a:bodyPr/>
        <a:lstStyle/>
        <a:p>
          <a:endParaRPr lang="sl-SI"/>
        </a:p>
      </dgm:t>
    </dgm:pt>
    <dgm:pt modelId="{C1F97A33-BFD7-475E-B371-84684404A57F}" type="sibTrans" cxnId="{667F1783-867A-477C-97B2-A9C58F731514}">
      <dgm:prSet/>
      <dgm:spPr/>
      <dgm:t>
        <a:bodyPr/>
        <a:lstStyle/>
        <a:p>
          <a:endParaRPr lang="sl-SI"/>
        </a:p>
      </dgm:t>
    </dgm:pt>
    <dgm:pt modelId="{08FBF35E-A9A9-4BC5-ABCA-570FEAC46804}">
      <dgm:prSet phldrT="[besedilo]"/>
      <dgm:spPr/>
      <dgm:t>
        <a:bodyPr/>
        <a:lstStyle/>
        <a:p>
          <a:r>
            <a:rPr lang="sl-SI" u="none" dirty="0"/>
            <a:t>Odhajanje kadra iz poklica</a:t>
          </a:r>
        </a:p>
      </dgm:t>
    </dgm:pt>
    <dgm:pt modelId="{E00A16D4-434B-4783-9EC7-848B0387FF6E}" type="parTrans" cxnId="{BF2B4767-D4A9-4DB4-A74D-9A60A8D1A648}">
      <dgm:prSet/>
      <dgm:spPr/>
      <dgm:t>
        <a:bodyPr/>
        <a:lstStyle/>
        <a:p>
          <a:endParaRPr lang="sl-SI"/>
        </a:p>
      </dgm:t>
    </dgm:pt>
    <dgm:pt modelId="{FA2A53DB-EB73-4BB0-A804-614E1700BB81}" type="sibTrans" cxnId="{BF2B4767-D4A9-4DB4-A74D-9A60A8D1A648}">
      <dgm:prSet/>
      <dgm:spPr/>
      <dgm:t>
        <a:bodyPr/>
        <a:lstStyle/>
        <a:p>
          <a:endParaRPr lang="sl-SI"/>
        </a:p>
      </dgm:t>
    </dgm:pt>
    <dgm:pt modelId="{F9C3AD9E-7522-4842-A48A-D3B5A1E9CDD1}">
      <dgm:prSet phldrT="[besedilo]" custT="1"/>
      <dgm:spPr/>
      <dgm:t>
        <a:bodyPr/>
        <a:lstStyle/>
        <a:p>
          <a:r>
            <a:rPr lang="sl-SI" sz="1800" b="0" dirty="0"/>
            <a:t>Pomanjkanje/viški kadra</a:t>
          </a:r>
        </a:p>
        <a:p>
          <a:endParaRPr lang="sl-SI" sz="1800" b="0" dirty="0"/>
        </a:p>
        <a:p>
          <a:endParaRPr lang="sl-SI" sz="1800" b="0" dirty="0"/>
        </a:p>
        <a:p>
          <a:r>
            <a:rPr lang="sl-SI" sz="1800" dirty="0"/>
            <a:t>Privlačnost poklica</a:t>
          </a:r>
          <a:endParaRPr lang="sl-SI" sz="1800" b="0" dirty="0"/>
        </a:p>
      </dgm:t>
    </dgm:pt>
    <dgm:pt modelId="{23811E8C-65CB-42C7-91A2-D552CE08AF80}" type="parTrans" cxnId="{2D62C72C-13E4-4E55-A7DF-C83EE2C998D7}">
      <dgm:prSet/>
      <dgm:spPr/>
      <dgm:t>
        <a:bodyPr/>
        <a:lstStyle/>
        <a:p>
          <a:endParaRPr lang="sl-SI"/>
        </a:p>
      </dgm:t>
    </dgm:pt>
    <dgm:pt modelId="{FEEAD316-07CB-4074-A567-5AE6C309248B}" type="sibTrans" cxnId="{2D62C72C-13E4-4E55-A7DF-C83EE2C998D7}">
      <dgm:prSet/>
      <dgm:spPr/>
      <dgm:t>
        <a:bodyPr/>
        <a:lstStyle/>
        <a:p>
          <a:endParaRPr lang="sl-SI"/>
        </a:p>
      </dgm:t>
    </dgm:pt>
    <dgm:pt modelId="{2FA3BCE4-7E82-4AF8-950B-E688F6962890}">
      <dgm:prSet phldrT="[besedilo]"/>
      <dgm:spPr/>
      <dgm:t>
        <a:bodyPr/>
        <a:lstStyle/>
        <a:p>
          <a:endParaRPr lang="sl-SI" b="0" dirty="0"/>
        </a:p>
      </dgm:t>
    </dgm:pt>
    <dgm:pt modelId="{7402CDE4-3EEC-4247-872B-C59F5D579F53}" type="parTrans" cxnId="{E926C2F9-C16F-41C7-8851-8C5F8A42CCA2}">
      <dgm:prSet/>
      <dgm:spPr/>
      <dgm:t>
        <a:bodyPr/>
        <a:lstStyle/>
        <a:p>
          <a:endParaRPr lang="sl-SI"/>
        </a:p>
      </dgm:t>
    </dgm:pt>
    <dgm:pt modelId="{57EB10A9-008F-49DD-97BE-595FE682C205}" type="sibTrans" cxnId="{E926C2F9-C16F-41C7-8851-8C5F8A42CCA2}">
      <dgm:prSet/>
      <dgm:spPr/>
      <dgm:t>
        <a:bodyPr/>
        <a:lstStyle/>
        <a:p>
          <a:endParaRPr lang="sl-SI"/>
        </a:p>
      </dgm:t>
    </dgm:pt>
    <dgm:pt modelId="{C7F1F2F8-75C9-4B3A-B3B2-F7ECDFDEF9EB}">
      <dgm:prSet phldrT="[besedilo]"/>
      <dgm:spPr/>
      <dgm:t>
        <a:bodyPr/>
        <a:lstStyle/>
        <a:p>
          <a:r>
            <a:rPr lang="sl-SI" dirty="0"/>
            <a:t>Vpis v študij</a:t>
          </a:r>
        </a:p>
      </dgm:t>
    </dgm:pt>
    <dgm:pt modelId="{61AEE606-938A-424C-896E-43269E4D69B6}" type="sibTrans" cxnId="{D601050F-6810-4E72-B024-CC32423B3611}">
      <dgm:prSet/>
      <dgm:spPr/>
      <dgm:t>
        <a:bodyPr/>
        <a:lstStyle/>
        <a:p>
          <a:endParaRPr lang="sl-SI"/>
        </a:p>
      </dgm:t>
    </dgm:pt>
    <dgm:pt modelId="{9DCB712F-6E00-43DA-82EC-86FF1839FA08}" type="parTrans" cxnId="{D601050F-6810-4E72-B024-CC32423B3611}">
      <dgm:prSet/>
      <dgm:spPr/>
      <dgm:t>
        <a:bodyPr/>
        <a:lstStyle/>
        <a:p>
          <a:endParaRPr lang="sl-SI"/>
        </a:p>
      </dgm:t>
    </dgm:pt>
    <dgm:pt modelId="{66B8A1FC-99FE-464C-9DE9-53A070A8B418}" type="pres">
      <dgm:prSet presAssocID="{057151DE-6904-4954-8742-E154B9E5DC37}" presName="Name0" presStyleCnt="0">
        <dgm:presLayoutVars>
          <dgm:chMax val="4"/>
          <dgm:resizeHandles val="exact"/>
        </dgm:presLayoutVars>
      </dgm:prSet>
      <dgm:spPr/>
    </dgm:pt>
    <dgm:pt modelId="{0A538B16-A6FA-469E-B4D4-CC959BDADC39}" type="pres">
      <dgm:prSet presAssocID="{057151DE-6904-4954-8742-E154B9E5DC37}" presName="ellipse" presStyleLbl="trBgShp" presStyleIdx="0" presStyleCnt="1"/>
      <dgm:spPr/>
    </dgm:pt>
    <dgm:pt modelId="{4BCD1DD2-3DAA-4EEB-AEE1-20BE43694921}" type="pres">
      <dgm:prSet presAssocID="{057151DE-6904-4954-8742-E154B9E5DC37}" presName="arrow1" presStyleLbl="fgShp" presStyleIdx="0" presStyleCnt="1" custLinFactNeighborX="-2199" custLinFactNeighborY="-37140"/>
      <dgm:spPr/>
    </dgm:pt>
    <dgm:pt modelId="{08FB34D8-D428-4025-A9CB-2701D014E280}" type="pres">
      <dgm:prSet presAssocID="{057151DE-6904-4954-8742-E154B9E5DC37}" presName="rectangle" presStyleLbl="revTx" presStyleIdx="0" presStyleCnt="1" custScaleX="139583" custScaleY="104307">
        <dgm:presLayoutVars>
          <dgm:bulletEnabled val="1"/>
        </dgm:presLayoutVars>
      </dgm:prSet>
      <dgm:spPr/>
    </dgm:pt>
    <dgm:pt modelId="{AF208EBD-017C-4086-83DA-7A78ED9FD579}" type="pres">
      <dgm:prSet presAssocID="{C7F1F2F8-75C9-4B3A-B3B2-F7ECDFDEF9EB}" presName="item1" presStyleLbl="node1" presStyleIdx="0" presStyleCnt="3">
        <dgm:presLayoutVars>
          <dgm:bulletEnabled val="1"/>
        </dgm:presLayoutVars>
      </dgm:prSet>
      <dgm:spPr/>
    </dgm:pt>
    <dgm:pt modelId="{756A75BA-B4C0-4208-8597-83A8372A4CBC}" type="pres">
      <dgm:prSet presAssocID="{08FBF35E-A9A9-4BC5-ABCA-570FEAC46804}" presName="item2" presStyleLbl="node1" presStyleIdx="1" presStyleCnt="3">
        <dgm:presLayoutVars>
          <dgm:bulletEnabled val="1"/>
        </dgm:presLayoutVars>
      </dgm:prSet>
      <dgm:spPr/>
    </dgm:pt>
    <dgm:pt modelId="{79B4C1E6-2A90-4A42-9C3E-E6900CDFF6E8}" type="pres">
      <dgm:prSet presAssocID="{F9C3AD9E-7522-4842-A48A-D3B5A1E9CDD1}" presName="item3" presStyleLbl="node1" presStyleIdx="2" presStyleCnt="3">
        <dgm:presLayoutVars>
          <dgm:bulletEnabled val="1"/>
        </dgm:presLayoutVars>
      </dgm:prSet>
      <dgm:spPr/>
    </dgm:pt>
    <dgm:pt modelId="{2CACF43E-7C2C-427A-B066-8A41962F831C}" type="pres">
      <dgm:prSet presAssocID="{057151DE-6904-4954-8742-E154B9E5DC37}" presName="funnel" presStyleLbl="trAlignAcc1" presStyleIdx="0" presStyleCnt="1" custScaleY="87505"/>
      <dgm:spPr/>
    </dgm:pt>
  </dgm:ptLst>
  <dgm:cxnLst>
    <dgm:cxn modelId="{D601050F-6810-4E72-B024-CC32423B3611}" srcId="{057151DE-6904-4954-8742-E154B9E5DC37}" destId="{C7F1F2F8-75C9-4B3A-B3B2-F7ECDFDEF9EB}" srcOrd="1" destOrd="0" parTransId="{9DCB712F-6E00-43DA-82EC-86FF1839FA08}" sibTransId="{61AEE606-938A-424C-896E-43269E4D69B6}"/>
    <dgm:cxn modelId="{D7428324-3219-4FA6-89E2-A44829BA1397}" type="presOf" srcId="{F9C3AD9E-7522-4842-A48A-D3B5A1E9CDD1}" destId="{08FB34D8-D428-4025-A9CB-2701D014E280}" srcOrd="0" destOrd="0" presId="urn:microsoft.com/office/officeart/2005/8/layout/funnel1"/>
    <dgm:cxn modelId="{2D62C72C-13E4-4E55-A7DF-C83EE2C998D7}" srcId="{057151DE-6904-4954-8742-E154B9E5DC37}" destId="{F9C3AD9E-7522-4842-A48A-D3B5A1E9CDD1}" srcOrd="3" destOrd="0" parTransId="{23811E8C-65CB-42C7-91A2-D552CE08AF80}" sibTransId="{FEEAD316-07CB-4074-A567-5AE6C309248B}"/>
    <dgm:cxn modelId="{838EEC63-5A3D-4B91-846E-5D2949F1BE3F}" type="presOf" srcId="{08FBF35E-A9A9-4BC5-ABCA-570FEAC46804}" destId="{AF208EBD-017C-4086-83DA-7A78ED9FD579}" srcOrd="0" destOrd="0" presId="urn:microsoft.com/office/officeart/2005/8/layout/funnel1"/>
    <dgm:cxn modelId="{BF2B4767-D4A9-4DB4-A74D-9A60A8D1A648}" srcId="{057151DE-6904-4954-8742-E154B9E5DC37}" destId="{08FBF35E-A9A9-4BC5-ABCA-570FEAC46804}" srcOrd="2" destOrd="0" parTransId="{E00A16D4-434B-4783-9EC7-848B0387FF6E}" sibTransId="{FA2A53DB-EB73-4BB0-A804-614E1700BB81}"/>
    <dgm:cxn modelId="{667F1783-867A-477C-97B2-A9C58F731514}" srcId="{057151DE-6904-4954-8742-E154B9E5DC37}" destId="{03460542-7908-49BF-80A0-739C7D3C68B2}" srcOrd="0" destOrd="0" parTransId="{1F953AE5-BC4C-4D47-B0E1-49A6AF0BB585}" sibTransId="{C1F97A33-BFD7-475E-B371-84684404A57F}"/>
    <dgm:cxn modelId="{FE2DE99E-4579-4F87-9FB0-1A8A2A1E3BF8}" type="presOf" srcId="{03460542-7908-49BF-80A0-739C7D3C68B2}" destId="{79B4C1E6-2A90-4A42-9C3E-E6900CDFF6E8}" srcOrd="0" destOrd="0" presId="urn:microsoft.com/office/officeart/2005/8/layout/funnel1"/>
    <dgm:cxn modelId="{0FB88DCE-4B55-4FCC-9077-8FDB2C94B84F}" type="presOf" srcId="{057151DE-6904-4954-8742-E154B9E5DC37}" destId="{66B8A1FC-99FE-464C-9DE9-53A070A8B418}" srcOrd="0" destOrd="0" presId="urn:microsoft.com/office/officeart/2005/8/layout/funnel1"/>
    <dgm:cxn modelId="{1CBD84DD-FF9A-45F1-AED8-5711998AB4C5}" type="presOf" srcId="{C7F1F2F8-75C9-4B3A-B3B2-F7ECDFDEF9EB}" destId="{756A75BA-B4C0-4208-8597-83A8372A4CBC}" srcOrd="0" destOrd="0" presId="urn:microsoft.com/office/officeart/2005/8/layout/funnel1"/>
    <dgm:cxn modelId="{E926C2F9-C16F-41C7-8851-8C5F8A42CCA2}" srcId="{057151DE-6904-4954-8742-E154B9E5DC37}" destId="{2FA3BCE4-7E82-4AF8-950B-E688F6962890}" srcOrd="4" destOrd="0" parTransId="{7402CDE4-3EEC-4247-872B-C59F5D579F53}" sibTransId="{57EB10A9-008F-49DD-97BE-595FE682C205}"/>
    <dgm:cxn modelId="{47BAC392-D56D-4040-9D51-C61D6B585B0B}" type="presParOf" srcId="{66B8A1FC-99FE-464C-9DE9-53A070A8B418}" destId="{0A538B16-A6FA-469E-B4D4-CC959BDADC39}" srcOrd="0" destOrd="0" presId="urn:microsoft.com/office/officeart/2005/8/layout/funnel1"/>
    <dgm:cxn modelId="{9009AC2E-BAC2-4D5A-8058-94E99E7B0240}" type="presParOf" srcId="{66B8A1FC-99FE-464C-9DE9-53A070A8B418}" destId="{4BCD1DD2-3DAA-4EEB-AEE1-20BE43694921}" srcOrd="1" destOrd="0" presId="urn:microsoft.com/office/officeart/2005/8/layout/funnel1"/>
    <dgm:cxn modelId="{BCFA90DA-3FD4-48EF-BCC9-B89E48909518}" type="presParOf" srcId="{66B8A1FC-99FE-464C-9DE9-53A070A8B418}" destId="{08FB34D8-D428-4025-A9CB-2701D014E280}" srcOrd="2" destOrd="0" presId="urn:microsoft.com/office/officeart/2005/8/layout/funnel1"/>
    <dgm:cxn modelId="{6AC2CE03-3B20-4AD7-B8B4-3CEFB59E7BE0}" type="presParOf" srcId="{66B8A1FC-99FE-464C-9DE9-53A070A8B418}" destId="{AF208EBD-017C-4086-83DA-7A78ED9FD579}" srcOrd="3" destOrd="0" presId="urn:microsoft.com/office/officeart/2005/8/layout/funnel1"/>
    <dgm:cxn modelId="{85A14F76-13C5-4FDE-B3F7-5CAEC7AFE185}" type="presParOf" srcId="{66B8A1FC-99FE-464C-9DE9-53A070A8B418}" destId="{756A75BA-B4C0-4208-8597-83A8372A4CBC}" srcOrd="4" destOrd="0" presId="urn:microsoft.com/office/officeart/2005/8/layout/funnel1"/>
    <dgm:cxn modelId="{6F44D777-7D8F-463B-BC63-E70CE8CA7D4E}" type="presParOf" srcId="{66B8A1FC-99FE-464C-9DE9-53A070A8B418}" destId="{79B4C1E6-2A90-4A42-9C3E-E6900CDFF6E8}" srcOrd="5" destOrd="0" presId="urn:microsoft.com/office/officeart/2005/8/layout/funnel1"/>
    <dgm:cxn modelId="{E93C03CD-B349-4FD5-9B9A-CDF40FACA9A6}" type="presParOf" srcId="{66B8A1FC-99FE-464C-9DE9-53A070A8B418}" destId="{2CACF43E-7C2C-427A-B066-8A41962F831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E9CE0-4991-4715-AF14-BD13B10203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C945D-2865-40F2-A8CD-35F0EBB5F934}">
      <dgm:prSet/>
      <dgm:spPr/>
      <dgm:t>
        <a:bodyPr/>
        <a:lstStyle/>
        <a:p>
          <a:r>
            <a:rPr lang="sl-SI" dirty="0"/>
            <a:t>Razpis 2022</a:t>
          </a:r>
        </a:p>
        <a:p>
          <a:r>
            <a:rPr lang="sl-SI" dirty="0"/>
            <a:t>matematika, fizika, tehnika, računalništvo</a:t>
          </a:r>
        </a:p>
        <a:p>
          <a:r>
            <a:rPr lang="sl-SI" dirty="0"/>
            <a:t>39 štipendistov od skupno 50 razpisanih mest</a:t>
          </a:r>
          <a:endParaRPr lang="en-US" dirty="0"/>
        </a:p>
      </dgm:t>
    </dgm:pt>
    <dgm:pt modelId="{E5B2969E-BC9C-4B15-9D19-DD8C22EDC43B}" type="parTrans" cxnId="{16BB398B-D896-42BA-8C0D-0F94D806D05A}">
      <dgm:prSet/>
      <dgm:spPr/>
      <dgm:t>
        <a:bodyPr/>
        <a:lstStyle/>
        <a:p>
          <a:endParaRPr lang="en-US"/>
        </a:p>
      </dgm:t>
    </dgm:pt>
    <dgm:pt modelId="{27E1F459-1472-417E-A6C7-5343C88ADB0E}" type="sibTrans" cxnId="{16BB398B-D896-42BA-8C0D-0F94D806D05A}">
      <dgm:prSet/>
      <dgm:spPr/>
      <dgm:t>
        <a:bodyPr/>
        <a:lstStyle/>
        <a:p>
          <a:endParaRPr lang="en-US"/>
        </a:p>
      </dgm:t>
    </dgm:pt>
    <dgm:pt modelId="{9A089058-5894-4D00-BABB-697930FE727A}">
      <dgm:prSet/>
      <dgm:spPr/>
      <dgm:t>
        <a:bodyPr/>
        <a:lstStyle/>
        <a:p>
          <a:r>
            <a:rPr lang="sl-SI" dirty="0"/>
            <a:t>Razpis 2023 </a:t>
          </a:r>
        </a:p>
        <a:p>
          <a:r>
            <a:rPr lang="sl-SI" dirty="0"/>
            <a:t>matematika, fizika, tehnika, računalništvo, kemija, posebne potrebe</a:t>
          </a:r>
        </a:p>
        <a:p>
          <a:r>
            <a:rPr lang="sl-SI" dirty="0"/>
            <a:t>31 štipendistov od skupno 75 razpisanih mest za področje naravoslovja</a:t>
          </a:r>
        </a:p>
        <a:p>
          <a:r>
            <a:rPr lang="sl-SI" dirty="0"/>
            <a:t>17 štipendistov od skupno 25 razpisanih mest za področje posebnih potreb</a:t>
          </a:r>
          <a:endParaRPr lang="en-US" dirty="0"/>
        </a:p>
      </dgm:t>
    </dgm:pt>
    <dgm:pt modelId="{F7E6B371-74DD-44A9-9C92-A2BE2E28CF44}" type="parTrans" cxnId="{3C28F2A2-98DC-430F-AEBF-B57216668F7A}">
      <dgm:prSet/>
      <dgm:spPr/>
      <dgm:t>
        <a:bodyPr/>
        <a:lstStyle/>
        <a:p>
          <a:endParaRPr lang="en-US"/>
        </a:p>
      </dgm:t>
    </dgm:pt>
    <dgm:pt modelId="{08AF0684-37F7-49E7-B1F3-B7168E05167E}" type="sibTrans" cxnId="{3C28F2A2-98DC-430F-AEBF-B57216668F7A}">
      <dgm:prSet/>
      <dgm:spPr/>
      <dgm:t>
        <a:bodyPr/>
        <a:lstStyle/>
        <a:p>
          <a:endParaRPr lang="en-US"/>
        </a:p>
      </dgm:t>
    </dgm:pt>
    <dgm:pt modelId="{C8DB6D65-33EE-4A00-8159-7E2F0B33A196}" type="pres">
      <dgm:prSet presAssocID="{5D1E9CE0-4991-4715-AF14-BD13B1020398}" presName="linear" presStyleCnt="0">
        <dgm:presLayoutVars>
          <dgm:animLvl val="lvl"/>
          <dgm:resizeHandles val="exact"/>
        </dgm:presLayoutVars>
      </dgm:prSet>
      <dgm:spPr/>
    </dgm:pt>
    <dgm:pt modelId="{33D588DD-4D56-4240-864C-1CB9A82A118B}" type="pres">
      <dgm:prSet presAssocID="{5B4C945D-2865-40F2-A8CD-35F0EBB5F9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5B81247-BA46-4347-A940-EAFEE9315673}" type="pres">
      <dgm:prSet presAssocID="{27E1F459-1472-417E-A6C7-5343C88ADB0E}" presName="spacer" presStyleCnt="0"/>
      <dgm:spPr/>
    </dgm:pt>
    <dgm:pt modelId="{19C63FA6-E08B-4823-9758-53A0D384345A}" type="pres">
      <dgm:prSet presAssocID="{9A089058-5894-4D00-BABB-697930FE727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EFD6171-D36A-44A6-9CBC-947728FF2CAE}" type="presOf" srcId="{5D1E9CE0-4991-4715-AF14-BD13B1020398}" destId="{C8DB6D65-33EE-4A00-8159-7E2F0B33A196}" srcOrd="0" destOrd="0" presId="urn:microsoft.com/office/officeart/2005/8/layout/vList2"/>
    <dgm:cxn modelId="{16BB398B-D896-42BA-8C0D-0F94D806D05A}" srcId="{5D1E9CE0-4991-4715-AF14-BD13B1020398}" destId="{5B4C945D-2865-40F2-A8CD-35F0EBB5F934}" srcOrd="0" destOrd="0" parTransId="{E5B2969E-BC9C-4B15-9D19-DD8C22EDC43B}" sibTransId="{27E1F459-1472-417E-A6C7-5343C88ADB0E}"/>
    <dgm:cxn modelId="{3C28F2A2-98DC-430F-AEBF-B57216668F7A}" srcId="{5D1E9CE0-4991-4715-AF14-BD13B1020398}" destId="{9A089058-5894-4D00-BABB-697930FE727A}" srcOrd="1" destOrd="0" parTransId="{F7E6B371-74DD-44A9-9C92-A2BE2E28CF44}" sibTransId="{08AF0684-37F7-49E7-B1F3-B7168E05167E}"/>
    <dgm:cxn modelId="{FC193EAF-0F0E-4F7C-AB46-8E9073C8AF81}" type="presOf" srcId="{9A089058-5894-4D00-BABB-697930FE727A}" destId="{19C63FA6-E08B-4823-9758-53A0D384345A}" srcOrd="0" destOrd="0" presId="urn:microsoft.com/office/officeart/2005/8/layout/vList2"/>
    <dgm:cxn modelId="{C01351EC-0A9B-4B16-8852-54E3FD513EFA}" type="presOf" srcId="{5B4C945D-2865-40F2-A8CD-35F0EBB5F934}" destId="{33D588DD-4D56-4240-864C-1CB9A82A118B}" srcOrd="0" destOrd="0" presId="urn:microsoft.com/office/officeart/2005/8/layout/vList2"/>
    <dgm:cxn modelId="{C64ECF9B-2453-451E-A854-A8CDCF4A340D}" type="presParOf" srcId="{C8DB6D65-33EE-4A00-8159-7E2F0B33A196}" destId="{33D588DD-4D56-4240-864C-1CB9A82A118B}" srcOrd="0" destOrd="0" presId="urn:microsoft.com/office/officeart/2005/8/layout/vList2"/>
    <dgm:cxn modelId="{6DF16C9E-5A52-4495-B5E4-31E685471E92}" type="presParOf" srcId="{C8DB6D65-33EE-4A00-8159-7E2F0B33A196}" destId="{75B81247-BA46-4347-A940-EAFEE9315673}" srcOrd="1" destOrd="0" presId="urn:microsoft.com/office/officeart/2005/8/layout/vList2"/>
    <dgm:cxn modelId="{466331AB-6763-4F0F-9DE0-4B8D706CA39C}" type="presParOf" srcId="{C8DB6D65-33EE-4A00-8159-7E2F0B33A196}" destId="{19C63FA6-E08B-4823-9758-53A0D384345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38B16-A6FA-469E-B4D4-CC959BDADC39}">
      <dsp:nvSpPr>
        <dsp:cNvPr id="0" name=""/>
        <dsp:cNvSpPr/>
      </dsp:nvSpPr>
      <dsp:spPr>
        <a:xfrm>
          <a:off x="1248126" y="373110"/>
          <a:ext cx="4561143" cy="158402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D1DD2-3DAA-4EEB-AEE1-20BE43694921}">
      <dsp:nvSpPr>
        <dsp:cNvPr id="0" name=""/>
        <dsp:cNvSpPr/>
      </dsp:nvSpPr>
      <dsp:spPr>
        <a:xfrm>
          <a:off x="3074360" y="4041740"/>
          <a:ext cx="883942" cy="56572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B34D8-D428-4025-A9CB-2701D014E280}">
      <dsp:nvSpPr>
        <dsp:cNvPr id="0" name=""/>
        <dsp:cNvSpPr/>
      </dsp:nvSpPr>
      <dsp:spPr>
        <a:xfrm>
          <a:off x="574569" y="4681585"/>
          <a:ext cx="5922400" cy="1106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b="0" kern="1200" dirty="0"/>
            <a:t>Pomanjkanje/viški kadra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800" b="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800" b="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Privlačnost poklica</a:t>
          </a:r>
          <a:endParaRPr lang="sl-SI" sz="1800" b="0" kern="1200" dirty="0"/>
        </a:p>
      </dsp:txBody>
      <dsp:txXfrm>
        <a:off x="574569" y="4681585"/>
        <a:ext cx="5922400" cy="1106416"/>
      </dsp:txXfrm>
    </dsp:sp>
    <dsp:sp modelId="{AF208EBD-017C-4086-83DA-7A78ED9FD579}">
      <dsp:nvSpPr>
        <dsp:cNvPr id="0" name=""/>
        <dsp:cNvSpPr/>
      </dsp:nvSpPr>
      <dsp:spPr>
        <a:xfrm>
          <a:off x="2906402" y="2079473"/>
          <a:ext cx="1591096" cy="1591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u="none" kern="1200" dirty="0"/>
            <a:t>Odhajanje kadra iz poklica</a:t>
          </a:r>
        </a:p>
      </dsp:txBody>
      <dsp:txXfrm>
        <a:off x="3139413" y="2312484"/>
        <a:ext cx="1125074" cy="1125074"/>
      </dsp:txXfrm>
    </dsp:sp>
    <dsp:sp modelId="{756A75BA-B4C0-4208-8597-83A8372A4CBC}">
      <dsp:nvSpPr>
        <dsp:cNvPr id="0" name=""/>
        <dsp:cNvSpPr/>
      </dsp:nvSpPr>
      <dsp:spPr>
        <a:xfrm>
          <a:off x="1767884" y="885797"/>
          <a:ext cx="1591096" cy="1591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Vpis v študij</a:t>
          </a:r>
        </a:p>
      </dsp:txBody>
      <dsp:txXfrm>
        <a:off x="2000895" y="1118808"/>
        <a:ext cx="1125074" cy="1125074"/>
      </dsp:txXfrm>
    </dsp:sp>
    <dsp:sp modelId="{79B4C1E6-2A90-4A42-9C3E-E6900CDFF6E8}">
      <dsp:nvSpPr>
        <dsp:cNvPr id="0" name=""/>
        <dsp:cNvSpPr/>
      </dsp:nvSpPr>
      <dsp:spPr>
        <a:xfrm>
          <a:off x="3394339" y="501105"/>
          <a:ext cx="1591096" cy="1591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Vstop v poklic</a:t>
          </a:r>
        </a:p>
      </dsp:txBody>
      <dsp:txXfrm>
        <a:off x="3627350" y="734116"/>
        <a:ext cx="1125074" cy="1125074"/>
      </dsp:txXfrm>
    </dsp:sp>
    <dsp:sp modelId="{2CACF43E-7C2C-427A-B066-8A41962F831C}">
      <dsp:nvSpPr>
        <dsp:cNvPr id="0" name=""/>
        <dsp:cNvSpPr/>
      </dsp:nvSpPr>
      <dsp:spPr>
        <a:xfrm>
          <a:off x="1060730" y="426048"/>
          <a:ext cx="4950078" cy="346525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588DD-4D56-4240-864C-1CB9A82A118B}">
      <dsp:nvSpPr>
        <dsp:cNvPr id="0" name=""/>
        <dsp:cNvSpPr/>
      </dsp:nvSpPr>
      <dsp:spPr>
        <a:xfrm>
          <a:off x="0" y="308630"/>
          <a:ext cx="8596312" cy="1604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Razpis 2022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matematika, fizika, tehnika, računalništvo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39 štipendistov od skupno 50 razpisanih mest</a:t>
          </a:r>
          <a:endParaRPr lang="en-US" sz="1900" kern="1200" dirty="0"/>
        </a:p>
      </dsp:txBody>
      <dsp:txXfrm>
        <a:off x="78336" y="386966"/>
        <a:ext cx="8439640" cy="1448056"/>
      </dsp:txXfrm>
    </dsp:sp>
    <dsp:sp modelId="{19C63FA6-E08B-4823-9758-53A0D384345A}">
      <dsp:nvSpPr>
        <dsp:cNvPr id="0" name=""/>
        <dsp:cNvSpPr/>
      </dsp:nvSpPr>
      <dsp:spPr>
        <a:xfrm>
          <a:off x="0" y="1968078"/>
          <a:ext cx="8596312" cy="1604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Razpis 2023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matematika, fizika, tehnika, računalništvo, kemija, posebne potrebe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31 štipendistov od skupno 75 razpisanih mest za področje naravoslovja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17 štipendistov od skupno 25 razpisanih mest za področje posebnih potreb</a:t>
          </a:r>
          <a:endParaRPr lang="en-US" sz="1900" kern="1200" dirty="0"/>
        </a:p>
      </dsp:txBody>
      <dsp:txXfrm>
        <a:off x="78336" y="2046414"/>
        <a:ext cx="8439640" cy="1448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0.66195</cdr:x>
      <cdr:y>0.27037</cdr:y>
    </cdr:from>
    <cdr:to>
      <cdr:x>0.66195</cdr:x>
      <cdr:y>0.75608</cdr:y>
    </cdr:to>
    <cdr:cxnSp macro="">
      <cdr:nvCxnSpPr>
        <cdr:cNvPr id="3" name="Raven povezovalnik 2">
          <a:extLst xmlns:a="http://schemas.openxmlformats.org/drawingml/2006/main">
            <a:ext uri="{FF2B5EF4-FFF2-40B4-BE49-F238E27FC236}">
              <a16:creationId xmlns:a16="http://schemas.microsoft.com/office/drawing/2014/main" id="{77A7DF7D-CDA9-CC28-877C-3544E5BA9FB2}"/>
            </a:ext>
          </a:extLst>
        </cdr:cNvPr>
        <cdr:cNvCxnSpPr/>
      </cdr:nvCxnSpPr>
      <cdr:spPr>
        <a:xfrm xmlns:a="http://schemas.openxmlformats.org/drawingml/2006/main" flipV="1">
          <a:off x="4129797" y="741679"/>
          <a:ext cx="0" cy="13324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0.45233</cdr:x>
      <cdr:y>0.37831</cdr:y>
    </cdr:from>
    <cdr:to>
      <cdr:x>0.45233</cdr:x>
      <cdr:y>0.74973</cdr:y>
    </cdr:to>
    <cdr:cxnSp macro="">
      <cdr:nvCxnSpPr>
        <cdr:cNvPr id="4" name="Raven povezovalnik 3">
          <a:extLst xmlns:a="http://schemas.openxmlformats.org/drawingml/2006/main">
            <a:ext uri="{FF2B5EF4-FFF2-40B4-BE49-F238E27FC236}">
              <a16:creationId xmlns:a16="http://schemas.microsoft.com/office/drawing/2014/main" id="{D5776C1F-07BF-0E64-A8EB-3D4627EFB040}"/>
            </a:ext>
          </a:extLst>
        </cdr:cNvPr>
        <cdr:cNvCxnSpPr/>
      </cdr:nvCxnSpPr>
      <cdr:spPr>
        <a:xfrm xmlns:a="http://schemas.openxmlformats.org/drawingml/2006/main" flipV="1">
          <a:off x="2822060" y="1037770"/>
          <a:ext cx="0" cy="10189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0.96182</cdr:x>
      <cdr:y>0.34656</cdr:y>
    </cdr:from>
    <cdr:to>
      <cdr:x>0.96182</cdr:x>
      <cdr:y>0.74973</cdr:y>
    </cdr:to>
    <cdr:cxnSp macro="">
      <cdr:nvCxnSpPr>
        <cdr:cNvPr id="6" name="Raven povezovalnik 5">
          <a:extLst xmlns:a="http://schemas.openxmlformats.org/drawingml/2006/main">
            <a:ext uri="{FF2B5EF4-FFF2-40B4-BE49-F238E27FC236}">
              <a16:creationId xmlns:a16="http://schemas.microsoft.com/office/drawing/2014/main" id="{D5776C1F-07BF-0E64-A8EB-3D4627EFB040}"/>
            </a:ext>
          </a:extLst>
        </cdr:cNvPr>
        <cdr:cNvCxnSpPr/>
      </cdr:nvCxnSpPr>
      <cdr:spPr>
        <a:xfrm xmlns:a="http://schemas.openxmlformats.org/drawingml/2006/main" flipV="1">
          <a:off x="6000688" y="950685"/>
          <a:ext cx="0" cy="11059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759B0-20F6-4CDD-86F5-B6D50458761B}" type="datetimeFigureOut">
              <a:rPr lang="sl-SI" smtClean="0"/>
              <a:t>28. 11. 2023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A41D0-B15D-4668-9FCC-DD6F3406AE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380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829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109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0455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Dejavniki, ki vplivajo na izbiro študijskega programa: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/>
              <a:t>Včasih stan in družinska tradicija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/>
              <a:t>Socialno ekonomski status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/>
              <a:t>Privlačnost in ugled poklica</a:t>
            </a:r>
          </a:p>
          <a:p>
            <a:r>
              <a:rPr lang="sl-SI" dirty="0"/>
              <a:t>Pomembni drugi</a:t>
            </a:r>
          </a:p>
          <a:p>
            <a:r>
              <a:rPr lang="sl-SI" dirty="0"/>
              <a:t>Šolska svetovalna služba (na podlagi interesov, sposobnosti, lastnosti)</a:t>
            </a:r>
          </a:p>
          <a:p>
            <a:r>
              <a:rPr lang="sl-SI" dirty="0"/>
              <a:t>Pragmatizem</a:t>
            </a:r>
          </a:p>
          <a:p>
            <a:r>
              <a:rPr lang="sl-SI" dirty="0"/>
              <a:t>Osebne izkušnje (proces zavednega in nezavednega učenja)</a:t>
            </a:r>
          </a:p>
          <a:p>
            <a:r>
              <a:rPr lang="sl-SI" dirty="0"/>
              <a:t>Nepredvideni dejavniki in drugi dejavniki izven polja zavestnega (priložnostne strukture, slučajnost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8559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Enoviti magistrski študijski program druge stopnje predmetni učitelj– smer izobraževalna fizika, izobraževalna kemija, izobraževalna matematika, izobraževalno računalništvo ali izobraževalna tehnika (FNM Mb)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4308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707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Gospodinjstvo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Naravoslovje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23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Bibliotekarstvo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Pedagoško-andragoško izobraževanje - vzgojitelji, učitelji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86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Pedagoško-andragoško izobraževanje in specialno-pedagoško - pomočniki vzgojitelja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Informatika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Posebne potrebe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186</a:t>
            </a:r>
            <a:r>
              <a:rPr lang="sl-SI" dirty="0"/>
              <a:t> 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9779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Ko ni ustreznih kandidatov, na mestih strokovnih delavcev v izobraževanju zaposli kandidate brez izpolnjevanja vseh pogojev, za določen čas dveh oz. treh let. Novela tudi omogoča, da se v primeru izpolnitve vseh pogojev znotraj omenjene dobe dveh oz. treh let z zaposlenim sklene pogodba za nedoločen čas brez javne objave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5570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64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0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5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747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30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8549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08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93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6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4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0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3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8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1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6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0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5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6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iha.lovsin@gov.si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E198A-B1A4-87C5-668F-DC9977F45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3600" dirty="0"/>
              <a:t>Pomanjkanje strokovnih delavcev v vzgoji in izobraževanju</a:t>
            </a:r>
            <a:br>
              <a:rPr lang="sl-SI" sz="3600" dirty="0"/>
            </a:br>
            <a:r>
              <a:rPr lang="sl-SI" sz="3600" dirty="0"/>
              <a:t>Ukrepi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12235D6-B1A4-7E04-99BB-7A0482478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2"/>
            <a:ext cx="7766936" cy="1400733"/>
          </a:xfrm>
        </p:spPr>
        <p:txBody>
          <a:bodyPr>
            <a:normAutofit fontScale="55000" lnSpcReduction="20000"/>
          </a:bodyPr>
          <a:lstStyle/>
          <a:p>
            <a:r>
              <a:rPr lang="sl-SI" sz="2500" dirty="0"/>
              <a:t>Javna predstavitev mnenj o kariernem razvoju in pomanjkanju strokovnih delavcev v vzgoji in izobraževanju v Sloveniji</a:t>
            </a:r>
          </a:p>
          <a:p>
            <a:r>
              <a:rPr lang="sl-SI" sz="2500" dirty="0"/>
              <a:t>dr. Miha Lovšin</a:t>
            </a:r>
          </a:p>
          <a:p>
            <a:r>
              <a:rPr lang="sl-SI" sz="2500" dirty="0"/>
              <a:t>Urad za razvoj in kakovost izobraževanja, Sektor za razvoj kadrov v šolstvu</a:t>
            </a:r>
          </a:p>
          <a:p>
            <a:r>
              <a:rPr lang="sl-SI" sz="2500" dirty="0"/>
              <a:t>Koper, 28.11.2023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1462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79D705D2-B916-B7ED-D770-18DDE65D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351280"/>
            <a:ext cx="8596668" cy="3176168"/>
          </a:xfrm>
        </p:spPr>
        <p:txBody>
          <a:bodyPr>
            <a:noAutofit/>
          </a:bodyPr>
          <a:lstStyle/>
          <a:p>
            <a:r>
              <a:rPr lang="sl-SI" sz="2800" dirty="0"/>
              <a:t>dr. Miha Lovšin</a:t>
            </a:r>
            <a:br>
              <a:rPr lang="sl-SI" sz="2800" dirty="0"/>
            </a:br>
            <a:br>
              <a:rPr lang="sl-SI" sz="2800" dirty="0"/>
            </a:br>
            <a:r>
              <a:rPr lang="sl-SI" sz="2800" dirty="0">
                <a:hlinkClick r:id="rId2"/>
              </a:rPr>
              <a:t>miha.lovsin@gov.si</a:t>
            </a:r>
            <a:br>
              <a:rPr lang="sl-SI" sz="2800" dirty="0"/>
            </a:br>
            <a:br>
              <a:rPr lang="sl-SI" sz="2800" dirty="0"/>
            </a:br>
            <a:r>
              <a:rPr lang="sl-SI" sz="2800" dirty="0"/>
              <a:t>Urad za razvoj in kakovost izobraževanja, Sektor za razvoj kadrov v šolstvu</a:t>
            </a:r>
            <a:br>
              <a:rPr lang="sl-SI" sz="2800" dirty="0"/>
            </a:b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77542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0EDECCD-5F51-E17A-C0D7-6D113E640A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050896"/>
              </p:ext>
            </p:extLst>
          </p:nvPr>
        </p:nvGraphicFramePr>
        <p:xfrm>
          <a:off x="1575365" y="134922"/>
          <a:ext cx="7071540" cy="6161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PoljeZBesedilom 25">
            <a:extLst>
              <a:ext uri="{FF2B5EF4-FFF2-40B4-BE49-F238E27FC236}">
                <a16:creationId xmlns:a16="http://schemas.microsoft.com/office/drawing/2014/main" id="{34657A51-95E0-5442-9A75-96E3B4FFA3D1}"/>
              </a:ext>
            </a:extLst>
          </p:cNvPr>
          <p:cNvSpPr txBox="1"/>
          <p:nvPr/>
        </p:nvSpPr>
        <p:spPr>
          <a:xfrm>
            <a:off x="453541" y="4227872"/>
            <a:ext cx="2884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Demografska situacija</a:t>
            </a:r>
          </a:p>
        </p:txBody>
      </p:sp>
      <p:sp>
        <p:nvSpPr>
          <p:cNvPr id="29" name="PoljeZBesedilom 28">
            <a:extLst>
              <a:ext uri="{FF2B5EF4-FFF2-40B4-BE49-F238E27FC236}">
                <a16:creationId xmlns:a16="http://schemas.microsoft.com/office/drawing/2014/main" id="{207DB46E-F6E4-807B-57C6-80077C45AD8F}"/>
              </a:ext>
            </a:extLst>
          </p:cNvPr>
          <p:cNvSpPr txBox="1"/>
          <p:nvPr/>
        </p:nvSpPr>
        <p:spPr>
          <a:xfrm>
            <a:off x="466923" y="4891983"/>
            <a:ext cx="245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Gospodarska situacija</a:t>
            </a:r>
          </a:p>
        </p:txBody>
      </p:sp>
      <p:sp>
        <p:nvSpPr>
          <p:cNvPr id="33" name="PoljeZBesedilom 32">
            <a:extLst>
              <a:ext uri="{FF2B5EF4-FFF2-40B4-BE49-F238E27FC236}">
                <a16:creationId xmlns:a16="http://schemas.microsoft.com/office/drawing/2014/main" id="{649E1505-3DE7-BDB7-1802-D8849D5D6C76}"/>
              </a:ext>
            </a:extLst>
          </p:cNvPr>
          <p:cNvSpPr txBox="1"/>
          <p:nvPr/>
        </p:nvSpPr>
        <p:spPr>
          <a:xfrm>
            <a:off x="6899140" y="3327134"/>
            <a:ext cx="3472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Obseg vsebin vzgojno – izobraževalnega procesa  </a:t>
            </a:r>
          </a:p>
        </p:txBody>
      </p:sp>
      <p:sp>
        <p:nvSpPr>
          <p:cNvPr id="37" name="PoljeZBesedilom 36">
            <a:extLst>
              <a:ext uri="{FF2B5EF4-FFF2-40B4-BE49-F238E27FC236}">
                <a16:creationId xmlns:a16="http://schemas.microsoft.com/office/drawing/2014/main" id="{0C271B01-2B4F-2697-E326-DF898BCD95AC}"/>
              </a:ext>
            </a:extLst>
          </p:cNvPr>
          <p:cNvSpPr txBox="1"/>
          <p:nvPr/>
        </p:nvSpPr>
        <p:spPr>
          <a:xfrm>
            <a:off x="7694190" y="4227872"/>
            <a:ext cx="113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Inkluzija</a:t>
            </a:r>
          </a:p>
        </p:txBody>
      </p:sp>
      <p:sp>
        <p:nvSpPr>
          <p:cNvPr id="39" name="Puščica: desno 38">
            <a:extLst>
              <a:ext uri="{FF2B5EF4-FFF2-40B4-BE49-F238E27FC236}">
                <a16:creationId xmlns:a16="http://schemas.microsoft.com/office/drawing/2014/main" id="{44690C88-D576-340C-33EE-31200FD951E2}"/>
              </a:ext>
            </a:extLst>
          </p:cNvPr>
          <p:cNvSpPr/>
          <p:nvPr/>
        </p:nvSpPr>
        <p:spPr>
          <a:xfrm rot="7809934">
            <a:off x="6327411" y="4120748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1" name="Puščica: desno 40">
            <a:extLst>
              <a:ext uri="{FF2B5EF4-FFF2-40B4-BE49-F238E27FC236}">
                <a16:creationId xmlns:a16="http://schemas.microsoft.com/office/drawing/2014/main" id="{521A6096-A812-C208-591E-14428686A1DA}"/>
              </a:ext>
            </a:extLst>
          </p:cNvPr>
          <p:cNvSpPr/>
          <p:nvPr/>
        </p:nvSpPr>
        <p:spPr>
          <a:xfrm rot="9676877">
            <a:off x="7110285" y="4511646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3" name="Puščica: desno 42">
            <a:extLst>
              <a:ext uri="{FF2B5EF4-FFF2-40B4-BE49-F238E27FC236}">
                <a16:creationId xmlns:a16="http://schemas.microsoft.com/office/drawing/2014/main" id="{3DBF1F48-F849-116F-7A98-64CE3303A645}"/>
              </a:ext>
            </a:extLst>
          </p:cNvPr>
          <p:cNvSpPr/>
          <p:nvPr/>
        </p:nvSpPr>
        <p:spPr>
          <a:xfrm rot="1629680">
            <a:off x="2908764" y="4482622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5" name="Puščica: desno 44">
            <a:extLst>
              <a:ext uri="{FF2B5EF4-FFF2-40B4-BE49-F238E27FC236}">
                <a16:creationId xmlns:a16="http://schemas.microsoft.com/office/drawing/2014/main" id="{511FA814-FB8E-3314-551B-2DF70619BAE2}"/>
              </a:ext>
            </a:extLst>
          </p:cNvPr>
          <p:cNvSpPr/>
          <p:nvPr/>
        </p:nvSpPr>
        <p:spPr>
          <a:xfrm rot="636317">
            <a:off x="2929535" y="5074877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1" name="Puščica: desno 50">
            <a:extLst>
              <a:ext uri="{FF2B5EF4-FFF2-40B4-BE49-F238E27FC236}">
                <a16:creationId xmlns:a16="http://schemas.microsoft.com/office/drawing/2014/main" id="{E3FE4362-BA28-66F0-7A43-C431B15ADD64}"/>
              </a:ext>
            </a:extLst>
          </p:cNvPr>
          <p:cNvSpPr/>
          <p:nvPr/>
        </p:nvSpPr>
        <p:spPr>
          <a:xfrm rot="5400000">
            <a:off x="4874250" y="5244232"/>
            <a:ext cx="663900" cy="223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52" name="PoljeZBesedilom 51">
            <a:extLst>
              <a:ext uri="{FF2B5EF4-FFF2-40B4-BE49-F238E27FC236}">
                <a16:creationId xmlns:a16="http://schemas.microsoft.com/office/drawing/2014/main" id="{FD1BC722-57D5-C89F-EFF6-35A7A455BFB9}"/>
              </a:ext>
            </a:extLst>
          </p:cNvPr>
          <p:cNvSpPr txBox="1"/>
          <p:nvPr/>
        </p:nvSpPr>
        <p:spPr>
          <a:xfrm>
            <a:off x="1122103" y="5429522"/>
            <a:ext cx="90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Plača</a:t>
            </a:r>
          </a:p>
        </p:txBody>
      </p:sp>
      <p:sp>
        <p:nvSpPr>
          <p:cNvPr id="53" name="Puščica: desno 52">
            <a:extLst>
              <a:ext uri="{FF2B5EF4-FFF2-40B4-BE49-F238E27FC236}">
                <a16:creationId xmlns:a16="http://schemas.microsoft.com/office/drawing/2014/main" id="{8083CFFD-5BA1-84C4-1107-C819BB111096}"/>
              </a:ext>
            </a:extLst>
          </p:cNvPr>
          <p:cNvSpPr/>
          <p:nvPr/>
        </p:nvSpPr>
        <p:spPr>
          <a:xfrm rot="311992">
            <a:off x="2091931" y="5479383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4" name="PoljeZBesedilom 53">
            <a:extLst>
              <a:ext uri="{FF2B5EF4-FFF2-40B4-BE49-F238E27FC236}">
                <a16:creationId xmlns:a16="http://schemas.microsoft.com/office/drawing/2014/main" id="{05B23004-7943-4249-3694-1020A41BB7F2}"/>
              </a:ext>
            </a:extLst>
          </p:cNvPr>
          <p:cNvSpPr txBox="1"/>
          <p:nvPr/>
        </p:nvSpPr>
        <p:spPr>
          <a:xfrm>
            <a:off x="7895924" y="4891983"/>
            <a:ext cx="2504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Dobro počutje na delovnem mesu</a:t>
            </a:r>
          </a:p>
        </p:txBody>
      </p:sp>
      <p:sp>
        <p:nvSpPr>
          <p:cNvPr id="55" name="Puščica: desno 54">
            <a:extLst>
              <a:ext uri="{FF2B5EF4-FFF2-40B4-BE49-F238E27FC236}">
                <a16:creationId xmlns:a16="http://schemas.microsoft.com/office/drawing/2014/main" id="{3F02C50B-230B-74E4-184B-61CBDCF1FC76}"/>
              </a:ext>
            </a:extLst>
          </p:cNvPr>
          <p:cNvSpPr/>
          <p:nvPr/>
        </p:nvSpPr>
        <p:spPr>
          <a:xfrm rot="10358389">
            <a:off x="7097992" y="5207365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  <p:sp>
        <p:nvSpPr>
          <p:cNvPr id="56" name="Puščica: desno 55">
            <a:extLst>
              <a:ext uri="{FF2B5EF4-FFF2-40B4-BE49-F238E27FC236}">
                <a16:creationId xmlns:a16="http://schemas.microsoft.com/office/drawing/2014/main" id="{871A5C5D-6B35-43F4-0682-2BC65E29B72E}"/>
              </a:ext>
            </a:extLst>
          </p:cNvPr>
          <p:cNvSpPr/>
          <p:nvPr/>
        </p:nvSpPr>
        <p:spPr>
          <a:xfrm rot="16200000">
            <a:off x="4648195" y="5244232"/>
            <a:ext cx="663900" cy="223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60" name="PoljeZBesedilom 59">
            <a:extLst>
              <a:ext uri="{FF2B5EF4-FFF2-40B4-BE49-F238E27FC236}">
                <a16:creationId xmlns:a16="http://schemas.microsoft.com/office/drawing/2014/main" id="{69B9D0BD-2035-AF07-04A5-0F61812B6B10}"/>
              </a:ext>
            </a:extLst>
          </p:cNvPr>
          <p:cNvSpPr txBox="1"/>
          <p:nvPr/>
        </p:nvSpPr>
        <p:spPr>
          <a:xfrm>
            <a:off x="466923" y="6076747"/>
            <a:ext cx="2249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Možnost kariernega razvoja</a:t>
            </a:r>
          </a:p>
        </p:txBody>
      </p:sp>
      <p:sp>
        <p:nvSpPr>
          <p:cNvPr id="61" name="Puščica: desno 60">
            <a:extLst>
              <a:ext uri="{FF2B5EF4-FFF2-40B4-BE49-F238E27FC236}">
                <a16:creationId xmlns:a16="http://schemas.microsoft.com/office/drawing/2014/main" id="{11504BA8-1D43-1BC9-B50C-C00FB9CF4DCD}"/>
              </a:ext>
            </a:extLst>
          </p:cNvPr>
          <p:cNvSpPr/>
          <p:nvPr/>
        </p:nvSpPr>
        <p:spPr>
          <a:xfrm rot="20651754">
            <a:off x="2621079" y="6103109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3" name="PoljeZBesedilom 62">
            <a:extLst>
              <a:ext uri="{FF2B5EF4-FFF2-40B4-BE49-F238E27FC236}">
                <a16:creationId xmlns:a16="http://schemas.microsoft.com/office/drawing/2014/main" id="{99DB91D2-6177-70AA-9B9F-31BD08020F31}"/>
              </a:ext>
            </a:extLst>
          </p:cNvPr>
          <p:cNvSpPr txBox="1"/>
          <p:nvPr/>
        </p:nvSpPr>
        <p:spPr>
          <a:xfrm>
            <a:off x="7807149" y="5687326"/>
            <a:ext cx="280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Organizacija vzgojno-izobraževalnega procesa</a:t>
            </a:r>
          </a:p>
        </p:txBody>
      </p:sp>
      <p:sp>
        <p:nvSpPr>
          <p:cNvPr id="64" name="Puščica: desno 63">
            <a:extLst>
              <a:ext uri="{FF2B5EF4-FFF2-40B4-BE49-F238E27FC236}">
                <a16:creationId xmlns:a16="http://schemas.microsoft.com/office/drawing/2014/main" id="{A6F809D8-8026-80A4-8D6E-A569ABA1D8AA}"/>
              </a:ext>
            </a:extLst>
          </p:cNvPr>
          <p:cNvSpPr/>
          <p:nvPr/>
        </p:nvSpPr>
        <p:spPr>
          <a:xfrm rot="11601290">
            <a:off x="7153719" y="5856313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  <p:sp>
        <p:nvSpPr>
          <p:cNvPr id="65" name="PoljeZBesedilom 64">
            <a:extLst>
              <a:ext uri="{FF2B5EF4-FFF2-40B4-BE49-F238E27FC236}">
                <a16:creationId xmlns:a16="http://schemas.microsoft.com/office/drawing/2014/main" id="{CE96E939-EBB0-C89B-D898-8BA7112ABEAB}"/>
              </a:ext>
            </a:extLst>
          </p:cNvPr>
          <p:cNvSpPr txBox="1"/>
          <p:nvPr/>
        </p:nvSpPr>
        <p:spPr>
          <a:xfrm>
            <a:off x="6619648" y="6375247"/>
            <a:ext cx="288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Ugled poklica v družbi</a:t>
            </a:r>
          </a:p>
        </p:txBody>
      </p:sp>
      <p:sp>
        <p:nvSpPr>
          <p:cNvPr id="66" name="Puščica: desno 65">
            <a:extLst>
              <a:ext uri="{FF2B5EF4-FFF2-40B4-BE49-F238E27FC236}">
                <a16:creationId xmlns:a16="http://schemas.microsoft.com/office/drawing/2014/main" id="{72586333-B71F-E966-A60E-76D9198C7CD1}"/>
              </a:ext>
            </a:extLst>
          </p:cNvPr>
          <p:cNvSpPr/>
          <p:nvPr/>
        </p:nvSpPr>
        <p:spPr>
          <a:xfrm rot="12990446">
            <a:off x="6100516" y="6034129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14677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3" grpId="0"/>
      <p:bldP spid="37" grpId="0"/>
      <p:bldP spid="39" grpId="0" animBg="1"/>
      <p:bldP spid="41" grpId="0" animBg="1"/>
      <p:bldP spid="43" grpId="0" animBg="1"/>
      <p:bldP spid="45" grpId="0" animBg="1"/>
      <p:bldP spid="52" grpId="0"/>
      <p:bldP spid="53" grpId="0" animBg="1"/>
      <p:bldP spid="54" grpId="0"/>
      <p:bldP spid="55" grpId="0" animBg="1"/>
      <p:bldP spid="60" grpId="0"/>
      <p:bldP spid="61" grpId="0" animBg="1"/>
      <p:bldP spid="63" grpId="0"/>
      <p:bldP spid="64" grpId="0" animBg="1"/>
      <p:bldP spid="65" grpId="0"/>
      <p:bldP spid="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D9FBF807-4A20-1BD9-AC9D-4A906886F9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793538"/>
              </p:ext>
            </p:extLst>
          </p:nvPr>
        </p:nvGraphicFramePr>
        <p:xfrm>
          <a:off x="1842677" y="280351"/>
          <a:ext cx="62388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značba mesta vsebine 1">
            <a:extLst>
              <a:ext uri="{FF2B5EF4-FFF2-40B4-BE49-F238E27FC236}">
                <a16:creationId xmlns:a16="http://schemas.microsoft.com/office/drawing/2014/main" id="{1B8D1592-C0AB-7349-A2A7-C249254645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130698"/>
              </p:ext>
            </p:extLst>
          </p:nvPr>
        </p:nvGraphicFramePr>
        <p:xfrm>
          <a:off x="1429520" y="3611154"/>
          <a:ext cx="7065191" cy="2973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jeZBesedilom 4">
            <a:extLst>
              <a:ext uri="{FF2B5EF4-FFF2-40B4-BE49-F238E27FC236}">
                <a16:creationId xmlns:a16="http://schemas.microsoft.com/office/drawing/2014/main" id="{55102543-C5D9-0FBA-6A45-F852C981DED6}"/>
              </a:ext>
            </a:extLst>
          </p:cNvPr>
          <p:cNvSpPr txBox="1"/>
          <p:nvPr/>
        </p:nvSpPr>
        <p:spPr>
          <a:xfrm>
            <a:off x="1516262" y="3176732"/>
            <a:ext cx="689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Vzgojitelji/</a:t>
            </a:r>
            <a:r>
              <a:rPr lang="sl-SI" dirty="0" err="1"/>
              <a:t>ce</a:t>
            </a:r>
            <a:r>
              <a:rPr lang="sl-SI" dirty="0"/>
              <a:t>, učitelji/</a:t>
            </a:r>
            <a:r>
              <a:rPr lang="sl-SI" dirty="0" err="1"/>
              <a:t>ce</a:t>
            </a:r>
            <a:r>
              <a:rPr lang="sl-SI" dirty="0"/>
              <a:t>, predavatelji/</a:t>
            </a:r>
            <a:r>
              <a:rPr lang="sl-SI" dirty="0" err="1"/>
              <a:t>ce</a:t>
            </a:r>
            <a:r>
              <a:rPr lang="sl-SI" dirty="0"/>
              <a:t> po starostni strukturi</a:t>
            </a:r>
          </a:p>
        </p:txBody>
      </p:sp>
    </p:spTree>
    <p:extLst>
      <p:ext uri="{BB962C8B-B14F-4D97-AF65-F5344CB8AC3E}">
        <p14:creationId xmlns:p14="http://schemas.microsoft.com/office/powerpoint/2010/main" val="303922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D99454-6B0A-2043-C327-68513472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dirty="0"/>
              <a:t>Vpis v študij</a:t>
            </a:r>
            <a:endParaRPr lang="sl-SI" sz="2400" dirty="0"/>
          </a:p>
        </p:txBody>
      </p:sp>
      <p:graphicFrame>
        <p:nvGraphicFramePr>
          <p:cNvPr id="6" name="Označba mesta vsebine 2">
            <a:extLst>
              <a:ext uri="{FF2B5EF4-FFF2-40B4-BE49-F238E27FC236}">
                <a16:creationId xmlns:a16="http://schemas.microsoft.com/office/drawing/2014/main" id="{A97EA1E9-F1E7-ABFC-D0EA-C11AD1836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30520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oljeZBesedilom 3">
            <a:extLst>
              <a:ext uri="{FF2B5EF4-FFF2-40B4-BE49-F238E27FC236}">
                <a16:creationId xmlns:a16="http://schemas.microsoft.com/office/drawing/2014/main" id="{C776114B-4E3B-607C-97A7-C18F1ED5AD5D}"/>
              </a:ext>
            </a:extLst>
          </p:cNvPr>
          <p:cNvSpPr txBox="1"/>
          <p:nvPr/>
        </p:nvSpPr>
        <p:spPr>
          <a:xfrm>
            <a:off x="801189" y="1332411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800" dirty="0"/>
              <a:t>Štipendije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612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značba mesta vsebine 6">
            <a:extLst>
              <a:ext uri="{FF2B5EF4-FFF2-40B4-BE49-F238E27FC236}">
                <a16:creationId xmlns:a16="http://schemas.microsoft.com/office/drawing/2014/main" id="{3CA30C2D-1FCF-92A5-A13F-057657F1C5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78888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961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4272A3-7B7B-E3ED-574A-0A47BC0BE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Vstop v poklic</a:t>
            </a:r>
            <a:br>
              <a:rPr lang="sl-SI" dirty="0"/>
            </a:br>
            <a:r>
              <a:rPr lang="sl-SI" sz="2400" dirty="0"/>
              <a:t>Pripravništva</a:t>
            </a:r>
          </a:p>
        </p:txBody>
      </p:sp>
      <p:graphicFrame>
        <p:nvGraphicFramePr>
          <p:cNvPr id="9" name="Grafikon 8">
            <a:extLst>
              <a:ext uri="{FF2B5EF4-FFF2-40B4-BE49-F238E27FC236}">
                <a16:creationId xmlns:a16="http://schemas.microsoft.com/office/drawing/2014/main" id="{01010F1D-16E6-01A2-D508-567CA99954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060253"/>
              </p:ext>
            </p:extLst>
          </p:nvPr>
        </p:nvGraphicFramePr>
        <p:xfrm>
          <a:off x="1381328" y="1930400"/>
          <a:ext cx="8443608" cy="461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73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56D678-3DCA-8DAF-01D0-DD07F491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Vstop v poklic</a:t>
            </a:r>
            <a:br>
              <a:rPr lang="sl-SI" dirty="0"/>
            </a:br>
            <a:r>
              <a:rPr lang="sl-SI" sz="2700" dirty="0"/>
              <a:t>Študijske pomoči</a:t>
            </a:r>
            <a:br>
              <a:rPr lang="sl-SI" dirty="0"/>
            </a:br>
            <a:endParaRPr lang="sl-SI" dirty="0"/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7031341B-B755-E97C-816E-E7C647C911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838161"/>
              </p:ext>
            </p:extLst>
          </p:nvPr>
        </p:nvGraphicFramePr>
        <p:xfrm>
          <a:off x="645160" y="2153920"/>
          <a:ext cx="9136062" cy="470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oljeZBesedilom 7">
            <a:extLst>
              <a:ext uri="{FF2B5EF4-FFF2-40B4-BE49-F238E27FC236}">
                <a16:creationId xmlns:a16="http://schemas.microsoft.com/office/drawing/2014/main" id="{26FDF388-5774-9DF6-3E3E-235BF534AE88}"/>
              </a:ext>
            </a:extLst>
          </p:cNvPr>
          <p:cNvSpPr txBox="1"/>
          <p:nvPr/>
        </p:nvSpPr>
        <p:spPr>
          <a:xfrm>
            <a:off x="227148" y="2967502"/>
            <a:ext cx="352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Študijske pomoči 2022/23 </a:t>
            </a:r>
          </a:p>
          <a:p>
            <a:r>
              <a:rPr lang="sl-SI" dirty="0"/>
              <a:t>33% sofinanciranje</a:t>
            </a:r>
          </a:p>
        </p:txBody>
      </p:sp>
    </p:spTree>
    <p:extLst>
      <p:ext uri="{BB962C8B-B14F-4D97-AF65-F5344CB8AC3E}">
        <p14:creationId xmlns:p14="http://schemas.microsoft.com/office/powerpoint/2010/main" val="236638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4FF22A-63A4-755B-DEC6-F897672A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Vstop v poklic</a:t>
            </a:r>
            <a:br>
              <a:rPr lang="sl-SI" dirty="0"/>
            </a:br>
            <a:r>
              <a:rPr lang="sl-SI" sz="2400" dirty="0"/>
              <a:t>Predpisi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ED7FE32-22E6-C502-7487-74E54577E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+mj-lt"/>
              <a:buAutoNum type="arabicPeriod"/>
            </a:pPr>
            <a:r>
              <a:rPr lang="sl-SI" dirty="0"/>
              <a:t>109. člen Zakona o spremembah in dopolnitvah Zakona o organizaciji in financiranju vzgoje in izobraževanja (ZOFVI-P) (Uradni list RS, št. 71/23)</a:t>
            </a:r>
          </a:p>
          <a:p>
            <a:pPr>
              <a:buFont typeface="+mj-lt"/>
              <a:buAutoNum type="arabicPeriod"/>
            </a:pPr>
            <a:r>
              <a:rPr lang="sl-SI" dirty="0"/>
              <a:t>Prenova pravilnikov o izobrazbi</a:t>
            </a:r>
          </a:p>
          <a:p>
            <a:r>
              <a:rPr lang="sl-SI" dirty="0"/>
              <a:t>programska širitev in  posodobitev izobraževalnih programov,</a:t>
            </a:r>
          </a:p>
          <a:p>
            <a:r>
              <a:rPr lang="sl-SI" dirty="0"/>
              <a:t>potreba po posodobitvi pravnega predpisa v skladu z novimi </a:t>
            </a:r>
            <a:r>
              <a:rPr lang="sl-SI" dirty="0" err="1"/>
              <a:t>nomotehničnimi</a:t>
            </a:r>
            <a:r>
              <a:rPr lang="sl-SI" dirty="0"/>
              <a:t> smernicami, </a:t>
            </a:r>
          </a:p>
          <a:p>
            <a:r>
              <a:rPr lang="sl-SI" dirty="0"/>
              <a:t>potreba po natančnejši uskladitev posameznih določb s potencialnim kadrovskim načrtovanjem ob enaki ali okrepljeni verjetnosti zagotavljanja kvalitete pedagoškega osebja;</a:t>
            </a:r>
          </a:p>
          <a:p>
            <a:pPr>
              <a:buFont typeface="+mj-lt"/>
              <a:buAutoNum type="arabicPeriod" startAt="3"/>
            </a:pPr>
            <a:r>
              <a:rPr lang="sl-SI" dirty="0"/>
              <a:t>Sklep o nujnih kadrovskih ukrepih za nemoteno delovanje vzgojno-izobraževalnih zavodov (podlaga:149. člena Zakona o interventnih ukrepih za odpravo posledic poplav in zemeljskih  plazov iz avgusta 2023 (Uradni list RS, št. 95/23)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5019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AC62A0-AD9C-F6FA-B36D-B9788C1B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sl-SI" dirty="0"/>
              <a:t>Kaj pa naslavljanje ostalih dejavnikov?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332B909-0D28-73DC-16CE-F06BA2347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sl-SI" dirty="0"/>
              <a:t>Odhajanje kadra iz poklica</a:t>
            </a:r>
          </a:p>
          <a:p>
            <a:r>
              <a:rPr lang="sl-SI" dirty="0"/>
              <a:t>Demografska situacija</a:t>
            </a:r>
          </a:p>
          <a:p>
            <a:r>
              <a:rPr lang="sl-SI" dirty="0"/>
              <a:t>Gospodarska situacija</a:t>
            </a:r>
          </a:p>
          <a:p>
            <a:r>
              <a:rPr lang="sl-SI" dirty="0"/>
              <a:t>Plača</a:t>
            </a:r>
          </a:p>
          <a:p>
            <a:r>
              <a:rPr lang="sl-SI" dirty="0"/>
              <a:t>Možnost kariernega razvoja</a:t>
            </a:r>
          </a:p>
          <a:p>
            <a:r>
              <a:rPr lang="sl-SI" dirty="0"/>
              <a:t>Obseg vsebin vzgojno – izobraževalnega procesa  </a:t>
            </a:r>
          </a:p>
          <a:p>
            <a:r>
              <a:rPr lang="sl-SI" dirty="0"/>
              <a:t>Inkluzija</a:t>
            </a:r>
          </a:p>
          <a:p>
            <a:r>
              <a:rPr lang="sl-SI" dirty="0"/>
              <a:t>Dobro počutje na delovnem mestu</a:t>
            </a:r>
          </a:p>
          <a:p>
            <a:r>
              <a:rPr lang="sl-SI" dirty="0"/>
              <a:t>Organizacija vzgojno-izobraževalnega procesa</a:t>
            </a:r>
          </a:p>
          <a:p>
            <a:r>
              <a:rPr lang="sl-SI" dirty="0"/>
              <a:t>Ugled poklica v družbi</a:t>
            </a:r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AB45D6D5-1211-3619-E714-FD6A93F0D0A7}"/>
              </a:ext>
            </a:extLst>
          </p:cNvPr>
          <p:cNvSpPr txBox="1"/>
          <p:nvPr/>
        </p:nvSpPr>
        <p:spPr>
          <a:xfrm>
            <a:off x="466923" y="4891983"/>
            <a:ext cx="245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17" name="PoljeZBesedilom 16">
            <a:extLst>
              <a:ext uri="{FF2B5EF4-FFF2-40B4-BE49-F238E27FC236}">
                <a16:creationId xmlns:a16="http://schemas.microsoft.com/office/drawing/2014/main" id="{4A61EBC7-BE11-8FB3-907F-9F3CBEDA0FA5}"/>
              </a:ext>
            </a:extLst>
          </p:cNvPr>
          <p:cNvSpPr txBox="1"/>
          <p:nvPr/>
        </p:nvSpPr>
        <p:spPr>
          <a:xfrm>
            <a:off x="1122103" y="5412636"/>
            <a:ext cx="90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18" name="PoljeZBesedilom 17">
            <a:extLst>
              <a:ext uri="{FF2B5EF4-FFF2-40B4-BE49-F238E27FC236}">
                <a16:creationId xmlns:a16="http://schemas.microsoft.com/office/drawing/2014/main" id="{C92DC334-189A-FC00-3C57-FD0A0311CF74}"/>
              </a:ext>
            </a:extLst>
          </p:cNvPr>
          <p:cNvSpPr txBox="1"/>
          <p:nvPr/>
        </p:nvSpPr>
        <p:spPr>
          <a:xfrm>
            <a:off x="7895924" y="4891983"/>
            <a:ext cx="250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C63C65FE-B5E7-2B7C-54C7-9655E35422BB}"/>
              </a:ext>
            </a:extLst>
          </p:cNvPr>
          <p:cNvSpPr txBox="1"/>
          <p:nvPr/>
        </p:nvSpPr>
        <p:spPr>
          <a:xfrm>
            <a:off x="466923" y="6076747"/>
            <a:ext cx="2249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20" name="PoljeZBesedilom 19">
            <a:extLst>
              <a:ext uri="{FF2B5EF4-FFF2-40B4-BE49-F238E27FC236}">
                <a16:creationId xmlns:a16="http://schemas.microsoft.com/office/drawing/2014/main" id="{0BDF2646-7E7D-2B31-4EF0-B85271145183}"/>
              </a:ext>
            </a:extLst>
          </p:cNvPr>
          <p:cNvSpPr txBox="1"/>
          <p:nvPr/>
        </p:nvSpPr>
        <p:spPr>
          <a:xfrm>
            <a:off x="7807149" y="5687326"/>
            <a:ext cx="280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F4CDAEFA-921F-E772-C242-ECCD75166EA1}"/>
              </a:ext>
            </a:extLst>
          </p:cNvPr>
          <p:cNvSpPr txBox="1"/>
          <p:nvPr/>
        </p:nvSpPr>
        <p:spPr>
          <a:xfrm>
            <a:off x="6619648" y="6375247"/>
            <a:ext cx="288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870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ladko">
  <a:themeElements>
    <a:clrScheme name="Modro-zelena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7471</TotalTime>
  <Words>550</Words>
  <Application>Microsoft Office PowerPoint</Application>
  <PresentationFormat>Širokozaslonsko</PresentationFormat>
  <Paragraphs>85</Paragraphs>
  <Slides>10</Slides>
  <Notes>9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Gladko</vt:lpstr>
      <vt:lpstr>Pomanjkanje strokovnih delavcev v vzgoji in izobraževanju Ukrepi</vt:lpstr>
      <vt:lpstr>PowerPointova predstavitev</vt:lpstr>
      <vt:lpstr>PowerPointova predstavitev</vt:lpstr>
      <vt:lpstr>Vpis v študij</vt:lpstr>
      <vt:lpstr>PowerPointova predstavitev</vt:lpstr>
      <vt:lpstr>Vstop v poklic Pripravništva</vt:lpstr>
      <vt:lpstr>Vstop v poklic Študijske pomoči </vt:lpstr>
      <vt:lpstr>Vstop v poklic Predpisi</vt:lpstr>
      <vt:lpstr>Kaj pa naslavljanje ostalih dejavnikov?</vt:lpstr>
      <vt:lpstr>dr. Miha Lovšin  miha.lovsin@gov.si  Urad za razvoj in kakovost izobraževanja, Sektor za razvoj kadrov v šolstvu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Pomanjkanje strokovnih delavcev v vzgoji in izobraževanju</dc:title>
  <dc:creator>Miha Lovšin</dc:creator>
  <cp:lastModifiedBy>Sebastijan Magdič</cp:lastModifiedBy>
  <cp:revision>14</cp:revision>
  <cp:lastPrinted>2023-09-19T13:14:54Z</cp:lastPrinted>
  <dcterms:created xsi:type="dcterms:W3CDTF">2023-09-14T09:10:47Z</dcterms:created>
  <dcterms:modified xsi:type="dcterms:W3CDTF">2023-11-28T11:55:25Z</dcterms:modified>
</cp:coreProperties>
</file>