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80" r:id="rId2"/>
    <p:sldId id="403" r:id="rId3"/>
    <p:sldId id="472" r:id="rId4"/>
    <p:sldId id="419" r:id="rId5"/>
    <p:sldId id="420" r:id="rId6"/>
    <p:sldId id="440" r:id="rId7"/>
    <p:sldId id="426" r:id="rId8"/>
    <p:sldId id="431" r:id="rId9"/>
    <p:sldId id="404" r:id="rId10"/>
    <p:sldId id="473" r:id="rId11"/>
    <p:sldId id="462" r:id="rId12"/>
    <p:sldId id="467" r:id="rId13"/>
    <p:sldId id="470" r:id="rId14"/>
    <p:sldId id="405" r:id="rId15"/>
    <p:sldId id="401" r:id="rId16"/>
    <p:sldId id="413" r:id="rId17"/>
    <p:sldId id="414" r:id="rId18"/>
    <p:sldId id="402" r:id="rId19"/>
    <p:sldId id="471" r:id="rId20"/>
    <p:sldId id="465" r:id="rId21"/>
  </p:sldIdLst>
  <p:sldSz cx="12192000" cy="6858000"/>
  <p:notesSz cx="6735763" cy="9866313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421"/>
    </p:cViewPr>
  </p:sorterViewPr>
  <p:notesViewPr>
    <p:cSldViewPr snapToGrid="0">
      <p:cViewPr varScale="1">
        <p:scale>
          <a:sx n="85" d="100"/>
          <a:sy n="85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Zvezek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b="1" dirty="0" smtClean="0">
                <a:solidFill>
                  <a:srgbClr val="0000FF"/>
                </a:solidFill>
              </a:rPr>
              <a:t>Podpora </a:t>
            </a:r>
            <a:r>
              <a:rPr lang="sl-SI" b="1" dirty="0">
                <a:solidFill>
                  <a:srgbClr val="0000FF"/>
                </a:solidFill>
              </a:rPr>
              <a:t>učiteljem z uvajanjem, mentorstvom in sodelovalnim </a:t>
            </a:r>
            <a:r>
              <a:rPr lang="sl-SI" b="1" dirty="0" smtClean="0">
                <a:solidFill>
                  <a:srgbClr val="0000FF"/>
                </a:solidFill>
              </a:rPr>
              <a:t>učenjem</a:t>
            </a:r>
            <a:endParaRPr lang="sl-SI" b="1" dirty="0">
              <a:solidFill>
                <a:srgbClr val="0000FF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List1!$D$24</c:f>
              <c:strCache>
                <c:ptCount val="1"/>
                <c:pt idx="0">
                  <c:v>deleži SLO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List1!$C$25:$C$30</c:f>
              <c:strCache>
                <c:ptCount val="6"/>
                <c:pt idx="0">
                  <c:v>Deleži učiteljev, ki  niso bili deležni nobenega uvajanja na trenutni šoli</c:v>
                </c:pt>
                <c:pt idx="1">
                  <c:v>Deleži učiteljev začetnikov, ki imajo mentorja na trenutni šoli</c:v>
                </c:pt>
                <c:pt idx="2">
                  <c:v>Deleži učiteljev, ki so potrdili, da je na njihovi šoli sodelovalna kultura, ki jo opredeljuje medsebojna podpora</c:v>
                </c:pt>
                <c:pt idx="3">
                  <c:v>Deleži učiteljev, ki  se udeležujejo sodelovalnega učenja na šoli vsaj enkrat mesečno</c:v>
                </c:pt>
                <c:pt idx="4">
                  <c:v>Deleži učiteljev, ki so potrdili, da so povratne informacije o njihovem delu ugodno vplivale na poučevanje</c:v>
                </c:pt>
                <c:pt idx="5">
                  <c:v>Deleži učiteljev, ko so prejeli povratne inforace  o svojem delu v več kot treh oblikah</c:v>
                </c:pt>
              </c:strCache>
            </c:strRef>
          </c:cat>
          <c:val>
            <c:numRef>
              <c:f>List1!$D$25:$D$30</c:f>
              <c:numCache>
                <c:formatCode>General</c:formatCode>
                <c:ptCount val="6"/>
                <c:pt idx="0">
                  <c:v>48</c:v>
                </c:pt>
                <c:pt idx="1">
                  <c:v>5</c:v>
                </c:pt>
                <c:pt idx="2">
                  <c:v>89</c:v>
                </c:pt>
                <c:pt idx="3">
                  <c:v>26</c:v>
                </c:pt>
                <c:pt idx="4">
                  <c:v>83</c:v>
                </c:pt>
                <c:pt idx="5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1F-4577-96CE-7A0C900FE488}"/>
            </c:ext>
          </c:extLst>
        </c:ser>
        <c:ser>
          <c:idx val="1"/>
          <c:order val="1"/>
          <c:tx>
            <c:strRef>
              <c:f>List1!$E$24</c:f>
              <c:strCache>
                <c:ptCount val="1"/>
                <c:pt idx="0">
                  <c:v>deleži OECD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List1!$C$25:$C$30</c:f>
              <c:strCache>
                <c:ptCount val="6"/>
                <c:pt idx="0">
                  <c:v>Deleži učiteljev, ki  niso bili deležni nobenega uvajanja na trenutni šoli</c:v>
                </c:pt>
                <c:pt idx="1">
                  <c:v>Deleži učiteljev začetnikov, ki imajo mentorja na trenutni šoli</c:v>
                </c:pt>
                <c:pt idx="2">
                  <c:v>Deleži učiteljev, ki so potrdili, da je na njihovi šoli sodelovalna kultura, ki jo opredeljuje medsebojna podpora</c:v>
                </c:pt>
                <c:pt idx="3">
                  <c:v>Deleži učiteljev, ki  se udeležujejo sodelovalnega učenja na šoli vsaj enkrat mesečno</c:v>
                </c:pt>
                <c:pt idx="4">
                  <c:v>Deleži učiteljev, ki so potrdili, da so povratne informacije o njihovem delu ugodno vplivale na poučevanje</c:v>
                </c:pt>
                <c:pt idx="5">
                  <c:v>Deleži učiteljev, ko so prejeli povratne inforace  o svojem delu v več kot treh oblikah</c:v>
                </c:pt>
              </c:strCache>
            </c:strRef>
          </c:cat>
          <c:val>
            <c:numRef>
              <c:f>List1!$E$25:$E$30</c:f>
              <c:numCache>
                <c:formatCode>General</c:formatCode>
                <c:ptCount val="6"/>
                <c:pt idx="0">
                  <c:v>58</c:v>
                </c:pt>
                <c:pt idx="1">
                  <c:v>22</c:v>
                </c:pt>
                <c:pt idx="2">
                  <c:v>81</c:v>
                </c:pt>
                <c:pt idx="3">
                  <c:v>21</c:v>
                </c:pt>
                <c:pt idx="4">
                  <c:v>71</c:v>
                </c:pt>
                <c:pt idx="5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1F-4577-96CE-7A0C900FE48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02143408"/>
        <c:axId val="902141744"/>
      </c:barChart>
      <c:catAx>
        <c:axId val="90214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902141744"/>
        <c:crosses val="autoZero"/>
        <c:auto val="1"/>
        <c:lblAlgn val="ctr"/>
        <c:lblOffset val="100"/>
        <c:noMultiLvlLbl val="0"/>
      </c:catAx>
      <c:valAx>
        <c:axId val="90214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90214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1" i="0" u="none" strike="noStrike" cap="none" baseline="0" dirty="0" err="1" smtClean="0">
                <a:solidFill>
                  <a:srgbClr val="0000FF"/>
                </a:solidFill>
                <a:effectLst/>
              </a:rPr>
              <a:t>Samouresničevanje</a:t>
            </a:r>
            <a:r>
              <a:rPr lang="en-GB" sz="1400" b="1" i="0" u="none" strike="noStrike" cap="none" baseline="0" dirty="0" smtClean="0">
                <a:solidFill>
                  <a:srgbClr val="0000FF"/>
                </a:solidFill>
                <a:effectLst/>
              </a:rPr>
              <a:t> in </a:t>
            </a:r>
            <a:r>
              <a:rPr lang="en-GB" sz="1400" b="1" i="0" u="none" strike="noStrike" cap="none" baseline="0" dirty="0" err="1" smtClean="0">
                <a:solidFill>
                  <a:srgbClr val="0000FF"/>
                </a:solidFill>
                <a:effectLst/>
              </a:rPr>
              <a:t>ohranjanje</a:t>
            </a:r>
            <a:r>
              <a:rPr lang="en-GB" sz="1400" b="1" i="0" u="none" strike="noStrike" cap="none" baseline="0" dirty="0" smtClean="0">
                <a:solidFill>
                  <a:srgbClr val="0000FF"/>
                </a:solidFill>
                <a:effectLst/>
              </a:rPr>
              <a:t> </a:t>
            </a:r>
            <a:r>
              <a:rPr lang="en-GB" sz="1400" b="1" i="0" u="none" strike="noStrike" cap="none" baseline="0" dirty="0" err="1" smtClean="0">
                <a:solidFill>
                  <a:srgbClr val="0000FF"/>
                </a:solidFill>
                <a:effectLst/>
              </a:rPr>
              <a:t>učiteljev</a:t>
            </a:r>
            <a:r>
              <a:rPr lang="en-GB" sz="1400" b="1" i="0" u="none" strike="noStrike" cap="none" baseline="0" dirty="0" smtClean="0">
                <a:solidFill>
                  <a:srgbClr val="0000FF"/>
                </a:solidFill>
                <a:effectLst/>
              </a:rPr>
              <a:t> v </a:t>
            </a:r>
            <a:r>
              <a:rPr lang="en-GB" sz="1400" b="1" i="0" u="none" strike="noStrike" cap="none" baseline="0" dirty="0" err="1" smtClean="0">
                <a:solidFill>
                  <a:srgbClr val="0000FF"/>
                </a:solidFill>
                <a:effectLst/>
              </a:rPr>
              <a:t>poklicu</a:t>
            </a:r>
            <a:endParaRPr lang="sl-SI" b="1" dirty="0">
              <a:solidFill>
                <a:srgbClr val="0000FF"/>
              </a:solidFill>
            </a:endParaRPr>
          </a:p>
        </c:rich>
      </c:tx>
      <c:layout>
        <c:manualLayout>
          <c:xMode val="edge"/>
          <c:yMode val="edge"/>
          <c:x val="0.27064231554389029"/>
          <c:y val="1.15732382079979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>
        <c:manualLayout>
          <c:layoutTarget val="inner"/>
          <c:xMode val="edge"/>
          <c:yMode val="edge"/>
          <c:x val="4.8540165772109595E-2"/>
          <c:y val="0.13215010141987832"/>
          <c:w val="0.92918360903550479"/>
          <c:h val="0.570305803559544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List1!$D$35</c:f>
              <c:strCache>
                <c:ptCount val="1"/>
                <c:pt idx="0">
                  <c:v>deleži SLO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List1!$C$36:$C$40</c:f>
              <c:strCache>
                <c:ptCount val="5"/>
                <c:pt idx="0">
                  <c:v>Deleži učiteljev, ki so zaposleni za določen čas (za 1 šolsko leto ali manj)</c:v>
                </c:pt>
                <c:pt idx="1">
                  <c:v>Deleži učiteljev, ki bi radi zamenjali šolo zaposlitve, če bi bilo mogoče</c:v>
                </c:pt>
                <c:pt idx="2">
                  <c:v>Deleži učiteljev, ki doživljajo veliko stresa pri svojem delu</c:v>
                </c:pt>
                <c:pt idx="3">
                  <c:v>Deleži učiteljev, ki jim je preveč administrativnega dela vir precejšnjega ali velikega stresa</c:v>
                </c:pt>
                <c:pt idx="4">
                  <c:v>Deleži učiteljev, starih do 50 let, ki želijo zamenjati poklic v naslednjih 5 letih </c:v>
                </c:pt>
              </c:strCache>
            </c:strRef>
          </c:cat>
          <c:val>
            <c:numRef>
              <c:f>List1!$D$36:$D$40</c:f>
              <c:numCache>
                <c:formatCode>General</c:formatCode>
                <c:ptCount val="5"/>
                <c:pt idx="0">
                  <c:v>6</c:v>
                </c:pt>
                <c:pt idx="1">
                  <c:v>18</c:v>
                </c:pt>
                <c:pt idx="2">
                  <c:v>16</c:v>
                </c:pt>
                <c:pt idx="3">
                  <c:v>59</c:v>
                </c:pt>
                <c:pt idx="4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CC-424F-85F8-9422ADE9B3B2}"/>
            </c:ext>
          </c:extLst>
        </c:ser>
        <c:ser>
          <c:idx val="1"/>
          <c:order val="1"/>
          <c:tx>
            <c:strRef>
              <c:f>List1!$E$35</c:f>
              <c:strCache>
                <c:ptCount val="1"/>
                <c:pt idx="0">
                  <c:v>deleži OECD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List1!$C$36:$C$40</c:f>
              <c:strCache>
                <c:ptCount val="5"/>
                <c:pt idx="0">
                  <c:v>Deleži učiteljev, ki so zaposleni za določen čas (za 1 šolsko leto ali manj)</c:v>
                </c:pt>
                <c:pt idx="1">
                  <c:v>Deleži učiteljev, ki bi radi zamenjali šolo zaposlitve, če bi bilo mogoče</c:v>
                </c:pt>
                <c:pt idx="2">
                  <c:v>Deleži učiteljev, ki doživljajo veliko stresa pri svojem delu</c:v>
                </c:pt>
                <c:pt idx="3">
                  <c:v>Deleži učiteljev, ki jim je preveč administrativnega dela vir precejšnjega ali velikega stresa</c:v>
                </c:pt>
                <c:pt idx="4">
                  <c:v>Deleži učiteljev, starih do 50 let, ki želijo zamenjati poklic v naslednjih 5 letih </c:v>
                </c:pt>
              </c:strCache>
            </c:strRef>
          </c:cat>
          <c:val>
            <c:numRef>
              <c:f>List1!$E$36:$E$40</c:f>
              <c:numCache>
                <c:formatCode>General</c:formatCode>
                <c:ptCount val="5"/>
                <c:pt idx="0">
                  <c:v>12</c:v>
                </c:pt>
                <c:pt idx="1">
                  <c:v>20</c:v>
                </c:pt>
                <c:pt idx="2">
                  <c:v>18</c:v>
                </c:pt>
                <c:pt idx="3">
                  <c:v>49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CC-424F-85F8-9422ADE9B3B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02140496"/>
        <c:axId val="902140912"/>
      </c:barChart>
      <c:catAx>
        <c:axId val="90214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902140912"/>
        <c:crosses val="autoZero"/>
        <c:auto val="1"/>
        <c:lblAlgn val="ctr"/>
        <c:lblOffset val="100"/>
        <c:noMultiLvlLbl val="0"/>
      </c:catAx>
      <c:valAx>
        <c:axId val="90214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90214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l-S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0.6503</cdr:y>
    </cdr:from>
    <cdr:to>
      <cdr:x>0.35928</cdr:x>
      <cdr:y>0.91352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0" y="2854468"/>
          <a:ext cx="3942308" cy="115538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rtlCol="0" anchor="ctr"/>
        <a:lstStyle xmlns:a="http://schemas.openxmlformats.org/drawingml/2006/main"/>
        <a:p xmlns:a="http://schemas.openxmlformats.org/drawingml/2006/main">
          <a:endParaRPr lang="sl-SI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0.41815</cdr:x>
      <cdr:y>0.67476</cdr:y>
    </cdr:from>
    <cdr:to>
      <cdr:x>0.79415</cdr:x>
      <cdr:y>0.87517</cdr:y>
    </cdr:to>
    <cdr:sp macro="" textlink="">
      <cdr:nvSpPr>
        <cdr:cNvPr id="2" name="Elipsa 1"/>
        <cdr:cNvSpPr/>
      </cdr:nvSpPr>
      <cdr:spPr>
        <a:xfrm xmlns:a="http://schemas.openxmlformats.org/drawingml/2006/main">
          <a:off x="4763477" y="3197744"/>
          <a:ext cx="4283389" cy="94971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8575">
          <a:solidFill>
            <a:srgbClr val="FF0000"/>
          </a:solidFill>
        </a:ln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sl-SI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56562-DC4D-4AA5-8630-FDEB33F1E579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04B22-9F99-47A4-A5AA-CFC75444275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381180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95DCFF-7A3B-4198-A7C7-2B00A83CBFCC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dirty="0" smtClean="0"/>
              <a:t>Uredite sloge besedila matrice</a:t>
            </a:r>
          </a:p>
          <a:p>
            <a:pPr lvl="1" rtl="0"/>
            <a:r>
              <a:rPr lang="sl-SI" dirty="0" smtClean="0"/>
              <a:t>Druga raven</a:t>
            </a:r>
          </a:p>
          <a:p>
            <a:pPr lvl="2" rtl="0"/>
            <a:r>
              <a:rPr lang="sl-SI" dirty="0" smtClean="0"/>
              <a:t>Tretja raven</a:t>
            </a:r>
          </a:p>
          <a:p>
            <a:pPr lvl="3" rtl="0"/>
            <a:r>
              <a:rPr lang="sl-SI" dirty="0" smtClean="0"/>
              <a:t>Četrta raven</a:t>
            </a:r>
          </a:p>
          <a:p>
            <a:pPr lvl="4" rtl="0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kupina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Pravokotnik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cxnSp>
          <p:nvCxnSpPr>
            <p:cNvPr id="7" name="Raven povezovalnik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Raven povezovalnik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Naslov 8"/>
          <p:cNvSpPr>
            <a:spLocks noGrp="1"/>
          </p:cNvSpPr>
          <p:nvPr>
            <p:ph type="ctrTitle" hasCustomPrompt="1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l-SI" dirty="0" smtClean="0"/>
              <a:t>Kliknite, če želite urediti slog naslova matrice</a:t>
            </a:r>
            <a:endParaRPr kumimoji="0" lang="sl-SI" dirty="0"/>
          </a:p>
        </p:txBody>
      </p:sp>
      <p:sp>
        <p:nvSpPr>
          <p:cNvPr id="17" name="Podnaslov 16"/>
          <p:cNvSpPr>
            <a:spLocks noGrp="1"/>
          </p:cNvSpPr>
          <p:nvPr>
            <p:ph type="subTitle" idx="1" hasCustomPrompt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sl-SI" dirty="0" smtClean="0"/>
              <a:t>Kliknite, če želite urediti slog podnaslova matrice</a:t>
            </a:r>
            <a:endParaRPr kumimoji="0" lang="sl-SI" dirty="0"/>
          </a:p>
        </p:txBody>
      </p:sp>
      <p:sp>
        <p:nvSpPr>
          <p:cNvPr id="30" name="Označba mesta za datum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83BFD8-85C1-4FC1-B32F-29F1269BAA62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19" name="Označba mesta za nogo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27" name="Označba mesta za številko diapozitiva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177229-E80A-4991-973C-7D159892AC01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923BC8-446C-4628-A050-E70524FAF011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D2DD2A-5CAE-4235-8DA6-ACC61481F8EC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EF515F-88EF-49FB-A198-42B213E76718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F3D586-9524-4CFF-9B35-17FB04A99273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</p:txBody>
      </p:sp>
      <p:sp>
        <p:nvSpPr>
          <p:cNvPr id="5" name="Označba mesta vsebine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83E709-E8C4-4871-9103-30FC2E980C0A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B1373-BB3B-4875-8EAE-99F257775020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C2D08E-1C10-490E-B29B-BDBB22F7C68E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  <a:p>
            <a:pPr lvl="1" rtl="0" eaLnBrk="1" latinLnBrk="0" hangingPunct="1"/>
            <a:r>
              <a:rPr lang="sl-SI" smtClean="0"/>
              <a:t>Druga raven</a:t>
            </a:r>
          </a:p>
          <a:p>
            <a:pPr lvl="2" rtl="0" eaLnBrk="1" latinLnBrk="0" hangingPunct="1"/>
            <a:r>
              <a:rPr lang="sl-SI" smtClean="0"/>
              <a:t>Tretja raven</a:t>
            </a:r>
          </a:p>
          <a:p>
            <a:pPr lvl="3" rtl="0" eaLnBrk="1" latinLnBrk="0" hangingPunct="1"/>
            <a:r>
              <a:rPr lang="sl-SI" smtClean="0"/>
              <a:t>Četrta raven</a:t>
            </a:r>
          </a:p>
          <a:p>
            <a:pPr lvl="4" rtl="0" eaLnBrk="1" latinLnBrk="0" hangingPunct="1"/>
            <a:r>
              <a:rPr lang="sl-SI" smtClean="0"/>
              <a:t>Peta raven</a:t>
            </a:r>
            <a:endParaRPr kumimoji="0" lang="sl-SI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F7FD53-FD20-440F-841C-893BDD7332A7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z enim odrezanim in zaobljenim vogalom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l-SI" sz="1800" dirty="0"/>
          </a:p>
        </p:txBody>
      </p:sp>
      <p:sp>
        <p:nvSpPr>
          <p:cNvPr id="12" name="Pravokotni trikotnik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l-SI" sz="18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sl-SI" smtClean="0"/>
              <a:t>Uredite slog naslova matrice</a:t>
            </a:r>
            <a:endParaRPr kumimoji="0" lang="sl-SI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sl-SI" smtClean="0"/>
              <a:t>Kliknite ikono, če želite dodati sliko</a:t>
            </a:r>
            <a:endParaRPr kumimoji="0" lang="sl-SI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sl-SI" smtClean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45E7F6-CC49-44B1-893D-C9CB9E49F531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sl-SI" smtClean="0"/>
              <a:t>‹#›</a:t>
            </a:fld>
            <a:endParaRPr lang="sl-SI" dirty="0"/>
          </a:p>
        </p:txBody>
      </p:sp>
      <p:sp>
        <p:nvSpPr>
          <p:cNvPr id="10" name="Prostoročno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sl-SI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očno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sl-SI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kupina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Pravokotnik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grpSp>
          <p:nvGrpSpPr>
            <p:cNvPr id="27" name="Skupina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Prostoročno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sl-SI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Prostoročno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sl-SI" sz="18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Skupina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Prostoročno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sl-SI" sz="1800" dirty="0"/>
                </a:p>
              </p:txBody>
            </p:sp>
            <p:sp>
              <p:nvSpPr>
                <p:cNvPr id="33" name="Prostoročno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sl-SI" sz="1800" dirty="0"/>
                </a:p>
              </p:txBody>
            </p:sp>
          </p:grpSp>
        </p:grpSp>
      </p:grpSp>
      <p:sp>
        <p:nvSpPr>
          <p:cNvPr id="9" name="Označba mesta za naslov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sl-SI" dirty="0" smtClean="0"/>
              <a:t>Kliknite, če želite urediti slog naslova matrice</a:t>
            </a:r>
            <a:endParaRPr kumimoji="0" lang="sl-SI" dirty="0"/>
          </a:p>
        </p:txBody>
      </p:sp>
      <p:sp>
        <p:nvSpPr>
          <p:cNvPr id="30" name="Označba mesta za besedilo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sl-SI" dirty="0" smtClean="0"/>
              <a:t>Uredite sloge besedila matrice</a:t>
            </a:r>
          </a:p>
          <a:p>
            <a:pPr lvl="1" rtl="0" eaLnBrk="1" latinLnBrk="0" hangingPunct="1"/>
            <a:r>
              <a:rPr lang="sl-SI" dirty="0" smtClean="0"/>
              <a:t>Druga raven</a:t>
            </a:r>
          </a:p>
          <a:p>
            <a:pPr lvl="2" rtl="0" eaLnBrk="1" latinLnBrk="0" hangingPunct="1"/>
            <a:r>
              <a:rPr lang="sl-SI" dirty="0" smtClean="0"/>
              <a:t>Tretja raven</a:t>
            </a:r>
          </a:p>
          <a:p>
            <a:pPr lvl="3" rtl="0" eaLnBrk="1" latinLnBrk="0" hangingPunct="1"/>
            <a:r>
              <a:rPr lang="sl-SI" dirty="0" smtClean="0"/>
              <a:t>Četrta raven</a:t>
            </a:r>
          </a:p>
          <a:p>
            <a:pPr lvl="4" rtl="0" eaLnBrk="1" latinLnBrk="0" hangingPunct="1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10" name="Označba mesta za datum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008D0D69-D5A0-4F0C-8106-14E3E3FA6E9D}" type="datetime1">
              <a:rPr lang="sl-SI" smtClean="0"/>
              <a:t>28. 11. 2023</a:t>
            </a:fld>
            <a:endParaRPr lang="sl-SI" dirty="0"/>
          </a:p>
        </p:txBody>
      </p:sp>
      <p:sp>
        <p:nvSpPr>
          <p:cNvPr id="22" name="Označba mesta za nogo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dirty="0" smtClean="0"/>
              <a:t>Dodajte nogo</a:t>
            </a:r>
            <a:endParaRPr lang="sl-SI" dirty="0"/>
          </a:p>
        </p:txBody>
      </p:sp>
      <p:sp>
        <p:nvSpPr>
          <p:cNvPr id="18" name="Označba mesta za številko diapozitiva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1F3050-EB92-D7B6-6D53-6A1017FD9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670" y="584462"/>
            <a:ext cx="10468864" cy="227186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n-GB" sz="2800" b="1" dirty="0" smtClean="0">
                <a:solidFill>
                  <a:srgbClr val="000000"/>
                </a:solidFill>
              </a:rPr>
              <a:t/>
            </a:r>
            <a:br>
              <a:rPr lang="en-GB" sz="2800" b="1" dirty="0" smtClean="0">
                <a:solidFill>
                  <a:srgbClr val="000000"/>
                </a:solidFill>
              </a:rPr>
            </a:br>
            <a:r>
              <a:rPr lang="en-GB" sz="2800" dirty="0">
                <a:solidFill>
                  <a:srgbClr val="000000"/>
                </a:solidFill>
              </a:rPr>
              <a:t/>
            </a:r>
            <a:br>
              <a:rPr lang="en-GB" sz="2800" dirty="0">
                <a:solidFill>
                  <a:srgbClr val="000000"/>
                </a:solidFill>
              </a:rPr>
            </a:br>
            <a:r>
              <a:rPr lang="en-GB" sz="2800" dirty="0" smtClean="0">
                <a:solidFill>
                  <a:srgbClr val="000000"/>
                </a:solidFill>
              </a:rPr>
              <a:t/>
            </a:r>
            <a:br>
              <a:rPr lang="en-GB" sz="2800" dirty="0" smtClean="0">
                <a:solidFill>
                  <a:srgbClr val="000000"/>
                </a:solidFill>
              </a:rPr>
            </a:br>
            <a:r>
              <a:rPr lang="en-GB" sz="2200" b="1" dirty="0" smtClean="0"/>
              <a:t/>
            </a:r>
            <a:br>
              <a:rPr lang="en-GB" sz="2200" b="1" dirty="0" smtClean="0"/>
            </a:br>
            <a:r>
              <a:rPr lang="en-GB" sz="2200" b="1" dirty="0" smtClean="0"/>
              <a:t/>
            </a:r>
            <a:br>
              <a:rPr lang="en-GB" sz="2200" b="1" dirty="0" smtClean="0"/>
            </a:br>
            <a:r>
              <a:rPr lang="sl-SI" sz="2200" b="0" dirty="0"/>
              <a:t/>
            </a:r>
            <a:br>
              <a:rPr lang="sl-SI" sz="2200" b="0" dirty="0"/>
            </a:br>
            <a:r>
              <a:rPr lang="sl-SI" sz="2200" b="0" dirty="0"/>
              <a:t> </a:t>
            </a:r>
            <a:br>
              <a:rPr lang="sl-SI" sz="2200" b="0" dirty="0"/>
            </a:br>
            <a:r>
              <a:rPr lang="sl-SI" sz="2400" dirty="0"/>
              <a:t/>
            </a:r>
            <a:br>
              <a:rPr lang="sl-SI" sz="2400" dirty="0"/>
            </a:br>
            <a:r>
              <a:rPr lang="sl-SI" sz="2400" b="0" dirty="0">
                <a:solidFill>
                  <a:srgbClr val="002060"/>
                </a:solidFill>
              </a:rPr>
              <a:t> </a:t>
            </a:r>
            <a:r>
              <a:rPr lang="en-GB" sz="2400" b="0" dirty="0" smtClean="0">
                <a:solidFill>
                  <a:srgbClr val="002060"/>
                </a:solidFill>
              </a:rPr>
              <a:t/>
            </a:r>
            <a:br>
              <a:rPr lang="en-GB" sz="2400" b="0" dirty="0" smtClean="0">
                <a:solidFill>
                  <a:srgbClr val="002060"/>
                </a:solidFill>
              </a:rPr>
            </a:br>
            <a:r>
              <a:rPr lang="en-GB" sz="2400" b="0" dirty="0">
                <a:solidFill>
                  <a:srgbClr val="002060"/>
                </a:solidFill>
              </a:rPr>
              <a:t/>
            </a:r>
            <a:br>
              <a:rPr lang="en-GB" sz="2400" b="0" dirty="0">
                <a:solidFill>
                  <a:srgbClr val="002060"/>
                </a:solidFill>
              </a:rPr>
            </a:br>
            <a:r>
              <a:rPr lang="sl-SI" sz="2000" b="0" dirty="0" smtClean="0">
                <a:solidFill>
                  <a:schemeClr val="tx1"/>
                </a:solidFill>
              </a:rPr>
              <a:t>Delovna skupina </a:t>
            </a:r>
            <a:r>
              <a:rPr lang="sl-SI" sz="2000" b="0" dirty="0">
                <a:solidFill>
                  <a:schemeClr val="tx1"/>
                </a:solidFill>
              </a:rPr>
              <a:t>za pripravo Nacionalnega programa vzgoje in izobraževanja 2023–2033 </a:t>
            </a:r>
            <a:r>
              <a:rPr lang="en-GB" sz="2000" b="0" dirty="0" smtClean="0">
                <a:solidFill>
                  <a:schemeClr val="tx1"/>
                </a:solidFill>
              </a:rPr>
              <a:t/>
            </a:r>
            <a:br>
              <a:rPr lang="en-GB" sz="2000" b="0" dirty="0" smtClean="0">
                <a:solidFill>
                  <a:schemeClr val="tx1"/>
                </a:solidFill>
              </a:rPr>
            </a:br>
            <a:r>
              <a:rPr lang="sl-SI" sz="2000" b="0" dirty="0" smtClean="0">
                <a:solidFill>
                  <a:schemeClr val="tx1"/>
                </a:solidFill>
              </a:rPr>
              <a:t>Podskupina Strokovni </a:t>
            </a:r>
            <a:r>
              <a:rPr lang="sl-SI" sz="2000" b="0" dirty="0">
                <a:solidFill>
                  <a:schemeClr val="tx1"/>
                </a:solidFill>
              </a:rPr>
              <a:t>in karierni razvoj zaposlenih v vzgoji in izobraževanju</a:t>
            </a:r>
            <a:r>
              <a:rPr lang="en-GB" sz="2000" b="0" dirty="0">
                <a:solidFill>
                  <a:schemeClr val="tx1"/>
                </a:solidFill>
              </a:rPr>
              <a:t/>
            </a:r>
            <a:br>
              <a:rPr lang="en-GB" sz="2000" b="0" dirty="0">
                <a:solidFill>
                  <a:schemeClr val="tx1"/>
                </a:solidFill>
              </a:rPr>
            </a:br>
            <a:r>
              <a:rPr lang="en-GB" sz="2000" b="0" dirty="0">
                <a:solidFill>
                  <a:schemeClr val="tx1"/>
                </a:solidFill>
              </a:rPr>
              <a:t/>
            </a:r>
            <a:br>
              <a:rPr lang="en-GB" sz="2000" b="0" dirty="0">
                <a:solidFill>
                  <a:schemeClr val="tx1"/>
                </a:solidFill>
              </a:rPr>
            </a:br>
            <a:r>
              <a:rPr lang="en-GB" sz="2700" b="0" dirty="0">
                <a:solidFill>
                  <a:schemeClr val="tx1"/>
                </a:solidFill>
              </a:rPr>
              <a:t> </a:t>
            </a:r>
            <a:br>
              <a:rPr lang="en-GB" sz="2700" b="0" dirty="0">
                <a:solidFill>
                  <a:schemeClr val="tx1"/>
                </a:solidFill>
              </a:rPr>
            </a:br>
            <a:endParaRPr lang="sl-SI" sz="2700" b="0" dirty="0">
              <a:solidFill>
                <a:schemeClr val="tx1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1C0610A-CC19-F5C9-4B41-770FA8D53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606" y="2271860"/>
            <a:ext cx="10472928" cy="1752600"/>
          </a:xfrm>
          <a:solidFill>
            <a:schemeClr val="bg1">
              <a:lumMod val="95000"/>
            </a:schemeClr>
          </a:solidFill>
        </p:spPr>
        <p:txBody>
          <a:bodyPr>
            <a:normAutofit fontScale="47500" lnSpcReduction="20000"/>
          </a:bodyPr>
          <a:lstStyle/>
          <a:p>
            <a:pPr algn="ctr"/>
            <a:r>
              <a:rPr lang="en-GB" sz="5800" dirty="0" smtClean="0">
                <a:solidFill>
                  <a:schemeClr val="accent2">
                    <a:lumMod val="50000"/>
                  </a:schemeClr>
                </a:solidFill>
              </a:rPr>
              <a:t>J</a:t>
            </a:r>
            <a:r>
              <a:rPr lang="sl-SI" sz="5800" dirty="0" err="1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avn</a:t>
            </a:r>
            <a:r>
              <a:rPr lang="en-GB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a</a:t>
            </a:r>
            <a:r>
              <a:rPr lang="sl-SI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predstavitev mnenj </a:t>
            </a:r>
            <a:r>
              <a:rPr lang="en-GB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</a:t>
            </a:r>
            <a:endParaRPr lang="sl-SI" sz="5800" dirty="0" smtClean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sl-SI" sz="5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o </a:t>
            </a:r>
            <a:r>
              <a:rPr lang="sl-SI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kariernem razvoju in pomanjkanju strokovnih delavcev</a:t>
            </a:r>
            <a:r>
              <a:rPr lang="en-GB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 </a:t>
            </a:r>
            <a:r>
              <a:rPr lang="en-GB" sz="5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v</a:t>
            </a:r>
            <a:r>
              <a:rPr lang="sl-SI" sz="5800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vzgoji </a:t>
            </a:r>
            <a:r>
              <a:rPr lang="sl-SI" sz="5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in izobraževanju v Sloveniji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/>
            </a:r>
            <a:b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</a:br>
            <a: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/>
            </a:r>
            <a:b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</a:br>
            <a: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/>
            </a:r>
            <a:br>
              <a:rPr lang="en-GB" sz="2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</a:br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28.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 november </a:t>
            </a:r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2023, UP PEF</a:t>
            </a:r>
            <a:endParaRPr lang="sl-SI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488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201520"/>
          </a:xfrm>
        </p:spPr>
        <p:txBody>
          <a:bodyPr>
            <a:normAutofit fontScale="90000"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Vstop v poklic/delo</a:t>
            </a:r>
            <a:endParaRPr lang="sl-SI" sz="2400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9376" y="1363217"/>
            <a:ext cx="7499839" cy="5633564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3434861" y="481682"/>
            <a:ext cx="85226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dirty="0">
                <a:solidFill>
                  <a:srgbClr val="FF0000"/>
                </a:solidFill>
              </a:rPr>
              <a:t>Izpostavljeno: Podpora učiteljem z uvajanjem, mentorstvom in sodelovalnim učenjem</a:t>
            </a:r>
          </a:p>
        </p:txBody>
      </p:sp>
      <p:sp>
        <p:nvSpPr>
          <p:cNvPr id="6" name="Pravokotnik 5"/>
          <p:cNvSpPr/>
          <p:nvPr/>
        </p:nvSpPr>
        <p:spPr>
          <a:xfrm>
            <a:off x="8809892" y="2061728"/>
            <a:ext cx="26025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 err="1" smtClean="0">
                <a:solidFill>
                  <a:srgbClr val="002060"/>
                </a:solidFill>
              </a:rPr>
              <a:t>spodbude</a:t>
            </a:r>
            <a:r>
              <a:rPr lang="en-GB" sz="1600" b="1" dirty="0" smtClean="0">
                <a:solidFill>
                  <a:srgbClr val="002060"/>
                </a:solidFill>
              </a:rPr>
              <a:t> </a:t>
            </a:r>
            <a:r>
              <a:rPr lang="en-GB" sz="1600" b="1" dirty="0" err="1" smtClean="0">
                <a:solidFill>
                  <a:srgbClr val="002060"/>
                </a:solidFill>
              </a:rPr>
              <a:t>ravnateljev</a:t>
            </a:r>
            <a:endParaRPr lang="en-GB" sz="1600" b="1" dirty="0" smtClean="0">
              <a:solidFill>
                <a:srgbClr val="002060"/>
              </a:solidFill>
            </a:endParaRPr>
          </a:p>
          <a:p>
            <a:r>
              <a:rPr lang="en-GB" sz="1600" b="1" dirty="0">
                <a:solidFill>
                  <a:srgbClr val="002060"/>
                </a:solidFill>
              </a:rPr>
              <a:t/>
            </a:r>
            <a:br>
              <a:rPr lang="en-GB" sz="1600" b="1" dirty="0">
                <a:solidFill>
                  <a:srgbClr val="002060"/>
                </a:solidFill>
              </a:rPr>
            </a:br>
            <a:r>
              <a:rPr lang="en-GB" sz="1600" b="1" dirty="0" err="1">
                <a:solidFill>
                  <a:srgbClr val="002060"/>
                </a:solidFill>
              </a:rPr>
              <a:t>mentoriranje</a:t>
            </a:r>
            <a:r>
              <a:rPr lang="en-GB" sz="1600" b="1" dirty="0">
                <a:solidFill>
                  <a:srgbClr val="002060"/>
                </a:solidFill>
              </a:rPr>
              <a:t> </a:t>
            </a:r>
            <a:r>
              <a:rPr lang="en-GB" sz="1600" b="1" dirty="0" err="1">
                <a:solidFill>
                  <a:srgbClr val="002060"/>
                </a:solidFill>
              </a:rPr>
              <a:t>povezati</a:t>
            </a:r>
            <a:r>
              <a:rPr lang="en-GB" sz="1600" b="1" dirty="0">
                <a:solidFill>
                  <a:srgbClr val="002060"/>
                </a:solidFill>
              </a:rPr>
              <a:t> s </a:t>
            </a:r>
            <a:r>
              <a:rPr lang="en-GB" sz="1600" b="1" dirty="0" err="1">
                <a:solidFill>
                  <a:srgbClr val="002060"/>
                </a:solidFill>
              </a:rPr>
              <a:t>kariernim</a:t>
            </a:r>
            <a:r>
              <a:rPr lang="en-GB" sz="1600" b="1" dirty="0">
                <a:solidFill>
                  <a:srgbClr val="002060"/>
                </a:solidFill>
              </a:rPr>
              <a:t> </a:t>
            </a:r>
            <a:r>
              <a:rPr lang="en-GB" sz="1600" b="1" dirty="0" err="1">
                <a:solidFill>
                  <a:srgbClr val="002060"/>
                </a:solidFill>
              </a:rPr>
              <a:t>napredovanjem</a:t>
            </a:r>
            <a:r>
              <a:rPr lang="en-GB" sz="1600" b="1" dirty="0">
                <a:solidFill>
                  <a:srgbClr val="002060"/>
                </a:solidFill>
              </a:rPr>
              <a:t> </a:t>
            </a:r>
            <a:r>
              <a:rPr lang="en-GB" sz="1600" b="1" dirty="0" err="1">
                <a:solidFill>
                  <a:srgbClr val="002060"/>
                </a:solidFill>
              </a:rPr>
              <a:t>učiteljev</a:t>
            </a:r>
            <a:endParaRPr lang="sl-SI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22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368574"/>
          </a:xfrm>
        </p:spPr>
        <p:txBody>
          <a:bodyPr>
            <a:normAutofit fontScale="90000"/>
          </a:bodyPr>
          <a:lstStyle/>
          <a:p>
            <a:r>
              <a:rPr lang="sl-SI" sz="2400" b="1" dirty="0" smtClean="0">
                <a:solidFill>
                  <a:srgbClr val="0070C0"/>
                </a:solidFill>
              </a:rPr>
              <a:t>Vstop v poklic/delo</a:t>
            </a:r>
            <a:r>
              <a:rPr lang="en-GB" sz="2400" b="1" dirty="0" smtClean="0">
                <a:solidFill>
                  <a:srgbClr val="0070C0"/>
                </a:solidFill>
              </a:rPr>
              <a:t>                                                                           </a:t>
            </a:r>
            <a:r>
              <a:rPr lang="en-GB" sz="2400" b="1" dirty="0" smtClean="0">
                <a:solidFill>
                  <a:srgbClr val="FF0000"/>
                </a:solidFill>
              </a:rPr>
              <a:t>MENTORSTVO</a:t>
            </a:r>
            <a:endParaRPr lang="sl-SI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27341"/>
              </p:ext>
            </p:extLst>
          </p:nvPr>
        </p:nvGraphicFramePr>
        <p:xfrm>
          <a:off x="625420" y="2139563"/>
          <a:ext cx="109728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Pravokotnik 2"/>
          <p:cNvSpPr/>
          <p:nvPr/>
        </p:nvSpPr>
        <p:spPr>
          <a:xfrm>
            <a:off x="1276104" y="1282947"/>
            <a:ext cx="8916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l-SI" dirty="0" smtClean="0">
                <a:solidFill>
                  <a:srgbClr val="FF0000"/>
                </a:solidFill>
              </a:rPr>
              <a:t>Izpostavljeno: Podpora učiteljem z uvajanjem, mentorstvom in sodelovalnim učenjem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9649866" y="1705709"/>
            <a:ext cx="19483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GB" dirty="0" smtClean="0"/>
              <a:t>TALIS 2018, in OECD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069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501162"/>
            <a:ext cx="10972800" cy="641838"/>
          </a:xfrm>
        </p:spPr>
        <p:txBody>
          <a:bodyPr>
            <a:norm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Vstop v </a:t>
            </a:r>
            <a:r>
              <a:rPr lang="sl-SI" sz="2400" b="1" dirty="0" smtClean="0">
                <a:solidFill>
                  <a:srgbClr val="0070C0"/>
                </a:solidFill>
              </a:rPr>
              <a:t>poklic/delo</a:t>
            </a:r>
            <a:r>
              <a:rPr lang="en-GB" sz="2400" b="1" dirty="0" smtClean="0">
                <a:solidFill>
                  <a:srgbClr val="0070C0"/>
                </a:solidFill>
              </a:rPr>
              <a:t>                                                                               </a:t>
            </a:r>
            <a:r>
              <a:rPr lang="en-GB" sz="2400" b="1" dirty="0" smtClean="0">
                <a:solidFill>
                  <a:srgbClr val="FF0000"/>
                </a:solidFill>
              </a:rPr>
              <a:t>STRES </a:t>
            </a:r>
            <a:endParaRPr lang="sl-SI" sz="2400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600" y="1318846"/>
            <a:ext cx="10284069" cy="50057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Samouresničevanje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>
                <a:solidFill>
                  <a:srgbClr val="FF0000"/>
                </a:solidFill>
              </a:rPr>
              <a:t>in </a:t>
            </a:r>
            <a:r>
              <a:rPr lang="en-GB" sz="2000" dirty="0" err="1">
                <a:solidFill>
                  <a:srgbClr val="FF0000"/>
                </a:solidFill>
              </a:rPr>
              <a:t>ohranjanje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učiteljev</a:t>
            </a:r>
            <a:r>
              <a:rPr lang="en-GB" sz="2000" dirty="0">
                <a:solidFill>
                  <a:srgbClr val="FF0000"/>
                </a:solidFill>
              </a:rPr>
              <a:t> v </a:t>
            </a:r>
            <a:r>
              <a:rPr lang="en-GB" sz="2000" dirty="0" err="1">
                <a:solidFill>
                  <a:srgbClr val="FF0000"/>
                </a:solidFill>
              </a:rPr>
              <a:t>poklicu</a:t>
            </a:r>
            <a:endParaRPr lang="sl-S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sz="20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4" name="Označba mesta vsebi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590758"/>
              </p:ext>
            </p:extLst>
          </p:nvPr>
        </p:nvGraphicFramePr>
        <p:xfrm>
          <a:off x="609600" y="1881555"/>
          <a:ext cx="11391900" cy="4739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Pravokotnik 4"/>
          <p:cNvSpPr/>
          <p:nvPr/>
        </p:nvSpPr>
        <p:spPr>
          <a:xfrm>
            <a:off x="9649866" y="1705709"/>
            <a:ext cx="19483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GB" dirty="0" smtClean="0"/>
              <a:t>TALIS 2018, in OECD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1945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5489"/>
          </a:xfrm>
        </p:spPr>
        <p:txBody>
          <a:bodyPr>
            <a:normAutofit/>
          </a:bodyPr>
          <a:lstStyle/>
          <a:p>
            <a:r>
              <a:rPr lang="en-GB" sz="2000" dirty="0" err="1" smtClean="0"/>
              <a:t>Stres</a:t>
            </a:r>
            <a:r>
              <a:rPr lang="en-GB" sz="2000" dirty="0" smtClean="0"/>
              <a:t> </a:t>
            </a:r>
            <a:r>
              <a:rPr lang="en-GB" sz="2000" dirty="0" err="1" smtClean="0"/>
              <a:t>na</a:t>
            </a:r>
            <a:r>
              <a:rPr lang="en-GB" sz="2000" dirty="0" smtClean="0"/>
              <a:t> </a:t>
            </a:r>
            <a:r>
              <a:rPr lang="en-GB" sz="2000" dirty="0" err="1" smtClean="0"/>
              <a:t>delovnem</a:t>
            </a:r>
            <a:r>
              <a:rPr lang="en-GB" sz="2000" dirty="0" smtClean="0"/>
              <a:t> </a:t>
            </a:r>
            <a:r>
              <a:rPr lang="en-GB" sz="2000" dirty="0" err="1" smtClean="0"/>
              <a:t>mestu</a:t>
            </a:r>
            <a:endParaRPr lang="sl-SI" sz="2000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625" y="1536102"/>
            <a:ext cx="9083684" cy="539154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" name="Pravokotnik 2"/>
          <p:cNvSpPr/>
          <p:nvPr/>
        </p:nvSpPr>
        <p:spPr>
          <a:xfrm>
            <a:off x="4034828" y="658226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sl-SI" sz="1600" dirty="0">
                <a:solidFill>
                  <a:srgbClr val="FF0000"/>
                </a:solidFill>
              </a:rPr>
              <a:t>Zagotavljati varno in spodbudno okolje tako za učence kot učitelje.</a:t>
            </a:r>
          </a:p>
        </p:txBody>
      </p:sp>
      <p:sp>
        <p:nvSpPr>
          <p:cNvPr id="5" name="Pravokotnik 4"/>
          <p:cNvSpPr/>
          <p:nvPr/>
        </p:nvSpPr>
        <p:spPr>
          <a:xfrm>
            <a:off x="9570309" y="1828489"/>
            <a:ext cx="1647092" cy="280076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SLO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razlik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doživljanjem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stresa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mlajšimi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starejšimi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učitelji</a:t>
            </a:r>
            <a:endParaRPr lang="en-GB" sz="1600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600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</a:t>
            </a:r>
            <a:r>
              <a:rPr lang="en-GB" sz="1600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razlik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šolami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zveč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učenci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nižjim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SES</a:t>
            </a:r>
            <a:endParaRPr lang="sl-SI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4176346" y="2470638"/>
            <a:ext cx="193431" cy="281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b="1" dirty="0"/>
          </a:p>
        </p:txBody>
      </p:sp>
      <p:cxnSp>
        <p:nvCxnSpPr>
          <p:cNvPr id="8" name="Raven puščični povezovalnik 7"/>
          <p:cNvCxnSpPr>
            <a:endCxn id="6" idx="7"/>
          </p:cNvCxnSpPr>
          <p:nvPr/>
        </p:nvCxnSpPr>
        <p:spPr>
          <a:xfrm flipH="1" flipV="1">
            <a:off x="4341450" y="2511841"/>
            <a:ext cx="3650758" cy="1216097"/>
          </a:xfrm>
          <a:prstGeom prst="straightConnector1">
            <a:avLst/>
          </a:prstGeom>
          <a:ln w="381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90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55680"/>
            <a:ext cx="10972800" cy="541908"/>
          </a:xfrm>
        </p:spPr>
        <p:txBody>
          <a:bodyPr>
            <a:normAutofit/>
          </a:bodyPr>
          <a:lstStyle/>
          <a:p>
            <a:r>
              <a:rPr lang="sl-SI" sz="2400" b="1" dirty="0"/>
              <a:t>Vstop v poklic/delo</a:t>
            </a:r>
            <a:endParaRPr lang="sl-SI" sz="2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91402" y="797588"/>
            <a:ext cx="11290998" cy="55722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sz="2000" dirty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>
                <a:solidFill>
                  <a:srgbClr val="FF0000"/>
                </a:solidFill>
                <a:latin typeface="+mj-lt"/>
              </a:rPr>
              <a:t> K</a:t>
            </a:r>
            <a:r>
              <a:rPr lang="sl-SI" sz="2000" dirty="0" err="1">
                <a:solidFill>
                  <a:srgbClr val="FF0000"/>
                </a:solidFill>
                <a:latin typeface="+mj-lt"/>
              </a:rPr>
              <a:t>akovosten</a:t>
            </a:r>
            <a:r>
              <a:rPr lang="sl-SI" sz="2000" dirty="0">
                <a:solidFill>
                  <a:srgbClr val="FF0000"/>
                </a:solidFill>
                <a:latin typeface="+mj-lt"/>
              </a:rPr>
              <a:t> vstop na delovno mesto strokovnih in vodstvenih delavcev na področju vzgoje in 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izobraževanja</a:t>
            </a:r>
            <a:endParaRPr lang="en-GB" sz="2000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sl-SI" sz="2800" dirty="0">
              <a:solidFill>
                <a:srgbClr val="FF0000"/>
              </a:solidFill>
              <a:latin typeface="+mj-lt"/>
            </a:endParaRPr>
          </a:p>
          <a:p>
            <a:r>
              <a:rPr lang="sl-SI" dirty="0" smtClean="0">
                <a:latin typeface="+mj-lt"/>
              </a:rPr>
              <a:t>Zagotoviti </a:t>
            </a:r>
            <a:r>
              <a:rPr lang="sl-SI" dirty="0">
                <a:latin typeface="+mj-lt"/>
              </a:rPr>
              <a:t>redno </a:t>
            </a:r>
            <a:r>
              <a:rPr lang="sl-SI" dirty="0" err="1">
                <a:latin typeface="+mj-lt"/>
              </a:rPr>
              <a:t>supervizijo</a:t>
            </a:r>
            <a:r>
              <a:rPr lang="sl-SI" dirty="0">
                <a:latin typeface="+mj-lt"/>
              </a:rPr>
              <a:t>/</a:t>
            </a:r>
            <a:r>
              <a:rPr lang="sl-SI" dirty="0" err="1">
                <a:latin typeface="+mj-lt"/>
              </a:rPr>
              <a:t>intervizijo</a:t>
            </a:r>
            <a:r>
              <a:rPr lang="sl-SI" dirty="0">
                <a:latin typeface="+mj-lt"/>
              </a:rPr>
              <a:t>.</a:t>
            </a:r>
          </a:p>
          <a:p>
            <a:pPr lvl="1"/>
            <a:r>
              <a:rPr lang="sl-SI" dirty="0" smtClean="0">
                <a:latin typeface="+mj-lt"/>
              </a:rPr>
              <a:t>V </a:t>
            </a:r>
            <a:r>
              <a:rPr lang="sl-SI" dirty="0">
                <a:latin typeface="+mj-lt"/>
              </a:rPr>
              <a:t>izvajanje </a:t>
            </a:r>
            <a:r>
              <a:rPr lang="sl-SI" dirty="0" err="1">
                <a:latin typeface="+mj-lt"/>
              </a:rPr>
              <a:t>supervizije</a:t>
            </a:r>
            <a:r>
              <a:rPr lang="sl-SI" dirty="0">
                <a:latin typeface="+mj-lt"/>
              </a:rPr>
              <a:t> vključiti svetovalne službe</a:t>
            </a:r>
            <a:r>
              <a:rPr lang="sl-SI" dirty="0" smtClean="0">
                <a:latin typeface="+mj-lt"/>
              </a:rPr>
              <a:t>.</a:t>
            </a:r>
          </a:p>
          <a:p>
            <a:pPr marL="393192" lvl="1" indent="0">
              <a:buNone/>
            </a:pPr>
            <a:endParaRPr lang="sl-SI" dirty="0">
              <a:latin typeface="+mj-lt"/>
            </a:endParaRPr>
          </a:p>
          <a:p>
            <a:r>
              <a:rPr lang="sl-SI" dirty="0" smtClean="0">
                <a:latin typeface="+mj-lt"/>
              </a:rPr>
              <a:t>Zagotoviti </a:t>
            </a:r>
            <a:r>
              <a:rPr lang="sl-SI" dirty="0">
                <a:latin typeface="+mj-lt"/>
              </a:rPr>
              <a:t>fleksibilen prehod strokovnjakov iz </a:t>
            </a:r>
            <a:r>
              <a:rPr lang="sl-SI" dirty="0">
                <a:solidFill>
                  <a:srgbClr val="0070C0"/>
                </a:solidFill>
                <a:latin typeface="+mj-lt"/>
              </a:rPr>
              <a:t>gospodarstva v šolstvo.</a:t>
            </a:r>
          </a:p>
          <a:p>
            <a:endParaRPr lang="en-GB" sz="2800" dirty="0" smtClean="0">
              <a:latin typeface="+mj-lt"/>
            </a:endParaRPr>
          </a:p>
          <a:p>
            <a:r>
              <a:rPr lang="sl-SI" sz="2800" dirty="0" smtClean="0">
                <a:latin typeface="+mj-lt"/>
              </a:rPr>
              <a:t>Področje </a:t>
            </a:r>
            <a:r>
              <a:rPr lang="sl-SI" sz="2800" dirty="0">
                <a:solidFill>
                  <a:srgbClr val="0070C0"/>
                </a:solidFill>
                <a:latin typeface="+mj-lt"/>
              </a:rPr>
              <a:t>glasbenega izobraževanja </a:t>
            </a:r>
            <a:r>
              <a:rPr lang="sl-SI" sz="2800" dirty="0">
                <a:latin typeface="+mj-lt"/>
              </a:rPr>
              <a:t>(Slovenski državljani, ki doštudirajo v tujini in se vrnejo v Slovenijo - Evropska direktiva omogoča direkten vstop v poklic).</a:t>
            </a:r>
          </a:p>
          <a:p>
            <a:endParaRPr lang="en-GB" dirty="0" smtClean="0">
              <a:latin typeface="+mj-lt"/>
            </a:endParaRPr>
          </a:p>
          <a:p>
            <a:r>
              <a:rPr lang="sl-SI" dirty="0" smtClean="0">
                <a:latin typeface="+mj-lt"/>
              </a:rPr>
              <a:t>Posodobitev </a:t>
            </a:r>
            <a:r>
              <a:rPr lang="sl-SI" dirty="0">
                <a:solidFill>
                  <a:srgbClr val="0070C0"/>
                </a:solidFill>
                <a:latin typeface="+mj-lt"/>
              </a:rPr>
              <a:t>strokovnega izpita.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6483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8577" y="261258"/>
            <a:ext cx="10972800" cy="1238109"/>
          </a:xfrm>
        </p:spPr>
        <p:txBody>
          <a:bodyPr>
            <a:normAutofit fontScale="90000"/>
          </a:bodyPr>
          <a:lstStyle/>
          <a:p>
            <a:pPr fontAlgn="base"/>
            <a:r>
              <a:rPr lang="sl-SI" sz="2700" b="1" dirty="0">
                <a:solidFill>
                  <a:srgbClr val="0070C0"/>
                </a:solidFill>
              </a:rPr>
              <a:t>Izkušeni strokovni delavci in karierni razvoj vodstvenih delavcev in strokovnih delavcev</a:t>
            </a:r>
            <a:r>
              <a:rPr lang="sl-SI" sz="2700" dirty="0">
                <a:solidFill>
                  <a:srgbClr val="0070C0"/>
                </a:solidFill>
              </a:rPr>
              <a:t/>
            </a:r>
            <a:br>
              <a:rPr lang="sl-SI" sz="2700" dirty="0">
                <a:solidFill>
                  <a:srgbClr val="0070C0"/>
                </a:solidFill>
              </a:rPr>
            </a:br>
            <a:r>
              <a:rPr lang="sl-SI" sz="1800" dirty="0"/>
              <a:t/>
            </a:r>
            <a:br>
              <a:rPr lang="sl-SI" sz="1800" dirty="0"/>
            </a:br>
            <a:endParaRPr lang="sl-SI" sz="1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16459" y="1037492"/>
            <a:ext cx="11424442" cy="5331862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endParaRPr lang="sl-SI" b="1" dirty="0" smtClean="0"/>
          </a:p>
          <a:p>
            <a:pPr marL="0" indent="0" algn="ctr">
              <a:buNone/>
            </a:pPr>
            <a:r>
              <a:rPr lang="sl-SI" sz="3200" dirty="0">
                <a:solidFill>
                  <a:srgbClr val="FF0000"/>
                </a:solidFill>
                <a:latin typeface="+mj-lt"/>
              </a:rPr>
              <a:t>Izpostavljeno</a:t>
            </a:r>
            <a:r>
              <a:rPr lang="sl-SI" sz="3200" dirty="0" smtClean="0">
                <a:solidFill>
                  <a:srgbClr val="FF0000"/>
                </a:solidFill>
                <a:latin typeface="+mj-lt"/>
              </a:rPr>
              <a:t>:</a:t>
            </a:r>
            <a:r>
              <a:rPr lang="sl-SI" sz="3200" dirty="0">
                <a:solidFill>
                  <a:srgbClr val="FF0000"/>
                </a:solidFill>
                <a:latin typeface="+mj-lt"/>
              </a:rPr>
              <a:t> Razširiti nabor ponudbe kvalitetnih programov nadaljnjega izobraževanja in usposabljanja </a:t>
            </a:r>
            <a:endParaRPr lang="sl-SI" sz="3200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sl-SI" sz="3200" dirty="0">
              <a:latin typeface="+mj-lt"/>
            </a:endParaRPr>
          </a:p>
          <a:p>
            <a:pPr lvl="0"/>
            <a:r>
              <a:rPr lang="sl-SI" sz="3200" dirty="0" smtClean="0">
                <a:solidFill>
                  <a:srgbClr val="0070C0"/>
                </a:solidFill>
                <a:latin typeface="+mj-lt"/>
              </a:rPr>
              <a:t>Terminološka </a:t>
            </a:r>
            <a:r>
              <a:rPr lang="sl-SI" sz="3200" dirty="0">
                <a:solidFill>
                  <a:srgbClr val="0070C0"/>
                </a:solidFill>
                <a:latin typeface="+mj-lt"/>
              </a:rPr>
              <a:t>»pestrost</a:t>
            </a:r>
            <a:r>
              <a:rPr lang="sl-SI" sz="3200" dirty="0">
                <a:latin typeface="+mj-lt"/>
              </a:rPr>
              <a:t>«: strokovno izpopolnjevanje, stalno izpopolnjevanje, profesionalni razvoj, karierni razvoj… </a:t>
            </a:r>
            <a:r>
              <a:rPr lang="sl-SI" sz="3200" dirty="0" smtClean="0">
                <a:latin typeface="+mj-lt"/>
              </a:rPr>
              <a:t>(urediti terminologijo v  </a:t>
            </a:r>
            <a:r>
              <a:rPr lang="sl-SI" sz="3200" dirty="0">
                <a:latin typeface="+mj-lt"/>
              </a:rPr>
              <a:t>relaciji do zakonodaje, normativne ravni, </a:t>
            </a:r>
            <a:r>
              <a:rPr lang="sl-SI" sz="3200" dirty="0" smtClean="0">
                <a:latin typeface="+mj-lt"/>
              </a:rPr>
              <a:t>…)).</a:t>
            </a:r>
          </a:p>
          <a:p>
            <a:pPr lvl="0"/>
            <a:endParaRPr lang="sl-SI" sz="3200" dirty="0">
              <a:latin typeface="+mj-lt"/>
            </a:endParaRPr>
          </a:p>
          <a:p>
            <a:pPr lvl="0"/>
            <a:r>
              <a:rPr lang="sl-SI" sz="3200" dirty="0" smtClean="0">
                <a:latin typeface="+mj-lt"/>
              </a:rPr>
              <a:t>Zagotavljati </a:t>
            </a:r>
            <a:r>
              <a:rPr lang="sl-SI" sz="3200" dirty="0">
                <a:solidFill>
                  <a:srgbClr val="0070C0"/>
                </a:solidFill>
                <a:latin typeface="+mj-lt"/>
              </a:rPr>
              <a:t>kakovost nadaljnjega izobraževanja in usposabljanja </a:t>
            </a:r>
            <a:r>
              <a:rPr lang="sl-SI" sz="3200" dirty="0">
                <a:latin typeface="+mj-lt"/>
              </a:rPr>
              <a:t>na vseh ravneh izobraževalnega sistema.</a:t>
            </a:r>
          </a:p>
          <a:p>
            <a:pPr lvl="0"/>
            <a:endParaRPr lang="sl-SI" sz="3200" dirty="0" smtClean="0">
              <a:solidFill>
                <a:srgbClr val="0070C0"/>
              </a:solidFill>
              <a:latin typeface="+mj-lt"/>
            </a:endParaRPr>
          </a:p>
          <a:p>
            <a:pPr lvl="0"/>
            <a:r>
              <a:rPr lang="sl-SI" sz="3200" dirty="0" smtClean="0">
                <a:solidFill>
                  <a:srgbClr val="0070C0"/>
                </a:solidFill>
                <a:latin typeface="+mj-lt"/>
              </a:rPr>
              <a:t>Razširiti </a:t>
            </a:r>
            <a:r>
              <a:rPr lang="sl-SI" sz="3200" dirty="0">
                <a:solidFill>
                  <a:srgbClr val="0070C0"/>
                </a:solidFill>
                <a:latin typeface="+mj-lt"/>
              </a:rPr>
              <a:t>nabor ponudbe kvalitetnih programov </a:t>
            </a:r>
            <a:r>
              <a:rPr lang="sl-SI" sz="3200" dirty="0">
                <a:latin typeface="+mj-lt"/>
              </a:rPr>
              <a:t>nadaljnjega izobraževanja in </a:t>
            </a:r>
            <a:r>
              <a:rPr lang="sl-SI" sz="3200" dirty="0" smtClean="0">
                <a:latin typeface="+mj-lt"/>
              </a:rPr>
              <a:t>usposabljanja za zaposlene </a:t>
            </a:r>
            <a:r>
              <a:rPr lang="sl-SI" sz="3200" dirty="0">
                <a:latin typeface="+mj-lt"/>
              </a:rPr>
              <a:t>v vzgoji in </a:t>
            </a:r>
            <a:r>
              <a:rPr lang="sl-SI" sz="3200" dirty="0" smtClean="0">
                <a:latin typeface="+mj-lt"/>
              </a:rPr>
              <a:t>izobraževanju, posebej  za:</a:t>
            </a:r>
          </a:p>
          <a:p>
            <a:pPr lvl="1"/>
            <a:r>
              <a:rPr lang="sl-SI" sz="3200" dirty="0" smtClean="0">
                <a:latin typeface="+mj-lt"/>
              </a:rPr>
              <a:t>področje </a:t>
            </a:r>
            <a:r>
              <a:rPr lang="sl-SI" sz="3200" dirty="0">
                <a:latin typeface="+mj-lt"/>
              </a:rPr>
              <a:t>srednjega poklicnega in strokovnega </a:t>
            </a:r>
            <a:r>
              <a:rPr lang="sl-SI" sz="3200" dirty="0" smtClean="0">
                <a:latin typeface="+mj-lt"/>
              </a:rPr>
              <a:t>izobraževanja; </a:t>
            </a:r>
          </a:p>
          <a:p>
            <a:pPr lvl="1"/>
            <a:r>
              <a:rPr lang="sl-SI" sz="3200" dirty="0" smtClean="0">
                <a:latin typeface="+mj-lt"/>
              </a:rPr>
              <a:t>za svetovalne delavce </a:t>
            </a:r>
            <a:r>
              <a:rPr lang="sl-SI" sz="3200" dirty="0">
                <a:latin typeface="+mj-lt"/>
              </a:rPr>
              <a:t>v vrtcih in šolah, </a:t>
            </a:r>
            <a:r>
              <a:rPr lang="sl-SI" sz="3200" dirty="0" smtClean="0">
                <a:latin typeface="+mj-lt"/>
              </a:rPr>
              <a:t>vzgojitelje, učitelje </a:t>
            </a:r>
            <a:r>
              <a:rPr lang="sl-SI" sz="3200" dirty="0">
                <a:latin typeface="+mj-lt"/>
              </a:rPr>
              <a:t>praktičnega </a:t>
            </a:r>
            <a:r>
              <a:rPr lang="sl-SI" sz="3200" dirty="0" smtClean="0">
                <a:latin typeface="+mj-lt"/>
              </a:rPr>
              <a:t>pouka</a:t>
            </a:r>
            <a:r>
              <a:rPr lang="sl-SI" sz="3200" dirty="0">
                <a:latin typeface="+mj-lt"/>
              </a:rPr>
              <a:t> </a:t>
            </a:r>
            <a:r>
              <a:rPr lang="sl-SI" sz="3200" dirty="0" smtClean="0">
                <a:latin typeface="+mj-lt"/>
              </a:rPr>
              <a:t> idr.;</a:t>
            </a:r>
          </a:p>
          <a:p>
            <a:pPr lvl="1"/>
            <a:r>
              <a:rPr lang="sl-SI" sz="3200" dirty="0" smtClean="0">
                <a:latin typeface="+mj-lt"/>
              </a:rPr>
              <a:t>usposabljanje </a:t>
            </a:r>
            <a:r>
              <a:rPr lang="sl-SI" sz="3200" dirty="0">
                <a:latin typeface="+mj-lt"/>
              </a:rPr>
              <a:t>za poučevanje otrok s </a:t>
            </a:r>
            <a:r>
              <a:rPr lang="sl-SI" sz="3200" b="1" dirty="0">
                <a:latin typeface="+mj-lt"/>
              </a:rPr>
              <a:t>posebnimi  </a:t>
            </a:r>
            <a:r>
              <a:rPr lang="sl-SI" sz="3200" b="1" dirty="0" smtClean="0">
                <a:latin typeface="+mj-lt"/>
              </a:rPr>
              <a:t>potrebami</a:t>
            </a:r>
            <a:r>
              <a:rPr lang="en-GB" sz="3200" b="1" dirty="0" smtClean="0">
                <a:latin typeface="+mj-lt"/>
              </a:rPr>
              <a:t> (</a:t>
            </a:r>
            <a:r>
              <a:rPr lang="en-GB" sz="3200" b="1" dirty="0" err="1" smtClean="0">
                <a:latin typeface="+mj-lt"/>
              </a:rPr>
              <a:t>tudi</a:t>
            </a:r>
            <a:r>
              <a:rPr lang="en-GB" sz="3200" b="1" dirty="0" smtClean="0">
                <a:latin typeface="+mj-lt"/>
              </a:rPr>
              <a:t> </a:t>
            </a:r>
            <a:r>
              <a:rPr lang="en-GB" sz="3200" b="1" dirty="0" err="1" smtClean="0">
                <a:latin typeface="+mj-lt"/>
              </a:rPr>
              <a:t>za</a:t>
            </a:r>
            <a:r>
              <a:rPr lang="en-GB" sz="3200" b="1" dirty="0" smtClean="0">
                <a:latin typeface="+mj-lt"/>
              </a:rPr>
              <a:t> </a:t>
            </a:r>
            <a:r>
              <a:rPr lang="en-GB" sz="3200" b="1" dirty="0" err="1" smtClean="0">
                <a:latin typeface="+mj-lt"/>
              </a:rPr>
              <a:t>nadarjene</a:t>
            </a:r>
            <a:r>
              <a:rPr lang="en-GB" sz="3200" dirty="0" smtClean="0">
                <a:latin typeface="+mj-lt"/>
              </a:rPr>
              <a:t>),</a:t>
            </a:r>
            <a:r>
              <a:rPr lang="sl-SI" sz="3200" dirty="0" smtClean="0">
                <a:latin typeface="+mj-lt"/>
              </a:rPr>
              <a:t> vodenje razreda;</a:t>
            </a:r>
            <a:endParaRPr lang="en-GB" sz="3200" dirty="0" smtClean="0">
              <a:latin typeface="+mj-lt"/>
            </a:endParaRPr>
          </a:p>
          <a:p>
            <a:pPr lvl="1"/>
            <a:r>
              <a:rPr lang="en-GB" sz="3200" dirty="0" err="1">
                <a:latin typeface="+mj-lt"/>
              </a:rPr>
              <a:t>z</a:t>
            </a:r>
            <a:r>
              <a:rPr lang="en-GB" sz="3200" dirty="0" err="1" smtClean="0">
                <a:latin typeface="+mj-lt"/>
              </a:rPr>
              <a:t>a</a:t>
            </a:r>
            <a:r>
              <a:rPr lang="en-GB" sz="3200" dirty="0" smtClean="0">
                <a:latin typeface="+mj-lt"/>
              </a:rPr>
              <a:t> </a:t>
            </a:r>
            <a:r>
              <a:rPr lang="en-GB" sz="3200" dirty="0" err="1" smtClean="0">
                <a:latin typeface="+mj-lt"/>
              </a:rPr>
              <a:t>poučevanje</a:t>
            </a:r>
            <a:r>
              <a:rPr lang="en-GB" sz="3200" dirty="0" smtClean="0">
                <a:latin typeface="+mj-lt"/>
              </a:rPr>
              <a:t> v </a:t>
            </a:r>
            <a:r>
              <a:rPr lang="en-GB" sz="3200" b="1" dirty="0" err="1" smtClean="0">
                <a:latin typeface="+mj-lt"/>
              </a:rPr>
              <a:t>večkulturnem</a:t>
            </a:r>
            <a:r>
              <a:rPr lang="en-GB" sz="3200" b="1" dirty="0" smtClean="0">
                <a:latin typeface="+mj-lt"/>
              </a:rPr>
              <a:t> in </a:t>
            </a:r>
            <a:r>
              <a:rPr lang="en-GB" sz="3200" b="1" dirty="0" err="1" smtClean="0">
                <a:latin typeface="+mj-lt"/>
              </a:rPr>
              <a:t>večjezičnem</a:t>
            </a:r>
            <a:r>
              <a:rPr lang="en-GB" sz="3200" b="1" dirty="0" smtClean="0">
                <a:latin typeface="+mj-lt"/>
              </a:rPr>
              <a:t> </a:t>
            </a:r>
            <a:r>
              <a:rPr lang="en-GB" sz="3200" b="1" dirty="0" err="1" smtClean="0">
                <a:latin typeface="+mj-lt"/>
              </a:rPr>
              <a:t>okolju</a:t>
            </a:r>
            <a:r>
              <a:rPr lang="en-GB" sz="3200" dirty="0" smtClean="0">
                <a:latin typeface="+mj-lt"/>
              </a:rPr>
              <a:t>;</a:t>
            </a:r>
            <a:endParaRPr lang="sl-SI" sz="3200" dirty="0" smtClean="0">
              <a:latin typeface="+mj-lt"/>
            </a:endParaRPr>
          </a:p>
          <a:p>
            <a:pPr lvl="1"/>
            <a:r>
              <a:rPr lang="sl-SI" sz="3200" dirty="0" smtClean="0">
                <a:latin typeface="+mj-lt"/>
              </a:rPr>
              <a:t>….</a:t>
            </a:r>
            <a:endParaRPr lang="sl-SI" sz="3200" dirty="0">
              <a:latin typeface="+mj-lt"/>
            </a:endParaRPr>
          </a:p>
          <a:p>
            <a:pPr lvl="0"/>
            <a:r>
              <a:rPr lang="sl-SI" sz="3200" dirty="0" smtClean="0">
                <a:latin typeface="+mj-lt"/>
              </a:rPr>
              <a:t>Težišče kariernega razvoja </a:t>
            </a:r>
            <a:r>
              <a:rPr lang="sl-SI" sz="3200" dirty="0">
                <a:latin typeface="+mj-lt"/>
              </a:rPr>
              <a:t>usmeriti </a:t>
            </a:r>
            <a:r>
              <a:rPr lang="sl-SI" sz="3200" dirty="0">
                <a:solidFill>
                  <a:srgbClr val="0070C0"/>
                </a:solidFill>
                <a:latin typeface="+mj-lt"/>
              </a:rPr>
              <a:t>v </a:t>
            </a:r>
            <a:r>
              <a:rPr lang="sl-SI" sz="3200" dirty="0" smtClean="0">
                <a:solidFill>
                  <a:srgbClr val="0070C0"/>
                </a:solidFill>
                <a:latin typeface="+mj-lt"/>
              </a:rPr>
              <a:t>delo </a:t>
            </a:r>
            <a:r>
              <a:rPr lang="sl-SI" sz="3200" dirty="0">
                <a:solidFill>
                  <a:srgbClr val="0070C0"/>
                </a:solidFill>
                <a:latin typeface="+mj-lt"/>
              </a:rPr>
              <a:t>in/ali </a:t>
            </a:r>
            <a:r>
              <a:rPr lang="sl-SI" sz="3200" dirty="0" smtClean="0">
                <a:solidFill>
                  <a:srgbClr val="0070C0"/>
                </a:solidFill>
                <a:latin typeface="+mj-lt"/>
              </a:rPr>
              <a:t>v delovno </a:t>
            </a:r>
            <a:r>
              <a:rPr lang="sl-SI" sz="3200" dirty="0" smtClean="0">
                <a:latin typeface="+mj-lt"/>
              </a:rPr>
              <a:t>mesto, </a:t>
            </a:r>
            <a:r>
              <a:rPr lang="sl-SI" sz="3200" dirty="0">
                <a:latin typeface="+mj-lt"/>
              </a:rPr>
              <a:t>in ne na </a:t>
            </a:r>
            <a:r>
              <a:rPr lang="sl-SI" sz="3200" dirty="0" smtClean="0">
                <a:latin typeface="+mj-lt"/>
              </a:rPr>
              <a:t>poklic.</a:t>
            </a:r>
            <a:endParaRPr lang="sl-SI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8979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9165" y="524860"/>
            <a:ext cx="10972800" cy="1143000"/>
          </a:xfrm>
        </p:spPr>
        <p:txBody>
          <a:bodyPr>
            <a:normAutofit/>
          </a:bodyPr>
          <a:lstStyle/>
          <a:p>
            <a:r>
              <a:rPr lang="sl-SI" sz="2400" dirty="0"/>
              <a:t>Izkušeni strokovni delavci in karierni razvoj vodstvenih delavcev in strokovnih </a:t>
            </a:r>
            <a:r>
              <a:rPr lang="sl-SI" sz="2400" dirty="0" smtClean="0"/>
              <a:t>delavcev                                                                                </a:t>
            </a:r>
            <a:r>
              <a:rPr lang="sl-SI" sz="2400" b="1" dirty="0" smtClean="0">
                <a:solidFill>
                  <a:srgbClr val="FF0000"/>
                </a:solidFill>
              </a:rPr>
              <a:t>OVIRE</a:t>
            </a:r>
            <a:r>
              <a:rPr lang="sl-SI" sz="2400" dirty="0"/>
              <a:t/>
            </a:r>
            <a:br>
              <a:rPr lang="sl-SI" sz="2400" dirty="0"/>
            </a:br>
            <a:r>
              <a:rPr lang="en-GB" sz="2400" b="1" dirty="0" smtClean="0"/>
              <a:t>TALIS 2018</a:t>
            </a:r>
            <a:endParaRPr lang="sl-SI" sz="2400" b="1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667860"/>
            <a:ext cx="9094120" cy="531993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" name="Pravokotnik 2"/>
          <p:cNvSpPr/>
          <p:nvPr/>
        </p:nvSpPr>
        <p:spPr>
          <a:xfrm>
            <a:off x="5044273" y="2632668"/>
            <a:ext cx="351692" cy="2110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b="1" dirty="0"/>
          </a:p>
        </p:txBody>
      </p:sp>
      <p:sp>
        <p:nvSpPr>
          <p:cNvPr id="5" name="Pravokotnik 4"/>
          <p:cNvSpPr/>
          <p:nvPr/>
        </p:nvSpPr>
        <p:spPr>
          <a:xfrm>
            <a:off x="1155560" y="2260879"/>
            <a:ext cx="482321" cy="27130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146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04" y="169166"/>
            <a:ext cx="6561389" cy="609653"/>
          </a:xfrm>
          <a:prstGeom prst="rect">
            <a:avLst/>
          </a:prstGeom>
        </p:spPr>
      </p:pic>
      <p:pic>
        <p:nvPicPr>
          <p:cNvPr id="5" name="Označba mesta vsebine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72862" y="693437"/>
            <a:ext cx="6183559" cy="6164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48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339"/>
            <a:ext cx="10972800" cy="1281264"/>
          </a:xfrm>
        </p:spPr>
        <p:txBody>
          <a:bodyPr>
            <a:normAutofit/>
          </a:bodyPr>
          <a:lstStyle/>
          <a:p>
            <a:pPr algn="ctr" fontAlgn="base"/>
            <a:r>
              <a:rPr lang="sl-SI" sz="2400" b="1" dirty="0">
                <a:solidFill>
                  <a:srgbClr val="0070C0"/>
                </a:solidFill>
              </a:rPr>
              <a:t>Problematika pomanjkanja strokovnega kadra v </a:t>
            </a:r>
            <a:r>
              <a:rPr lang="sl-SI" sz="2400" b="1" dirty="0" smtClean="0">
                <a:solidFill>
                  <a:srgbClr val="0070C0"/>
                </a:solidFill>
              </a:rPr>
              <a:t>VI</a:t>
            </a:r>
            <a:r>
              <a:rPr lang="en-GB" sz="2400" b="1" dirty="0" smtClean="0">
                <a:solidFill>
                  <a:srgbClr val="0070C0"/>
                </a:solidFill>
              </a:rPr>
              <a:t>Z</a:t>
            </a:r>
            <a:r>
              <a:rPr lang="sl-SI" sz="2400" b="1" dirty="0" smtClean="0">
                <a:solidFill>
                  <a:srgbClr val="0070C0"/>
                </a:solidFill>
              </a:rPr>
              <a:t>, </a:t>
            </a:r>
            <a:r>
              <a:rPr lang="sl-SI" sz="2400" b="1" dirty="0">
                <a:solidFill>
                  <a:srgbClr val="0070C0"/>
                </a:solidFill>
              </a:rPr>
              <a:t>promocija učiteljskega poklica (kratkoročne rešitve; dolgoročne rešitve</a:t>
            </a:r>
            <a:r>
              <a:rPr lang="sl-SI" sz="2400" b="1" dirty="0" smtClean="0">
                <a:solidFill>
                  <a:srgbClr val="0070C0"/>
                </a:solidFill>
              </a:rPr>
              <a:t>)</a:t>
            </a:r>
            <a:r>
              <a:rPr lang="sl-SI" sz="2400" dirty="0"/>
              <a:t/>
            </a:r>
            <a:br>
              <a:rPr lang="sl-SI" sz="2400" dirty="0"/>
            </a:br>
            <a:endParaRPr lang="sl-SI" sz="24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09600" y="1150635"/>
            <a:ext cx="11307745" cy="57073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sz="2000" b="1" dirty="0" smtClean="0">
              <a:solidFill>
                <a:srgbClr val="FF000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sl-SI" sz="2000" dirty="0">
                <a:solidFill>
                  <a:srgbClr val="FF0000"/>
                </a:solidFill>
                <a:latin typeface="+mj-lt"/>
              </a:rPr>
              <a:t> Razvoj strategij privabljanja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strokovnih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in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vodstvenih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delavcev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(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vrtci</a:t>
            </a:r>
            <a:r>
              <a:rPr lang="sl-SI" sz="2000" dirty="0">
                <a:solidFill>
                  <a:srgbClr val="FF0000"/>
                </a:solidFill>
                <a:latin typeface="+mj-lt"/>
              </a:rPr>
              <a:t>, osnovne šole, srednje šole, </a:t>
            </a:r>
            <a:r>
              <a:rPr lang="sl-SI" sz="2000" dirty="0" err="1" smtClean="0">
                <a:solidFill>
                  <a:srgbClr val="FF0000"/>
                </a:solidFill>
                <a:latin typeface="+mj-lt"/>
              </a:rPr>
              <a:t>višj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e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sz="2000" dirty="0" err="1" smtClean="0">
                <a:solidFill>
                  <a:srgbClr val="FF0000"/>
                </a:solidFill>
                <a:latin typeface="+mj-lt"/>
              </a:rPr>
              <a:t>strokovn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e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 šol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e)</a:t>
            </a:r>
            <a:endParaRPr lang="sl-SI" sz="2000" dirty="0">
              <a:solidFill>
                <a:srgbClr val="FF0000"/>
              </a:solidFill>
              <a:latin typeface="+mj-lt"/>
            </a:endParaRPr>
          </a:p>
          <a:p>
            <a:pPr fontAlgn="base"/>
            <a:endParaRPr lang="en-GB" sz="2000" u="sng" dirty="0" smtClean="0">
              <a:solidFill>
                <a:srgbClr val="0070C0"/>
              </a:solidFill>
              <a:latin typeface="+mj-lt"/>
            </a:endParaRPr>
          </a:p>
          <a:p>
            <a:pPr fontAlgn="base"/>
            <a:r>
              <a:rPr lang="sl-SI" sz="2000" u="sng" dirty="0" smtClean="0">
                <a:solidFill>
                  <a:srgbClr val="0070C0"/>
                </a:solidFill>
                <a:latin typeface="+mj-lt"/>
              </a:rPr>
              <a:t>Stanje </a:t>
            </a:r>
            <a:r>
              <a:rPr lang="sl-SI" sz="2000" u="sng" dirty="0">
                <a:solidFill>
                  <a:srgbClr val="0070C0"/>
                </a:solidFill>
                <a:latin typeface="+mj-lt"/>
              </a:rPr>
              <a:t>pomanjkanje kadrov se bo nadaljevalo in bo doseglo vrh 2027.</a:t>
            </a:r>
          </a:p>
          <a:p>
            <a:r>
              <a:rPr lang="sl-SI" dirty="0"/>
              <a:t> </a:t>
            </a:r>
            <a:r>
              <a:rPr lang="sl-SI" sz="2000" dirty="0" smtClean="0">
                <a:latin typeface="+mj-lt"/>
              </a:rPr>
              <a:t>Urediti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baze podatkov </a:t>
            </a:r>
            <a:r>
              <a:rPr lang="sl-SI" sz="2000" dirty="0">
                <a:latin typeface="+mj-lt"/>
              </a:rPr>
              <a:t>na način, da bi hitreje in bolje spremljali gibanje strokovnega kadra v VIZ.</a:t>
            </a:r>
          </a:p>
          <a:p>
            <a:r>
              <a:rPr lang="sl-SI" sz="2000" dirty="0" smtClean="0">
                <a:solidFill>
                  <a:srgbClr val="0070C0"/>
                </a:solidFill>
                <a:latin typeface="+mj-lt"/>
              </a:rPr>
              <a:t>Povečati </a:t>
            </a:r>
            <a:r>
              <a:rPr lang="sl-SI" sz="2000" dirty="0">
                <a:solidFill>
                  <a:srgbClr val="0070C0"/>
                </a:solidFill>
                <a:latin typeface="+mj-lt"/>
              </a:rPr>
              <a:t>privlačnost pedagoškega poklica </a:t>
            </a:r>
            <a:r>
              <a:rPr lang="sl-SI" sz="2000" dirty="0">
                <a:latin typeface="+mj-lt"/>
              </a:rPr>
              <a:t>– </a:t>
            </a:r>
            <a:r>
              <a:rPr lang="sl-SI" sz="2000" dirty="0" smtClean="0">
                <a:latin typeface="+mj-lt"/>
              </a:rPr>
              <a:t>ukrepe nasloviti tako  na  področje </a:t>
            </a:r>
            <a:r>
              <a:rPr lang="sl-SI" sz="2000" dirty="0">
                <a:latin typeface="+mj-lt"/>
              </a:rPr>
              <a:t>vzgoje in izobraževanja </a:t>
            </a:r>
            <a:r>
              <a:rPr lang="sl-SI" sz="2000" dirty="0" smtClean="0">
                <a:latin typeface="+mj-lt"/>
              </a:rPr>
              <a:t>kot tudi širše.</a:t>
            </a:r>
            <a:endParaRPr lang="sl-SI" sz="2000" dirty="0">
              <a:latin typeface="+mj-lt"/>
            </a:endParaRPr>
          </a:p>
          <a:p>
            <a:pPr lvl="1"/>
            <a:r>
              <a:rPr lang="sl-SI" sz="2000" dirty="0" smtClean="0">
                <a:latin typeface="+mj-lt"/>
              </a:rPr>
              <a:t>Zagotavljati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varno in spodbudno </a:t>
            </a:r>
            <a:r>
              <a:rPr lang="sl-SI" sz="2000" dirty="0" smtClean="0">
                <a:latin typeface="+mj-lt"/>
              </a:rPr>
              <a:t>okolje tako za učence kot učitelje.</a:t>
            </a:r>
          </a:p>
          <a:p>
            <a:pPr lvl="1"/>
            <a:r>
              <a:rPr lang="sl-SI" sz="2000" dirty="0" smtClean="0">
                <a:latin typeface="+mj-lt"/>
              </a:rPr>
              <a:t>Zagotavljati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vire</a:t>
            </a:r>
            <a:r>
              <a:rPr lang="sl-SI" sz="2000" dirty="0">
                <a:latin typeface="+mj-lt"/>
              </a:rPr>
              <a:t> za kakovostno izobraževanje in </a:t>
            </a:r>
            <a:r>
              <a:rPr lang="sl-SI" sz="2000" dirty="0" smtClean="0">
                <a:latin typeface="+mj-lt"/>
              </a:rPr>
              <a:t>nadaljnje </a:t>
            </a:r>
            <a:r>
              <a:rPr lang="sl-SI" sz="2000" dirty="0">
                <a:latin typeface="+mj-lt"/>
              </a:rPr>
              <a:t>izobraževanje in usposabljanje za učitelje in ravnatelje kot trajnostni </a:t>
            </a:r>
            <a:r>
              <a:rPr lang="sl-SI" sz="2000" dirty="0" smtClean="0">
                <a:latin typeface="+mj-lt"/>
              </a:rPr>
              <a:t>cilj.</a:t>
            </a:r>
            <a:endParaRPr lang="sl-SI" sz="2000" dirty="0">
              <a:latin typeface="+mj-lt"/>
            </a:endParaRPr>
          </a:p>
          <a:p>
            <a:pPr lvl="1"/>
            <a:r>
              <a:rPr lang="sl-SI" sz="2000" dirty="0">
                <a:latin typeface="+mj-lt"/>
              </a:rPr>
              <a:t>Povečati/spremeniti/nadgraditi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vlogo svetovalne </a:t>
            </a:r>
            <a:r>
              <a:rPr lang="sl-SI" sz="2000" dirty="0" smtClean="0">
                <a:solidFill>
                  <a:srgbClr val="0000FF"/>
                </a:solidFill>
                <a:latin typeface="+mj-lt"/>
              </a:rPr>
              <a:t>službe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pri karierni orientaciji </a:t>
            </a:r>
            <a:r>
              <a:rPr lang="sl-SI" sz="2000" dirty="0">
                <a:latin typeface="+mj-lt"/>
              </a:rPr>
              <a:t>mladih in postaviti prioritete pri prepoznavanju </a:t>
            </a:r>
            <a:r>
              <a:rPr lang="sl-SI" sz="2000" dirty="0" smtClean="0">
                <a:latin typeface="+mj-lt"/>
              </a:rPr>
              <a:t>poklica. </a:t>
            </a:r>
          </a:p>
          <a:p>
            <a:r>
              <a:rPr lang="sl-SI" sz="2000" dirty="0" smtClean="0">
                <a:latin typeface="+mj-lt"/>
              </a:rPr>
              <a:t>Učiteljska zbornica kot dolgoročni ukrep.</a:t>
            </a:r>
          </a:p>
          <a:p>
            <a:r>
              <a:rPr lang="sl-SI" sz="2000" dirty="0" smtClean="0">
                <a:latin typeface="+mj-lt"/>
              </a:rPr>
              <a:t>V </a:t>
            </a:r>
            <a:r>
              <a:rPr lang="sl-SI" sz="2000" dirty="0">
                <a:solidFill>
                  <a:srgbClr val="0000FF"/>
                </a:solidFill>
                <a:latin typeface="+mj-lt"/>
              </a:rPr>
              <a:t>javnosti podajati pozitivna sporočila </a:t>
            </a:r>
            <a:r>
              <a:rPr lang="sl-SI" sz="2000" dirty="0">
                <a:latin typeface="+mj-lt"/>
              </a:rPr>
              <a:t>o pomembnosti učiteljskega poklica za celotno družbo</a:t>
            </a:r>
            <a:r>
              <a:rPr lang="sl-SI" sz="2000" dirty="0" smtClean="0">
                <a:latin typeface="+mj-lt"/>
              </a:rPr>
              <a:t>.</a:t>
            </a:r>
            <a:endParaRPr lang="sl-SI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057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9689" y="184638"/>
            <a:ext cx="10972800" cy="776377"/>
          </a:xfrm>
        </p:spPr>
        <p:txBody>
          <a:bodyPr>
            <a:no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Promociji poklica/ Povečati privlačnost pedagoškega poklica</a:t>
            </a:r>
            <a:br>
              <a:rPr lang="sl-SI" sz="2400" b="1" dirty="0">
                <a:solidFill>
                  <a:srgbClr val="0070C0"/>
                </a:solidFill>
              </a:rPr>
            </a:br>
            <a:endParaRPr lang="sl-SI" sz="24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46117" y="883067"/>
            <a:ext cx="11745883" cy="63592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rgbClr val="FF0000"/>
                </a:solidFill>
                <a:latin typeface="+mj-lt"/>
              </a:rPr>
              <a:t>IZZIVI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 smtClean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smtClean="0">
                <a:latin typeface="+mj-lt"/>
              </a:rPr>
              <a:t>položaj učitelja</a:t>
            </a:r>
            <a:r>
              <a:rPr lang="en-GB" dirty="0" smtClean="0">
                <a:latin typeface="+mj-lt"/>
              </a:rPr>
              <a:t> v </a:t>
            </a:r>
            <a:r>
              <a:rPr lang="en-GB" dirty="0" err="1" smtClean="0">
                <a:latin typeface="+mj-lt"/>
              </a:rPr>
              <a:t>družbi</a:t>
            </a:r>
            <a:r>
              <a:rPr lang="en-GB" dirty="0" smtClean="0">
                <a:latin typeface="+mj-lt"/>
              </a:rPr>
              <a:t>/</a:t>
            </a:r>
            <a:r>
              <a:rPr lang="sl-SI" dirty="0">
                <a:latin typeface="+mj-lt"/>
              </a:rPr>
              <a:t>vloga </a:t>
            </a:r>
            <a:r>
              <a:rPr lang="sl-SI" dirty="0" smtClean="0">
                <a:latin typeface="+mj-lt"/>
              </a:rPr>
              <a:t>družbe</a:t>
            </a:r>
            <a:endParaRPr lang="en-GB" dirty="0" smtClean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smtClean="0">
                <a:latin typeface="+mj-lt"/>
              </a:rPr>
              <a:t>razbremenitve </a:t>
            </a:r>
            <a:r>
              <a:rPr lang="en-GB" dirty="0" err="1" smtClean="0">
                <a:latin typeface="+mj-lt"/>
              </a:rPr>
              <a:t>na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delovnem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mestu</a:t>
            </a:r>
            <a:r>
              <a:rPr lang="en-GB" dirty="0" smtClean="0">
                <a:latin typeface="+mj-lt"/>
              </a:rPr>
              <a:t>(</a:t>
            </a:r>
            <a:r>
              <a:rPr lang="sl-SI" dirty="0" err="1" smtClean="0">
                <a:latin typeface="+mj-lt"/>
              </a:rPr>
              <a:t>administrativn</a:t>
            </a:r>
            <a:r>
              <a:rPr lang="en-GB" dirty="0" smtClean="0">
                <a:latin typeface="+mj-lt"/>
              </a:rPr>
              <a:t>o </a:t>
            </a:r>
            <a:r>
              <a:rPr lang="en-GB" dirty="0" err="1" smtClean="0">
                <a:latin typeface="+mj-lt"/>
              </a:rPr>
              <a:t>delo</a:t>
            </a:r>
            <a:r>
              <a:rPr lang="en-GB" dirty="0" smtClean="0">
                <a:latin typeface="+mj-lt"/>
              </a:rPr>
              <a:t>, </a:t>
            </a:r>
            <a:r>
              <a:rPr lang="sl-SI" dirty="0" smtClean="0">
                <a:latin typeface="+mj-lt"/>
              </a:rPr>
              <a:t>stres </a:t>
            </a:r>
            <a:r>
              <a:rPr lang="sl-SI" dirty="0">
                <a:latin typeface="+mj-lt"/>
              </a:rPr>
              <a:t>na delovnem </a:t>
            </a:r>
            <a:r>
              <a:rPr lang="sl-SI" dirty="0" smtClean="0">
                <a:latin typeface="+mj-lt"/>
              </a:rPr>
              <a:t>mestu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 smtClean="0">
                <a:latin typeface="+mj-lt"/>
              </a:rPr>
              <a:t>avtonomija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učitelja</a:t>
            </a: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…)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>
                <a:latin typeface="+mj-lt"/>
              </a:rPr>
              <a:t>d</a:t>
            </a:r>
            <a:r>
              <a:rPr lang="en-GB" dirty="0" err="1" smtClean="0">
                <a:latin typeface="+mj-lt"/>
              </a:rPr>
              <a:t>elo</a:t>
            </a:r>
            <a:r>
              <a:rPr lang="en-GB" dirty="0" smtClean="0">
                <a:latin typeface="+mj-lt"/>
              </a:rPr>
              <a:t> z </a:t>
            </a:r>
            <a:r>
              <a:rPr lang="en-GB" dirty="0" err="1" smtClean="0">
                <a:latin typeface="+mj-lt"/>
              </a:rPr>
              <a:t>učenci</a:t>
            </a:r>
            <a:r>
              <a:rPr lang="en-GB" dirty="0" smtClean="0">
                <a:latin typeface="+mj-lt"/>
              </a:rPr>
              <a:t> s </a:t>
            </a:r>
            <a:r>
              <a:rPr lang="en-GB" dirty="0" err="1" smtClean="0">
                <a:latin typeface="+mj-lt"/>
              </a:rPr>
              <a:t>posebnimi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potrebami</a:t>
            </a:r>
            <a:r>
              <a:rPr lang="en-GB" dirty="0" smtClean="0">
                <a:latin typeface="+mj-lt"/>
              </a:rPr>
              <a:t> (</a:t>
            </a:r>
            <a:r>
              <a:rPr lang="en-GB" dirty="0" err="1" smtClean="0">
                <a:latin typeface="+mj-lt"/>
              </a:rPr>
              <a:t>tudi</a:t>
            </a:r>
            <a:r>
              <a:rPr lang="en-GB" dirty="0" smtClean="0">
                <a:latin typeface="+mj-lt"/>
              </a:rPr>
              <a:t> z </a:t>
            </a:r>
            <a:r>
              <a:rPr lang="en-GB" dirty="0" err="1" smtClean="0">
                <a:latin typeface="+mj-lt"/>
              </a:rPr>
              <a:t>nadarjenimi</a:t>
            </a:r>
            <a:r>
              <a:rPr lang="en-GB" dirty="0" smtClean="0">
                <a:latin typeface="+mj-lt"/>
              </a:rPr>
              <a:t>, </a:t>
            </a:r>
            <a:r>
              <a:rPr lang="en-GB" dirty="0" err="1">
                <a:latin typeface="+mj-lt"/>
              </a:rPr>
              <a:t>okrepiti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mentorstvo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nadarjenim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otrokom</a:t>
            </a:r>
            <a:r>
              <a:rPr lang="en-GB" dirty="0" smtClean="0">
                <a:latin typeface="+mj-lt"/>
              </a:rPr>
              <a:t>/</a:t>
            </a:r>
            <a:r>
              <a:rPr lang="en-GB" dirty="0" err="1" smtClean="0">
                <a:latin typeface="+mj-lt"/>
              </a:rPr>
              <a:t>učence</a:t>
            </a:r>
            <a:r>
              <a:rPr lang="sl-SI" dirty="0">
                <a:latin typeface="+mj-lt"/>
              </a:rPr>
              <a:t>m</a:t>
            </a:r>
            <a:r>
              <a:rPr lang="en-GB" dirty="0" smtClean="0">
                <a:latin typeface="+mj-lt"/>
              </a:rPr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 smtClean="0">
                <a:latin typeface="+mj-lt"/>
              </a:rPr>
              <a:t>mentorstvo</a:t>
            </a:r>
            <a:r>
              <a:rPr lang="en-GB" dirty="0" smtClean="0">
                <a:latin typeface="+mj-lt"/>
              </a:rPr>
              <a:t>/</a:t>
            </a:r>
            <a:r>
              <a:rPr lang="en-GB" dirty="0" err="1" smtClean="0">
                <a:latin typeface="+mj-lt"/>
              </a:rPr>
              <a:t>pripravništvo</a:t>
            </a:r>
            <a:r>
              <a:rPr lang="en-GB" dirty="0" smtClean="0">
                <a:latin typeface="+mj-lt"/>
              </a:rPr>
              <a:t>/</a:t>
            </a:r>
            <a:r>
              <a:rPr lang="en-GB" dirty="0" err="1" smtClean="0">
                <a:latin typeface="+mj-lt"/>
              </a:rPr>
              <a:t>strokovni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izpit</a:t>
            </a:r>
            <a:endParaRPr lang="en-GB" dirty="0" smtClean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GB" dirty="0" smtClean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smtClean="0">
                <a:latin typeface="+mj-lt"/>
              </a:rPr>
              <a:t>multikulturno okolje</a:t>
            </a:r>
            <a:r>
              <a:rPr lang="en-GB" dirty="0" smtClean="0">
                <a:latin typeface="+mj-lt"/>
              </a:rPr>
              <a:t> (</a:t>
            </a:r>
            <a:r>
              <a:rPr lang="en-GB" dirty="0" err="1" smtClean="0">
                <a:latin typeface="+mj-lt"/>
              </a:rPr>
              <a:t>pomanjkanje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učiteljev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za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poučevanje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učencev</a:t>
            </a:r>
            <a:r>
              <a:rPr lang="en-GB" dirty="0" smtClean="0">
                <a:latin typeface="+mj-lt"/>
              </a:rPr>
              <a:t> v </a:t>
            </a:r>
            <a:r>
              <a:rPr lang="en-GB" dirty="0" err="1" smtClean="0">
                <a:latin typeface="+mj-lt"/>
              </a:rPr>
              <a:t>večkulturnem</a:t>
            </a:r>
            <a:r>
              <a:rPr lang="en-GB" dirty="0" smtClean="0">
                <a:latin typeface="+mj-lt"/>
              </a:rPr>
              <a:t> in </a:t>
            </a:r>
            <a:r>
              <a:rPr lang="en-GB" dirty="0" err="1" smtClean="0">
                <a:latin typeface="+mj-lt"/>
              </a:rPr>
              <a:t>večjezičnem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razredu</a:t>
            </a:r>
            <a:r>
              <a:rPr lang="en-GB" dirty="0" smtClean="0">
                <a:latin typeface="+mj-lt"/>
              </a:rPr>
              <a:t>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dirty="0" smtClean="0">
                <a:latin typeface="+mj-lt"/>
              </a:rPr>
              <a:t>v </a:t>
            </a:r>
            <a:r>
              <a:rPr lang="sl-SI" dirty="0">
                <a:latin typeface="+mj-lt"/>
              </a:rPr>
              <a:t>15 letih treba nadomestiti 1/5 </a:t>
            </a:r>
            <a:r>
              <a:rPr lang="sl-SI" dirty="0" smtClean="0">
                <a:latin typeface="+mj-lt"/>
              </a:rPr>
              <a:t>učiteljev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b="1" dirty="0">
                <a:latin typeface="+mj-lt"/>
              </a:rPr>
              <a:t> </a:t>
            </a:r>
            <a:r>
              <a:rPr lang="sl-SI" dirty="0" smtClean="0">
                <a:latin typeface="+mj-lt"/>
              </a:rPr>
              <a:t>kako </a:t>
            </a:r>
            <a:r>
              <a:rPr lang="sl-SI" dirty="0">
                <a:latin typeface="+mj-lt"/>
              </a:rPr>
              <a:t>narediti sistem fleksibilen glede na nihanja potreb po </a:t>
            </a:r>
            <a:r>
              <a:rPr lang="sl-SI" dirty="0" smtClean="0">
                <a:latin typeface="+mj-lt"/>
              </a:rPr>
              <a:t>kadri</a:t>
            </a:r>
            <a:r>
              <a:rPr lang="en-GB" dirty="0" smtClean="0">
                <a:latin typeface="+mj-lt"/>
              </a:rPr>
              <a:t>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>
                <a:latin typeface="+mj-lt"/>
              </a:rPr>
              <a:t>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171158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49927"/>
          </a:xfrm>
        </p:spPr>
        <p:txBody>
          <a:bodyPr>
            <a:normAutofit/>
          </a:bodyPr>
          <a:lstStyle/>
          <a:p>
            <a:endParaRPr lang="sl-SI" sz="2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98585" y="1425526"/>
            <a:ext cx="10972800" cy="4389120"/>
          </a:xfrm>
        </p:spPr>
        <p:txBody>
          <a:bodyPr/>
          <a:lstStyle/>
          <a:p>
            <a:pPr marL="0" indent="0">
              <a:buNone/>
            </a:pPr>
            <a:r>
              <a:rPr lang="en-GB" dirty="0" err="1" smtClean="0"/>
              <a:t>Uvodni</a:t>
            </a:r>
            <a:r>
              <a:rPr lang="en-GB" dirty="0" smtClean="0"/>
              <a:t> </a:t>
            </a:r>
            <a:r>
              <a:rPr lang="en-GB" dirty="0" err="1" smtClean="0"/>
              <a:t>pozdrav</a:t>
            </a:r>
            <a:endParaRPr lang="en-GB" dirty="0" smtClean="0"/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prof. dr. </a:t>
            </a:r>
            <a:r>
              <a:rPr lang="en-GB" sz="2400" dirty="0" err="1" smtClean="0"/>
              <a:t>Janez</a:t>
            </a:r>
            <a:r>
              <a:rPr lang="en-GB" sz="2400" dirty="0" smtClean="0"/>
              <a:t> </a:t>
            </a:r>
            <a:r>
              <a:rPr lang="en-GB" sz="2400" dirty="0" err="1" smtClean="0"/>
              <a:t>Vogrinc</a:t>
            </a:r>
            <a:r>
              <a:rPr lang="en-GB" sz="2400" dirty="0" smtClean="0"/>
              <a:t>, </a:t>
            </a:r>
            <a:r>
              <a:rPr lang="en-GB" sz="2400" dirty="0" err="1" smtClean="0"/>
              <a:t>predsednik</a:t>
            </a:r>
            <a:r>
              <a:rPr lang="en-GB" sz="2400" dirty="0" smtClean="0"/>
              <a:t> </a:t>
            </a:r>
            <a:r>
              <a:rPr lang="sl-SI" sz="2400" dirty="0" err="1" smtClean="0"/>
              <a:t>Delovn</a:t>
            </a:r>
            <a:r>
              <a:rPr lang="en-GB" sz="2400" dirty="0" smtClean="0"/>
              <a:t>e</a:t>
            </a:r>
            <a:r>
              <a:rPr lang="sl-SI" sz="2400" dirty="0" smtClean="0"/>
              <a:t> skupin</a:t>
            </a:r>
            <a:r>
              <a:rPr lang="en-GB" sz="2400" dirty="0" smtClean="0"/>
              <a:t>e</a:t>
            </a:r>
            <a:r>
              <a:rPr lang="sl-SI" sz="2400" dirty="0" smtClean="0"/>
              <a:t> </a:t>
            </a:r>
            <a:r>
              <a:rPr lang="sl-SI" sz="2400" dirty="0"/>
              <a:t>za pripravo Nacionalnega programa vzgoje in izobraževanja 2023–2033 (</a:t>
            </a:r>
            <a:r>
              <a:rPr lang="sl-SI" sz="2400" dirty="0" smtClean="0"/>
              <a:t>NPVI</a:t>
            </a:r>
            <a:r>
              <a:rPr lang="en-GB" sz="2400" dirty="0" smtClean="0"/>
              <a:t>)</a:t>
            </a:r>
          </a:p>
          <a:p>
            <a:endParaRPr lang="sl-SI" sz="2400" dirty="0" smtClean="0"/>
          </a:p>
          <a:p>
            <a:r>
              <a:rPr lang="en-GB" sz="2400" dirty="0" smtClean="0"/>
              <a:t>prof</a:t>
            </a:r>
            <a:r>
              <a:rPr lang="en-GB" sz="2400" dirty="0"/>
              <a:t>. dr. Darjo </a:t>
            </a:r>
            <a:r>
              <a:rPr lang="en-GB" sz="2400" dirty="0" err="1"/>
              <a:t>Felda</a:t>
            </a:r>
            <a:r>
              <a:rPr lang="en-GB" sz="2400" dirty="0"/>
              <a:t>, minister </a:t>
            </a:r>
            <a:r>
              <a:rPr lang="en-GB" sz="2400" dirty="0" err="1"/>
              <a:t>za</a:t>
            </a:r>
            <a:r>
              <a:rPr lang="en-GB" sz="2400" dirty="0"/>
              <a:t> </a:t>
            </a:r>
            <a:r>
              <a:rPr lang="en-GB" sz="2400" dirty="0" err="1"/>
              <a:t>vzgojo</a:t>
            </a:r>
            <a:r>
              <a:rPr lang="en-GB" sz="2400" dirty="0"/>
              <a:t> in </a:t>
            </a:r>
            <a:r>
              <a:rPr lang="en-GB" sz="2400" dirty="0" err="1"/>
              <a:t>izobraževanje</a:t>
            </a:r>
            <a:r>
              <a:rPr lang="en-GB" sz="2400" dirty="0"/>
              <a:t>  </a:t>
            </a:r>
          </a:p>
          <a:p>
            <a:endParaRPr lang="en-GB" sz="2400" dirty="0" smtClean="0"/>
          </a:p>
          <a:p>
            <a:r>
              <a:rPr lang="en-GB" sz="2400" dirty="0" err="1" smtClean="0"/>
              <a:t>Predstavitev</a:t>
            </a:r>
            <a:r>
              <a:rPr lang="en-GB" sz="2400" dirty="0" smtClean="0"/>
              <a:t> </a:t>
            </a:r>
            <a:r>
              <a:rPr lang="en-GB" sz="2400" dirty="0" err="1" smtClean="0"/>
              <a:t>prispevkov</a:t>
            </a:r>
            <a:r>
              <a:rPr lang="en-GB" sz="2400" dirty="0" smtClean="0"/>
              <a:t>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654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3600" b="1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GB" sz="360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GB" sz="3600" b="1" dirty="0" smtClean="0">
                <a:solidFill>
                  <a:schemeClr val="accent1"/>
                </a:solidFill>
              </a:rPr>
              <a:t>HVALA ZA POZORNOST</a:t>
            </a:r>
            <a:endParaRPr lang="sl-SI" sz="3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69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50000"/>
                  </a:schemeClr>
                </a:solidFill>
              </a:rPr>
              <a:t>Delovna podskupina</a:t>
            </a:r>
            <a:br>
              <a:rPr lang="sl-SI" sz="2800" b="1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sl-SI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sl-SI" sz="5100" b="1" dirty="0" smtClean="0">
                <a:solidFill>
                  <a:schemeClr val="accent3">
                    <a:lumMod val="50000"/>
                  </a:schemeClr>
                </a:solidFill>
              </a:rPr>
              <a:t>Strokovni </a:t>
            </a:r>
            <a:r>
              <a:rPr lang="sl-SI" sz="5100" b="1" dirty="0">
                <a:solidFill>
                  <a:schemeClr val="accent3">
                    <a:lumMod val="50000"/>
                  </a:schemeClr>
                </a:solidFill>
              </a:rPr>
              <a:t>in karierni razvoj zaposlenih v vzgoji in </a:t>
            </a:r>
            <a:r>
              <a:rPr lang="sl-SI" sz="5100" b="1" dirty="0" smtClean="0">
                <a:solidFill>
                  <a:schemeClr val="accent3">
                    <a:lumMod val="50000"/>
                  </a:schemeClr>
                </a:solidFill>
              </a:rPr>
              <a:t>izobraževanju</a:t>
            </a:r>
            <a:endParaRPr lang="en-GB" sz="51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GB" sz="36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GB" sz="3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GB" sz="36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GB" sz="3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sl-SI" sz="19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sl-SI" sz="19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sl-SI" sz="19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sl-SI" sz="19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en-GB" sz="1900" dirty="0" smtClean="0">
                <a:solidFill>
                  <a:schemeClr val="accent3">
                    <a:lumMod val="50000"/>
                  </a:schemeClr>
                </a:solidFill>
              </a:rPr>
              <a:t>Amalija </a:t>
            </a:r>
            <a:r>
              <a:rPr lang="en-GB" sz="1900" dirty="0">
                <a:solidFill>
                  <a:schemeClr val="accent3">
                    <a:lumMod val="50000"/>
                  </a:schemeClr>
                </a:solidFill>
              </a:rPr>
              <a:t>Žakelj, UP </a:t>
            </a:r>
            <a:r>
              <a:rPr lang="en-GB" sz="1900" dirty="0" smtClean="0">
                <a:solidFill>
                  <a:schemeClr val="accent3">
                    <a:lumMod val="50000"/>
                  </a:schemeClr>
                </a:solidFill>
              </a:rPr>
              <a:t>PEF</a:t>
            </a:r>
            <a:endParaRPr lang="sl-SI" sz="19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sl-SI" sz="1900" dirty="0">
                <a:solidFill>
                  <a:schemeClr val="accent3">
                    <a:lumMod val="50000"/>
                  </a:schemeClr>
                </a:solidFill>
              </a:rPr>
              <a:t>28. November </a:t>
            </a:r>
            <a:r>
              <a:rPr lang="sl-SI" sz="1900" dirty="0" smtClean="0">
                <a:solidFill>
                  <a:schemeClr val="accent3">
                    <a:lumMod val="50000"/>
                  </a:schemeClr>
                </a:solidFill>
              </a:rPr>
              <a:t>2023 </a:t>
            </a:r>
            <a:endParaRPr lang="sl-SI" sz="19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r">
              <a:buNone/>
            </a:pPr>
            <a:r>
              <a:rPr lang="en-GB" sz="19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GB" sz="19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GB" sz="36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sl-SI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26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53932"/>
          </a:xfrm>
        </p:spPr>
        <p:txBody>
          <a:bodyPr>
            <a:normAutofit/>
          </a:bodyPr>
          <a:lstStyle/>
          <a:p>
            <a:r>
              <a:rPr lang="sl-SI" sz="2400" b="1" dirty="0" smtClean="0"/>
              <a:t>PREDNOSTN</a:t>
            </a:r>
            <a:r>
              <a:rPr lang="en-GB" sz="2400" b="1" dirty="0" smtClean="0"/>
              <a:t>A</a:t>
            </a:r>
            <a:r>
              <a:rPr lang="sl-SI" sz="2400" b="1" dirty="0" smtClean="0"/>
              <a:t> PODROČJ</a:t>
            </a:r>
            <a:r>
              <a:rPr lang="en-GB" sz="2400" b="1" dirty="0" smtClean="0"/>
              <a:t>A</a:t>
            </a:r>
            <a:endParaRPr lang="sl-SI" sz="24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2800" dirty="0">
                <a:latin typeface="+mj-lt"/>
              </a:rPr>
              <a:t>Začetno izobraževanje (odločanje za poklic, izobrazbeni pogoji</a:t>
            </a:r>
            <a:r>
              <a:rPr lang="sl-SI" sz="2800" dirty="0" smtClean="0">
                <a:latin typeface="+mj-lt"/>
              </a:rPr>
              <a:t>)</a:t>
            </a:r>
          </a:p>
          <a:p>
            <a:endParaRPr lang="en-GB" sz="2800" dirty="0" smtClean="0">
              <a:latin typeface="+mj-lt"/>
            </a:endParaRPr>
          </a:p>
          <a:p>
            <a:r>
              <a:rPr lang="sl-SI" sz="2800" dirty="0" smtClean="0">
                <a:latin typeface="+mj-lt"/>
              </a:rPr>
              <a:t>Vstop </a:t>
            </a:r>
            <a:r>
              <a:rPr lang="sl-SI" sz="2800" dirty="0">
                <a:latin typeface="+mj-lt"/>
              </a:rPr>
              <a:t>v </a:t>
            </a:r>
            <a:r>
              <a:rPr lang="sl-SI" sz="2800" dirty="0" smtClean="0">
                <a:latin typeface="+mj-lt"/>
              </a:rPr>
              <a:t>poklic/delo </a:t>
            </a:r>
            <a:r>
              <a:rPr lang="sl-SI" sz="2800" dirty="0">
                <a:latin typeface="+mj-lt"/>
              </a:rPr>
              <a:t>(prva leta v </a:t>
            </a:r>
            <a:r>
              <a:rPr lang="sl-SI" sz="2800" dirty="0" smtClean="0">
                <a:latin typeface="+mj-lt"/>
              </a:rPr>
              <a:t>poklicu)</a:t>
            </a:r>
          </a:p>
          <a:p>
            <a:endParaRPr lang="en-GB" sz="2800" dirty="0" smtClean="0">
              <a:latin typeface="+mj-lt"/>
            </a:endParaRPr>
          </a:p>
          <a:p>
            <a:r>
              <a:rPr lang="sl-SI" sz="2800" dirty="0" smtClean="0">
                <a:latin typeface="+mj-lt"/>
              </a:rPr>
              <a:t>Izkušeni </a:t>
            </a:r>
            <a:r>
              <a:rPr lang="sl-SI" sz="2800" dirty="0">
                <a:latin typeface="+mj-lt"/>
              </a:rPr>
              <a:t>strokovni delavci in karierni razvoj vodstvenih delavcev in strokovnih </a:t>
            </a:r>
            <a:r>
              <a:rPr lang="sl-SI" sz="2800" dirty="0" smtClean="0">
                <a:latin typeface="+mj-lt"/>
              </a:rPr>
              <a:t>delavcev</a:t>
            </a:r>
          </a:p>
          <a:p>
            <a:endParaRPr lang="en-GB" sz="2800" dirty="0" smtClean="0">
              <a:latin typeface="+mj-lt"/>
            </a:endParaRPr>
          </a:p>
          <a:p>
            <a:r>
              <a:rPr lang="sl-SI" sz="2800" dirty="0" smtClean="0">
                <a:latin typeface="+mj-lt"/>
              </a:rPr>
              <a:t>Problematika </a:t>
            </a:r>
            <a:r>
              <a:rPr lang="sl-SI" sz="2800" dirty="0">
                <a:latin typeface="+mj-lt"/>
              </a:rPr>
              <a:t>pomanjkanja strokovnega kadra v </a:t>
            </a:r>
            <a:r>
              <a:rPr lang="sl-SI" sz="2800" dirty="0" smtClean="0">
                <a:latin typeface="+mj-lt"/>
              </a:rPr>
              <a:t>VI</a:t>
            </a:r>
            <a:r>
              <a:rPr lang="en-GB" sz="2800" dirty="0" smtClean="0">
                <a:latin typeface="+mj-lt"/>
              </a:rPr>
              <a:t>Z</a:t>
            </a:r>
            <a:r>
              <a:rPr lang="sl-SI" sz="2800" dirty="0" smtClean="0">
                <a:latin typeface="+mj-lt"/>
              </a:rPr>
              <a:t>, </a:t>
            </a:r>
            <a:r>
              <a:rPr lang="sl-SI" sz="2800" dirty="0">
                <a:latin typeface="+mj-lt"/>
              </a:rPr>
              <a:t>promocija učiteljskega poklica (kratkoročne rešitve; dolgoročne rešitve)</a:t>
            </a:r>
            <a:br>
              <a:rPr lang="sl-SI" sz="2800" dirty="0">
                <a:latin typeface="+mj-lt"/>
              </a:rPr>
            </a:br>
            <a:r>
              <a:rPr lang="sl-SI" sz="2800" dirty="0">
                <a:latin typeface="+mj-lt"/>
              </a:rPr>
              <a:t/>
            </a:r>
            <a:br>
              <a:rPr lang="sl-SI" sz="2800" dirty="0">
                <a:latin typeface="+mj-lt"/>
              </a:rPr>
            </a:br>
            <a:r>
              <a:rPr lang="sl-SI" sz="2800" dirty="0">
                <a:solidFill>
                  <a:srgbClr val="FF0000"/>
                </a:solidFill>
                <a:latin typeface="+mj-lt"/>
              </a:rPr>
              <a:t/>
            </a:r>
            <a:br>
              <a:rPr lang="sl-SI" sz="2800" dirty="0">
                <a:solidFill>
                  <a:srgbClr val="FF0000"/>
                </a:solidFill>
                <a:latin typeface="+mj-lt"/>
              </a:rPr>
            </a:br>
            <a:r>
              <a:rPr lang="sl-SI" sz="2800" dirty="0">
                <a:solidFill>
                  <a:srgbClr val="FF0000"/>
                </a:solidFill>
                <a:latin typeface="+mj-lt"/>
              </a:rPr>
              <a:t/>
            </a:r>
            <a:br>
              <a:rPr lang="sl-SI" sz="2800" dirty="0">
                <a:solidFill>
                  <a:srgbClr val="FF0000"/>
                </a:solidFill>
                <a:latin typeface="+mj-lt"/>
              </a:rPr>
            </a:br>
            <a:endParaRPr lang="sl-SI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350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60338"/>
            <a:ext cx="10972800" cy="821801"/>
          </a:xfrm>
        </p:spPr>
        <p:txBody>
          <a:bodyPr>
            <a:normAutofit fontScale="90000"/>
          </a:bodyPr>
          <a:lstStyle/>
          <a:p>
            <a:pPr fontAlgn="base"/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700" b="1" dirty="0" smtClean="0">
                <a:solidFill>
                  <a:srgbClr val="0070C0"/>
                </a:solidFill>
              </a:rPr>
              <a:t>Začetno </a:t>
            </a:r>
            <a:r>
              <a:rPr lang="sl-SI" sz="2700" b="1" dirty="0">
                <a:solidFill>
                  <a:srgbClr val="0070C0"/>
                </a:solidFill>
              </a:rPr>
              <a:t>izobraževanje (odločanje za poklic, izobrazbeni pogoji</a:t>
            </a:r>
            <a:r>
              <a:rPr lang="sl-SI" sz="2700" b="1" dirty="0" smtClean="0">
                <a:solidFill>
                  <a:srgbClr val="0070C0"/>
                </a:solidFill>
              </a:rPr>
              <a:t>)</a:t>
            </a:r>
            <a:endParaRPr lang="sl-SI" sz="27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1789" y="1306286"/>
            <a:ext cx="11210611" cy="54186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400" dirty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FF0000"/>
                </a:solidFill>
                <a:latin typeface="+mj-lt"/>
              </a:rPr>
              <a:t>Sistemski</a:t>
            </a:r>
            <a:r>
              <a:rPr lang="en-GB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</a:rPr>
              <a:t>pogoji</a:t>
            </a:r>
            <a:endParaRPr lang="sl-SI" sz="2400" dirty="0">
              <a:solidFill>
                <a:srgbClr val="FF0000"/>
              </a:solidFill>
              <a:latin typeface="+mj-lt"/>
            </a:endParaRPr>
          </a:p>
          <a:p>
            <a:pPr marL="0" indent="0" algn="ctr">
              <a:buNone/>
            </a:pPr>
            <a:endParaRPr lang="en-GB" sz="2400" dirty="0" smtClean="0">
              <a:latin typeface="+mj-lt"/>
            </a:endParaRPr>
          </a:p>
          <a:p>
            <a:pPr marL="0" indent="0">
              <a:buNone/>
            </a:pPr>
            <a:r>
              <a:rPr lang="sl-SI" sz="2400" dirty="0" smtClean="0">
                <a:latin typeface="+mj-lt"/>
              </a:rPr>
              <a:t>Merila/standardi za </a:t>
            </a:r>
            <a:r>
              <a:rPr lang="sl-SI" sz="2400" b="1" dirty="0" smtClean="0">
                <a:latin typeface="+mj-lt"/>
              </a:rPr>
              <a:t>akreditacijo</a:t>
            </a:r>
            <a:r>
              <a:rPr lang="sl-SI" sz="2400" dirty="0" smtClean="0">
                <a:latin typeface="+mj-lt"/>
              </a:rPr>
              <a:t> pedagoških študijskih programov.</a:t>
            </a:r>
          </a:p>
          <a:p>
            <a:pPr marL="0" indent="0">
              <a:buNone/>
            </a:pPr>
            <a:r>
              <a:rPr lang="sl-SI" sz="2400" dirty="0" smtClean="0">
                <a:latin typeface="+mj-lt"/>
              </a:rPr>
              <a:t> </a:t>
            </a:r>
          </a:p>
          <a:p>
            <a:pPr marL="0" indent="0" fontAlgn="base">
              <a:buNone/>
            </a:pPr>
            <a:r>
              <a:rPr lang="sl-SI" sz="2400" b="1" dirty="0" smtClean="0">
                <a:latin typeface="+mj-lt"/>
              </a:rPr>
              <a:t>Kriterij</a:t>
            </a:r>
            <a:r>
              <a:rPr lang="en-GB" sz="2400" b="1" dirty="0" err="1" smtClean="0">
                <a:latin typeface="+mj-lt"/>
              </a:rPr>
              <a:t>i</a:t>
            </a:r>
            <a:r>
              <a:rPr lang="sl-SI" sz="2400" b="1" dirty="0" smtClean="0">
                <a:latin typeface="+mj-lt"/>
              </a:rPr>
              <a:t> </a:t>
            </a:r>
            <a:r>
              <a:rPr lang="sl-SI" sz="2400" b="1" dirty="0">
                <a:latin typeface="+mj-lt"/>
              </a:rPr>
              <a:t>za vpis </a:t>
            </a:r>
            <a:r>
              <a:rPr lang="sl-SI" sz="2400" dirty="0">
                <a:latin typeface="+mj-lt"/>
              </a:rPr>
              <a:t>na pedagoške študijske programe. </a:t>
            </a:r>
            <a:endParaRPr lang="en-GB" sz="2400" dirty="0">
              <a:latin typeface="+mj-lt"/>
            </a:endParaRPr>
          </a:p>
          <a:p>
            <a:pPr marL="0" lvl="0" indent="0" fontAlgn="base">
              <a:buNone/>
            </a:pPr>
            <a:endParaRPr lang="sl-SI" sz="2400" dirty="0" smtClean="0">
              <a:latin typeface="+mj-lt"/>
            </a:endParaRPr>
          </a:p>
          <a:p>
            <a:pPr marL="0" lvl="0" indent="0" fontAlgn="base">
              <a:buNone/>
            </a:pPr>
            <a:r>
              <a:rPr lang="sl-SI" sz="2400" b="1" dirty="0" smtClean="0">
                <a:latin typeface="+mj-lt"/>
              </a:rPr>
              <a:t>Načrtovanje </a:t>
            </a:r>
            <a:r>
              <a:rPr lang="sl-SI" sz="2400" b="1" dirty="0">
                <a:latin typeface="+mj-lt"/>
              </a:rPr>
              <a:t>vpisa </a:t>
            </a:r>
            <a:r>
              <a:rPr lang="sl-SI" sz="2400" dirty="0">
                <a:latin typeface="+mj-lt"/>
              </a:rPr>
              <a:t>na </a:t>
            </a:r>
            <a:r>
              <a:rPr lang="en-GB" sz="2400" dirty="0" err="1" smtClean="0">
                <a:latin typeface="+mj-lt"/>
              </a:rPr>
              <a:t>pedagoške</a:t>
            </a:r>
            <a:r>
              <a:rPr lang="en-GB" sz="2400" dirty="0" smtClean="0">
                <a:latin typeface="+mj-lt"/>
              </a:rPr>
              <a:t> </a:t>
            </a:r>
            <a:r>
              <a:rPr lang="sl-SI" sz="2400" dirty="0" err="1" smtClean="0">
                <a:latin typeface="+mj-lt"/>
              </a:rPr>
              <a:t>študijsk</a:t>
            </a:r>
            <a:r>
              <a:rPr lang="en-GB" sz="2400" dirty="0">
                <a:latin typeface="+mj-lt"/>
              </a:rPr>
              <a:t>e</a:t>
            </a:r>
            <a:r>
              <a:rPr lang="sl-SI" sz="2400" dirty="0" smtClean="0">
                <a:latin typeface="+mj-lt"/>
              </a:rPr>
              <a:t> program</a:t>
            </a:r>
            <a:r>
              <a:rPr lang="en-GB" sz="2400" dirty="0">
                <a:latin typeface="+mj-lt"/>
              </a:rPr>
              <a:t>e</a:t>
            </a:r>
            <a:r>
              <a:rPr lang="sl-SI" sz="2400" dirty="0" smtClean="0">
                <a:latin typeface="+mj-lt"/>
              </a:rPr>
              <a:t> </a:t>
            </a:r>
            <a:r>
              <a:rPr lang="sl-SI" sz="2400" dirty="0">
                <a:latin typeface="+mj-lt"/>
              </a:rPr>
              <a:t>za izobraževanje </a:t>
            </a:r>
            <a:r>
              <a:rPr lang="sl-SI" sz="2400" dirty="0" smtClean="0">
                <a:latin typeface="+mj-lt"/>
              </a:rPr>
              <a:t>učiteljev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>
                <a:latin typeface="+mj-lt"/>
              </a:rPr>
              <a:t>vzgojiteljev</a:t>
            </a:r>
            <a:r>
              <a:rPr lang="en-GB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- </a:t>
            </a:r>
            <a:r>
              <a:rPr lang="sl-SI" sz="2400" dirty="0">
                <a:latin typeface="+mj-lt"/>
              </a:rPr>
              <a:t>promocija učiteljskega </a:t>
            </a:r>
            <a:r>
              <a:rPr lang="sl-SI" sz="2400" dirty="0" smtClean="0">
                <a:latin typeface="+mj-lt"/>
              </a:rPr>
              <a:t>poklica</a:t>
            </a:r>
            <a:r>
              <a:rPr lang="en-GB" sz="2400" dirty="0" smtClean="0">
                <a:latin typeface="+mj-lt"/>
              </a:rPr>
              <a:t> (</a:t>
            </a:r>
            <a:r>
              <a:rPr lang="en-GB" sz="2400" dirty="0" err="1" smtClean="0">
                <a:latin typeface="+mj-lt"/>
              </a:rPr>
              <a:t>že</a:t>
            </a:r>
            <a:r>
              <a:rPr lang="en-GB" sz="2400" dirty="0" smtClean="0">
                <a:latin typeface="+mj-lt"/>
              </a:rPr>
              <a:t> v OŠ in SŠ)</a:t>
            </a:r>
            <a:r>
              <a:rPr lang="sl-SI" sz="2400" dirty="0" smtClean="0">
                <a:latin typeface="+mj-lt"/>
              </a:rPr>
              <a:t>.</a:t>
            </a:r>
          </a:p>
          <a:p>
            <a:pPr marL="0" lvl="0" indent="0" fontAlgn="base">
              <a:buNone/>
            </a:pPr>
            <a:endParaRPr lang="sl-SI" sz="2400" dirty="0">
              <a:latin typeface="+mj-lt"/>
            </a:endParaRPr>
          </a:p>
          <a:p>
            <a:pPr marL="0" lvl="0" indent="0" fontAlgn="base">
              <a:buNone/>
            </a:pPr>
            <a:r>
              <a:rPr lang="sl-SI" sz="2400" b="1" dirty="0" smtClean="0">
                <a:latin typeface="+mj-lt"/>
              </a:rPr>
              <a:t>Interes </a:t>
            </a:r>
            <a:r>
              <a:rPr lang="sl-SI" sz="2400" b="1" dirty="0">
                <a:latin typeface="+mj-lt"/>
              </a:rPr>
              <a:t>za vpis </a:t>
            </a:r>
            <a:r>
              <a:rPr lang="sl-SI" sz="2400" dirty="0">
                <a:latin typeface="+mj-lt"/>
              </a:rPr>
              <a:t>na </a:t>
            </a:r>
            <a:r>
              <a:rPr lang="sl-SI" sz="2400" dirty="0" smtClean="0">
                <a:latin typeface="+mj-lt"/>
              </a:rPr>
              <a:t>pedagoške </a:t>
            </a:r>
            <a:r>
              <a:rPr lang="sl-SI" sz="2400" dirty="0">
                <a:latin typeface="+mj-lt"/>
              </a:rPr>
              <a:t>študijske </a:t>
            </a:r>
            <a:r>
              <a:rPr lang="sl-SI" sz="2400" dirty="0" smtClean="0">
                <a:latin typeface="+mj-lt"/>
              </a:rPr>
              <a:t>programe</a:t>
            </a:r>
            <a:r>
              <a:rPr lang="sl-SI" sz="2400" dirty="0">
                <a:latin typeface="+mj-lt"/>
              </a:rPr>
              <a:t> za izobraževanje učiteljev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 smtClean="0">
                <a:latin typeface="+mj-lt"/>
              </a:rPr>
              <a:t>vzgojiteljev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GB" sz="1800" dirty="0" smtClean="0">
                <a:solidFill>
                  <a:srgbClr val="002060"/>
                </a:solidFill>
              </a:rPr>
              <a:t>¼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mlajšim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učiteljem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v OŠ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poučevanje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ni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prva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izbira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;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več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kot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¼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učiteljev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bi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si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izbralo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drug </a:t>
            </a:r>
            <a:r>
              <a:rPr lang="en-GB" sz="1800" dirty="0" err="1" smtClean="0">
                <a:solidFill>
                  <a:srgbClr val="002060"/>
                </a:solidFill>
                <a:latin typeface="+mj-lt"/>
              </a:rPr>
              <a:t>poklic</a:t>
            </a:r>
            <a:r>
              <a:rPr lang="en-GB" sz="1800" dirty="0" smtClean="0">
                <a:solidFill>
                  <a:srgbClr val="002060"/>
                </a:solidFill>
                <a:latin typeface="+mj-lt"/>
              </a:rPr>
              <a:t> (TALIS 2018))</a:t>
            </a:r>
            <a:r>
              <a:rPr lang="sl-SI" sz="1800" dirty="0" smtClean="0">
                <a:latin typeface="+mj-lt"/>
              </a:rPr>
              <a:t>.</a:t>
            </a:r>
            <a:endParaRPr lang="sl-SI" sz="1800" dirty="0">
              <a:latin typeface="+mj-lt"/>
            </a:endParaRPr>
          </a:p>
        </p:txBody>
      </p:sp>
      <p:sp>
        <p:nvSpPr>
          <p:cNvPr id="4" name="AutoShape 2" descr="https://euc-powerpoint.officeapps.live.com/pods/GetClipboardImage.ashx?Id=814a7982-58c4-4554-b246-8db8c5fbd109&amp;DC=GEU8&amp;pkey=ccf178a0-4e18-4a48-8e2d-c6d91b899f06&amp;wdwaccluster=GEU8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813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60338"/>
            <a:ext cx="10972800" cy="821801"/>
          </a:xfrm>
        </p:spPr>
        <p:txBody>
          <a:bodyPr>
            <a:normAutofit fontScale="90000"/>
          </a:bodyPr>
          <a:lstStyle/>
          <a:p>
            <a:pPr fontAlgn="base"/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700" b="1" dirty="0" smtClean="0">
                <a:solidFill>
                  <a:srgbClr val="0070C0"/>
                </a:solidFill>
              </a:rPr>
              <a:t>Začetno </a:t>
            </a:r>
            <a:r>
              <a:rPr lang="sl-SI" sz="2700" b="1" dirty="0">
                <a:solidFill>
                  <a:srgbClr val="0070C0"/>
                </a:solidFill>
              </a:rPr>
              <a:t>izobraževanje (odločanje za poklic, izobrazbeni pogoji</a:t>
            </a:r>
            <a:r>
              <a:rPr lang="sl-SI" sz="2700" b="1" dirty="0" smtClean="0">
                <a:solidFill>
                  <a:srgbClr val="0070C0"/>
                </a:solidFill>
              </a:rPr>
              <a:t>)</a:t>
            </a:r>
            <a:endParaRPr lang="sl-SI" sz="27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1789" y="1306286"/>
            <a:ext cx="11210611" cy="5418605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Število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pedagoških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študijskih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programov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v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Sloveniji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 (za št. leto 2023/24)</a:t>
            </a:r>
            <a:endParaRPr lang="en-GB" sz="2000" dirty="0" smtClean="0">
              <a:solidFill>
                <a:srgbClr val="FF0000"/>
              </a:solidFill>
              <a:latin typeface="+mj-lt"/>
            </a:endParaRPr>
          </a:p>
          <a:p>
            <a:pPr marL="0" lvl="1" indent="0" fontAlgn="base">
              <a:buClr>
                <a:schemeClr val="accent3">
                  <a:lumMod val="50000"/>
                </a:schemeClr>
              </a:buClr>
              <a:buSzPct val="95000"/>
              <a:buNone/>
            </a:pPr>
            <a:r>
              <a:rPr lang="en-GB" sz="2000" dirty="0" err="1" smtClean="0">
                <a:latin typeface="+mj-lt"/>
              </a:rPr>
              <a:t>Pedagoški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študijski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programi</a:t>
            </a:r>
            <a:r>
              <a:rPr lang="en-GB" sz="2000" dirty="0" smtClean="0">
                <a:latin typeface="+mj-lt"/>
              </a:rPr>
              <a:t> v </a:t>
            </a:r>
            <a:r>
              <a:rPr lang="en-GB" sz="2000" dirty="0" err="1" smtClean="0">
                <a:latin typeface="+mj-lt"/>
              </a:rPr>
              <a:t>Sloveniji</a:t>
            </a:r>
            <a:endParaRPr lang="en-GB" sz="2000" dirty="0" smtClean="0">
              <a:latin typeface="+mj-lt"/>
            </a:endParaRPr>
          </a:p>
          <a:p>
            <a:endParaRPr lang="sl-SI" dirty="0" smtClean="0"/>
          </a:p>
          <a:p>
            <a:pPr marL="0" indent="0" fontAlgn="base">
              <a:buNone/>
            </a:pPr>
            <a:endParaRPr lang="en-GB" sz="2000" dirty="0" smtClean="0">
              <a:latin typeface="+mj-lt"/>
            </a:endParaRPr>
          </a:p>
          <a:p>
            <a:pPr marL="0" indent="0" fontAlgn="base">
              <a:buNone/>
            </a:pPr>
            <a:endParaRPr lang="en-GB" sz="2000" dirty="0" smtClean="0">
              <a:latin typeface="+mj-lt"/>
            </a:endParaRPr>
          </a:p>
          <a:p>
            <a:pPr marL="0" indent="0" fontAlgn="base">
              <a:buNone/>
            </a:pPr>
            <a:endParaRPr lang="en-GB" sz="2000" dirty="0" smtClean="0">
              <a:latin typeface="+mj-lt"/>
            </a:endParaRPr>
          </a:p>
          <a:p>
            <a:pPr marL="0" indent="0" fontAlgn="base">
              <a:buNone/>
            </a:pPr>
            <a:endParaRPr lang="en-GB" sz="2000" dirty="0">
              <a:latin typeface="+mj-lt"/>
            </a:endParaRPr>
          </a:p>
          <a:p>
            <a:pPr marL="0" indent="0" fontAlgn="base">
              <a:buNone/>
            </a:pPr>
            <a:r>
              <a:rPr lang="en-GB" sz="2000" dirty="0" err="1" smtClean="0">
                <a:latin typeface="+mj-lt"/>
              </a:rPr>
              <a:t>Programi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izpopolnjevanje</a:t>
            </a:r>
            <a:r>
              <a:rPr lang="en-GB" sz="2000" dirty="0" smtClean="0">
                <a:latin typeface="+mj-lt"/>
              </a:rPr>
              <a:t>: PAI, </a:t>
            </a:r>
            <a:r>
              <a:rPr lang="en-GB" sz="2000" dirty="0" err="1" smtClean="0">
                <a:latin typeface="+mj-lt"/>
              </a:rPr>
              <a:t>Programi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delo</a:t>
            </a:r>
            <a:r>
              <a:rPr lang="en-GB" sz="2000" dirty="0" smtClean="0">
                <a:latin typeface="+mj-lt"/>
              </a:rPr>
              <a:t> z </a:t>
            </a:r>
            <a:r>
              <a:rPr lang="en-GB" sz="2000" dirty="0" err="1" smtClean="0">
                <a:latin typeface="+mj-lt"/>
              </a:rPr>
              <a:t>učenci</a:t>
            </a:r>
            <a:r>
              <a:rPr lang="en-GB" sz="2000" dirty="0" smtClean="0">
                <a:latin typeface="+mj-lt"/>
              </a:rPr>
              <a:t> s </a:t>
            </a:r>
            <a:r>
              <a:rPr lang="en-GB" sz="2000" dirty="0" err="1" smtClean="0">
                <a:latin typeface="+mj-lt"/>
              </a:rPr>
              <a:t>posebnimi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potrebami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Zgodnje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učenje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tujega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>
                <a:latin typeface="+mj-lt"/>
              </a:rPr>
              <a:t>jezika</a:t>
            </a:r>
            <a:r>
              <a:rPr lang="en-GB" sz="2000" dirty="0">
                <a:latin typeface="+mj-lt"/>
              </a:rPr>
              <a:t>, </a:t>
            </a:r>
            <a:r>
              <a:rPr lang="sl-SI" sz="2000" dirty="0" err="1">
                <a:latin typeface="+mj-lt"/>
              </a:rPr>
              <a:t>P</a:t>
            </a:r>
            <a:r>
              <a:rPr lang="en-GB" sz="2000" dirty="0" err="1" smtClean="0">
                <a:latin typeface="+mj-lt"/>
              </a:rPr>
              <a:t>oučevanje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naravoslovja</a:t>
            </a:r>
            <a:r>
              <a:rPr lang="en-GB" sz="2000" dirty="0" smtClean="0">
                <a:latin typeface="+mj-lt"/>
              </a:rPr>
              <a:t> in </a:t>
            </a:r>
            <a:r>
              <a:rPr lang="en-GB" sz="2000" dirty="0" err="1" smtClean="0">
                <a:latin typeface="+mj-lt"/>
              </a:rPr>
              <a:t>posameznih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predmetov</a:t>
            </a:r>
            <a:r>
              <a:rPr lang="en-GB" sz="2000" dirty="0" smtClean="0">
                <a:latin typeface="+mj-lt"/>
              </a:rPr>
              <a:t>, </a:t>
            </a:r>
            <a:r>
              <a:rPr lang="sl-SI" sz="2000" dirty="0" err="1">
                <a:latin typeface="+mj-lt"/>
              </a:rPr>
              <a:t>I</a:t>
            </a:r>
            <a:r>
              <a:rPr lang="en-GB" sz="2000" dirty="0" err="1" smtClean="0">
                <a:latin typeface="+mj-lt"/>
              </a:rPr>
              <a:t>zpopolnjevanje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iz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predšolske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vzgoje</a:t>
            </a:r>
            <a:endParaRPr lang="en-GB" sz="2400" dirty="0" smtClean="0">
              <a:latin typeface="+mj-lt"/>
            </a:endParaRPr>
          </a:p>
          <a:p>
            <a:pPr marL="0" indent="0" fontAlgn="base">
              <a:buNone/>
            </a:pPr>
            <a:endParaRPr lang="sl-SI" sz="2400" dirty="0">
              <a:latin typeface="+mj-lt"/>
            </a:endParaRPr>
          </a:p>
        </p:txBody>
      </p:sp>
      <p:sp>
        <p:nvSpPr>
          <p:cNvPr id="4" name="AutoShape 2" descr="https://euc-powerpoint.officeapps.live.com/pods/GetClipboardImage.ashx?Id=814a7982-58c4-4554-b246-8db8c5fbd109&amp;DC=GEU8&amp;pkey=ccf178a0-4e18-4a48-8e2d-c6d91b899f06&amp;wdwaccluster=GEU8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82292"/>
              </p:ext>
            </p:extLst>
          </p:nvPr>
        </p:nvGraphicFramePr>
        <p:xfrm>
          <a:off x="371475" y="2163726"/>
          <a:ext cx="7917012" cy="17373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79253">
                  <a:extLst>
                    <a:ext uri="{9D8B030D-6E8A-4147-A177-3AD203B41FA5}">
                      <a16:colId xmlns:a16="http://schemas.microsoft.com/office/drawing/2014/main" val="1293964426"/>
                    </a:ext>
                  </a:extLst>
                </a:gridCol>
                <a:gridCol w="1979253">
                  <a:extLst>
                    <a:ext uri="{9D8B030D-6E8A-4147-A177-3AD203B41FA5}">
                      <a16:colId xmlns:a16="http://schemas.microsoft.com/office/drawing/2014/main" val="3047197961"/>
                    </a:ext>
                  </a:extLst>
                </a:gridCol>
                <a:gridCol w="1979253">
                  <a:extLst>
                    <a:ext uri="{9D8B030D-6E8A-4147-A177-3AD203B41FA5}">
                      <a16:colId xmlns:a16="http://schemas.microsoft.com/office/drawing/2014/main" val="83391195"/>
                    </a:ext>
                  </a:extLst>
                </a:gridCol>
                <a:gridCol w="1979253">
                  <a:extLst>
                    <a:ext uri="{9D8B030D-6E8A-4147-A177-3AD203B41FA5}">
                      <a16:colId xmlns:a16="http://schemas.microsoft.com/office/drawing/2014/main" val="1319936724"/>
                    </a:ext>
                  </a:extLst>
                </a:gridCol>
              </a:tblGrid>
              <a:tr h="325013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1.stopnja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2.stopnja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Enovit</a:t>
                      </a:r>
                      <a:r>
                        <a:rPr lang="en-GB" dirty="0" smtClean="0"/>
                        <a:t> mag. </a:t>
                      </a:r>
                      <a:r>
                        <a:rPr lang="en-GB" dirty="0" err="1" smtClean="0"/>
                        <a:t>št</a:t>
                      </a:r>
                      <a:r>
                        <a:rPr lang="en-GB" dirty="0" smtClean="0"/>
                        <a:t>. program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601293"/>
                  </a:ext>
                </a:extLst>
              </a:tr>
              <a:tr h="325013">
                <a:tc>
                  <a:txBody>
                    <a:bodyPr/>
                    <a:lstStyle/>
                    <a:p>
                      <a:r>
                        <a:rPr lang="en-GB" dirty="0" smtClean="0"/>
                        <a:t>UL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1</a:t>
                      </a: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623457"/>
                  </a:ext>
                </a:extLst>
              </a:tr>
              <a:tr h="325013">
                <a:tc>
                  <a:txBody>
                    <a:bodyPr/>
                    <a:lstStyle/>
                    <a:p>
                      <a:r>
                        <a:rPr lang="en-GB" dirty="0" smtClean="0"/>
                        <a:t>UM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24</a:t>
                      </a: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969187"/>
                  </a:ext>
                </a:extLst>
              </a:tr>
              <a:tr h="325013">
                <a:tc>
                  <a:txBody>
                    <a:bodyPr/>
                    <a:lstStyle/>
                    <a:p>
                      <a:r>
                        <a:rPr lang="en-GB" dirty="0" smtClean="0"/>
                        <a:t>U</a:t>
                      </a:r>
                      <a:r>
                        <a:rPr lang="sl-SI" dirty="0" smtClean="0"/>
                        <a:t>P</a:t>
                      </a:r>
                      <a:r>
                        <a:rPr lang="en-GB" dirty="0" smtClean="0"/>
                        <a:t> 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350211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976089"/>
              </p:ext>
            </p:extLst>
          </p:nvPr>
        </p:nvGraphicFramePr>
        <p:xfrm>
          <a:off x="441814" y="5047034"/>
          <a:ext cx="7635387" cy="15152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33242">
                  <a:extLst>
                    <a:ext uri="{9D8B030D-6E8A-4147-A177-3AD203B41FA5}">
                      <a16:colId xmlns:a16="http://schemas.microsoft.com/office/drawing/2014/main" val="3331470587"/>
                    </a:ext>
                  </a:extLst>
                </a:gridCol>
                <a:gridCol w="4602145">
                  <a:extLst>
                    <a:ext uri="{9D8B030D-6E8A-4147-A177-3AD203B41FA5}">
                      <a16:colId xmlns:a16="http://schemas.microsoft.com/office/drawing/2014/main" val="1448386489"/>
                    </a:ext>
                  </a:extLst>
                </a:gridCol>
              </a:tblGrid>
              <a:tr h="41798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Število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 err="1" smtClean="0"/>
                        <a:t>programov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 err="1" smtClean="0"/>
                        <a:t>za</a:t>
                      </a:r>
                      <a:r>
                        <a:rPr lang="en-GB" sz="1800" dirty="0" smtClean="0"/>
                        <a:t> </a:t>
                      </a:r>
                      <a:r>
                        <a:rPr lang="en-GB" sz="1800" dirty="0" err="1" smtClean="0"/>
                        <a:t>izpopolnjevanje</a:t>
                      </a:r>
                      <a:r>
                        <a:rPr lang="en-GB" sz="1800" dirty="0" smtClean="0"/>
                        <a:t> 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156278"/>
                  </a:ext>
                </a:extLst>
              </a:tr>
              <a:tr h="227463">
                <a:tc>
                  <a:txBody>
                    <a:bodyPr/>
                    <a:lstStyle/>
                    <a:p>
                      <a:r>
                        <a:rPr lang="en-GB" smtClean="0"/>
                        <a:t>UL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15</a:t>
                      </a: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219571"/>
                  </a:ext>
                </a:extLst>
              </a:tr>
              <a:tr h="227463">
                <a:tc>
                  <a:txBody>
                    <a:bodyPr/>
                    <a:lstStyle/>
                    <a:p>
                      <a:r>
                        <a:rPr lang="en-GB" dirty="0" smtClean="0"/>
                        <a:t>UM</a:t>
                      </a: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6</a:t>
                      </a:r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335052"/>
                  </a:ext>
                </a:extLst>
              </a:tr>
              <a:tr h="227463">
                <a:tc>
                  <a:txBody>
                    <a:bodyPr/>
                    <a:lstStyle/>
                    <a:p>
                      <a:r>
                        <a:rPr lang="en-GB" smtClean="0"/>
                        <a:t>UP</a:t>
                      </a:r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731665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032000" y="719666"/>
          <a:ext cx="8128000" cy="370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09424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876619"/>
                  </a:ext>
                </a:extLst>
              </a:tr>
            </a:tbl>
          </a:graphicData>
        </a:graphic>
      </p:graphicFrame>
      <p:sp>
        <p:nvSpPr>
          <p:cNvPr id="9" name="Pravokotnik 8"/>
          <p:cNvSpPr/>
          <p:nvPr/>
        </p:nvSpPr>
        <p:spPr>
          <a:xfrm>
            <a:off x="9570309" y="1828489"/>
            <a:ext cx="1647092" cy="17235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sl-SI" dirty="0"/>
              <a:t>padanje deleža učiteljev s prvo izbiro poklica</a:t>
            </a:r>
            <a:endParaRPr lang="en-GB" dirty="0"/>
          </a:p>
          <a:p>
            <a:endParaRPr lang="sl-SI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4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60338"/>
            <a:ext cx="10972800" cy="821801"/>
          </a:xfrm>
        </p:spPr>
        <p:txBody>
          <a:bodyPr>
            <a:normAutofit fontScale="90000"/>
          </a:bodyPr>
          <a:lstStyle/>
          <a:p>
            <a:pPr fontAlgn="base"/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000" b="1" dirty="0"/>
              <a:t/>
            </a:r>
            <a:br>
              <a:rPr lang="sl-SI" sz="2000" b="1" dirty="0"/>
            </a:br>
            <a:r>
              <a:rPr lang="sl-SI" sz="2000" b="1" dirty="0" smtClean="0"/>
              <a:t/>
            </a:r>
            <a:br>
              <a:rPr lang="sl-SI" sz="2000" b="1" dirty="0" smtClean="0"/>
            </a:br>
            <a:r>
              <a:rPr lang="sl-SI" sz="2700" b="1" dirty="0" smtClean="0">
                <a:solidFill>
                  <a:srgbClr val="0070C0"/>
                </a:solidFill>
              </a:rPr>
              <a:t>Začetno </a:t>
            </a:r>
            <a:r>
              <a:rPr lang="sl-SI" sz="2700" b="1" dirty="0">
                <a:solidFill>
                  <a:srgbClr val="0070C0"/>
                </a:solidFill>
              </a:rPr>
              <a:t>izobraževanje (odločanje za poklic, izobrazbeni pogoji</a:t>
            </a:r>
            <a:r>
              <a:rPr lang="sl-SI" sz="2700" b="1" dirty="0" smtClean="0">
                <a:solidFill>
                  <a:srgbClr val="0070C0"/>
                </a:solidFill>
              </a:rPr>
              <a:t>)</a:t>
            </a:r>
            <a:endParaRPr lang="sl-SI" sz="2700" b="1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1789" y="1306286"/>
            <a:ext cx="11210611" cy="5418605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Skrb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za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profesionalni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razvoj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  <a:latin typeface="+mj-lt"/>
              </a:rPr>
              <a:t>tekom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</a:rPr>
              <a:t>študija</a:t>
            </a:r>
            <a:r>
              <a:rPr lang="en-GB" sz="2400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marL="0" indent="0" algn="ctr" fontAlgn="base">
              <a:buNone/>
            </a:pPr>
            <a:endParaRPr lang="en-GB" sz="2400" dirty="0">
              <a:latin typeface="+mj-lt"/>
            </a:endParaRPr>
          </a:p>
          <a:p>
            <a:pPr marL="0" indent="0" fontAlgn="base">
              <a:buNone/>
            </a:pPr>
            <a:r>
              <a:rPr lang="en-GB" sz="2400" dirty="0" err="1" smtClean="0">
                <a:latin typeface="+mj-lt"/>
              </a:rPr>
              <a:t>Skrb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profesionalni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razvoj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tekom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študij</a:t>
            </a:r>
            <a:r>
              <a:rPr lang="sl-SI" sz="2400" dirty="0" smtClean="0">
                <a:latin typeface="+mj-lt"/>
              </a:rPr>
              <a:t>a.</a:t>
            </a:r>
          </a:p>
          <a:p>
            <a:pPr marL="0" indent="0" fontAlgn="base">
              <a:buNone/>
            </a:pPr>
            <a:r>
              <a:rPr lang="en-GB" sz="2400" dirty="0" smtClean="0">
                <a:latin typeface="+mj-lt"/>
              </a:rPr>
              <a:t> </a:t>
            </a:r>
          </a:p>
          <a:p>
            <a:pPr marL="0" indent="0" fontAlgn="base">
              <a:buNone/>
            </a:pPr>
            <a:r>
              <a:rPr lang="en-GB" sz="2400" dirty="0" err="1" smtClean="0">
                <a:latin typeface="+mj-lt"/>
              </a:rPr>
              <a:t>Stalna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skrb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teoretična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znanja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študentov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 err="1" smtClean="0">
                <a:latin typeface="+mj-lt"/>
              </a:rPr>
              <a:t>ki</a:t>
            </a:r>
            <a:r>
              <a:rPr lang="en-GB" sz="2400" dirty="0" smtClean="0">
                <a:latin typeface="+mj-lt"/>
              </a:rPr>
              <a:t> so </a:t>
            </a:r>
            <a:r>
              <a:rPr lang="en-GB" sz="2400" dirty="0" err="1" smtClean="0">
                <a:latin typeface="+mj-lt"/>
              </a:rPr>
              <a:t>vključeni</a:t>
            </a:r>
            <a:r>
              <a:rPr lang="en-GB" sz="2400" dirty="0" smtClean="0">
                <a:latin typeface="+mj-lt"/>
              </a:rPr>
              <a:t> v </a:t>
            </a:r>
            <a:r>
              <a:rPr lang="en-GB" sz="2400" dirty="0" err="1" smtClean="0">
                <a:latin typeface="+mj-lt"/>
              </a:rPr>
              <a:t>študijske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programe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izobraževanje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učiteljev</a:t>
            </a:r>
            <a:r>
              <a:rPr lang="en-GB" sz="2400" dirty="0" smtClean="0">
                <a:latin typeface="+mj-lt"/>
              </a:rPr>
              <a:t> in </a:t>
            </a:r>
            <a:r>
              <a:rPr lang="en-GB" sz="2400" dirty="0" err="1" smtClean="0">
                <a:latin typeface="+mj-lt"/>
              </a:rPr>
              <a:t>vzgojiteljev</a:t>
            </a:r>
            <a:r>
              <a:rPr lang="en-GB" sz="2400" dirty="0" smtClean="0">
                <a:latin typeface="+mj-lt"/>
              </a:rPr>
              <a:t> (</a:t>
            </a:r>
            <a:r>
              <a:rPr lang="en-GB" sz="2400" dirty="0" err="1" smtClean="0">
                <a:latin typeface="+mj-lt"/>
              </a:rPr>
              <a:t>suverenost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 err="1" smtClean="0">
                <a:latin typeface="+mj-lt"/>
              </a:rPr>
              <a:t>avtonomija</a:t>
            </a:r>
            <a:r>
              <a:rPr lang="en-GB" sz="2400" dirty="0" smtClean="0">
                <a:latin typeface="+mj-lt"/>
              </a:rPr>
              <a:t> …).</a:t>
            </a:r>
          </a:p>
          <a:p>
            <a:pPr marL="0" indent="0" fontAlgn="base">
              <a:buNone/>
            </a:pPr>
            <a:endParaRPr lang="en-GB" sz="2400" dirty="0" smtClean="0">
              <a:latin typeface="+mj-lt"/>
            </a:endParaRPr>
          </a:p>
          <a:p>
            <a:pPr marL="0" indent="0" fontAlgn="base">
              <a:buNone/>
            </a:pPr>
            <a:r>
              <a:rPr lang="en-GB" sz="2400" dirty="0" err="1" smtClean="0">
                <a:latin typeface="+mj-lt"/>
              </a:rPr>
              <a:t>Stalna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skrb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z</a:t>
            </a:r>
            <a:r>
              <a:rPr lang="en-GB" sz="2400" dirty="0" err="1" smtClean="0">
                <a:latin typeface="+mj-lt"/>
              </a:rPr>
              <a:t>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visok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nivo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praktičnega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znanja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študentov</a:t>
            </a:r>
            <a:r>
              <a:rPr lang="en-GB" sz="2400" dirty="0">
                <a:latin typeface="+mj-lt"/>
              </a:rPr>
              <a:t>, </a:t>
            </a:r>
            <a:r>
              <a:rPr lang="en-GB" sz="2400" dirty="0" err="1">
                <a:latin typeface="+mj-lt"/>
              </a:rPr>
              <a:t>ki</a:t>
            </a:r>
            <a:r>
              <a:rPr lang="en-GB" sz="2400" dirty="0">
                <a:latin typeface="+mj-lt"/>
              </a:rPr>
              <a:t> so </a:t>
            </a:r>
            <a:r>
              <a:rPr lang="en-GB" sz="2400" dirty="0" err="1" smtClean="0">
                <a:latin typeface="+mj-lt"/>
              </a:rPr>
              <a:t>vključeni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v </a:t>
            </a:r>
            <a:r>
              <a:rPr lang="en-GB" sz="2400" dirty="0" err="1">
                <a:latin typeface="+mj-lt"/>
              </a:rPr>
              <a:t>študijske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programe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za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izobraževanje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učiteljev</a:t>
            </a:r>
            <a:r>
              <a:rPr lang="en-GB" sz="2400" dirty="0">
                <a:latin typeface="+mj-lt"/>
              </a:rPr>
              <a:t> in </a:t>
            </a:r>
            <a:r>
              <a:rPr lang="en-GB" sz="2400" dirty="0" err="1">
                <a:latin typeface="+mj-lt"/>
              </a:rPr>
              <a:t>vzgojiteljev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(dobro </a:t>
            </a:r>
            <a:r>
              <a:rPr lang="en-GB" sz="2400" dirty="0" err="1" smtClean="0">
                <a:latin typeface="+mj-lt"/>
              </a:rPr>
              <a:t>organiziranje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praktičnega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usposabljanja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tekom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študija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 err="1" smtClean="0">
                <a:latin typeface="+mj-lt"/>
              </a:rPr>
              <a:t>kvalitetno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mentorstvo</a:t>
            </a:r>
            <a:r>
              <a:rPr lang="en-GB" sz="2400" dirty="0" smtClean="0">
                <a:latin typeface="+mj-lt"/>
              </a:rPr>
              <a:t>  …)</a:t>
            </a:r>
            <a:r>
              <a:rPr lang="sl-SI" sz="2400" dirty="0" smtClean="0">
                <a:latin typeface="+mj-lt"/>
              </a:rPr>
              <a:t>.</a:t>
            </a:r>
            <a:endParaRPr lang="en-GB" sz="2400" dirty="0" smtClean="0">
              <a:latin typeface="+mj-lt"/>
            </a:endParaRPr>
          </a:p>
          <a:p>
            <a:pPr lvl="0" fontAlgn="base"/>
            <a:endParaRPr lang="sl-SI" sz="2400" dirty="0"/>
          </a:p>
        </p:txBody>
      </p:sp>
      <p:sp>
        <p:nvSpPr>
          <p:cNvPr id="4" name="AutoShape 2" descr="https://euc-powerpoint.officeapps.live.com/pods/GetClipboardImage.ashx?Id=814a7982-58c4-4554-b246-8db8c5fbd109&amp;DC=GEU8&amp;pkey=ccf178a0-4e18-4a48-8e2d-c6d91b899f06&amp;wdwaccluster=GEU8"/>
          <p:cNvSpPr>
            <a:spLocks noChangeAspect="1" noChangeArrowheads="1"/>
          </p:cNvSpPr>
          <p:nvPr/>
        </p:nvSpPr>
        <p:spPr bwMode="auto">
          <a:xfrm>
            <a:off x="2190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366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572053"/>
          </a:xfrm>
        </p:spPr>
        <p:txBody>
          <a:bodyPr>
            <a:norm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Začetno izobraževanje (odločanje za poklic, izobrazbeni pogoji)</a:t>
            </a:r>
            <a:endParaRPr lang="sl-SI" sz="2400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1789" y="1356527"/>
            <a:ext cx="11435023" cy="5501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Skrb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za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profesionalni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razvoj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dirty="0" err="1">
                <a:solidFill>
                  <a:srgbClr val="FF0000"/>
                </a:solidFill>
              </a:rPr>
              <a:t>tekom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študija</a:t>
            </a:r>
            <a:endParaRPr lang="en-GB" sz="2000" dirty="0" smtClean="0">
              <a:latin typeface="+mj-lt"/>
            </a:endParaRPr>
          </a:p>
          <a:p>
            <a:pPr marL="0" indent="0">
              <a:buNone/>
            </a:pPr>
            <a:endParaRPr lang="sl-SI" sz="2000" b="1" dirty="0" smtClean="0">
              <a:latin typeface="+mj-lt"/>
            </a:endParaRPr>
          </a:p>
          <a:p>
            <a:pPr marL="0" indent="0">
              <a:buNone/>
            </a:pPr>
            <a:r>
              <a:rPr lang="en-GB" sz="2000" b="1" dirty="0" err="1" smtClean="0">
                <a:latin typeface="+mj-lt"/>
              </a:rPr>
              <a:t>Pedagoško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usposabljanje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zagotavlja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pridobitev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kompetenc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potrebnih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učinkovito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opravljanje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pedagoškega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poklica</a:t>
            </a:r>
            <a:r>
              <a:rPr lang="en-GB" sz="2000" dirty="0" smtClean="0">
                <a:latin typeface="+mj-lt"/>
              </a:rPr>
              <a:t>. </a:t>
            </a:r>
            <a:r>
              <a:rPr lang="en-GB" sz="2000" dirty="0" err="1" smtClean="0">
                <a:latin typeface="+mj-lt"/>
              </a:rPr>
              <a:t>Ovrednteno</a:t>
            </a:r>
            <a:r>
              <a:rPr lang="en-GB" sz="2000" dirty="0" smtClean="0">
                <a:latin typeface="+mj-lt"/>
              </a:rPr>
              <a:t> je z </a:t>
            </a:r>
            <a:r>
              <a:rPr lang="en-GB" sz="2000" dirty="0" err="1" smtClean="0">
                <a:latin typeface="+mj-lt"/>
              </a:rPr>
              <a:t>najmanj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b="1" dirty="0" smtClean="0">
                <a:latin typeface="+mj-lt"/>
              </a:rPr>
              <a:t>60 KT </a:t>
            </a:r>
            <a:r>
              <a:rPr lang="en-GB" sz="2000" dirty="0" smtClean="0">
                <a:latin typeface="+mj-lt"/>
              </a:rPr>
              <a:t>in </a:t>
            </a:r>
            <a:r>
              <a:rPr lang="en-GB" sz="2000" dirty="0" err="1" smtClean="0">
                <a:latin typeface="+mj-lt"/>
              </a:rPr>
              <a:t>vsebuje</a:t>
            </a:r>
            <a:r>
              <a:rPr lang="en-GB" sz="2000" dirty="0" smtClean="0">
                <a:latin typeface="+mj-lt"/>
              </a:rPr>
              <a:t>: </a:t>
            </a:r>
          </a:p>
          <a:p>
            <a:r>
              <a:rPr lang="en-GB" sz="2000" dirty="0" err="1" smtClean="0">
                <a:latin typeface="+mj-lt"/>
              </a:rPr>
              <a:t>pedagoško-psihološko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znanje</a:t>
            </a:r>
            <a:r>
              <a:rPr lang="en-GB" sz="2000" dirty="0" smtClean="0">
                <a:latin typeface="+mj-lt"/>
              </a:rPr>
              <a:t> (</a:t>
            </a:r>
            <a:r>
              <a:rPr lang="en-GB" sz="2000" dirty="0" err="1" smtClean="0">
                <a:latin typeface="+mj-lt"/>
              </a:rPr>
              <a:t>psihologija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pedagogika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didaktika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andagogika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metodologija</a:t>
            </a:r>
            <a:r>
              <a:rPr lang="sl-SI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pedagoškega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razisko</a:t>
            </a:r>
            <a:r>
              <a:rPr lang="sl-SI" sz="2000" dirty="0" err="1" smtClean="0">
                <a:latin typeface="+mj-lt"/>
              </a:rPr>
              <a:t>vanja</a:t>
            </a:r>
            <a:r>
              <a:rPr lang="sl-SI" sz="2000" dirty="0" smtClean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…) </a:t>
            </a:r>
            <a:r>
              <a:rPr lang="en-GB" sz="2000" dirty="0" err="1" smtClean="0">
                <a:latin typeface="+mj-lt"/>
              </a:rPr>
              <a:t>ter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družboslovno</a:t>
            </a:r>
            <a:r>
              <a:rPr lang="en-GB" sz="2000" dirty="0" smtClean="0">
                <a:latin typeface="+mj-lt"/>
              </a:rPr>
              <a:t> in </a:t>
            </a:r>
            <a:r>
              <a:rPr lang="en-GB" sz="2000" dirty="0" err="1" smtClean="0">
                <a:latin typeface="+mj-lt"/>
              </a:rPr>
              <a:t>humanistično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znanje</a:t>
            </a:r>
            <a:r>
              <a:rPr lang="en-GB" sz="2000" dirty="0" smtClean="0">
                <a:latin typeface="+mj-lt"/>
              </a:rPr>
              <a:t>  (</a:t>
            </a:r>
            <a:r>
              <a:rPr lang="en-GB" sz="2000" dirty="0" err="1" smtClean="0">
                <a:latin typeface="+mj-lt"/>
              </a:rPr>
              <a:t>kot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npr</a:t>
            </a:r>
            <a:r>
              <a:rPr lang="en-GB" sz="2000" dirty="0" smtClean="0">
                <a:latin typeface="+mj-lt"/>
              </a:rPr>
              <a:t>. </a:t>
            </a:r>
            <a:r>
              <a:rPr lang="en-GB" sz="2000" dirty="0" err="1" smtClean="0">
                <a:latin typeface="+mj-lt"/>
              </a:rPr>
              <a:t>filozofija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sociologija</a:t>
            </a:r>
            <a:r>
              <a:rPr lang="en-GB" sz="2000" dirty="0" smtClean="0">
                <a:latin typeface="+mj-lt"/>
              </a:rPr>
              <a:t>, </a:t>
            </a:r>
            <a:r>
              <a:rPr lang="en-GB" sz="2000" dirty="0" err="1" smtClean="0">
                <a:latin typeface="+mj-lt"/>
              </a:rPr>
              <a:t>antropologija</a:t>
            </a:r>
            <a:r>
              <a:rPr lang="en-GB" sz="2000" dirty="0" smtClean="0">
                <a:latin typeface="+mj-lt"/>
              </a:rPr>
              <a:t>);</a:t>
            </a:r>
          </a:p>
          <a:p>
            <a:r>
              <a:rPr lang="en-GB" sz="2000" dirty="0" err="1">
                <a:latin typeface="+mj-lt"/>
              </a:rPr>
              <a:t>p</a:t>
            </a:r>
            <a:r>
              <a:rPr lang="en-GB" sz="2000" dirty="0" err="1" smtClean="0">
                <a:latin typeface="+mj-lt"/>
              </a:rPr>
              <a:t>redmetne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oziroma</a:t>
            </a:r>
            <a:r>
              <a:rPr lang="en-GB" sz="2000" dirty="0" smtClean="0">
                <a:latin typeface="+mj-lt"/>
              </a:rPr>
              <a:t>  </a:t>
            </a:r>
            <a:r>
              <a:rPr lang="en-GB" sz="2000" dirty="0" err="1" smtClean="0">
                <a:latin typeface="+mj-lt"/>
              </a:rPr>
              <a:t>specialne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didaktike</a:t>
            </a:r>
            <a:r>
              <a:rPr lang="en-GB" sz="2000" dirty="0" smtClean="0">
                <a:latin typeface="+mj-lt"/>
              </a:rPr>
              <a:t> v </a:t>
            </a:r>
            <a:r>
              <a:rPr lang="en-GB" sz="2000" dirty="0" err="1" smtClean="0">
                <a:latin typeface="+mj-lt"/>
              </a:rPr>
              <a:t>povezavi</a:t>
            </a:r>
            <a:r>
              <a:rPr lang="en-GB" sz="2000" dirty="0" smtClean="0">
                <a:latin typeface="+mj-lt"/>
              </a:rPr>
              <a:t> s </a:t>
            </a:r>
            <a:r>
              <a:rPr lang="en-GB" sz="2000" dirty="0" err="1" smtClean="0">
                <a:latin typeface="+mj-lt"/>
              </a:rPr>
              <a:t>študijem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matične</a:t>
            </a:r>
            <a:r>
              <a:rPr lang="en-GB" sz="2000" dirty="0" smtClean="0">
                <a:latin typeface="+mj-lt"/>
              </a:rPr>
              <a:t> discipline </a:t>
            </a:r>
            <a:r>
              <a:rPr lang="en-GB" sz="2000" dirty="0" err="1" smtClean="0">
                <a:latin typeface="+mj-lt"/>
              </a:rPr>
              <a:t>ter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pedagoško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prakso</a:t>
            </a:r>
            <a:r>
              <a:rPr lang="en-GB" sz="2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GB" sz="2000" dirty="0" smtClean="0">
              <a:latin typeface="+mj-lt"/>
            </a:endParaRPr>
          </a:p>
          <a:p>
            <a:pPr marL="0" indent="0">
              <a:buNone/>
            </a:pPr>
            <a:r>
              <a:rPr lang="en-GB" sz="2000" b="1" dirty="0" err="1" smtClean="0">
                <a:latin typeface="+mj-lt"/>
              </a:rPr>
              <a:t>Pedagoška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b="1" dirty="0" err="1" smtClean="0">
                <a:latin typeface="+mj-lt"/>
              </a:rPr>
              <a:t>praksa</a:t>
            </a:r>
            <a:r>
              <a:rPr lang="en-GB" sz="2000" b="1" dirty="0" smtClean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je </a:t>
            </a:r>
            <a:r>
              <a:rPr lang="en-GB" sz="2000" dirty="0" err="1" smtClean="0">
                <a:latin typeface="+mj-lt"/>
              </a:rPr>
              <a:t>obvezni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sestavni</a:t>
            </a:r>
            <a:r>
              <a:rPr lang="en-GB" sz="2000" dirty="0" smtClean="0">
                <a:latin typeface="+mj-lt"/>
              </a:rPr>
              <a:t> del </a:t>
            </a:r>
            <a:r>
              <a:rPr lang="en-GB" sz="2000" dirty="0" err="1" smtClean="0">
                <a:latin typeface="+mj-lt"/>
              </a:rPr>
              <a:t>pedagoškega</a:t>
            </a:r>
            <a:r>
              <a:rPr lang="en-GB" sz="2000" dirty="0" smtClean="0">
                <a:latin typeface="+mj-lt"/>
              </a:rPr>
              <a:t> </a:t>
            </a:r>
            <a:r>
              <a:rPr lang="en-GB" sz="2000" dirty="0" err="1" smtClean="0">
                <a:latin typeface="+mj-lt"/>
              </a:rPr>
              <a:t>usposabljanja</a:t>
            </a:r>
            <a:r>
              <a:rPr lang="en-GB" sz="2000" dirty="0" smtClean="0">
                <a:latin typeface="+mj-lt"/>
              </a:rPr>
              <a:t> </a:t>
            </a:r>
            <a:r>
              <a:rPr lang="sl-SI" sz="2000" b="1" dirty="0" smtClean="0">
                <a:latin typeface="+mj-lt"/>
              </a:rPr>
              <a:t>(</a:t>
            </a:r>
            <a:r>
              <a:rPr lang="en-GB" sz="2000" b="1" dirty="0" err="1" smtClean="0">
                <a:latin typeface="+mj-lt"/>
              </a:rPr>
              <a:t>najmanj</a:t>
            </a:r>
            <a:r>
              <a:rPr lang="en-GB" sz="2000" b="1" dirty="0" smtClean="0">
                <a:latin typeface="+mj-lt"/>
              </a:rPr>
              <a:t> 15 KT</a:t>
            </a:r>
            <a:r>
              <a:rPr lang="sl-SI" sz="2000" b="1" dirty="0" smtClean="0">
                <a:latin typeface="+mj-lt"/>
              </a:rPr>
              <a:t>)</a:t>
            </a:r>
            <a:r>
              <a:rPr lang="en-GB" sz="2000" b="1" dirty="0" smtClean="0">
                <a:latin typeface="+mj-lt"/>
              </a:rPr>
              <a:t>.</a:t>
            </a:r>
            <a:endParaRPr lang="sl-SI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011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38294" y="161476"/>
            <a:ext cx="10972800" cy="551956"/>
          </a:xfrm>
        </p:spPr>
        <p:txBody>
          <a:bodyPr>
            <a:normAutofit/>
          </a:bodyPr>
          <a:lstStyle/>
          <a:p>
            <a:r>
              <a:rPr lang="sl-SI" sz="2400" b="1" dirty="0">
                <a:solidFill>
                  <a:srgbClr val="0070C0"/>
                </a:solidFill>
              </a:rPr>
              <a:t>Vstop v </a:t>
            </a:r>
            <a:r>
              <a:rPr lang="sl-SI" sz="2400" b="1" dirty="0" smtClean="0">
                <a:solidFill>
                  <a:srgbClr val="0070C0"/>
                </a:solidFill>
              </a:rPr>
              <a:t>poklic/delo</a:t>
            </a:r>
            <a:endParaRPr lang="sl-SI" sz="2400" dirty="0">
              <a:solidFill>
                <a:srgbClr val="0070C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67472" y="914400"/>
            <a:ext cx="11629292" cy="5652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2000" dirty="0">
                <a:solidFill>
                  <a:srgbClr val="FF0000"/>
                </a:solidFill>
                <a:latin typeface="+mj-lt"/>
              </a:rPr>
              <a:t>Izpostavljeno:</a:t>
            </a:r>
            <a:r>
              <a:rPr lang="en-GB" sz="2000" dirty="0">
                <a:solidFill>
                  <a:srgbClr val="FF0000"/>
                </a:solidFill>
                <a:latin typeface="+mj-lt"/>
              </a:rPr>
              <a:t> K</a:t>
            </a:r>
            <a:r>
              <a:rPr lang="sl-SI" sz="2000" dirty="0" err="1" smtClean="0">
                <a:solidFill>
                  <a:srgbClr val="FF0000"/>
                </a:solidFill>
                <a:latin typeface="+mj-lt"/>
              </a:rPr>
              <a:t>akovosten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sz="2000" dirty="0">
                <a:solidFill>
                  <a:srgbClr val="FF0000"/>
                </a:solidFill>
                <a:latin typeface="+mj-lt"/>
              </a:rPr>
              <a:t>vstop na delovno mesto strokovnih in vodstvenih delavcev na področju vzgoje in </a:t>
            </a:r>
            <a:r>
              <a:rPr lang="sl-SI" sz="2000" dirty="0" smtClean="0">
                <a:solidFill>
                  <a:srgbClr val="FF0000"/>
                </a:solidFill>
                <a:latin typeface="+mj-lt"/>
              </a:rPr>
              <a:t>izobraž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evanja.</a:t>
            </a:r>
            <a:endParaRPr lang="en-GB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pPr marL="0" indent="0">
              <a:buNone/>
            </a:pPr>
            <a:r>
              <a:rPr lang="en-GB" sz="2400" b="1" dirty="0" err="1" smtClean="0">
                <a:latin typeface="+mj-lt"/>
              </a:rPr>
              <a:t>Sistemske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rešitve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za</a:t>
            </a:r>
            <a:r>
              <a:rPr lang="en-GB" sz="2400" b="1" dirty="0" smtClean="0">
                <a:latin typeface="+mj-lt"/>
              </a:rPr>
              <a:t> </a:t>
            </a:r>
            <a:r>
              <a:rPr lang="en-GB" sz="2400" b="1" dirty="0" err="1" smtClean="0">
                <a:latin typeface="+mj-lt"/>
              </a:rPr>
              <a:t>vstop</a:t>
            </a:r>
            <a:r>
              <a:rPr lang="en-GB" sz="2400" b="1" dirty="0" smtClean="0">
                <a:latin typeface="+mj-lt"/>
              </a:rPr>
              <a:t> v </a:t>
            </a:r>
            <a:r>
              <a:rPr lang="en-GB" sz="2400" b="1" dirty="0" err="1" smtClean="0">
                <a:latin typeface="+mj-lt"/>
              </a:rPr>
              <a:t>poklic</a:t>
            </a:r>
            <a:r>
              <a:rPr lang="en-GB" sz="2400" b="1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(</a:t>
            </a:r>
            <a:r>
              <a:rPr lang="en-GB" sz="2400" dirty="0" err="1" smtClean="0">
                <a:latin typeface="+mj-lt"/>
              </a:rPr>
              <a:t>za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pripravnike</a:t>
            </a:r>
            <a:r>
              <a:rPr lang="en-GB" sz="2400" dirty="0" smtClean="0">
                <a:latin typeface="+mj-lt"/>
              </a:rPr>
              <a:t>, </a:t>
            </a:r>
            <a:r>
              <a:rPr lang="en-GB" sz="2400" dirty="0" err="1" smtClean="0">
                <a:latin typeface="+mj-lt"/>
              </a:rPr>
              <a:t>učitelje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začetnike</a:t>
            </a:r>
            <a:r>
              <a:rPr lang="en-GB" sz="2400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en-GB" sz="2400" b="1" dirty="0" smtClean="0">
                <a:latin typeface="+mj-lt"/>
              </a:rPr>
              <a:t>U</a:t>
            </a:r>
            <a:r>
              <a:rPr lang="sl-SI" sz="2000" b="1" dirty="0" err="1" smtClean="0">
                <a:latin typeface="+mj-lt"/>
              </a:rPr>
              <a:t>vajalno</a:t>
            </a:r>
            <a:r>
              <a:rPr lang="sl-SI" sz="2000" b="1" dirty="0" smtClean="0">
                <a:latin typeface="+mj-lt"/>
              </a:rPr>
              <a:t> obdobje </a:t>
            </a:r>
            <a:r>
              <a:rPr lang="sl-SI" sz="2000" dirty="0" smtClean="0">
                <a:latin typeface="+mj-lt"/>
              </a:rPr>
              <a:t>za strokovne in vodstvene delavce ob vstopu v poklic (vsebina, samostojnost, komunikacija, interakcija, obseg …). </a:t>
            </a:r>
            <a:endParaRPr lang="en-GB" sz="2000" dirty="0" smtClean="0">
              <a:latin typeface="+mj-lt"/>
            </a:endParaRPr>
          </a:p>
          <a:p>
            <a:pPr marL="0" indent="0">
              <a:buNone/>
            </a:pPr>
            <a:endParaRPr lang="sl-SI" sz="2000" dirty="0" smtClean="0">
              <a:latin typeface="+mj-lt"/>
            </a:endParaRPr>
          </a:p>
          <a:p>
            <a:pPr marL="0" lvl="0" indent="0">
              <a:buNone/>
            </a:pPr>
            <a:r>
              <a:rPr lang="en-GB" sz="2000" b="1" dirty="0" smtClean="0">
                <a:latin typeface="+mj-lt"/>
              </a:rPr>
              <a:t>M</a:t>
            </a:r>
            <a:r>
              <a:rPr lang="sl-SI" sz="2000" b="1" dirty="0" err="1" smtClean="0">
                <a:latin typeface="+mj-lt"/>
              </a:rPr>
              <a:t>entoriranje</a:t>
            </a:r>
            <a:r>
              <a:rPr lang="sl-SI" sz="2000" b="1" dirty="0" smtClean="0">
                <a:latin typeface="+mj-lt"/>
              </a:rPr>
              <a:t> </a:t>
            </a:r>
            <a:r>
              <a:rPr lang="sl-SI" sz="2000" dirty="0">
                <a:latin typeface="+mj-lt"/>
              </a:rPr>
              <a:t>v vzgoji in izobraževanju (pri vstopu v poklic).  </a:t>
            </a:r>
          </a:p>
          <a:p>
            <a:pPr lvl="1"/>
            <a:r>
              <a:rPr lang="en-GB" sz="2000" b="1" dirty="0">
                <a:latin typeface="+mj-lt"/>
              </a:rPr>
              <a:t>K</a:t>
            </a:r>
            <a:r>
              <a:rPr lang="sl-SI" sz="2000" b="1" dirty="0" err="1" smtClean="0">
                <a:latin typeface="+mj-lt"/>
              </a:rPr>
              <a:t>riterij</a:t>
            </a:r>
            <a:r>
              <a:rPr lang="en-GB" sz="2000" b="1" dirty="0" err="1" smtClean="0">
                <a:latin typeface="+mj-lt"/>
              </a:rPr>
              <a:t>i</a:t>
            </a:r>
            <a:r>
              <a:rPr lang="sl-SI" sz="2000" b="1" dirty="0" smtClean="0">
                <a:latin typeface="+mj-lt"/>
              </a:rPr>
              <a:t> </a:t>
            </a:r>
            <a:r>
              <a:rPr lang="sl-SI" sz="2000" dirty="0">
                <a:latin typeface="+mj-lt"/>
              </a:rPr>
              <a:t>in </a:t>
            </a:r>
            <a:r>
              <a:rPr lang="sl-SI" sz="2000" dirty="0" smtClean="0">
                <a:latin typeface="+mj-lt"/>
              </a:rPr>
              <a:t>pogoj</a:t>
            </a:r>
            <a:r>
              <a:rPr lang="en-GB" sz="2000" dirty="0" err="1" smtClean="0">
                <a:latin typeface="+mj-lt"/>
              </a:rPr>
              <a:t>i</a:t>
            </a:r>
            <a:r>
              <a:rPr lang="sl-SI" sz="2000" dirty="0" smtClean="0">
                <a:latin typeface="+mj-lt"/>
              </a:rPr>
              <a:t> </a:t>
            </a:r>
            <a:r>
              <a:rPr lang="sl-SI" sz="2000" dirty="0">
                <a:latin typeface="+mj-lt"/>
              </a:rPr>
              <a:t>za opravljanje mentorstva in </a:t>
            </a:r>
            <a:r>
              <a:rPr lang="sl-SI" sz="2000" b="1" dirty="0">
                <a:latin typeface="+mj-lt"/>
              </a:rPr>
              <a:t>vrednotenje</a:t>
            </a:r>
            <a:r>
              <a:rPr lang="sl-SI" sz="2000" dirty="0">
                <a:latin typeface="+mj-lt"/>
              </a:rPr>
              <a:t> mentorskega dela. </a:t>
            </a:r>
          </a:p>
          <a:p>
            <a:pPr lvl="1"/>
            <a:r>
              <a:rPr lang="sl-SI" sz="2000" dirty="0" smtClean="0">
                <a:latin typeface="+mj-lt"/>
              </a:rPr>
              <a:t>Krepitev </a:t>
            </a:r>
            <a:r>
              <a:rPr lang="sl-SI" sz="2000" dirty="0">
                <a:latin typeface="+mj-lt"/>
              </a:rPr>
              <a:t>sodelovanja med mentorji na </a:t>
            </a:r>
            <a:r>
              <a:rPr lang="sl-SI" sz="2000" b="1" dirty="0">
                <a:latin typeface="+mj-lt"/>
              </a:rPr>
              <a:t>fakultetah</a:t>
            </a:r>
            <a:r>
              <a:rPr lang="sl-SI" sz="2000" dirty="0">
                <a:latin typeface="+mj-lt"/>
              </a:rPr>
              <a:t> in mentorji v </a:t>
            </a:r>
            <a:r>
              <a:rPr lang="sl-SI" sz="2000" b="1" dirty="0" smtClean="0">
                <a:latin typeface="+mj-lt"/>
              </a:rPr>
              <a:t>VIZ.</a:t>
            </a:r>
            <a:endParaRPr lang="sl-SI" sz="2000" b="1" dirty="0">
              <a:latin typeface="+mj-lt"/>
            </a:endParaRPr>
          </a:p>
          <a:p>
            <a:pPr marL="393192" lvl="1" indent="0">
              <a:buNone/>
            </a:pPr>
            <a:endParaRPr lang="sl-SI" sz="2000" dirty="0">
              <a:latin typeface="+mj-lt"/>
            </a:endParaRPr>
          </a:p>
          <a:p>
            <a:pPr marL="393192" lvl="1" indent="0">
              <a:buNone/>
            </a:pPr>
            <a:r>
              <a:rPr lang="sl-SI" sz="2000" b="1" dirty="0" smtClean="0">
                <a:latin typeface="+mj-lt"/>
              </a:rPr>
              <a:t>Pripravništvo</a:t>
            </a:r>
            <a:r>
              <a:rPr lang="sl-SI" sz="2000" dirty="0" smtClean="0">
                <a:latin typeface="+mj-lt"/>
              </a:rPr>
              <a:t> </a:t>
            </a:r>
            <a:r>
              <a:rPr lang="sl-SI" sz="2000" dirty="0">
                <a:latin typeface="+mj-lt"/>
              </a:rPr>
              <a:t>(učiteljem začetnikom, pripravnikom ter ravnateljem -  obvezno pripravništvo za </a:t>
            </a:r>
            <a:r>
              <a:rPr lang="sl-SI" sz="2000" dirty="0" smtClean="0">
                <a:latin typeface="+mj-lt"/>
              </a:rPr>
              <a:t>vse</a:t>
            </a:r>
            <a:r>
              <a:rPr lang="en-GB" sz="2000" dirty="0" smtClean="0">
                <a:latin typeface="+mj-lt"/>
              </a:rPr>
              <a:t> ?</a:t>
            </a:r>
            <a:r>
              <a:rPr lang="sl-SI" sz="2000" dirty="0" smtClean="0">
                <a:latin typeface="+mj-lt"/>
              </a:rPr>
              <a:t>).</a:t>
            </a:r>
            <a:endParaRPr lang="sl-SI" sz="2000" dirty="0">
              <a:latin typeface="+mj-lt"/>
            </a:endParaRPr>
          </a:p>
          <a:p>
            <a:pPr lvl="1"/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788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dstavitev na zbiranje zamisli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48_TF03460637" id="{108760C4-EDA9-41E9-B7B3-12E496FCC068}" vid="{8AF8BD13-2566-4728-813A-A61CC2627D5F}"/>
    </a:ext>
  </a:extLst>
</a:theme>
</file>

<file path=ppt/theme/theme2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Predstavitev za poslovno zbiranje zamisli</Template>
  <TotalTime>11179</TotalTime>
  <Words>1263</Words>
  <Application>Microsoft Office PowerPoint</Application>
  <PresentationFormat>Širokozaslonsko</PresentationFormat>
  <Paragraphs>171</Paragraphs>
  <Slides>20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Palatino Linotype</vt:lpstr>
      <vt:lpstr>Wingdings 2</vt:lpstr>
      <vt:lpstr>Predstavitev na zbiranje zamisli</vt:lpstr>
      <vt:lpstr>            Delovna skupina za pripravo Nacionalnega programa vzgoje in izobraževanja 2023–2033  Podskupina Strokovni in karierni razvoj zaposlenih v vzgoji in izobraževanju    </vt:lpstr>
      <vt:lpstr>PowerPointova predstavitev</vt:lpstr>
      <vt:lpstr>Delovna podskupina </vt:lpstr>
      <vt:lpstr>PREDNOSTNA PODROČJA</vt:lpstr>
      <vt:lpstr>     Začetno izobraževanje (odločanje za poklic, izobrazbeni pogoji)</vt:lpstr>
      <vt:lpstr>     Začetno izobraževanje (odločanje za poklic, izobrazbeni pogoji)</vt:lpstr>
      <vt:lpstr>     Začetno izobraževanje (odločanje za poklic, izobrazbeni pogoji)</vt:lpstr>
      <vt:lpstr>Začetno izobraževanje (odločanje za poklic, izobrazbeni pogoji)</vt:lpstr>
      <vt:lpstr>Vstop v poklic/delo</vt:lpstr>
      <vt:lpstr>Vstop v poklic/delo</vt:lpstr>
      <vt:lpstr>Vstop v poklic/delo                                                                           MENTORSTVO</vt:lpstr>
      <vt:lpstr>Vstop v poklic/delo                                                                               STRES </vt:lpstr>
      <vt:lpstr>Stres na delovnem mestu</vt:lpstr>
      <vt:lpstr>Vstop v poklic/delo</vt:lpstr>
      <vt:lpstr>Izkušeni strokovni delavci in karierni razvoj vodstvenih delavcev in strokovnih delavcev  </vt:lpstr>
      <vt:lpstr>Izkušeni strokovni delavci in karierni razvoj vodstvenih delavcev in strokovnih delavcev                                                                                OVIRE TALIS 2018</vt:lpstr>
      <vt:lpstr>PowerPointova predstavitev</vt:lpstr>
      <vt:lpstr>Problematika pomanjkanja strokovnega kadra v VIZ, promocija učiteljskega poklica (kratkoročne rešitve; dolgoročne rešitve) </vt:lpstr>
      <vt:lpstr>Promociji poklica/ Povečati privlačnost pedagoškega poklica 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Seje ustvarjalnosti</dc:title>
  <dc:creator>HP Inc.</dc:creator>
  <cp:lastModifiedBy>Amalija Zakelj</cp:lastModifiedBy>
  <cp:revision>200</cp:revision>
  <cp:lastPrinted>2023-11-28T08:25:33Z</cp:lastPrinted>
  <dcterms:created xsi:type="dcterms:W3CDTF">2023-08-23T20:49:55Z</dcterms:created>
  <dcterms:modified xsi:type="dcterms:W3CDTF">2023-11-28T10:57:08Z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