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60" r:id="rId8"/>
    <p:sldId id="261" r:id="rId9"/>
    <p:sldId id="273" r:id="rId10"/>
    <p:sldId id="262" r:id="rId11"/>
    <p:sldId id="272" r:id="rId12"/>
    <p:sldId id="266" r:id="rId13"/>
    <p:sldId id="267" r:id="rId14"/>
    <p:sldId id="268" r:id="rId15"/>
    <p:sldId id="274" r:id="rId16"/>
    <p:sldId id="269" r:id="rId17"/>
    <p:sldId id="275" r:id="rId18"/>
    <p:sldId id="270" r:id="rId19"/>
    <p:sldId id="263" r:id="rId20"/>
    <p:sldId id="276" r:id="rId21"/>
    <p:sldId id="265" r:id="rId22"/>
    <p:sldId id="271" r:id="rId2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rez sloga, mreža tabele">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ematski slog 2 – poudarek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ematski slog 2 – poudarek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ematski slog 1 – poudarek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DF18680-E054-41AD-8BC1-D1AEF772440D}" styleName="Srednji slog 2 – poudarek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rednji slog 2 – poudarek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1" autoAdjust="0"/>
    <p:restoredTop sz="94660"/>
  </p:normalViewPr>
  <p:slideViewPr>
    <p:cSldViewPr snapToGrid="0">
      <p:cViewPr varScale="1">
        <p:scale>
          <a:sx n="101" d="100"/>
          <a:sy n="101" d="100"/>
        </p:scale>
        <p:origin x="126"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l-SI"/>
              <a:t>Kliknite, če želite urediti slog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Kliknite, če želite urediti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l-SI"/>
              <a:t>Kliknite, če želite urediti slog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a:t>Kliknite, če želite urediti slog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Kliknite za urejanje slogov besedila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l-SI"/>
              <a:t>Kliknite, če želite urediti slog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a:t>Kliknite, če želite urediti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Kliknite za urejanje slogov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l-SI"/>
              <a:t>Kliknite, če želite urediti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Kliknite za urejanje slogov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l-SI"/>
              <a:t>Kliknite, če želite urediti slog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l-SI"/>
              <a:t>Kliknite, če želite urediti slog naslova matrice</a:t>
            </a:r>
            <a:endParaRPr lang="en-US" dirty="0"/>
          </a:p>
        </p:txBody>
      </p:sp>
      <p:sp>
        <p:nvSpPr>
          <p:cNvPr id="3" name="Content Placeholder 2"/>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l-SI"/>
              <a:t>Kliknite, če želite urediti slog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a:t>Kliknite, če želite urediti slog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l-SI"/>
              <a:t>Kliknite, če želite urediti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l-SI"/>
              <a:t>Kliknite, če želite urediti slog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42A54C80-263E-416B-A8E0-580EDEADCBDC}" type="datetimeFigureOut">
              <a:rPr lang="en-US" dirty="0"/>
              <a:t>11/7/2023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l-SI"/>
              <a:t>Kliknite, če želite urediti slog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a:t>Kliknite ikono, če želite dodati sliko</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11/7/2023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l-SI"/>
              <a:t>Kliknite, če želite urediti slog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11/7/2023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p:txBody>
          <a:bodyPr/>
          <a:lstStyle/>
          <a:p>
            <a:pPr algn="ctr"/>
            <a:r>
              <a:rPr lang="sl-SI" sz="3600" dirty="0"/>
              <a:t>IZZIVI NA PODROČJU VZGOJE IN IZOBRAŽEVANJA OTROK S POSEBNIMI POTREBAMI</a:t>
            </a:r>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p:txBody>
          <a:bodyPr/>
          <a:lstStyle/>
          <a:p>
            <a:pPr algn="l"/>
            <a:r>
              <a:rPr lang="sl-SI" dirty="0"/>
              <a:t>mag. Polona Šoln Vrbinc, vodja Sektorja za izobraževanje otrok s posebnimi potrebami, MVI</a:t>
            </a:r>
          </a:p>
          <a:p>
            <a:pPr algn="l"/>
            <a:r>
              <a:rPr lang="sl-SI" dirty="0"/>
              <a:t>7.11.2023</a:t>
            </a:r>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2926812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45117" y="1185333"/>
            <a:ext cx="7766936" cy="853017"/>
          </a:xfrm>
        </p:spPr>
        <p:txBody>
          <a:bodyPr/>
          <a:lstStyle/>
          <a:p>
            <a:pPr algn="ctr"/>
            <a:r>
              <a:rPr lang="sl-SI" sz="2800" dirty="0"/>
              <a:t>Prilagojeni programi osnovne šole z nižjim izobrazbenim standardom</a:t>
            </a:r>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1145117" y="2477030"/>
            <a:ext cx="7766936" cy="4175440"/>
          </a:xfrm>
        </p:spPr>
        <p:txBody>
          <a:bodyPr>
            <a:normAutofit fontScale="85000" lnSpcReduction="20000"/>
          </a:bodyPr>
          <a:lstStyle/>
          <a:p>
            <a:pPr algn="l"/>
            <a:r>
              <a:rPr lang="sl-SI" sz="2300" dirty="0"/>
              <a:t>Prilagojeni program z nižjim izobrazbenim standardom je namenjen učencem z lažjimi motnjami v duševnem razvoju. </a:t>
            </a:r>
          </a:p>
          <a:p>
            <a:pPr algn="l"/>
            <a:r>
              <a:rPr lang="sl-SI" sz="2300" dirty="0"/>
              <a:t>Program izvajajo osnovne šole v oddelkih s prilagojenim programom, osnovne šole s prilagojenim programom in zavodi za vzgojo in izobraževanje otrok in mladostnikov s posebnimi potrebami v razredih, kjer je od 8 do 12 otrok, razen, če so v razredu le otroci z avtističnimi motnjami, kjer je do 5 učencev.</a:t>
            </a:r>
          </a:p>
          <a:p>
            <a:pPr algn="l"/>
            <a:r>
              <a:rPr lang="sl-SI" sz="2300" dirty="0"/>
              <a:t>Po končanem programu se lahko vključijo v programe nižjega poklicnega izobraževanja. </a:t>
            </a:r>
          </a:p>
          <a:p>
            <a:pPr algn="l"/>
            <a:endParaRPr lang="sl-SI" sz="2400" dirty="0"/>
          </a:p>
          <a:p>
            <a:pPr algn="l"/>
            <a:r>
              <a:rPr lang="sl-SI" sz="2400" dirty="0"/>
              <a:t>Prilagojen program devetletne osnovne šole z nižjim izobrazbenim standardom v šolskem letu 2023/2024 izvaja 58 zavodov (OŠPP, OŠPP pri OŠ in zavodov), od tega eden s programom za dvojezično osnovno šolo.</a:t>
            </a:r>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1888853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45117" y="1185333"/>
            <a:ext cx="7766936" cy="853017"/>
          </a:xfrm>
        </p:spPr>
        <p:txBody>
          <a:bodyPr/>
          <a:lstStyle/>
          <a:p>
            <a:pPr algn="ctr"/>
            <a:r>
              <a:rPr lang="sl-SI" sz="2800" dirty="0"/>
              <a:t>Posebni program vzgoje in izobraževanja</a:t>
            </a:r>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1402292" y="2791354"/>
            <a:ext cx="7766936" cy="4066646"/>
          </a:xfrm>
        </p:spPr>
        <p:txBody>
          <a:bodyPr>
            <a:normAutofit fontScale="62500" lnSpcReduction="20000"/>
          </a:bodyPr>
          <a:lstStyle/>
          <a:p>
            <a:pPr algn="l"/>
            <a:r>
              <a:rPr lang="sl-SI" sz="3000" dirty="0"/>
              <a:t>Program je namenjen učencem z zmerno, s težjo in težko motnjo v duševnem razvoju, ki  potrebujejo vse življenje različne stopnje pomoči. </a:t>
            </a:r>
          </a:p>
          <a:p>
            <a:pPr algn="l"/>
            <a:r>
              <a:rPr lang="sl-SI" sz="3000" dirty="0"/>
              <a:t>Program poteka od 6. do 26. leta v šestih stopnjah. Posamezna stopnja traja tri leta.</a:t>
            </a:r>
          </a:p>
          <a:p>
            <a:pPr algn="l"/>
            <a:r>
              <a:rPr lang="sl-SI" sz="3000" dirty="0"/>
              <a:t>Delajo v skupinah od 5 do 8 otrok. Program izvajajo osnovne šole v oddelkih s posebnim programom, osnovne šole s prilagojenim programom, zavodi za vzgojo in izobraževanje otrok in mladostnikov s posebnimi potrebami in socialno-varstveni zavodi.</a:t>
            </a:r>
          </a:p>
          <a:p>
            <a:pPr algn="l"/>
            <a:endParaRPr lang="sl-SI" sz="3000" dirty="0"/>
          </a:p>
          <a:p>
            <a:pPr algn="l"/>
            <a:r>
              <a:rPr lang="sl-SI" sz="3000" dirty="0"/>
              <a:t>Posebni program vzgoje in izobraževanja otrok in mladostnikov s posebnimi potrebami v šolskem letu 2023/2024 izvaja 52 zavodov (OŠPP, OŠPP pri OŠ in zavodov).</a:t>
            </a:r>
          </a:p>
          <a:p>
            <a:pPr algn="l"/>
            <a:endParaRPr lang="sl-SI" dirty="0"/>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3578682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graphicFrame>
        <p:nvGraphicFramePr>
          <p:cNvPr id="9" name="Tabela 8">
            <a:extLst>
              <a:ext uri="{FF2B5EF4-FFF2-40B4-BE49-F238E27FC236}">
                <a16:creationId xmlns:a16="http://schemas.microsoft.com/office/drawing/2014/main" id="{4BE99B2A-F1FC-8360-3A38-6B44B0E68CE2}"/>
              </a:ext>
            </a:extLst>
          </p:cNvPr>
          <p:cNvGraphicFramePr>
            <a:graphicFrameLocks noGrp="1"/>
          </p:cNvGraphicFramePr>
          <p:nvPr>
            <p:extLst>
              <p:ext uri="{D42A27DB-BD31-4B8C-83A1-F6EECF244321}">
                <p14:modId xmlns:p14="http://schemas.microsoft.com/office/powerpoint/2010/main" val="2398293637"/>
              </p:ext>
            </p:extLst>
          </p:nvPr>
        </p:nvGraphicFramePr>
        <p:xfrm>
          <a:off x="822608" y="1343130"/>
          <a:ext cx="10225692" cy="2495173"/>
        </p:xfrm>
        <a:graphic>
          <a:graphicData uri="http://schemas.openxmlformats.org/drawingml/2006/table">
            <a:tbl>
              <a:tblPr firstRow="1" firstCol="1" bandRow="1">
                <a:tableStyleId>{5C22544A-7EE6-4342-B048-85BDC9FD1C3A}</a:tableStyleId>
              </a:tblPr>
              <a:tblGrid>
                <a:gridCol w="816010">
                  <a:extLst>
                    <a:ext uri="{9D8B030D-6E8A-4147-A177-3AD203B41FA5}">
                      <a16:colId xmlns:a16="http://schemas.microsoft.com/office/drawing/2014/main" val="2747704588"/>
                    </a:ext>
                  </a:extLst>
                </a:gridCol>
                <a:gridCol w="953034">
                  <a:extLst>
                    <a:ext uri="{9D8B030D-6E8A-4147-A177-3AD203B41FA5}">
                      <a16:colId xmlns:a16="http://schemas.microsoft.com/office/drawing/2014/main" val="585020788"/>
                    </a:ext>
                  </a:extLst>
                </a:gridCol>
                <a:gridCol w="560368">
                  <a:extLst>
                    <a:ext uri="{9D8B030D-6E8A-4147-A177-3AD203B41FA5}">
                      <a16:colId xmlns:a16="http://schemas.microsoft.com/office/drawing/2014/main" val="3216360697"/>
                    </a:ext>
                  </a:extLst>
                </a:gridCol>
                <a:gridCol w="693302">
                  <a:extLst>
                    <a:ext uri="{9D8B030D-6E8A-4147-A177-3AD203B41FA5}">
                      <a16:colId xmlns:a16="http://schemas.microsoft.com/office/drawing/2014/main" val="14463709"/>
                    </a:ext>
                  </a:extLst>
                </a:gridCol>
                <a:gridCol w="589000">
                  <a:extLst>
                    <a:ext uri="{9D8B030D-6E8A-4147-A177-3AD203B41FA5}">
                      <a16:colId xmlns:a16="http://schemas.microsoft.com/office/drawing/2014/main" val="57693526"/>
                    </a:ext>
                  </a:extLst>
                </a:gridCol>
                <a:gridCol w="693302">
                  <a:extLst>
                    <a:ext uri="{9D8B030D-6E8A-4147-A177-3AD203B41FA5}">
                      <a16:colId xmlns:a16="http://schemas.microsoft.com/office/drawing/2014/main" val="1667822774"/>
                    </a:ext>
                  </a:extLst>
                </a:gridCol>
                <a:gridCol w="560368">
                  <a:extLst>
                    <a:ext uri="{9D8B030D-6E8A-4147-A177-3AD203B41FA5}">
                      <a16:colId xmlns:a16="http://schemas.microsoft.com/office/drawing/2014/main" val="1878629773"/>
                    </a:ext>
                  </a:extLst>
                </a:gridCol>
                <a:gridCol w="615587">
                  <a:extLst>
                    <a:ext uri="{9D8B030D-6E8A-4147-A177-3AD203B41FA5}">
                      <a16:colId xmlns:a16="http://schemas.microsoft.com/office/drawing/2014/main" val="2670063245"/>
                    </a:ext>
                  </a:extLst>
                </a:gridCol>
                <a:gridCol w="868746">
                  <a:extLst>
                    <a:ext uri="{9D8B030D-6E8A-4147-A177-3AD203B41FA5}">
                      <a16:colId xmlns:a16="http://schemas.microsoft.com/office/drawing/2014/main" val="1130839146"/>
                    </a:ext>
                  </a:extLst>
                </a:gridCol>
                <a:gridCol w="1171575">
                  <a:extLst>
                    <a:ext uri="{9D8B030D-6E8A-4147-A177-3AD203B41FA5}">
                      <a16:colId xmlns:a16="http://schemas.microsoft.com/office/drawing/2014/main" val="3206018971"/>
                    </a:ext>
                  </a:extLst>
                </a:gridCol>
                <a:gridCol w="774783">
                  <a:extLst>
                    <a:ext uri="{9D8B030D-6E8A-4147-A177-3AD203B41FA5}">
                      <a16:colId xmlns:a16="http://schemas.microsoft.com/office/drawing/2014/main" val="4058006573"/>
                    </a:ext>
                  </a:extLst>
                </a:gridCol>
                <a:gridCol w="1191322">
                  <a:extLst>
                    <a:ext uri="{9D8B030D-6E8A-4147-A177-3AD203B41FA5}">
                      <a16:colId xmlns:a16="http://schemas.microsoft.com/office/drawing/2014/main" val="948984348"/>
                    </a:ext>
                  </a:extLst>
                </a:gridCol>
                <a:gridCol w="738295">
                  <a:extLst>
                    <a:ext uri="{9D8B030D-6E8A-4147-A177-3AD203B41FA5}">
                      <a16:colId xmlns:a16="http://schemas.microsoft.com/office/drawing/2014/main" val="3626025107"/>
                    </a:ext>
                  </a:extLst>
                </a:gridCol>
              </a:tblGrid>
              <a:tr h="790231">
                <a:tc>
                  <a:txBody>
                    <a:bodyPr/>
                    <a:lstStyle/>
                    <a:p>
                      <a:pPr>
                        <a:lnSpc>
                          <a:spcPct val="107000"/>
                        </a:lnSpc>
                        <a:spcAft>
                          <a:spcPts val="800"/>
                        </a:spcAft>
                      </a:pPr>
                      <a:r>
                        <a:rPr lang="sl-SI" sz="1100">
                          <a:effectLst/>
                        </a:rPr>
                        <a:t>Sol. leto</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nSpc>
                          <a:spcPct val="107000"/>
                        </a:lnSpc>
                        <a:spcAft>
                          <a:spcPts val="800"/>
                        </a:spcAft>
                      </a:pPr>
                      <a:r>
                        <a:rPr lang="sl-SI" sz="1100" dirty="0">
                          <a:effectLst/>
                        </a:rPr>
                        <a:t>Učenci s PP v OŠ</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sl-SI"/>
                    </a:p>
                  </a:txBody>
                  <a:tcPr/>
                </a:tc>
                <a:tc gridSpan="2">
                  <a:txBody>
                    <a:bodyPr/>
                    <a:lstStyle/>
                    <a:p>
                      <a:pPr>
                        <a:lnSpc>
                          <a:spcPct val="107000"/>
                        </a:lnSpc>
                        <a:spcAft>
                          <a:spcPts val="800"/>
                        </a:spcAft>
                      </a:pPr>
                      <a:r>
                        <a:rPr lang="sl-SI" sz="1100" dirty="0">
                          <a:effectLst/>
                        </a:rPr>
                        <a:t>Učenci v NIS</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sl-SI"/>
                    </a:p>
                  </a:txBody>
                  <a:tcPr/>
                </a:tc>
                <a:tc gridSpan="2">
                  <a:txBody>
                    <a:bodyPr/>
                    <a:lstStyle/>
                    <a:p>
                      <a:pPr>
                        <a:lnSpc>
                          <a:spcPct val="107000"/>
                        </a:lnSpc>
                        <a:spcAft>
                          <a:spcPts val="800"/>
                        </a:spcAft>
                      </a:pPr>
                      <a:r>
                        <a:rPr lang="sl-SI" sz="1100" dirty="0">
                          <a:effectLst/>
                        </a:rPr>
                        <a:t>Učenci v PPVIZ</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sl-SI"/>
                    </a:p>
                  </a:txBody>
                  <a:tcPr/>
                </a:tc>
                <a:tc gridSpan="2">
                  <a:txBody>
                    <a:bodyPr/>
                    <a:lstStyle/>
                    <a:p>
                      <a:pPr>
                        <a:lnSpc>
                          <a:spcPct val="107000"/>
                        </a:lnSpc>
                        <a:spcAft>
                          <a:spcPts val="800"/>
                        </a:spcAft>
                      </a:pPr>
                      <a:r>
                        <a:rPr lang="sl-SI" sz="1100" dirty="0">
                          <a:effectLst/>
                        </a:rPr>
                        <a:t>Skupaj (NIS+PPVIZ)</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sl-SI"/>
                    </a:p>
                  </a:txBody>
                  <a:tcPr/>
                </a:tc>
                <a:tc gridSpan="2">
                  <a:txBody>
                    <a:bodyPr/>
                    <a:lstStyle/>
                    <a:p>
                      <a:pPr>
                        <a:lnSpc>
                          <a:spcPct val="107000"/>
                        </a:lnSpc>
                        <a:spcAft>
                          <a:spcPts val="800"/>
                        </a:spcAft>
                      </a:pPr>
                      <a:r>
                        <a:rPr lang="sl-SI" sz="1100" dirty="0">
                          <a:effectLst/>
                        </a:rPr>
                        <a:t>Skupaj (OS+NIS+PPVIZ)</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sl-SI"/>
                    </a:p>
                  </a:txBody>
                  <a:tcPr/>
                </a:tc>
                <a:tc gridSpan="2">
                  <a:txBody>
                    <a:bodyPr/>
                    <a:lstStyle/>
                    <a:p>
                      <a:pPr>
                        <a:lnSpc>
                          <a:spcPct val="107000"/>
                        </a:lnSpc>
                        <a:spcAft>
                          <a:spcPts val="800"/>
                        </a:spcAft>
                      </a:pPr>
                      <a:r>
                        <a:rPr lang="sl-SI" sz="1100" dirty="0">
                          <a:effectLst/>
                        </a:rPr>
                        <a:t>Vsi Učenci</a:t>
                      </a:r>
                      <a:endParaRPr lang="sl-SI" sz="1600" dirty="0">
                        <a:effectLst/>
                      </a:endParaRPr>
                    </a:p>
                    <a:p>
                      <a:pPr>
                        <a:lnSpc>
                          <a:spcPct val="107000"/>
                        </a:lnSpc>
                        <a:spcAft>
                          <a:spcPts val="800"/>
                        </a:spcAft>
                      </a:pPr>
                      <a:r>
                        <a:rPr lang="sl-SI" sz="1100" dirty="0">
                          <a:effectLst/>
                        </a:rPr>
                        <a:t>v os</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sl-SI"/>
                    </a:p>
                  </a:txBody>
                  <a:tcPr/>
                </a:tc>
                <a:extLst>
                  <a:ext uri="{0D108BD9-81ED-4DB2-BD59-A6C34878D82A}">
                    <a16:rowId xmlns:a16="http://schemas.microsoft.com/office/drawing/2014/main" val="3145964601"/>
                  </a:ext>
                </a:extLst>
              </a:tr>
              <a:tr h="284157">
                <a:tc>
                  <a:txBody>
                    <a:bodyPr/>
                    <a:lstStyle/>
                    <a:p>
                      <a:pPr>
                        <a:lnSpc>
                          <a:spcPct val="107000"/>
                        </a:lnSpc>
                        <a:spcAft>
                          <a:spcPts val="800"/>
                        </a:spcAft>
                      </a:pPr>
                      <a:r>
                        <a:rPr lang="sl-SI" sz="1100">
                          <a:effectLst/>
                        </a:rPr>
                        <a:t>2017/18</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11.077</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6.2%</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1.687</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0.9%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1.236</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0.7%</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2,923</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1.6%</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14000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7.8%</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179.186</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100,0%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4791584"/>
                  </a:ext>
                </a:extLst>
              </a:tr>
              <a:tr h="284157">
                <a:tc>
                  <a:txBody>
                    <a:bodyPr/>
                    <a:lstStyle/>
                    <a:p>
                      <a:pPr>
                        <a:lnSpc>
                          <a:spcPct val="107000"/>
                        </a:lnSpc>
                        <a:spcAft>
                          <a:spcPts val="800"/>
                        </a:spcAft>
                      </a:pPr>
                      <a:r>
                        <a:rPr lang="sl-SI" sz="1100">
                          <a:effectLst/>
                        </a:rPr>
                        <a:t>2018/19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12.054</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6.6%</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1.816</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1.298</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dirty="0">
                          <a:effectLst/>
                        </a:rPr>
                        <a:t>0.7%</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3,114</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dirty="0">
                          <a:effectLst/>
                        </a:rPr>
                        <a:t>1.7%</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15168</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8,2%</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183.892</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100.0%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0456591"/>
                  </a:ext>
                </a:extLst>
              </a:tr>
              <a:tr h="284157">
                <a:tc>
                  <a:txBody>
                    <a:bodyPr/>
                    <a:lstStyle/>
                    <a:p>
                      <a:pPr>
                        <a:lnSpc>
                          <a:spcPct val="107000"/>
                        </a:lnSpc>
                        <a:spcAft>
                          <a:spcPts val="800"/>
                        </a:spcAft>
                      </a:pPr>
                      <a:r>
                        <a:rPr lang="sl-SI" sz="1100">
                          <a:effectLst/>
                        </a:rPr>
                        <a:t>2019/20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13.075</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7.0%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1.945</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1.349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0.7%</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3,294</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1.8%</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dirty="0">
                          <a:effectLst/>
                        </a:rPr>
                        <a:t>16369</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8.7%</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187.476</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100.0%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6379880"/>
                  </a:ext>
                </a:extLst>
              </a:tr>
              <a:tr h="284157">
                <a:tc>
                  <a:txBody>
                    <a:bodyPr/>
                    <a:lstStyle/>
                    <a:p>
                      <a:pPr>
                        <a:lnSpc>
                          <a:spcPct val="107000"/>
                        </a:lnSpc>
                        <a:spcAft>
                          <a:spcPts val="800"/>
                        </a:spcAft>
                      </a:pPr>
                      <a:r>
                        <a:rPr lang="sl-SI" sz="1100">
                          <a:effectLst/>
                        </a:rPr>
                        <a:t>2020/21</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14.214</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7.4%</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1.977</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1.389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0.7%</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3.366</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1.8%</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dirty="0">
                          <a:effectLst/>
                        </a:rPr>
                        <a:t>17580</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9.2%</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191.047</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100.0%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0588039"/>
                  </a:ext>
                </a:extLst>
              </a:tr>
              <a:tr h="284157">
                <a:tc>
                  <a:txBody>
                    <a:bodyPr/>
                    <a:lstStyle/>
                    <a:p>
                      <a:pPr>
                        <a:lnSpc>
                          <a:spcPct val="107000"/>
                        </a:lnSpc>
                        <a:spcAft>
                          <a:spcPts val="800"/>
                        </a:spcAft>
                      </a:pPr>
                      <a:r>
                        <a:rPr lang="sl-SI" sz="1100">
                          <a:effectLst/>
                        </a:rPr>
                        <a:t>2021/22</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14.829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7.7%</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2.039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1.1%</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1.454</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0.8%</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3,493</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1.8%</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18322</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9.5%</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193.081</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100.0%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0550039"/>
                  </a:ext>
                </a:extLst>
              </a:tr>
              <a:tr h="284157">
                <a:tc>
                  <a:txBody>
                    <a:bodyPr/>
                    <a:lstStyle/>
                    <a:p>
                      <a:pPr>
                        <a:lnSpc>
                          <a:spcPct val="107000"/>
                        </a:lnSpc>
                        <a:spcAft>
                          <a:spcPts val="800"/>
                        </a:spcAft>
                      </a:pPr>
                      <a:r>
                        <a:rPr lang="sl-SI" sz="1100">
                          <a:effectLst/>
                        </a:rPr>
                        <a:t>2022/23</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15.303</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dirty="0">
                          <a:solidFill>
                            <a:schemeClr val="accent5"/>
                          </a:solidFill>
                          <a:effectLst/>
                        </a:rPr>
                        <a:t>7.9%</a:t>
                      </a:r>
                      <a:endParaRPr lang="sl-SI" sz="1600"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dirty="0">
                          <a:effectLst/>
                        </a:rPr>
                        <a:t>2.231</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1.1%</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dirty="0">
                          <a:effectLst/>
                        </a:rPr>
                        <a:t>1.529</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0.8%</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3.850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dirty="0">
                          <a:solidFill>
                            <a:schemeClr val="accent5"/>
                          </a:solidFill>
                          <a:effectLst/>
                        </a:rPr>
                        <a:t>1.9%</a:t>
                      </a:r>
                      <a:endParaRPr lang="sl-SI" sz="1600"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19153</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dirty="0">
                          <a:solidFill>
                            <a:schemeClr val="accent5"/>
                          </a:solidFill>
                          <a:effectLst/>
                        </a:rPr>
                        <a:t>9.8%</a:t>
                      </a:r>
                      <a:endParaRPr lang="sl-SI" sz="1600"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a:effectLst/>
                        </a:rPr>
                        <a:t>194.645</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sl-SI" sz="1100" dirty="0">
                          <a:effectLst/>
                        </a:rPr>
                        <a:t>100.0%</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4062354"/>
                  </a:ext>
                </a:extLst>
              </a:tr>
            </a:tbl>
          </a:graphicData>
        </a:graphic>
      </p:graphicFrame>
      <p:graphicFrame>
        <p:nvGraphicFramePr>
          <p:cNvPr id="10" name="Tabela 9">
            <a:extLst>
              <a:ext uri="{FF2B5EF4-FFF2-40B4-BE49-F238E27FC236}">
                <a16:creationId xmlns:a16="http://schemas.microsoft.com/office/drawing/2014/main" id="{411971E0-735B-1FB7-3BBD-5BA7F36F7FEE}"/>
              </a:ext>
            </a:extLst>
          </p:cNvPr>
          <p:cNvGraphicFramePr>
            <a:graphicFrameLocks noGrp="1"/>
          </p:cNvGraphicFramePr>
          <p:nvPr>
            <p:extLst>
              <p:ext uri="{D42A27DB-BD31-4B8C-83A1-F6EECF244321}">
                <p14:modId xmlns:p14="http://schemas.microsoft.com/office/powerpoint/2010/main" val="1983157948"/>
              </p:ext>
            </p:extLst>
          </p:nvPr>
        </p:nvGraphicFramePr>
        <p:xfrm>
          <a:off x="822608" y="4152550"/>
          <a:ext cx="10225691" cy="2495171"/>
        </p:xfrm>
        <a:graphic>
          <a:graphicData uri="http://schemas.openxmlformats.org/drawingml/2006/table">
            <a:tbl>
              <a:tblPr firstRow="1" firstCol="1" bandRow="1">
                <a:tableStyleId>{5C22544A-7EE6-4342-B048-85BDC9FD1C3A}</a:tableStyleId>
              </a:tblPr>
              <a:tblGrid>
                <a:gridCol w="805784">
                  <a:extLst>
                    <a:ext uri="{9D8B030D-6E8A-4147-A177-3AD203B41FA5}">
                      <a16:colId xmlns:a16="http://schemas.microsoft.com/office/drawing/2014/main" val="4112297712"/>
                    </a:ext>
                  </a:extLst>
                </a:gridCol>
                <a:gridCol w="944854">
                  <a:extLst>
                    <a:ext uri="{9D8B030D-6E8A-4147-A177-3AD203B41FA5}">
                      <a16:colId xmlns:a16="http://schemas.microsoft.com/office/drawing/2014/main" val="4031583199"/>
                    </a:ext>
                  </a:extLst>
                </a:gridCol>
                <a:gridCol w="670806">
                  <a:extLst>
                    <a:ext uri="{9D8B030D-6E8A-4147-A177-3AD203B41FA5}">
                      <a16:colId xmlns:a16="http://schemas.microsoft.com/office/drawing/2014/main" val="3853941629"/>
                    </a:ext>
                  </a:extLst>
                </a:gridCol>
                <a:gridCol w="687167">
                  <a:extLst>
                    <a:ext uri="{9D8B030D-6E8A-4147-A177-3AD203B41FA5}">
                      <a16:colId xmlns:a16="http://schemas.microsoft.com/office/drawing/2014/main" val="3003232132"/>
                    </a:ext>
                  </a:extLst>
                </a:gridCol>
                <a:gridCol w="697393">
                  <a:extLst>
                    <a:ext uri="{9D8B030D-6E8A-4147-A177-3AD203B41FA5}">
                      <a16:colId xmlns:a16="http://schemas.microsoft.com/office/drawing/2014/main" val="2752145185"/>
                    </a:ext>
                  </a:extLst>
                </a:gridCol>
                <a:gridCol w="1014389">
                  <a:extLst>
                    <a:ext uri="{9D8B030D-6E8A-4147-A177-3AD203B41FA5}">
                      <a16:colId xmlns:a16="http://schemas.microsoft.com/office/drawing/2014/main" val="618397628"/>
                    </a:ext>
                  </a:extLst>
                </a:gridCol>
                <a:gridCol w="963259">
                  <a:extLst>
                    <a:ext uri="{9D8B030D-6E8A-4147-A177-3AD203B41FA5}">
                      <a16:colId xmlns:a16="http://schemas.microsoft.com/office/drawing/2014/main" val="1565606617"/>
                    </a:ext>
                  </a:extLst>
                </a:gridCol>
                <a:gridCol w="807829">
                  <a:extLst>
                    <a:ext uri="{9D8B030D-6E8A-4147-A177-3AD203B41FA5}">
                      <a16:colId xmlns:a16="http://schemas.microsoft.com/office/drawing/2014/main" val="1738634660"/>
                    </a:ext>
                  </a:extLst>
                </a:gridCol>
                <a:gridCol w="1259805">
                  <a:extLst>
                    <a:ext uri="{9D8B030D-6E8A-4147-A177-3AD203B41FA5}">
                      <a16:colId xmlns:a16="http://schemas.microsoft.com/office/drawing/2014/main" val="1897928101"/>
                    </a:ext>
                  </a:extLst>
                </a:gridCol>
                <a:gridCol w="828281">
                  <a:extLst>
                    <a:ext uri="{9D8B030D-6E8A-4147-A177-3AD203B41FA5}">
                      <a16:colId xmlns:a16="http://schemas.microsoft.com/office/drawing/2014/main" val="2740131372"/>
                    </a:ext>
                  </a:extLst>
                </a:gridCol>
                <a:gridCol w="1546124">
                  <a:extLst>
                    <a:ext uri="{9D8B030D-6E8A-4147-A177-3AD203B41FA5}">
                      <a16:colId xmlns:a16="http://schemas.microsoft.com/office/drawing/2014/main" val="1555454513"/>
                    </a:ext>
                  </a:extLst>
                </a:gridCol>
              </a:tblGrid>
              <a:tr h="356453">
                <a:tc>
                  <a:txBody>
                    <a:bodyPr/>
                    <a:lstStyle/>
                    <a:p>
                      <a:pPr>
                        <a:lnSpc>
                          <a:spcPct val="107000"/>
                        </a:lnSpc>
                        <a:spcAft>
                          <a:spcPts val="800"/>
                        </a:spcAft>
                      </a:pPr>
                      <a:r>
                        <a:rPr lang="sl-SI" sz="1100">
                          <a:effectLst/>
                        </a:rPr>
                        <a:t>Sol. leto</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gridSpan="2">
                  <a:txBody>
                    <a:bodyPr/>
                    <a:lstStyle/>
                    <a:p>
                      <a:pPr>
                        <a:lnSpc>
                          <a:spcPct val="107000"/>
                        </a:lnSpc>
                        <a:spcAft>
                          <a:spcPts val="800"/>
                        </a:spcAft>
                      </a:pPr>
                      <a:r>
                        <a:rPr lang="sl-SI" sz="1100" dirty="0">
                          <a:effectLst/>
                        </a:rPr>
                        <a:t>Učenci s PP v OŠ</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hMerge="1">
                  <a:txBody>
                    <a:bodyPr/>
                    <a:lstStyle/>
                    <a:p>
                      <a:endParaRPr lang="sl-SI"/>
                    </a:p>
                  </a:txBody>
                  <a:tcPr/>
                </a:tc>
                <a:tc gridSpan="2">
                  <a:txBody>
                    <a:bodyPr/>
                    <a:lstStyle/>
                    <a:p>
                      <a:pPr>
                        <a:lnSpc>
                          <a:spcPct val="107000"/>
                        </a:lnSpc>
                        <a:spcAft>
                          <a:spcPts val="800"/>
                        </a:spcAft>
                      </a:pPr>
                      <a:r>
                        <a:rPr lang="sl-SI" sz="1100" dirty="0">
                          <a:effectLst/>
                        </a:rPr>
                        <a:t>Učenci v NIS</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hMerge="1">
                  <a:txBody>
                    <a:bodyPr/>
                    <a:lstStyle/>
                    <a:p>
                      <a:endParaRPr lang="sl-SI"/>
                    </a:p>
                  </a:txBody>
                  <a:tcPr/>
                </a:tc>
                <a:tc gridSpan="2">
                  <a:txBody>
                    <a:bodyPr/>
                    <a:lstStyle/>
                    <a:p>
                      <a:pPr>
                        <a:lnSpc>
                          <a:spcPct val="107000"/>
                        </a:lnSpc>
                        <a:spcAft>
                          <a:spcPts val="800"/>
                        </a:spcAft>
                      </a:pPr>
                      <a:r>
                        <a:rPr lang="sl-SI" sz="1100">
                          <a:effectLst/>
                        </a:rPr>
                        <a:t>Učenci v PPVIZ</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hMerge="1">
                  <a:txBody>
                    <a:bodyPr/>
                    <a:lstStyle/>
                    <a:p>
                      <a:endParaRPr lang="sl-SI"/>
                    </a:p>
                  </a:txBody>
                  <a:tcPr/>
                </a:tc>
                <a:tc gridSpan="2">
                  <a:txBody>
                    <a:bodyPr/>
                    <a:lstStyle/>
                    <a:p>
                      <a:pPr>
                        <a:lnSpc>
                          <a:spcPct val="107000"/>
                        </a:lnSpc>
                        <a:spcAft>
                          <a:spcPts val="800"/>
                        </a:spcAft>
                      </a:pPr>
                      <a:r>
                        <a:rPr lang="sl-SI" sz="1100" dirty="0">
                          <a:effectLst/>
                        </a:rPr>
                        <a:t>Skupaj (NIS+PPVIZ)</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hMerge="1">
                  <a:txBody>
                    <a:bodyPr/>
                    <a:lstStyle/>
                    <a:p>
                      <a:endParaRPr lang="sl-SI"/>
                    </a:p>
                  </a:txBody>
                  <a:tcPr/>
                </a:tc>
                <a:tc gridSpan="2">
                  <a:txBody>
                    <a:bodyPr/>
                    <a:lstStyle/>
                    <a:p>
                      <a:pPr>
                        <a:lnSpc>
                          <a:spcPct val="107000"/>
                        </a:lnSpc>
                        <a:spcAft>
                          <a:spcPts val="800"/>
                        </a:spcAft>
                      </a:pPr>
                      <a:r>
                        <a:rPr lang="sl-SI" sz="1100" dirty="0">
                          <a:effectLst/>
                        </a:rPr>
                        <a:t>Skupaj (OS+NIS+PPVIZ)</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hMerge="1">
                  <a:txBody>
                    <a:bodyPr/>
                    <a:lstStyle/>
                    <a:p>
                      <a:endParaRPr lang="sl-SI"/>
                    </a:p>
                  </a:txBody>
                  <a:tcPr/>
                </a:tc>
                <a:extLst>
                  <a:ext uri="{0D108BD9-81ED-4DB2-BD59-A6C34878D82A}">
                    <a16:rowId xmlns:a16="http://schemas.microsoft.com/office/drawing/2014/main" val="3903560699"/>
                  </a:ext>
                </a:extLst>
              </a:tr>
              <a:tr h="356453">
                <a:tc>
                  <a:txBody>
                    <a:bodyPr/>
                    <a:lstStyle/>
                    <a:p>
                      <a:pPr>
                        <a:lnSpc>
                          <a:spcPct val="107000"/>
                        </a:lnSpc>
                        <a:spcAft>
                          <a:spcPts val="800"/>
                        </a:spcAft>
                      </a:pPr>
                      <a:r>
                        <a:rPr lang="sl-SI" sz="1100">
                          <a:effectLst/>
                        </a:rPr>
                        <a:t>2017/18</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11.077</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79.1%</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dirty="0">
                          <a:effectLst/>
                        </a:rPr>
                        <a:t>1.687</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12.1%</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1.236</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8.8%</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2.923</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dirty="0">
                          <a:effectLst/>
                        </a:rPr>
                        <a:t>20.9%</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14000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100.0%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extLst>
                  <a:ext uri="{0D108BD9-81ED-4DB2-BD59-A6C34878D82A}">
                    <a16:rowId xmlns:a16="http://schemas.microsoft.com/office/drawing/2014/main" val="1344137377"/>
                  </a:ext>
                </a:extLst>
              </a:tr>
              <a:tr h="356453">
                <a:tc>
                  <a:txBody>
                    <a:bodyPr/>
                    <a:lstStyle/>
                    <a:p>
                      <a:pPr>
                        <a:lnSpc>
                          <a:spcPct val="107000"/>
                        </a:lnSpc>
                        <a:spcAft>
                          <a:spcPts val="800"/>
                        </a:spcAft>
                      </a:pPr>
                      <a:r>
                        <a:rPr lang="sl-SI" sz="1100">
                          <a:effectLst/>
                        </a:rPr>
                        <a:t>2018/19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12.054</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79.5%</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1.816</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12.0%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1,298</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8.6%</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3.114</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dirty="0">
                          <a:effectLst/>
                        </a:rPr>
                        <a:t>20.5%</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15168</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100.0%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extLst>
                  <a:ext uri="{0D108BD9-81ED-4DB2-BD59-A6C34878D82A}">
                    <a16:rowId xmlns:a16="http://schemas.microsoft.com/office/drawing/2014/main" val="3786858051"/>
                  </a:ext>
                </a:extLst>
              </a:tr>
              <a:tr h="356453">
                <a:tc>
                  <a:txBody>
                    <a:bodyPr/>
                    <a:lstStyle/>
                    <a:p>
                      <a:pPr>
                        <a:lnSpc>
                          <a:spcPct val="107000"/>
                        </a:lnSpc>
                        <a:spcAft>
                          <a:spcPts val="800"/>
                        </a:spcAft>
                      </a:pPr>
                      <a:r>
                        <a:rPr lang="sl-SI" sz="1100">
                          <a:effectLst/>
                        </a:rPr>
                        <a:t>2019/20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13.075</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79.9%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1.945</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11.9%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1,349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8.2%</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3.294</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20.1%</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16369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100,0%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extLst>
                  <a:ext uri="{0D108BD9-81ED-4DB2-BD59-A6C34878D82A}">
                    <a16:rowId xmlns:a16="http://schemas.microsoft.com/office/drawing/2014/main" val="132982375"/>
                  </a:ext>
                </a:extLst>
              </a:tr>
              <a:tr h="356453">
                <a:tc>
                  <a:txBody>
                    <a:bodyPr/>
                    <a:lstStyle/>
                    <a:p>
                      <a:pPr>
                        <a:lnSpc>
                          <a:spcPct val="107000"/>
                        </a:lnSpc>
                        <a:spcAft>
                          <a:spcPts val="800"/>
                        </a:spcAft>
                      </a:pPr>
                      <a:r>
                        <a:rPr lang="sl-SI" sz="1100">
                          <a:effectLst/>
                        </a:rPr>
                        <a:t>2020/21</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14.214</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80.9%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dirty="0">
                          <a:effectLst/>
                        </a:rPr>
                        <a:t>1.977</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11.2%</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1.389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7.9%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3.366</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19.1%</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17580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100,0%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extLst>
                  <a:ext uri="{0D108BD9-81ED-4DB2-BD59-A6C34878D82A}">
                    <a16:rowId xmlns:a16="http://schemas.microsoft.com/office/drawing/2014/main" val="217762406"/>
                  </a:ext>
                </a:extLst>
              </a:tr>
              <a:tr h="356453">
                <a:tc>
                  <a:txBody>
                    <a:bodyPr/>
                    <a:lstStyle/>
                    <a:p>
                      <a:pPr>
                        <a:lnSpc>
                          <a:spcPct val="107000"/>
                        </a:lnSpc>
                        <a:spcAft>
                          <a:spcPts val="800"/>
                        </a:spcAft>
                      </a:pPr>
                      <a:r>
                        <a:rPr lang="sl-SI" sz="1100">
                          <a:effectLst/>
                        </a:rPr>
                        <a:t>2021/22</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14.829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80.9%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2.039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11.1%</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1.454</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7.9%</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3.493</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19.1%</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18322</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100,0%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extLst>
                  <a:ext uri="{0D108BD9-81ED-4DB2-BD59-A6C34878D82A}">
                    <a16:rowId xmlns:a16="http://schemas.microsoft.com/office/drawing/2014/main" val="679064908"/>
                  </a:ext>
                </a:extLst>
              </a:tr>
              <a:tr h="356453">
                <a:tc>
                  <a:txBody>
                    <a:bodyPr/>
                    <a:lstStyle/>
                    <a:p>
                      <a:pPr>
                        <a:lnSpc>
                          <a:spcPct val="107000"/>
                        </a:lnSpc>
                        <a:spcAft>
                          <a:spcPts val="800"/>
                        </a:spcAft>
                      </a:pPr>
                      <a:r>
                        <a:rPr lang="sl-SI" sz="1100">
                          <a:effectLst/>
                        </a:rPr>
                        <a:t>2022/23</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15.303</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dirty="0">
                          <a:solidFill>
                            <a:schemeClr val="accent5"/>
                          </a:solidFill>
                          <a:effectLst/>
                        </a:rPr>
                        <a:t>79.9%</a:t>
                      </a:r>
                      <a:endParaRPr lang="sl-SI" sz="1600"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2.321</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12.1%</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dirty="0">
                          <a:effectLst/>
                        </a:rPr>
                        <a:t>1.529</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8.0%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3.850</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dirty="0">
                          <a:solidFill>
                            <a:schemeClr val="accent5"/>
                          </a:solidFill>
                          <a:effectLst/>
                        </a:rPr>
                        <a:t>20.1%</a:t>
                      </a:r>
                      <a:endParaRPr lang="sl-SI" sz="1600"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a:effectLst/>
                        </a:rPr>
                        <a:t>19153</a:t>
                      </a:r>
                      <a:endParaRPr lang="sl-SI" sz="160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tc>
                  <a:txBody>
                    <a:bodyPr/>
                    <a:lstStyle/>
                    <a:p>
                      <a:pPr>
                        <a:lnSpc>
                          <a:spcPct val="107000"/>
                        </a:lnSpc>
                        <a:spcAft>
                          <a:spcPts val="800"/>
                        </a:spcAft>
                      </a:pPr>
                      <a:r>
                        <a:rPr lang="sl-SI" sz="1100" dirty="0">
                          <a:effectLst/>
                        </a:rPr>
                        <a:t>100,0%</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185" marR="68185" marT="0" marB="0"/>
                </a:tc>
                <a:extLst>
                  <a:ext uri="{0D108BD9-81ED-4DB2-BD59-A6C34878D82A}">
                    <a16:rowId xmlns:a16="http://schemas.microsoft.com/office/drawing/2014/main" val="2121716437"/>
                  </a:ext>
                </a:extLst>
              </a:tr>
            </a:tbl>
          </a:graphicData>
        </a:graphic>
      </p:graphicFrame>
      <p:sp>
        <p:nvSpPr>
          <p:cNvPr id="11" name="Rectangle 1">
            <a:extLst>
              <a:ext uri="{FF2B5EF4-FFF2-40B4-BE49-F238E27FC236}">
                <a16:creationId xmlns:a16="http://schemas.microsoft.com/office/drawing/2014/main" id="{40646837-70F7-FF0F-1B5B-E414865A4C84}"/>
              </a:ext>
            </a:extLst>
          </p:cNvPr>
          <p:cNvSpPr>
            <a:spLocks noChangeArrowheads="1"/>
          </p:cNvSpPr>
          <p:nvPr/>
        </p:nvSpPr>
        <p:spPr bwMode="auto">
          <a:xfrm>
            <a:off x="887941" y="536327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l-SI"/>
          </a:p>
        </p:txBody>
      </p:sp>
      <p:sp>
        <p:nvSpPr>
          <p:cNvPr id="2" name="PoljeZBesedilom 1">
            <a:extLst>
              <a:ext uri="{FF2B5EF4-FFF2-40B4-BE49-F238E27FC236}">
                <a16:creationId xmlns:a16="http://schemas.microsoft.com/office/drawing/2014/main" id="{7A7639E8-21C2-60AE-9DFC-17650C6681B0}"/>
              </a:ext>
            </a:extLst>
          </p:cNvPr>
          <p:cNvSpPr txBox="1"/>
          <p:nvPr/>
        </p:nvSpPr>
        <p:spPr>
          <a:xfrm>
            <a:off x="822608" y="1036381"/>
            <a:ext cx="5016130" cy="369332"/>
          </a:xfrm>
          <a:prstGeom prst="rect">
            <a:avLst/>
          </a:prstGeom>
          <a:noFill/>
        </p:spPr>
        <p:txBody>
          <a:bodyPr wrap="square" rtlCol="0">
            <a:spAutoFit/>
          </a:bodyPr>
          <a:lstStyle/>
          <a:p>
            <a:r>
              <a:rPr lang="sl-SI" dirty="0"/>
              <a:t>Delež otrok s PP v celotni populaciji</a:t>
            </a:r>
          </a:p>
        </p:txBody>
      </p:sp>
      <p:sp>
        <p:nvSpPr>
          <p:cNvPr id="3" name="PoljeZBesedilom 2">
            <a:extLst>
              <a:ext uri="{FF2B5EF4-FFF2-40B4-BE49-F238E27FC236}">
                <a16:creationId xmlns:a16="http://schemas.microsoft.com/office/drawing/2014/main" id="{8AFBCC53-06EE-9928-C50B-FBB59CD17806}"/>
              </a:ext>
            </a:extLst>
          </p:cNvPr>
          <p:cNvSpPr txBox="1"/>
          <p:nvPr/>
        </p:nvSpPr>
        <p:spPr>
          <a:xfrm>
            <a:off x="740117" y="3838303"/>
            <a:ext cx="5016130" cy="369332"/>
          </a:xfrm>
          <a:prstGeom prst="rect">
            <a:avLst/>
          </a:prstGeom>
          <a:noFill/>
        </p:spPr>
        <p:txBody>
          <a:bodyPr wrap="square" rtlCol="0">
            <a:spAutoFit/>
          </a:bodyPr>
          <a:lstStyle/>
          <a:p>
            <a:r>
              <a:rPr lang="sl-SI" dirty="0"/>
              <a:t>Delež otrok s PP po programih</a:t>
            </a:r>
          </a:p>
        </p:txBody>
      </p:sp>
    </p:spTree>
    <p:extLst>
      <p:ext uri="{BB962C8B-B14F-4D97-AF65-F5344CB8AC3E}">
        <p14:creationId xmlns:p14="http://schemas.microsoft.com/office/powerpoint/2010/main" val="464722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45117" y="1185333"/>
            <a:ext cx="7766936" cy="853017"/>
          </a:xfrm>
        </p:spPr>
        <p:txBody>
          <a:bodyPr/>
          <a:lstStyle/>
          <a:p>
            <a:pPr algn="ctr"/>
            <a:r>
              <a:rPr lang="sl-SI" sz="2800" dirty="0"/>
              <a:t>Srednješolski programi s prilagojenim izvajanjem in dodatno strokovno pomočjo</a:t>
            </a:r>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679507" y="2105553"/>
            <a:ext cx="9471171" cy="4597251"/>
          </a:xfrm>
        </p:spPr>
        <p:txBody>
          <a:bodyPr>
            <a:normAutofit fontScale="55000" lnSpcReduction="20000"/>
          </a:bodyPr>
          <a:lstStyle/>
          <a:p>
            <a:pPr algn="l"/>
            <a:r>
              <a:rPr lang="sl-SI" sz="3000" dirty="0"/>
              <a:t>Poleg prilagoditev, lahko srednješolci pridobijo dve uri dodatne strokovne pomoči za premagovanje primanjkljajev, ovir, oz. motenj in uro svetovalnih storitev, dijaki v programih nižjega in srednjega poklicnega izobraževanja pa tudi dve uri učne pomoči na teden. </a:t>
            </a:r>
          </a:p>
          <a:p>
            <a:pPr algn="l"/>
            <a:r>
              <a:rPr lang="sl-SI" sz="3000" dirty="0"/>
              <a:t>Težje ali težko ovirani in slepi dijaki lahko pridobijo pravico do stalne fizične pomoči, ki jo nudi spremljevalec, slabovidni dijaki, dijaki z okvaro vidne funkcije, dolgotrajno bolni in dijaki z avtističnimi motnjami pa tudi pravico do začasnega spremljevalca ali fizične pomoči pri posameznih dejavnostih, ki jih določi strokovna skupina v individualiziranem programu.  </a:t>
            </a:r>
          </a:p>
          <a:p>
            <a:pPr algn="l"/>
            <a:r>
              <a:rPr lang="sl-SI" sz="3000" dirty="0"/>
              <a:t>ZUOPP-1 predvideva še pravico do tolmača za gluhe dijake in za težje ali težko gibalno ovirane dijake, ki ne morejo uporabljati javnega prevoza in potrebujejo prilagojen prevoz.</a:t>
            </a:r>
          </a:p>
          <a:p>
            <a:pPr algn="l"/>
            <a:endParaRPr lang="sl-SI" sz="3000" dirty="0"/>
          </a:p>
          <a:p>
            <a:pPr algn="l"/>
            <a:r>
              <a:rPr lang="sl-SI" sz="3000" dirty="0"/>
              <a:t>V te programe je bilo v šolskem letu 2022/23 vključenih 8,87 % dijakov s posebnimi potrebami. Delež raste. </a:t>
            </a:r>
          </a:p>
          <a:p>
            <a:pPr algn="l"/>
            <a:endParaRPr lang="sl-SI" sz="3000" dirty="0"/>
          </a:p>
          <a:p>
            <a:pPr algn="l"/>
            <a:r>
              <a:rPr lang="sl-SI" sz="3000" dirty="0">
                <a:solidFill>
                  <a:srgbClr val="0070C0"/>
                </a:solidFill>
              </a:rPr>
              <a:t>V šolskem letu 2022/2023 je bilo v osnovnošolski program s prilagojenim izvajanjem z dodatno strokovno pomočjo usmerjenih 2.442 devetošolcev. V šolskem letu 2023/2024 pa je bilo v srednješolski program s prilagojenim izvajanjem in dodatno strokovno pomočjo usmerjenih 1.784 dijakov (73%), pri čemer niso upoštevani učenci, ki so vključeni v NPI.</a:t>
            </a:r>
          </a:p>
          <a:p>
            <a:pPr algn="l"/>
            <a:endParaRPr lang="sl-SI" dirty="0"/>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1222056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a:extLst>
              <a:ext uri="{FF2B5EF4-FFF2-40B4-BE49-F238E27FC236}">
                <a16:creationId xmlns:a16="http://schemas.microsoft.com/office/drawing/2014/main" id="{EDAA73E3-1511-CCF8-AF2E-2D6F013A45D4}"/>
              </a:ext>
            </a:extLst>
          </p:cNvPr>
          <p:cNvGraphicFramePr>
            <a:graphicFrameLocks noGrp="1"/>
          </p:cNvGraphicFramePr>
          <p:nvPr>
            <p:extLst>
              <p:ext uri="{D42A27DB-BD31-4B8C-83A1-F6EECF244321}">
                <p14:modId xmlns:p14="http://schemas.microsoft.com/office/powerpoint/2010/main" val="2692932966"/>
              </p:ext>
            </p:extLst>
          </p:nvPr>
        </p:nvGraphicFramePr>
        <p:xfrm>
          <a:off x="1006677" y="1527695"/>
          <a:ext cx="8749719" cy="4981819"/>
        </p:xfrm>
        <a:graphic>
          <a:graphicData uri="http://schemas.openxmlformats.org/drawingml/2006/table">
            <a:tbl>
              <a:tblPr>
                <a:tableStyleId>{5C22544A-7EE6-4342-B048-85BDC9FD1C3A}</a:tableStyleId>
              </a:tblPr>
              <a:tblGrid>
                <a:gridCol w="3640787">
                  <a:extLst>
                    <a:ext uri="{9D8B030D-6E8A-4147-A177-3AD203B41FA5}">
                      <a16:colId xmlns:a16="http://schemas.microsoft.com/office/drawing/2014/main" val="2515131961"/>
                    </a:ext>
                  </a:extLst>
                </a:gridCol>
                <a:gridCol w="737956">
                  <a:extLst>
                    <a:ext uri="{9D8B030D-6E8A-4147-A177-3AD203B41FA5}">
                      <a16:colId xmlns:a16="http://schemas.microsoft.com/office/drawing/2014/main" val="151339085"/>
                    </a:ext>
                  </a:extLst>
                </a:gridCol>
                <a:gridCol w="737956">
                  <a:extLst>
                    <a:ext uri="{9D8B030D-6E8A-4147-A177-3AD203B41FA5}">
                      <a16:colId xmlns:a16="http://schemas.microsoft.com/office/drawing/2014/main" val="1156501829"/>
                    </a:ext>
                  </a:extLst>
                </a:gridCol>
                <a:gridCol w="908255">
                  <a:extLst>
                    <a:ext uri="{9D8B030D-6E8A-4147-A177-3AD203B41FA5}">
                      <a16:colId xmlns:a16="http://schemas.microsoft.com/office/drawing/2014/main" val="488063673"/>
                    </a:ext>
                  </a:extLst>
                </a:gridCol>
                <a:gridCol w="908255">
                  <a:extLst>
                    <a:ext uri="{9D8B030D-6E8A-4147-A177-3AD203B41FA5}">
                      <a16:colId xmlns:a16="http://schemas.microsoft.com/office/drawing/2014/main" val="1257343585"/>
                    </a:ext>
                  </a:extLst>
                </a:gridCol>
                <a:gridCol w="908255">
                  <a:extLst>
                    <a:ext uri="{9D8B030D-6E8A-4147-A177-3AD203B41FA5}">
                      <a16:colId xmlns:a16="http://schemas.microsoft.com/office/drawing/2014/main" val="2938433521"/>
                    </a:ext>
                  </a:extLst>
                </a:gridCol>
                <a:gridCol w="908255">
                  <a:extLst>
                    <a:ext uri="{9D8B030D-6E8A-4147-A177-3AD203B41FA5}">
                      <a16:colId xmlns:a16="http://schemas.microsoft.com/office/drawing/2014/main" val="3557101903"/>
                    </a:ext>
                  </a:extLst>
                </a:gridCol>
              </a:tblGrid>
              <a:tr h="280132">
                <a:tc>
                  <a:txBody>
                    <a:bodyPr/>
                    <a:lstStyle/>
                    <a:p>
                      <a:pPr algn="l" fontAlgn="b"/>
                      <a:endParaRPr lang="sl-SI" sz="1050" b="0" i="0" u="none" strike="noStrike" dirty="0">
                        <a:effectLst/>
                        <a:latin typeface="Calibri" panose="020F0502020204030204" pitchFamily="34" charset="0"/>
                      </a:endParaRPr>
                    </a:p>
                  </a:txBody>
                  <a:tcPr marL="5113" marR="5113" marT="5113" marB="0" anchor="b"/>
                </a:tc>
                <a:tc gridSpan="2">
                  <a:txBody>
                    <a:bodyPr/>
                    <a:lstStyle/>
                    <a:p>
                      <a:pPr algn="ctr" fontAlgn="b"/>
                      <a:r>
                        <a:rPr lang="sl-SI" sz="1050" b="1" u="none" strike="noStrike" dirty="0">
                          <a:effectLst/>
                        </a:rPr>
                        <a:t>2014/2015</a:t>
                      </a:r>
                      <a:endParaRPr lang="sl-SI" sz="1050" b="1" i="0" u="none" strike="noStrike" dirty="0">
                        <a:effectLst/>
                        <a:latin typeface="Calibri" panose="020F0502020204030204" pitchFamily="34" charset="0"/>
                      </a:endParaRPr>
                    </a:p>
                  </a:txBody>
                  <a:tcPr marL="5113" marR="5113" marT="5113" marB="0" anchor="b"/>
                </a:tc>
                <a:tc hMerge="1">
                  <a:txBody>
                    <a:bodyPr/>
                    <a:lstStyle/>
                    <a:p>
                      <a:endParaRPr lang="sl-SI"/>
                    </a:p>
                  </a:txBody>
                  <a:tcPr/>
                </a:tc>
                <a:tc gridSpan="2">
                  <a:txBody>
                    <a:bodyPr/>
                    <a:lstStyle/>
                    <a:p>
                      <a:pPr algn="ctr" fontAlgn="b"/>
                      <a:r>
                        <a:rPr lang="sl-SI" sz="1050" b="1" u="none" strike="noStrike" dirty="0">
                          <a:effectLst/>
                        </a:rPr>
                        <a:t>2018/2019</a:t>
                      </a:r>
                      <a:endParaRPr lang="sl-SI" sz="1050" b="1" i="0" u="none" strike="noStrike" dirty="0">
                        <a:effectLst/>
                        <a:latin typeface="Calibri" panose="020F0502020204030204" pitchFamily="34" charset="0"/>
                      </a:endParaRPr>
                    </a:p>
                  </a:txBody>
                  <a:tcPr marL="5113" marR="5113" marT="5113" marB="0" anchor="b"/>
                </a:tc>
                <a:tc hMerge="1">
                  <a:txBody>
                    <a:bodyPr/>
                    <a:lstStyle/>
                    <a:p>
                      <a:endParaRPr lang="sl-SI"/>
                    </a:p>
                  </a:txBody>
                  <a:tcPr/>
                </a:tc>
                <a:tc gridSpan="2">
                  <a:txBody>
                    <a:bodyPr/>
                    <a:lstStyle/>
                    <a:p>
                      <a:pPr algn="ctr" fontAlgn="b"/>
                      <a:r>
                        <a:rPr lang="sl-SI" sz="1050" b="1" u="none" strike="noStrike" dirty="0">
                          <a:effectLst/>
                        </a:rPr>
                        <a:t>2022/2023</a:t>
                      </a:r>
                      <a:endParaRPr lang="sl-SI" sz="1050" b="1" i="0" u="none" strike="noStrike" dirty="0">
                        <a:effectLst/>
                        <a:latin typeface="Calibri" panose="020F0502020204030204" pitchFamily="34" charset="0"/>
                      </a:endParaRPr>
                    </a:p>
                  </a:txBody>
                  <a:tcPr marL="5113" marR="5113" marT="5113" marB="0" anchor="b"/>
                </a:tc>
                <a:tc hMerge="1">
                  <a:txBody>
                    <a:bodyPr/>
                    <a:lstStyle/>
                    <a:p>
                      <a:endParaRPr lang="sl-SI"/>
                    </a:p>
                  </a:txBody>
                  <a:tcPr/>
                </a:tc>
                <a:extLst>
                  <a:ext uri="{0D108BD9-81ED-4DB2-BD59-A6C34878D82A}">
                    <a16:rowId xmlns:a16="http://schemas.microsoft.com/office/drawing/2014/main" val="660692401"/>
                  </a:ext>
                </a:extLst>
              </a:tr>
              <a:tr h="534798">
                <a:tc>
                  <a:txBody>
                    <a:bodyPr/>
                    <a:lstStyle/>
                    <a:p>
                      <a:pPr algn="l" fontAlgn="b"/>
                      <a:r>
                        <a:rPr lang="pl-PL" sz="1050" u="none" strike="noStrike" dirty="0">
                          <a:effectLst/>
                        </a:rPr>
                        <a:t>dijaki z lažjo motnjo v duševnem razvoju</a:t>
                      </a:r>
                      <a:endParaRPr lang="pl-PL" sz="1050" b="0" i="0" u="none" strike="noStrike" dirty="0">
                        <a:effectLst/>
                        <a:latin typeface="Calibri" panose="020F0502020204030204" pitchFamily="34" charset="0"/>
                      </a:endParaRPr>
                    </a:p>
                  </a:txBody>
                  <a:tcPr marL="5113" marR="5113" marT="5113" marB="0" anchor="b"/>
                </a:tc>
                <a:tc>
                  <a:txBody>
                    <a:bodyPr/>
                    <a:lstStyle/>
                    <a:p>
                      <a:pPr algn="ctr" fontAlgn="b"/>
                      <a:r>
                        <a:rPr lang="sl-SI" sz="1050" u="none" strike="noStrike">
                          <a:effectLst/>
                        </a:rPr>
                        <a:t>120</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3,1%</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141</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2,8%</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156</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2,4%</a:t>
                      </a:r>
                      <a:endParaRPr lang="sl-SI" sz="1000" b="0" i="1" u="none" strike="noStrike">
                        <a:effectLst/>
                        <a:latin typeface="Calibri" panose="020F0502020204030204" pitchFamily="34" charset="0"/>
                      </a:endParaRPr>
                    </a:p>
                  </a:txBody>
                  <a:tcPr marL="5113" marR="5113" marT="5113" marB="0" anchor="b"/>
                </a:tc>
                <a:extLst>
                  <a:ext uri="{0D108BD9-81ED-4DB2-BD59-A6C34878D82A}">
                    <a16:rowId xmlns:a16="http://schemas.microsoft.com/office/drawing/2014/main" val="3507275656"/>
                  </a:ext>
                </a:extLst>
              </a:tr>
              <a:tr h="432933">
                <a:tc>
                  <a:txBody>
                    <a:bodyPr/>
                    <a:lstStyle/>
                    <a:p>
                      <a:pPr algn="l" fontAlgn="b"/>
                      <a:r>
                        <a:rPr lang="sl-SI" sz="1050" u="none" strike="noStrike">
                          <a:effectLst/>
                        </a:rPr>
                        <a:t>gluhi in naglušni</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dirty="0">
                          <a:effectLst/>
                        </a:rPr>
                        <a:t>83</a:t>
                      </a:r>
                      <a:endParaRPr lang="sl-SI" sz="1050" b="0" i="0" u="none" strike="noStrike" dirty="0">
                        <a:effectLst/>
                        <a:latin typeface="Calibri" panose="020F0502020204030204" pitchFamily="34" charset="0"/>
                      </a:endParaRPr>
                    </a:p>
                  </a:txBody>
                  <a:tcPr marL="5113" marR="5113" marT="5113" marB="0" anchor="b"/>
                </a:tc>
                <a:tc>
                  <a:txBody>
                    <a:bodyPr/>
                    <a:lstStyle/>
                    <a:p>
                      <a:pPr algn="ctr" fontAlgn="b"/>
                      <a:r>
                        <a:rPr lang="sl-SI" sz="1000" u="none" strike="noStrike">
                          <a:effectLst/>
                        </a:rPr>
                        <a:t>2,2%</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74</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1,5%</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82</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1,2%</a:t>
                      </a:r>
                      <a:endParaRPr lang="sl-SI" sz="1000" b="0" i="1" u="none" strike="noStrike">
                        <a:effectLst/>
                        <a:latin typeface="Calibri" panose="020F0502020204030204" pitchFamily="34" charset="0"/>
                      </a:endParaRPr>
                    </a:p>
                  </a:txBody>
                  <a:tcPr marL="5113" marR="5113" marT="5113" marB="0" anchor="b"/>
                </a:tc>
                <a:extLst>
                  <a:ext uri="{0D108BD9-81ED-4DB2-BD59-A6C34878D82A}">
                    <a16:rowId xmlns:a16="http://schemas.microsoft.com/office/drawing/2014/main" val="3476799923"/>
                  </a:ext>
                </a:extLst>
              </a:tr>
              <a:tr h="534798">
                <a:tc>
                  <a:txBody>
                    <a:bodyPr/>
                    <a:lstStyle/>
                    <a:p>
                      <a:pPr algn="l" fontAlgn="b"/>
                      <a:r>
                        <a:rPr lang="pl-PL" sz="1050" u="none" strike="noStrike">
                          <a:effectLst/>
                        </a:rPr>
                        <a:t>dijaki z govorno jezikovnimi motnjami</a:t>
                      </a:r>
                      <a:endParaRPr lang="pl-PL" sz="1050" b="0" i="0"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dirty="0">
                          <a:effectLst/>
                        </a:rPr>
                        <a:t>130</a:t>
                      </a:r>
                      <a:endParaRPr lang="sl-SI" sz="1050" b="0" i="0" u="none" strike="noStrike" dirty="0">
                        <a:effectLst/>
                        <a:latin typeface="Calibri" panose="020F0502020204030204" pitchFamily="34" charset="0"/>
                      </a:endParaRPr>
                    </a:p>
                  </a:txBody>
                  <a:tcPr marL="5113" marR="5113" marT="5113" marB="0" anchor="b"/>
                </a:tc>
                <a:tc>
                  <a:txBody>
                    <a:bodyPr/>
                    <a:lstStyle/>
                    <a:p>
                      <a:pPr algn="ctr" fontAlgn="b"/>
                      <a:r>
                        <a:rPr lang="sl-SI" sz="1000" u="none" strike="noStrike">
                          <a:effectLst/>
                        </a:rPr>
                        <a:t>3,4%</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110</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2,2%</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133</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2,0%</a:t>
                      </a:r>
                      <a:endParaRPr lang="sl-SI" sz="1000" b="0" i="1" u="none" strike="noStrike">
                        <a:effectLst/>
                        <a:latin typeface="Calibri" panose="020F0502020204030204" pitchFamily="34" charset="0"/>
                      </a:endParaRPr>
                    </a:p>
                  </a:txBody>
                  <a:tcPr marL="5113" marR="5113" marT="5113" marB="0" anchor="b"/>
                </a:tc>
                <a:extLst>
                  <a:ext uri="{0D108BD9-81ED-4DB2-BD59-A6C34878D82A}">
                    <a16:rowId xmlns:a16="http://schemas.microsoft.com/office/drawing/2014/main" val="91441328"/>
                  </a:ext>
                </a:extLst>
              </a:tr>
              <a:tr h="534798">
                <a:tc>
                  <a:txBody>
                    <a:bodyPr/>
                    <a:lstStyle/>
                    <a:p>
                      <a:pPr algn="l" fontAlgn="b"/>
                      <a:r>
                        <a:rPr lang="sl-SI" sz="1050" u="none" strike="noStrike">
                          <a:effectLst/>
                        </a:rPr>
                        <a:t>slepi in slabovidni ter dijaki z okvaro vidne funkcije**</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31</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dirty="0">
                          <a:effectLst/>
                        </a:rPr>
                        <a:t>0,8%</a:t>
                      </a:r>
                      <a:endParaRPr lang="sl-SI" sz="1000" b="0" i="1" u="none" strike="noStrike" dirty="0">
                        <a:effectLst/>
                        <a:latin typeface="Calibri" panose="020F0502020204030204" pitchFamily="34" charset="0"/>
                      </a:endParaRPr>
                    </a:p>
                  </a:txBody>
                  <a:tcPr marL="5113" marR="5113" marT="5113" marB="0" anchor="b"/>
                </a:tc>
                <a:tc>
                  <a:txBody>
                    <a:bodyPr/>
                    <a:lstStyle/>
                    <a:p>
                      <a:pPr algn="ctr" fontAlgn="b"/>
                      <a:r>
                        <a:rPr lang="sl-SI" sz="1050" u="none" strike="noStrike">
                          <a:effectLst/>
                        </a:rPr>
                        <a:t>23</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0,5%</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29</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0,4%</a:t>
                      </a:r>
                      <a:endParaRPr lang="sl-SI" sz="1000" b="0" i="1" u="none" strike="noStrike">
                        <a:effectLst/>
                        <a:latin typeface="Calibri" panose="020F0502020204030204" pitchFamily="34" charset="0"/>
                      </a:endParaRPr>
                    </a:p>
                  </a:txBody>
                  <a:tcPr marL="5113" marR="5113" marT="5113" marB="0" anchor="b"/>
                </a:tc>
                <a:extLst>
                  <a:ext uri="{0D108BD9-81ED-4DB2-BD59-A6C34878D82A}">
                    <a16:rowId xmlns:a16="http://schemas.microsoft.com/office/drawing/2014/main" val="803611757"/>
                  </a:ext>
                </a:extLst>
              </a:tr>
              <a:tr h="445667">
                <a:tc>
                  <a:txBody>
                    <a:bodyPr/>
                    <a:lstStyle/>
                    <a:p>
                      <a:pPr algn="l" fontAlgn="b"/>
                      <a:r>
                        <a:rPr lang="sl-SI" sz="1050" u="none" strike="noStrike">
                          <a:effectLst/>
                        </a:rPr>
                        <a:t>gibalno ovirani</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124</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dirty="0">
                          <a:effectLst/>
                        </a:rPr>
                        <a:t>3,3%</a:t>
                      </a:r>
                      <a:endParaRPr lang="sl-SI" sz="1000" b="0" i="1" u="none" strike="noStrike" dirty="0">
                        <a:effectLst/>
                        <a:latin typeface="Calibri" panose="020F0502020204030204" pitchFamily="34" charset="0"/>
                      </a:endParaRPr>
                    </a:p>
                  </a:txBody>
                  <a:tcPr marL="5113" marR="5113" marT="5113" marB="0" anchor="b"/>
                </a:tc>
                <a:tc>
                  <a:txBody>
                    <a:bodyPr/>
                    <a:lstStyle/>
                    <a:p>
                      <a:pPr algn="ctr" fontAlgn="b"/>
                      <a:r>
                        <a:rPr lang="sl-SI" sz="1050" u="none" strike="noStrike">
                          <a:effectLst/>
                        </a:rPr>
                        <a:t>57</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1,1%</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40</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0,6%</a:t>
                      </a:r>
                      <a:endParaRPr lang="sl-SI" sz="1000" b="0" i="1" u="none" strike="noStrike">
                        <a:effectLst/>
                        <a:latin typeface="Calibri" panose="020F0502020204030204" pitchFamily="34" charset="0"/>
                      </a:endParaRPr>
                    </a:p>
                  </a:txBody>
                  <a:tcPr marL="5113" marR="5113" marT="5113" marB="0" anchor="b"/>
                </a:tc>
                <a:extLst>
                  <a:ext uri="{0D108BD9-81ED-4DB2-BD59-A6C34878D82A}">
                    <a16:rowId xmlns:a16="http://schemas.microsoft.com/office/drawing/2014/main" val="4119059484"/>
                  </a:ext>
                </a:extLst>
              </a:tr>
              <a:tr h="534798">
                <a:tc>
                  <a:txBody>
                    <a:bodyPr/>
                    <a:lstStyle/>
                    <a:p>
                      <a:pPr algn="l" fontAlgn="b"/>
                      <a:r>
                        <a:rPr lang="pl-PL" sz="1050" u="none" strike="noStrike">
                          <a:effectLst/>
                        </a:rPr>
                        <a:t>dijaki s čustvenimi in vedenjskimi motnjami</a:t>
                      </a:r>
                      <a:endParaRPr lang="pl-PL" sz="1050" b="0" i="0"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62</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dirty="0">
                          <a:effectLst/>
                        </a:rPr>
                        <a:t>1,6%</a:t>
                      </a:r>
                      <a:endParaRPr lang="sl-SI" sz="1000" b="0" i="1" u="none" strike="noStrike" dirty="0">
                        <a:effectLst/>
                        <a:latin typeface="Calibri" panose="020F0502020204030204" pitchFamily="34" charset="0"/>
                      </a:endParaRPr>
                    </a:p>
                  </a:txBody>
                  <a:tcPr marL="5113" marR="5113" marT="5113" marB="0" anchor="b"/>
                </a:tc>
                <a:tc>
                  <a:txBody>
                    <a:bodyPr/>
                    <a:lstStyle/>
                    <a:p>
                      <a:pPr algn="ctr" fontAlgn="b"/>
                      <a:r>
                        <a:rPr lang="sl-SI" sz="1050" u="none" strike="noStrike">
                          <a:effectLst/>
                        </a:rPr>
                        <a:t>115</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2,3%</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205</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3,1%</a:t>
                      </a:r>
                      <a:endParaRPr lang="sl-SI" sz="1000" b="0" i="1" u="none" strike="noStrike">
                        <a:effectLst/>
                        <a:latin typeface="Calibri" panose="020F0502020204030204" pitchFamily="34" charset="0"/>
                      </a:endParaRPr>
                    </a:p>
                  </a:txBody>
                  <a:tcPr marL="5113" marR="5113" marT="5113" marB="0" anchor="b"/>
                </a:tc>
                <a:extLst>
                  <a:ext uri="{0D108BD9-81ED-4DB2-BD59-A6C34878D82A}">
                    <a16:rowId xmlns:a16="http://schemas.microsoft.com/office/drawing/2014/main" val="3929200138"/>
                  </a:ext>
                </a:extLst>
              </a:tr>
              <a:tr h="355139">
                <a:tc>
                  <a:txBody>
                    <a:bodyPr/>
                    <a:lstStyle/>
                    <a:p>
                      <a:pPr algn="l" fontAlgn="b"/>
                      <a:r>
                        <a:rPr lang="sl-SI" sz="1050" u="none" strike="noStrike">
                          <a:effectLst/>
                        </a:rPr>
                        <a:t>dolgotrajno bolni</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606</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15,9%</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650</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12,9%</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738</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11,2%</a:t>
                      </a:r>
                      <a:endParaRPr lang="sl-SI" sz="1000" b="0" i="1" u="none" strike="noStrike">
                        <a:effectLst/>
                        <a:latin typeface="Calibri" panose="020F0502020204030204" pitchFamily="34" charset="0"/>
                      </a:endParaRPr>
                    </a:p>
                  </a:txBody>
                  <a:tcPr marL="5113" marR="5113" marT="5113" marB="0" anchor="b"/>
                </a:tc>
                <a:extLst>
                  <a:ext uri="{0D108BD9-81ED-4DB2-BD59-A6C34878D82A}">
                    <a16:rowId xmlns:a16="http://schemas.microsoft.com/office/drawing/2014/main" val="3701926690"/>
                  </a:ext>
                </a:extLst>
              </a:tr>
              <a:tr h="360727">
                <a:tc>
                  <a:txBody>
                    <a:bodyPr/>
                    <a:lstStyle/>
                    <a:p>
                      <a:pPr algn="l" fontAlgn="b"/>
                      <a:r>
                        <a:rPr lang="pl-PL" sz="1050" u="none" strike="noStrike">
                          <a:effectLst/>
                        </a:rPr>
                        <a:t>dijaki s primanjkljaji na posameznih področjih učenja *</a:t>
                      </a:r>
                      <a:endParaRPr lang="pl-PL" sz="1050" b="0" i="0"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dirty="0">
                          <a:effectLst/>
                        </a:rPr>
                        <a:t>2.130</a:t>
                      </a:r>
                      <a:endParaRPr lang="sl-SI" sz="1050" b="0" i="0" u="none" strike="noStrike" dirty="0">
                        <a:effectLst/>
                        <a:latin typeface="Calibri" panose="020F0502020204030204" pitchFamily="34" charset="0"/>
                      </a:endParaRPr>
                    </a:p>
                  </a:txBody>
                  <a:tcPr marL="5113" marR="5113" marT="5113" marB="0" anchor="b"/>
                </a:tc>
                <a:tc>
                  <a:txBody>
                    <a:bodyPr/>
                    <a:lstStyle/>
                    <a:p>
                      <a:pPr algn="ctr" fontAlgn="b"/>
                      <a:r>
                        <a:rPr lang="sl-SI" sz="1000" u="none" strike="noStrike" dirty="0">
                          <a:effectLst/>
                        </a:rPr>
                        <a:t>55,8%</a:t>
                      </a:r>
                      <a:endParaRPr lang="sl-SI" sz="1000" b="0" i="1" u="none" strike="noStrike" dirty="0">
                        <a:effectLst/>
                        <a:latin typeface="Calibri" panose="020F0502020204030204" pitchFamily="34" charset="0"/>
                      </a:endParaRPr>
                    </a:p>
                  </a:txBody>
                  <a:tcPr marL="5113" marR="5113" marT="5113" marB="0" anchor="b"/>
                </a:tc>
                <a:tc>
                  <a:txBody>
                    <a:bodyPr/>
                    <a:lstStyle/>
                    <a:p>
                      <a:pPr algn="ctr" fontAlgn="b"/>
                      <a:r>
                        <a:rPr lang="sl-SI" sz="1050" u="none" strike="noStrike" dirty="0">
                          <a:effectLst/>
                        </a:rPr>
                        <a:t>2.532</a:t>
                      </a:r>
                      <a:endParaRPr lang="sl-SI" sz="1050" b="0" i="0" u="none" strike="noStrike" dirty="0">
                        <a:effectLst/>
                        <a:latin typeface="Calibri" panose="020F0502020204030204" pitchFamily="34" charset="0"/>
                      </a:endParaRPr>
                    </a:p>
                  </a:txBody>
                  <a:tcPr marL="5113" marR="5113" marT="5113" marB="0" anchor="b"/>
                </a:tc>
                <a:tc>
                  <a:txBody>
                    <a:bodyPr/>
                    <a:lstStyle/>
                    <a:p>
                      <a:pPr algn="ctr" fontAlgn="b"/>
                      <a:r>
                        <a:rPr lang="sl-SI" sz="1000" u="none" strike="noStrike">
                          <a:effectLst/>
                        </a:rPr>
                        <a:t>50,1%</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3.172</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48,2%</a:t>
                      </a:r>
                      <a:endParaRPr lang="sl-SI" sz="1000" b="0" i="1" u="none" strike="noStrike">
                        <a:effectLst/>
                        <a:latin typeface="Calibri" panose="020F0502020204030204" pitchFamily="34" charset="0"/>
                      </a:endParaRPr>
                    </a:p>
                  </a:txBody>
                  <a:tcPr marL="5113" marR="5113" marT="5113" marB="0" anchor="b"/>
                </a:tc>
                <a:extLst>
                  <a:ext uri="{0D108BD9-81ED-4DB2-BD59-A6C34878D82A}">
                    <a16:rowId xmlns:a16="http://schemas.microsoft.com/office/drawing/2014/main" val="695108841"/>
                  </a:ext>
                </a:extLst>
              </a:tr>
              <a:tr h="343949">
                <a:tc>
                  <a:txBody>
                    <a:bodyPr/>
                    <a:lstStyle/>
                    <a:p>
                      <a:pPr algn="l" fontAlgn="b"/>
                      <a:r>
                        <a:rPr lang="sl-SI" sz="1050" u="none" strike="noStrike">
                          <a:effectLst/>
                        </a:rPr>
                        <a:t>dijaki z avtističnimi motnjami*</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19</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0,5%</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69</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1,4%</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93</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a:effectLst/>
                        </a:rPr>
                        <a:t>1,4%</a:t>
                      </a:r>
                      <a:endParaRPr lang="sl-SI" sz="1000" b="0" i="1" u="none" strike="noStrike">
                        <a:effectLst/>
                        <a:latin typeface="Calibri" panose="020F0502020204030204" pitchFamily="34" charset="0"/>
                      </a:endParaRPr>
                    </a:p>
                  </a:txBody>
                  <a:tcPr marL="5113" marR="5113" marT="5113" marB="0" anchor="b"/>
                </a:tc>
                <a:extLst>
                  <a:ext uri="{0D108BD9-81ED-4DB2-BD59-A6C34878D82A}">
                    <a16:rowId xmlns:a16="http://schemas.microsoft.com/office/drawing/2014/main" val="1270908856"/>
                  </a:ext>
                </a:extLst>
              </a:tr>
              <a:tr h="343948">
                <a:tc>
                  <a:txBody>
                    <a:bodyPr/>
                    <a:lstStyle/>
                    <a:p>
                      <a:pPr algn="l" fontAlgn="b"/>
                      <a:r>
                        <a:rPr lang="sl-SI" sz="1050" u="none" strike="noStrike">
                          <a:effectLst/>
                        </a:rPr>
                        <a:t>dijaki z več motnjami**</a:t>
                      </a:r>
                      <a:endParaRPr lang="sl-SI" sz="105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a:effectLst/>
                        </a:rPr>
                        <a:t>510</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dirty="0">
                          <a:solidFill>
                            <a:schemeClr val="accent5"/>
                          </a:solidFill>
                          <a:effectLst/>
                        </a:rPr>
                        <a:t>13,4%</a:t>
                      </a:r>
                      <a:endParaRPr lang="sl-SI" sz="1000" b="0" i="1" u="none" strike="noStrike" dirty="0">
                        <a:solidFill>
                          <a:schemeClr val="accent5"/>
                        </a:solidFill>
                        <a:effectLst/>
                        <a:latin typeface="Calibri" panose="020F0502020204030204" pitchFamily="34" charset="0"/>
                      </a:endParaRPr>
                    </a:p>
                  </a:txBody>
                  <a:tcPr marL="5113" marR="5113" marT="5113" marB="0" anchor="b"/>
                </a:tc>
                <a:tc>
                  <a:txBody>
                    <a:bodyPr/>
                    <a:lstStyle/>
                    <a:p>
                      <a:pPr algn="ctr" fontAlgn="b"/>
                      <a:r>
                        <a:rPr lang="sl-SI" sz="1050" u="none" strike="noStrike">
                          <a:effectLst/>
                        </a:rPr>
                        <a:t>1.280</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dirty="0">
                          <a:solidFill>
                            <a:schemeClr val="accent5"/>
                          </a:solidFill>
                          <a:effectLst/>
                        </a:rPr>
                        <a:t>25,3%</a:t>
                      </a:r>
                      <a:endParaRPr lang="sl-SI" sz="1000" b="0" i="1" u="none" strike="noStrike" dirty="0">
                        <a:solidFill>
                          <a:schemeClr val="accent5"/>
                        </a:solidFill>
                        <a:effectLst/>
                        <a:latin typeface="Calibri" panose="020F0502020204030204" pitchFamily="34" charset="0"/>
                      </a:endParaRPr>
                    </a:p>
                  </a:txBody>
                  <a:tcPr marL="5113" marR="5113" marT="5113" marB="0" anchor="b"/>
                </a:tc>
                <a:tc>
                  <a:txBody>
                    <a:bodyPr/>
                    <a:lstStyle/>
                    <a:p>
                      <a:pPr algn="ctr" fontAlgn="b"/>
                      <a:r>
                        <a:rPr lang="sl-SI" sz="1050" u="none" strike="noStrike">
                          <a:effectLst/>
                        </a:rPr>
                        <a:t>1.937</a:t>
                      </a:r>
                      <a:endParaRPr lang="sl-SI" sz="1050" b="0" i="0" u="none" strike="noStrike">
                        <a:effectLst/>
                        <a:latin typeface="Calibri" panose="020F0502020204030204" pitchFamily="34" charset="0"/>
                      </a:endParaRPr>
                    </a:p>
                  </a:txBody>
                  <a:tcPr marL="5113" marR="5113" marT="5113" marB="0" anchor="b"/>
                </a:tc>
                <a:tc>
                  <a:txBody>
                    <a:bodyPr/>
                    <a:lstStyle/>
                    <a:p>
                      <a:pPr algn="ctr" fontAlgn="b"/>
                      <a:r>
                        <a:rPr lang="sl-SI" sz="1000" u="none" strike="noStrike" dirty="0">
                          <a:solidFill>
                            <a:schemeClr val="accent5"/>
                          </a:solidFill>
                          <a:effectLst/>
                        </a:rPr>
                        <a:t>29,4%</a:t>
                      </a:r>
                      <a:endParaRPr lang="sl-SI" sz="1000" b="0" i="1" u="none" strike="noStrike" dirty="0">
                        <a:solidFill>
                          <a:schemeClr val="accent5"/>
                        </a:solidFill>
                        <a:effectLst/>
                        <a:latin typeface="Calibri" panose="020F0502020204030204" pitchFamily="34" charset="0"/>
                      </a:endParaRPr>
                    </a:p>
                  </a:txBody>
                  <a:tcPr marL="5113" marR="5113" marT="5113" marB="0" anchor="b"/>
                </a:tc>
                <a:extLst>
                  <a:ext uri="{0D108BD9-81ED-4DB2-BD59-A6C34878D82A}">
                    <a16:rowId xmlns:a16="http://schemas.microsoft.com/office/drawing/2014/main" val="2947607629"/>
                  </a:ext>
                </a:extLst>
              </a:tr>
              <a:tr h="280132">
                <a:tc>
                  <a:txBody>
                    <a:bodyPr/>
                    <a:lstStyle/>
                    <a:p>
                      <a:pPr algn="l" fontAlgn="b"/>
                      <a:r>
                        <a:rPr lang="sl-SI" sz="1050" u="none" strike="noStrike">
                          <a:effectLst/>
                        </a:rPr>
                        <a:t>SKUPAJ </a:t>
                      </a:r>
                      <a:endParaRPr lang="sl-SI" sz="1050" b="1" i="0"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dirty="0">
                          <a:solidFill>
                            <a:schemeClr val="accent5"/>
                          </a:solidFill>
                          <a:effectLst/>
                        </a:rPr>
                        <a:t>3.815</a:t>
                      </a:r>
                      <a:endParaRPr lang="sl-SI" sz="1050" b="1" i="0" u="none" strike="noStrike" dirty="0">
                        <a:solidFill>
                          <a:schemeClr val="accent5"/>
                        </a:solidFill>
                        <a:effectLst/>
                        <a:latin typeface="Calibri" panose="020F0502020204030204" pitchFamily="34" charset="0"/>
                      </a:endParaRPr>
                    </a:p>
                  </a:txBody>
                  <a:tcPr marL="5113" marR="5113" marT="5113" marB="0" anchor="b"/>
                </a:tc>
                <a:tc>
                  <a:txBody>
                    <a:bodyPr/>
                    <a:lstStyle/>
                    <a:p>
                      <a:pPr algn="ctr" fontAlgn="b"/>
                      <a:r>
                        <a:rPr lang="sl-SI" sz="1000" u="none" strike="noStrike">
                          <a:effectLst/>
                        </a:rPr>
                        <a:t>100,0%</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dirty="0">
                          <a:effectLst/>
                        </a:rPr>
                        <a:t>5.051</a:t>
                      </a:r>
                      <a:endParaRPr lang="sl-SI" sz="1050" b="1" i="0" u="none" strike="noStrike" dirty="0">
                        <a:effectLst/>
                        <a:latin typeface="Calibri" panose="020F0502020204030204" pitchFamily="34" charset="0"/>
                      </a:endParaRPr>
                    </a:p>
                  </a:txBody>
                  <a:tcPr marL="5113" marR="5113" marT="5113" marB="0" anchor="b"/>
                </a:tc>
                <a:tc>
                  <a:txBody>
                    <a:bodyPr/>
                    <a:lstStyle/>
                    <a:p>
                      <a:pPr algn="ctr" fontAlgn="b"/>
                      <a:r>
                        <a:rPr lang="sl-SI" sz="1000" u="none" strike="noStrike">
                          <a:effectLst/>
                        </a:rPr>
                        <a:t>100,0%</a:t>
                      </a:r>
                      <a:endParaRPr lang="sl-SI" sz="1000" b="0" i="1" u="none" strike="noStrike">
                        <a:effectLst/>
                        <a:latin typeface="Calibri" panose="020F0502020204030204" pitchFamily="34" charset="0"/>
                      </a:endParaRPr>
                    </a:p>
                  </a:txBody>
                  <a:tcPr marL="5113" marR="5113" marT="5113" marB="0" anchor="b"/>
                </a:tc>
                <a:tc>
                  <a:txBody>
                    <a:bodyPr/>
                    <a:lstStyle/>
                    <a:p>
                      <a:pPr algn="ctr" fontAlgn="b"/>
                      <a:r>
                        <a:rPr lang="sl-SI" sz="1050" u="none" strike="noStrike" dirty="0">
                          <a:solidFill>
                            <a:schemeClr val="accent5"/>
                          </a:solidFill>
                          <a:effectLst/>
                        </a:rPr>
                        <a:t>6.585</a:t>
                      </a:r>
                      <a:endParaRPr lang="sl-SI" sz="1050" b="1" i="0" u="none" strike="noStrike" dirty="0">
                        <a:solidFill>
                          <a:schemeClr val="accent5"/>
                        </a:solidFill>
                        <a:effectLst/>
                        <a:latin typeface="Calibri" panose="020F0502020204030204" pitchFamily="34" charset="0"/>
                      </a:endParaRPr>
                    </a:p>
                  </a:txBody>
                  <a:tcPr marL="5113" marR="5113" marT="5113" marB="0" anchor="b"/>
                </a:tc>
                <a:tc>
                  <a:txBody>
                    <a:bodyPr/>
                    <a:lstStyle/>
                    <a:p>
                      <a:pPr algn="ctr" fontAlgn="b"/>
                      <a:r>
                        <a:rPr lang="sl-SI" sz="1000" u="none" strike="noStrike" dirty="0">
                          <a:effectLst/>
                        </a:rPr>
                        <a:t>100,0%</a:t>
                      </a:r>
                      <a:endParaRPr lang="sl-SI" sz="1000" b="0" i="1" u="none" strike="noStrike" dirty="0">
                        <a:effectLst/>
                        <a:latin typeface="Calibri" panose="020F0502020204030204" pitchFamily="34" charset="0"/>
                      </a:endParaRPr>
                    </a:p>
                  </a:txBody>
                  <a:tcPr marL="5113" marR="5113" marT="5113" marB="0" anchor="b"/>
                </a:tc>
                <a:extLst>
                  <a:ext uri="{0D108BD9-81ED-4DB2-BD59-A6C34878D82A}">
                    <a16:rowId xmlns:a16="http://schemas.microsoft.com/office/drawing/2014/main" val="1202322532"/>
                  </a:ext>
                </a:extLst>
              </a:tr>
            </a:tbl>
          </a:graphicData>
        </a:graphic>
      </p:graphicFrame>
      <p:pic>
        <p:nvPicPr>
          <p:cNvPr id="3" name="Slika 2">
            <a:extLst>
              <a:ext uri="{FF2B5EF4-FFF2-40B4-BE49-F238E27FC236}">
                <a16:creationId xmlns:a16="http://schemas.microsoft.com/office/drawing/2014/main" id="{407D9BFF-0D1B-3206-B5F7-07675B29E6A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8885" y="172833"/>
            <a:ext cx="3983046" cy="920221"/>
          </a:xfrm>
          <a:prstGeom prst="rect">
            <a:avLst/>
          </a:prstGeom>
          <a:noFill/>
          <a:ln>
            <a:noFill/>
          </a:ln>
        </p:spPr>
      </p:pic>
      <p:sp>
        <p:nvSpPr>
          <p:cNvPr id="5" name="PoljeZBesedilom 4">
            <a:extLst>
              <a:ext uri="{FF2B5EF4-FFF2-40B4-BE49-F238E27FC236}">
                <a16:creationId xmlns:a16="http://schemas.microsoft.com/office/drawing/2014/main" id="{B428D6BB-E4CD-27C9-06A1-AEE6B22F21EE}"/>
              </a:ext>
            </a:extLst>
          </p:cNvPr>
          <p:cNvSpPr txBox="1"/>
          <p:nvPr/>
        </p:nvSpPr>
        <p:spPr>
          <a:xfrm>
            <a:off x="939567" y="1093054"/>
            <a:ext cx="5981350" cy="369332"/>
          </a:xfrm>
          <a:prstGeom prst="rect">
            <a:avLst/>
          </a:prstGeom>
          <a:noFill/>
        </p:spPr>
        <p:txBody>
          <a:bodyPr wrap="square" rtlCol="0">
            <a:spAutoFit/>
          </a:bodyPr>
          <a:lstStyle/>
          <a:p>
            <a:r>
              <a:rPr lang="sl-SI" dirty="0"/>
              <a:t>Delež dijakov s posebnimi potrebami po motnjah</a:t>
            </a:r>
          </a:p>
        </p:txBody>
      </p:sp>
    </p:spTree>
    <p:extLst>
      <p:ext uri="{BB962C8B-B14F-4D97-AF65-F5344CB8AC3E}">
        <p14:creationId xmlns:p14="http://schemas.microsoft.com/office/powerpoint/2010/main" val="3356653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45117" y="1185333"/>
            <a:ext cx="7766936" cy="853017"/>
          </a:xfrm>
        </p:spPr>
        <p:txBody>
          <a:bodyPr/>
          <a:lstStyle/>
          <a:p>
            <a:pPr algn="ctr"/>
            <a:r>
              <a:rPr lang="sl-SI" sz="2800" dirty="0"/>
              <a:t>Prilagojeni srednješolski programi</a:t>
            </a:r>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987520" y="2863321"/>
            <a:ext cx="8508905" cy="3294198"/>
          </a:xfrm>
        </p:spPr>
        <p:txBody>
          <a:bodyPr>
            <a:normAutofit fontScale="70000" lnSpcReduction="20000"/>
          </a:bodyPr>
          <a:lstStyle/>
          <a:p>
            <a:pPr algn="l"/>
            <a:r>
              <a:rPr lang="sl-SI" sz="3000" dirty="0"/>
              <a:t>Prilagojene srednješolske programe izvajajo samo zavodi za vzgojo in izobraževanje otrok in mladostnikov s posebnimi potrebami in so prilagojeni za slepe, gluhe, gibalno ovirane ter dijake z govorno-jezikovnimi motnjami. </a:t>
            </a:r>
          </a:p>
          <a:p>
            <a:pPr algn="l"/>
            <a:endParaRPr lang="sl-SI" sz="3000" dirty="0"/>
          </a:p>
          <a:p>
            <a:pPr algn="l"/>
            <a:r>
              <a:rPr lang="sl-SI" sz="3000" dirty="0"/>
              <a:t>V šolskem letu 2023/2024 prilagojene srednješolske programe izvajajo Center za izobraževanje, rehabilitacijo in usposabljanje Kamnik (86 dijakov), Center IRIS - Center za izobraževanje, rehabilitacijo, inkluzijo in svetovanje za slepe in slabovidne (8 dijakov) in Zavod za gluhe in naglušne Ljubljana (163 dijakov).</a:t>
            </a:r>
          </a:p>
          <a:p>
            <a:pPr algn="l"/>
            <a:endParaRPr lang="sl-SI" dirty="0"/>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3376118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45117" y="1185333"/>
            <a:ext cx="7766936" cy="681567"/>
          </a:xfrm>
        </p:spPr>
        <p:txBody>
          <a:bodyPr/>
          <a:lstStyle/>
          <a:p>
            <a:pPr algn="ctr"/>
            <a:r>
              <a:rPr lang="sl-SI" sz="2800" dirty="0"/>
              <a:t>Fizična pomoč in druge pravice</a:t>
            </a:r>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1478492" y="2105554"/>
            <a:ext cx="7766936" cy="4238625"/>
          </a:xfrm>
        </p:spPr>
        <p:txBody>
          <a:bodyPr>
            <a:normAutofit fontScale="92500" lnSpcReduction="20000"/>
          </a:bodyPr>
          <a:lstStyle/>
          <a:p>
            <a:pPr algn="l"/>
            <a:r>
              <a:rPr lang="sl-SI" dirty="0"/>
              <a:t>Veljavna zakonodaja s področja vzgoje in izobraževanja otrok s posebnimi potrebami omogoča, da se otrokom s posebnimi potrebami poleg usmeritve v ustrezni vzgojno-izobraževalni program, potrebnih prilagoditev ter pripomočkov, z odločbo o usmeritvi lahko dodeli stalni ali začasni spremljevalec. </a:t>
            </a:r>
          </a:p>
          <a:p>
            <a:pPr algn="l"/>
            <a:r>
              <a:rPr lang="sl-SI" dirty="0"/>
              <a:t>Fizično pomoč v prilagojenih programih opravlja spremljevalec skupine, v posebnih in vzgojnih programih pa varuh negovalec. </a:t>
            </a:r>
          </a:p>
          <a:p>
            <a:pPr algn="l"/>
            <a:r>
              <a:rPr lang="sl-SI" dirty="0"/>
              <a:t>Za vsa delovna mesta je predvidena srednja ali srednja strokovna izobrazba.</a:t>
            </a:r>
          </a:p>
          <a:p>
            <a:pPr algn="l"/>
            <a:r>
              <a:rPr lang="sl-SI" dirty="0"/>
              <a:t>Samo v rednih osnovnih šolah je bilo v šolskem letu 2022/23 157 stalnih in 683 začasnih spremljevalcev. </a:t>
            </a:r>
          </a:p>
          <a:p>
            <a:pPr algn="l"/>
            <a:r>
              <a:rPr lang="sl-SI" dirty="0"/>
              <a:t>Zakonodaja predvideva še pravico do tolmača za gluhe otroke, pravico do namestitve, pravico do brezplačnega prevoza za učence s posebnimi potrebami ob pouka prostih dneh ter za gibalno ovirane dijake, ki ne morejo uporabljati javnega prevoza in potrebujejo prilagojen prevoz. </a:t>
            </a:r>
          </a:p>
          <a:p>
            <a:pPr algn="l"/>
            <a:endParaRPr lang="sl-SI" dirty="0"/>
          </a:p>
          <a:p>
            <a:pPr algn="l"/>
            <a:r>
              <a:rPr lang="sl-SI" dirty="0"/>
              <a:t> </a:t>
            </a:r>
          </a:p>
          <a:p>
            <a:pPr algn="l"/>
            <a:endParaRPr lang="sl-SI" dirty="0"/>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2734327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45117" y="1185333"/>
            <a:ext cx="7766936" cy="681567"/>
          </a:xfrm>
        </p:spPr>
        <p:txBody>
          <a:bodyPr/>
          <a:lstStyle/>
          <a:p>
            <a:pPr algn="ctr"/>
            <a:r>
              <a:rPr lang="sl-SI" sz="2800" dirty="0"/>
              <a:t>STROKOVNI CENTRI</a:t>
            </a:r>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1478492" y="2105554"/>
            <a:ext cx="7766936" cy="4238625"/>
          </a:xfrm>
        </p:spPr>
        <p:txBody>
          <a:bodyPr>
            <a:normAutofit/>
          </a:bodyPr>
          <a:lstStyle/>
          <a:p>
            <a:pPr algn="l"/>
            <a:r>
              <a:rPr lang="sl-SI" dirty="0"/>
              <a:t>Kot strokovni centri že delujejo zavodi za vzgojo in izobraževanje otrok in mladostnikov za otroke s čustvenimi in vedenjskimi težavami in motnjami. Poleg programov vzgoje in izobraževanja za otroke, ki so k njim nameščeni po sklepu sodišča (družinski ali kazenski zakonik), vrtcem, šolam, staršem nudijo svetovanje in pomoč mobilnega tima. Delujejo po novejši zakonodaji, zato se nekatere oblike pomoči šele vzpostavljajo.</a:t>
            </a:r>
          </a:p>
          <a:p>
            <a:pPr algn="l"/>
            <a:endParaRPr lang="sl-SI" dirty="0"/>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1580361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45117" y="1185333"/>
            <a:ext cx="7766936" cy="681567"/>
          </a:xfrm>
        </p:spPr>
        <p:txBody>
          <a:bodyPr/>
          <a:lstStyle/>
          <a:p>
            <a:pPr algn="ctr"/>
            <a:r>
              <a:rPr lang="sl-SI" sz="2800" dirty="0"/>
              <a:t>IZZIVI</a:t>
            </a:r>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1478492" y="2105554"/>
            <a:ext cx="7766936" cy="4238625"/>
          </a:xfrm>
        </p:spPr>
        <p:txBody>
          <a:bodyPr>
            <a:normAutofit fontScale="92500" lnSpcReduction="10000"/>
          </a:bodyPr>
          <a:lstStyle/>
          <a:p>
            <a:pPr marL="285750" indent="-285750" algn="l">
              <a:buFontTx/>
              <a:buChar char="-"/>
            </a:pPr>
            <a:r>
              <a:rPr lang="pl-PL" b="1" dirty="0"/>
              <a:t>Število otrok s posebnimi potrebami v populaciji narašča. </a:t>
            </a:r>
            <a:r>
              <a:rPr lang="pl-PL" dirty="0"/>
              <a:t>Poleg okoljskih dejavnikov, boljše diagnostike se je nujno vprašati, kje so še vzroki. Je šolski sistem ponekod še premalo fleksibilen, prezahteven? So vedno bolj zahtevni starši, šola res nudi pomoč samo, če ima odločbo? </a:t>
            </a:r>
          </a:p>
          <a:p>
            <a:pPr marL="285750" indent="-285750" algn="l">
              <a:buFontTx/>
              <a:buChar char="-"/>
            </a:pPr>
            <a:r>
              <a:rPr lang="pl-PL" b="1" dirty="0"/>
              <a:t>Opredelitev skupin otrok s posebnimi potrebami </a:t>
            </a:r>
            <a:r>
              <a:rPr lang="pl-PL" dirty="0"/>
              <a:t>- večina otrok s posebnimi potrebami ima več motenj; medicinska diagnoza je potrebna, menimo, da je bolj ključna opredelitev potreb posameznega otroka, da lahko izkaže potenciale.</a:t>
            </a:r>
          </a:p>
          <a:p>
            <a:pPr marL="285750" indent="-285750" algn="l">
              <a:buFontTx/>
              <a:buChar char="-"/>
            </a:pPr>
            <a:r>
              <a:rPr lang="sl-SI" b="1" dirty="0"/>
              <a:t>Kontinuum pomoči – </a:t>
            </a:r>
            <a:r>
              <a:rPr lang="sl-SI" dirty="0"/>
              <a:t>v praksi premalo uporabljen, nujen bi bil kot predpogoj za postopek usmerjanja, razen za otroke z najkompleksnejšimi motnjami, ki potrebujejo usmeritev takoj. Po izdaji odločbe o usmeritvi, se pomoč v šoli ne sme zaključiti. </a:t>
            </a:r>
          </a:p>
          <a:p>
            <a:pPr marL="285750" indent="-285750" algn="l">
              <a:buFontTx/>
              <a:buChar char="-"/>
            </a:pPr>
            <a:r>
              <a:rPr lang="sl-SI" b="1" dirty="0"/>
              <a:t>Strokovni centri</a:t>
            </a:r>
            <a:r>
              <a:rPr lang="sl-SI" dirty="0"/>
              <a:t> – kot podporo inkluziji jih predvideva že Bela knjiga vzgoje in izobraževanja, kot učinkovite jih poznajo tudi v tujini, pilotno so bili že preizkušeni v okviru projekta s sredstvi evropskih skladov – potreben je konsenz glede vloge in nalog ter umestitev v sistem.</a:t>
            </a:r>
          </a:p>
          <a:p>
            <a:pPr marL="285750" indent="-285750" algn="l">
              <a:buFontTx/>
              <a:buChar char="-"/>
            </a:pPr>
            <a:endParaRPr lang="sl-SI" b="1" dirty="0"/>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3401067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45117" y="1185333"/>
            <a:ext cx="7766936" cy="681567"/>
          </a:xfrm>
        </p:spPr>
        <p:txBody>
          <a:bodyPr/>
          <a:lstStyle/>
          <a:p>
            <a:pPr algn="ctr"/>
            <a:r>
              <a:rPr lang="sl-SI" sz="2800" dirty="0"/>
              <a:t>IZZIVI</a:t>
            </a:r>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1478492" y="1933576"/>
            <a:ext cx="7766936" cy="4659312"/>
          </a:xfrm>
        </p:spPr>
        <p:txBody>
          <a:bodyPr>
            <a:noAutofit/>
          </a:bodyPr>
          <a:lstStyle/>
          <a:p>
            <a:pPr marL="285750" indent="-285750" algn="l">
              <a:buFontTx/>
              <a:buChar char="-"/>
            </a:pPr>
            <a:r>
              <a:rPr lang="pl-PL" sz="1400" b="1" dirty="0"/>
              <a:t>Dodatna strokovna pomoč – </a:t>
            </a:r>
            <a:r>
              <a:rPr lang="pl-PL" sz="1400" dirty="0"/>
              <a:t>redefinirati, smiselnost učne pomoči v sedanji obliki, kaj s svetovalno storitvijo, pomoč naj se večinoma izvaja s sodelovalnim poučevanjem v razredu. Veliko je že dobrih praks.</a:t>
            </a:r>
          </a:p>
          <a:p>
            <a:pPr marL="285750" indent="-285750" algn="l">
              <a:buFontTx/>
              <a:buChar char="-"/>
            </a:pPr>
            <a:r>
              <a:rPr lang="sl-SI" sz="1400" b="1" dirty="0">
                <a:latin typeface="Arial" panose="020B0604020202020204" pitchFamily="34" charset="0"/>
                <a:ea typeface="Times New Roman" panose="02020603050405020304" pitchFamily="18" charset="0"/>
                <a:cs typeface="Times New Roman" panose="02020603050405020304" pitchFamily="18" charset="0"/>
              </a:rPr>
              <a:t>F</a:t>
            </a:r>
            <a:r>
              <a:rPr lang="sl-SI" sz="1400" b="1" dirty="0">
                <a:effectLst/>
                <a:latin typeface="Arial" panose="020B0604020202020204" pitchFamily="34" charset="0"/>
                <a:ea typeface="Times New Roman" panose="02020603050405020304" pitchFamily="18" charset="0"/>
                <a:cs typeface="Times New Roman" panose="02020603050405020304" pitchFamily="18" charset="0"/>
              </a:rPr>
              <a:t>izična pomoč spremljevalca in pomoč asistenta – </a:t>
            </a:r>
            <a:r>
              <a:rPr lang="sl-SI" sz="1400" dirty="0">
                <a:effectLst/>
                <a:latin typeface="Arial" panose="020B0604020202020204" pitchFamily="34" charset="0"/>
                <a:ea typeface="Times New Roman" panose="02020603050405020304" pitchFamily="18" charset="0"/>
                <a:cs typeface="Times New Roman" panose="02020603050405020304" pitchFamily="18" charset="0"/>
              </a:rPr>
              <a:t>vsi otroci, ki imajo pravico do spremljevalcev ne potrebujejo fizične pomoči. Nujen je razmislek o pomočniku učitelja ali asistentu v razredu. Tudi tu je bil že izveden projekt z evropskimi sredstvi, izkušnje vrtcev in šol so bile odlične. </a:t>
            </a:r>
          </a:p>
          <a:p>
            <a:pPr marL="285750" indent="-285750" algn="l">
              <a:buFontTx/>
              <a:buChar char="-"/>
            </a:pPr>
            <a:r>
              <a:rPr lang="sl-SI" sz="1400" b="1" dirty="0"/>
              <a:t>Pripomočki in prilagojena učna gradiva </a:t>
            </a:r>
            <a:r>
              <a:rPr lang="sl-SI" sz="1400" dirty="0"/>
              <a:t>– potrebno zagotoviti baze, sredstva in kader – v pripravi je projekt s sredstvi evropske kohezijske politike.</a:t>
            </a:r>
          </a:p>
          <a:p>
            <a:pPr marL="285750" indent="-285750" algn="l">
              <a:buFontTx/>
              <a:buChar char="-"/>
            </a:pPr>
            <a:r>
              <a:rPr lang="sl-SI" sz="1400" b="1" dirty="0"/>
              <a:t>Postopki usmerjanja </a:t>
            </a:r>
            <a:r>
              <a:rPr lang="sl-SI" sz="1400" dirty="0"/>
              <a:t>– optimizacija, je res za vse otroke potreben postopek?</a:t>
            </a:r>
          </a:p>
          <a:p>
            <a:pPr marL="285750" indent="-285750" algn="l">
              <a:buFontTx/>
              <a:buChar char="-"/>
            </a:pPr>
            <a:r>
              <a:rPr lang="sl-SI" sz="1400" b="1" dirty="0"/>
              <a:t>Prehajanje med programi, izvajanje več programov znotraj istega razreda, prilagajanje standardov znanja, koncept mreže inkluzivnih šol – zakonodaja kar nekaj od tega že predvideva, vendar v praksi ni dobro zaživelo. Kaj bi potrebovali strokovni delavci in šola sama? </a:t>
            </a:r>
            <a:r>
              <a:rPr lang="sl-SI" sz="1400" dirty="0"/>
              <a:t> v pripravi je projekt s sredstvi evropske kohezijske politike za vzpostavitev mreže inkluzivnih šol.</a:t>
            </a:r>
          </a:p>
          <a:p>
            <a:pPr marL="285750" indent="-285750" algn="l">
              <a:buFontTx/>
              <a:buChar char="-"/>
            </a:pPr>
            <a:r>
              <a:rPr lang="sl-SI" sz="1400" b="1" dirty="0"/>
              <a:t>Socialno vključevanje in pomoč pri prehodu na trg dela - </a:t>
            </a:r>
            <a:r>
              <a:rPr lang="sl-SI" sz="1400" dirty="0"/>
              <a:t>v pripravi je projekt s sredstvi evropske kohezijske politike.</a:t>
            </a:r>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392054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507067" y="1524000"/>
            <a:ext cx="7766936" cy="1283167"/>
          </a:xfrm>
        </p:spPr>
        <p:txBody>
          <a:bodyPr/>
          <a:lstStyle/>
          <a:p>
            <a:pPr algn="ctr"/>
            <a:r>
              <a:rPr lang="pl-PL" sz="3200" dirty="0"/>
              <a:t>Zakonodaja na področju posebnih potreb</a:t>
            </a:r>
            <a:endParaRPr lang="sl-SI" sz="3200" dirty="0"/>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1507067" y="2981325"/>
            <a:ext cx="7766936" cy="3409950"/>
          </a:xfrm>
        </p:spPr>
        <p:txBody>
          <a:bodyPr>
            <a:normAutofit/>
          </a:bodyPr>
          <a:lstStyle/>
          <a:p>
            <a:pPr algn="l"/>
            <a:r>
              <a:rPr lang="sl-SI" dirty="0"/>
              <a:t>Zakon o celostni zgodnji obravnavi predšolskih otrok s posebnimi potrebami</a:t>
            </a:r>
          </a:p>
          <a:p>
            <a:pPr algn="l"/>
            <a:r>
              <a:rPr lang="sl-SI" dirty="0"/>
              <a:t>Zakon o usmerjanju otrok s posebnimi potrebami </a:t>
            </a:r>
          </a:p>
          <a:p>
            <a:pPr algn="l"/>
            <a:r>
              <a:rPr lang="sl-SI" dirty="0"/>
              <a:t>Zakon o obravnavi otrok in mladostnikov s čustvenimi in vedenjskimi težavami in motnjami v vzgoji in izobraževanju</a:t>
            </a:r>
          </a:p>
          <a:p>
            <a:pPr algn="l"/>
            <a:r>
              <a:rPr lang="sl-SI" dirty="0"/>
              <a:t>zakoni, ki urejajo področje osnovnošolskega, poklicnega, strokovnega ter splošnega srednjega izobraževanja in </a:t>
            </a:r>
          </a:p>
          <a:p>
            <a:pPr algn="l"/>
            <a:r>
              <a:rPr lang="sl-SI" dirty="0"/>
              <a:t>Zakon o organizaciji in financiranju vzgoje in izobraževanja </a:t>
            </a:r>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196122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45117" y="1185333"/>
            <a:ext cx="7766936" cy="681567"/>
          </a:xfrm>
        </p:spPr>
        <p:txBody>
          <a:bodyPr/>
          <a:lstStyle/>
          <a:p>
            <a:pPr algn="ctr"/>
            <a:r>
              <a:rPr lang="pl-PL" sz="2800" dirty="0"/>
              <a:t>Skupine otrok s posebnimi potrebami</a:t>
            </a:r>
            <a:endParaRPr lang="sl-SI" sz="2800" dirty="0"/>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1507067" y="2009776"/>
            <a:ext cx="7766936" cy="4219574"/>
          </a:xfrm>
        </p:spPr>
        <p:txBody>
          <a:bodyPr>
            <a:normAutofit fontScale="77500" lnSpcReduction="20000"/>
          </a:bodyPr>
          <a:lstStyle/>
          <a:p>
            <a:pPr algn="l"/>
            <a:r>
              <a:rPr lang="sl-SI" dirty="0"/>
              <a:t>V predšolskem obdobju centri za zgodnjo obravnavo, ki delujejo v okviru razvojnih ambulant, prepoznavajo otroke s posebnimi potrebami, ki imajo razvojne zaostanke, primanjkljaje ovire oziroma motnje na telesnem, spoznavnem, zaznavnem, socialno-čustvenem, sporazumevalnem področju ali so dolgotrajno bolni ter otroke z rizičnimi dejavniki. </a:t>
            </a:r>
          </a:p>
          <a:p>
            <a:pPr algn="l"/>
            <a:r>
              <a:rPr lang="sl-SI" dirty="0"/>
              <a:t>Skupine otrok s posebnimi potrebami po Zakonu o usmerjanju otrok s posebnimi potrebami pa so:</a:t>
            </a:r>
          </a:p>
          <a:p>
            <a:pPr marL="285750" indent="-285750" algn="l">
              <a:buFont typeface="Arial" panose="020B0604020202020204" pitchFamily="34" charset="0"/>
              <a:buChar char="•"/>
            </a:pPr>
            <a:r>
              <a:rPr lang="sl-SI" dirty="0"/>
              <a:t>otroci z motnjami v duševnem razvoju,</a:t>
            </a:r>
          </a:p>
          <a:p>
            <a:pPr marL="285750" indent="-285750" algn="l">
              <a:buFont typeface="Arial" panose="020B0604020202020204" pitchFamily="34" charset="0"/>
              <a:buChar char="•"/>
            </a:pPr>
            <a:r>
              <a:rPr lang="sl-SI" dirty="0"/>
              <a:t>slepi in slabovidni otroci oziroma otroci z okvaro vidne funkcije,</a:t>
            </a:r>
          </a:p>
          <a:p>
            <a:pPr marL="285750" indent="-285750" algn="l">
              <a:buFont typeface="Arial" panose="020B0604020202020204" pitchFamily="34" charset="0"/>
              <a:buChar char="•"/>
            </a:pPr>
            <a:r>
              <a:rPr lang="sl-SI" dirty="0"/>
              <a:t>gluhi in naglušni otroci,</a:t>
            </a:r>
          </a:p>
          <a:p>
            <a:pPr marL="285750" indent="-285750" algn="l">
              <a:buFont typeface="Arial" panose="020B0604020202020204" pitchFamily="34" charset="0"/>
              <a:buChar char="•"/>
            </a:pPr>
            <a:r>
              <a:rPr lang="sl-SI" dirty="0"/>
              <a:t>otroci z govorno-jezikovnimi motnjami,</a:t>
            </a:r>
          </a:p>
          <a:p>
            <a:pPr marL="285750" indent="-285750" algn="l">
              <a:buFont typeface="Arial" panose="020B0604020202020204" pitchFamily="34" charset="0"/>
              <a:buChar char="•"/>
            </a:pPr>
            <a:r>
              <a:rPr lang="sl-SI" dirty="0"/>
              <a:t>gibalno ovirani otroci,</a:t>
            </a:r>
          </a:p>
          <a:p>
            <a:pPr marL="285750" indent="-285750" algn="l">
              <a:buFont typeface="Arial" panose="020B0604020202020204" pitchFamily="34" charset="0"/>
              <a:buChar char="•"/>
            </a:pPr>
            <a:r>
              <a:rPr lang="sl-SI" dirty="0"/>
              <a:t>dolgotrajno bolni otroci,</a:t>
            </a:r>
          </a:p>
          <a:p>
            <a:pPr marL="285750" indent="-285750" algn="l">
              <a:buFont typeface="Arial" panose="020B0604020202020204" pitchFamily="34" charset="0"/>
              <a:buChar char="•"/>
            </a:pPr>
            <a:r>
              <a:rPr lang="sl-SI" dirty="0"/>
              <a:t>otroci s primanjkljaji na posameznih področjih učenja,</a:t>
            </a:r>
          </a:p>
          <a:p>
            <a:pPr marL="285750" indent="-285750" algn="l">
              <a:buFont typeface="Arial" panose="020B0604020202020204" pitchFamily="34" charset="0"/>
              <a:buChar char="•"/>
            </a:pPr>
            <a:r>
              <a:rPr lang="sl-SI" dirty="0"/>
              <a:t>otroci z avtističnimi motnjami ter </a:t>
            </a:r>
          </a:p>
          <a:p>
            <a:pPr marL="285750" indent="-285750" algn="l">
              <a:buFont typeface="Arial" panose="020B0604020202020204" pitchFamily="34" charset="0"/>
              <a:buChar char="•"/>
            </a:pPr>
            <a:r>
              <a:rPr lang="sl-SI" dirty="0"/>
              <a:t>otroci s čustvenimi in vedenjskimi motnjami.</a:t>
            </a:r>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3225504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45117" y="1185333"/>
            <a:ext cx="7766936" cy="1096899"/>
          </a:xfrm>
        </p:spPr>
        <p:txBody>
          <a:bodyPr/>
          <a:lstStyle/>
          <a:p>
            <a:pPr algn="ctr"/>
            <a:r>
              <a:rPr lang="pl-PL" sz="2800" dirty="0"/>
              <a:t>Programi vzgoje in izobraževanja otrok s posebnimi potrebami</a:t>
            </a:r>
            <a:endParaRPr lang="sl-SI" sz="2800" dirty="0"/>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1507067" y="2371725"/>
            <a:ext cx="7766936" cy="3543300"/>
          </a:xfrm>
        </p:spPr>
        <p:txBody>
          <a:bodyPr>
            <a:normAutofit fontScale="85000" lnSpcReduction="20000"/>
          </a:bodyPr>
          <a:lstStyle/>
          <a:p>
            <a:pPr algn="l"/>
            <a:r>
              <a:rPr lang="sl-SI" dirty="0"/>
              <a:t>Otroci s posebnimi potrebami se vključujejo v naslednje programe vzgoje in izobraževanja:</a:t>
            </a:r>
          </a:p>
          <a:p>
            <a:pPr marL="285750" indent="-285750" algn="l">
              <a:buFont typeface="Arial" panose="020B0604020202020204" pitchFamily="34" charset="0"/>
              <a:buChar char="•"/>
            </a:pPr>
            <a:r>
              <a:rPr lang="sl-SI" dirty="0"/>
              <a:t>program za predšolske otroke s prilagojenim izvajanjem in dodatno strokovno pomočjo,</a:t>
            </a:r>
          </a:p>
          <a:p>
            <a:pPr marL="285750" indent="-285750" algn="l">
              <a:buFont typeface="Arial" panose="020B0604020202020204" pitchFamily="34" charset="0"/>
              <a:buChar char="•"/>
            </a:pPr>
            <a:r>
              <a:rPr lang="sl-SI" dirty="0"/>
              <a:t>prilagojeni program za predšolske otroke, </a:t>
            </a:r>
          </a:p>
          <a:p>
            <a:pPr marL="285750" indent="-285750" algn="l">
              <a:buFont typeface="Arial" panose="020B0604020202020204" pitchFamily="34" charset="0"/>
              <a:buChar char="•"/>
            </a:pPr>
            <a:r>
              <a:rPr lang="sl-SI" dirty="0"/>
              <a:t>izobraževalne programe s prilagojenim izvajanjem in dodatno strokovno pomočjo,</a:t>
            </a:r>
          </a:p>
          <a:p>
            <a:pPr marL="285750" indent="-285750" algn="l">
              <a:buFont typeface="Arial" panose="020B0604020202020204" pitchFamily="34" charset="0"/>
              <a:buChar char="•"/>
            </a:pPr>
            <a:r>
              <a:rPr lang="sl-SI" dirty="0"/>
              <a:t>prilagojene izobraževalne programe z enakovrednim izobrazbenim standardom,</a:t>
            </a:r>
          </a:p>
          <a:p>
            <a:pPr marL="285750" indent="-285750" algn="l">
              <a:buFont typeface="Arial" panose="020B0604020202020204" pitchFamily="34" charset="0"/>
              <a:buChar char="•"/>
            </a:pPr>
            <a:r>
              <a:rPr lang="sl-SI" dirty="0"/>
              <a:t>prilagojene izobraževalne programe z nižjim izobrazbenim standardom,</a:t>
            </a:r>
          </a:p>
          <a:p>
            <a:pPr marL="285750" indent="-285750" algn="l">
              <a:buFont typeface="Arial" panose="020B0604020202020204" pitchFamily="34" charset="0"/>
              <a:buChar char="•"/>
            </a:pPr>
            <a:r>
              <a:rPr lang="sl-SI" dirty="0"/>
              <a:t>posebni program vzgoje in izobraževanja za otroke z zmerno, težjo in težko motnjo v duševnem razvoju,</a:t>
            </a:r>
          </a:p>
          <a:p>
            <a:pPr marL="285750" indent="-285750" algn="l">
              <a:buFont typeface="Arial" panose="020B0604020202020204" pitchFamily="34" charset="0"/>
              <a:buChar char="•"/>
            </a:pPr>
            <a:r>
              <a:rPr lang="sl-SI" dirty="0"/>
              <a:t>druge posebne programe ter</a:t>
            </a:r>
          </a:p>
          <a:p>
            <a:pPr marL="285750" indent="-285750" algn="l">
              <a:buFont typeface="Arial" panose="020B0604020202020204" pitchFamily="34" charset="0"/>
              <a:buChar char="•"/>
            </a:pPr>
            <a:r>
              <a:rPr lang="sl-SI" dirty="0"/>
              <a:t>vzgojne programe.</a:t>
            </a:r>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1108871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45117" y="1185333"/>
            <a:ext cx="7766936" cy="681567"/>
          </a:xfrm>
        </p:spPr>
        <p:txBody>
          <a:bodyPr/>
          <a:lstStyle/>
          <a:p>
            <a:pPr algn="ctr"/>
            <a:r>
              <a:rPr lang="sl-SI" sz="2800" dirty="0"/>
              <a:t>Vrtec</a:t>
            </a:r>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696286" y="1775844"/>
            <a:ext cx="9529893" cy="4473954"/>
          </a:xfrm>
        </p:spPr>
        <p:txBody>
          <a:bodyPr>
            <a:normAutofit/>
          </a:bodyPr>
          <a:lstStyle/>
          <a:p>
            <a:pPr algn="just"/>
            <a:r>
              <a:rPr lang="sl-SI" sz="1700" dirty="0"/>
              <a:t>V programu za predšolske otroke s prilagojenim izvajanjem in dodatno strokovno pomočjo se glede na vrsto posebnih potreb v vrtcu lahko prilagodi organizacija in način izvajanja programa ter zagotovi dodatna strokovna pomoč, ki jo nudi vzgojitelj za zgodnjo obravnavo. Otroci so lahko vključeni tudi v prilagojeni program za predšolske otroke. Ministrstvo spodbuja mrežo oddelkov s prilagojenim programom na način, da staršem povrne potne stroške, če je vrtec s prilagojenim programom oddaljen več kot 10 kilometrov ter s sofinanciranjem programov občinam. </a:t>
            </a:r>
          </a:p>
          <a:p>
            <a:pPr algn="just"/>
            <a:r>
              <a:rPr lang="sl-SI" sz="1700" dirty="0"/>
              <a:t>Osnova za dodelitev pomoči otroku je individualni načrt pomoči družini ali zapisnik multidisciplinarnega tima za zgodnjo obravnavo.</a:t>
            </a:r>
          </a:p>
          <a:p>
            <a:pPr algn="just"/>
            <a:r>
              <a:rPr lang="sl-SI" sz="1700" dirty="0"/>
              <a:t>Otroci lahko pridobijo tudi pravico do fizične pomoči in do strokovnega delavca za tolmačenje v slovenskem znakovnem jeziku ali za delo z </a:t>
            </a:r>
            <a:r>
              <a:rPr lang="sl-SI" sz="1700" dirty="0" err="1"/>
              <a:t>gluhoslepimi</a:t>
            </a:r>
            <a:r>
              <a:rPr lang="sl-SI" sz="1700" dirty="0"/>
              <a:t>.</a:t>
            </a:r>
          </a:p>
          <a:p>
            <a:pPr algn="l"/>
            <a:endParaRPr lang="sl-SI" dirty="0"/>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910852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556178" y="653525"/>
            <a:ext cx="7766936" cy="681567"/>
          </a:xfrm>
        </p:spPr>
        <p:txBody>
          <a:bodyPr/>
          <a:lstStyle/>
          <a:p>
            <a:pPr algn="ctr"/>
            <a:r>
              <a:rPr lang="sl-SI" sz="2800" dirty="0"/>
              <a:t>Vrtec</a:t>
            </a:r>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graphicFrame>
        <p:nvGraphicFramePr>
          <p:cNvPr id="5" name="Table 3">
            <a:extLst>
              <a:ext uri="{FF2B5EF4-FFF2-40B4-BE49-F238E27FC236}">
                <a16:creationId xmlns:a16="http://schemas.microsoft.com/office/drawing/2014/main" id="{A2DDF6F3-9CBF-79BD-3519-6788F5AFC7A4}"/>
              </a:ext>
            </a:extLst>
          </p:cNvPr>
          <p:cNvGraphicFramePr>
            <a:graphicFrameLocks noGrp="1"/>
          </p:cNvGraphicFramePr>
          <p:nvPr>
            <p:extLst>
              <p:ext uri="{D42A27DB-BD31-4B8C-83A1-F6EECF244321}">
                <p14:modId xmlns:p14="http://schemas.microsoft.com/office/powerpoint/2010/main" val="3878370447"/>
              </p:ext>
            </p:extLst>
          </p:nvPr>
        </p:nvGraphicFramePr>
        <p:xfrm>
          <a:off x="257107" y="4807686"/>
          <a:ext cx="10596810" cy="1484987"/>
        </p:xfrm>
        <a:graphic>
          <a:graphicData uri="http://schemas.openxmlformats.org/drawingml/2006/table">
            <a:tbl>
              <a:tblPr>
                <a:tableStyleId>{5C22544A-7EE6-4342-B048-85BDC9FD1C3A}</a:tableStyleId>
              </a:tblPr>
              <a:tblGrid>
                <a:gridCol w="1629940">
                  <a:extLst>
                    <a:ext uri="{9D8B030D-6E8A-4147-A177-3AD203B41FA5}">
                      <a16:colId xmlns:a16="http://schemas.microsoft.com/office/drawing/2014/main" val="1965863734"/>
                    </a:ext>
                  </a:extLst>
                </a:gridCol>
                <a:gridCol w="815170">
                  <a:extLst>
                    <a:ext uri="{9D8B030D-6E8A-4147-A177-3AD203B41FA5}">
                      <a16:colId xmlns:a16="http://schemas.microsoft.com/office/drawing/2014/main" val="2558403161"/>
                    </a:ext>
                  </a:extLst>
                </a:gridCol>
                <a:gridCol w="815170">
                  <a:extLst>
                    <a:ext uri="{9D8B030D-6E8A-4147-A177-3AD203B41FA5}">
                      <a16:colId xmlns:a16="http://schemas.microsoft.com/office/drawing/2014/main" val="1519275581"/>
                    </a:ext>
                  </a:extLst>
                </a:gridCol>
                <a:gridCol w="815170">
                  <a:extLst>
                    <a:ext uri="{9D8B030D-6E8A-4147-A177-3AD203B41FA5}">
                      <a16:colId xmlns:a16="http://schemas.microsoft.com/office/drawing/2014/main" val="343843698"/>
                    </a:ext>
                  </a:extLst>
                </a:gridCol>
                <a:gridCol w="815170">
                  <a:extLst>
                    <a:ext uri="{9D8B030D-6E8A-4147-A177-3AD203B41FA5}">
                      <a16:colId xmlns:a16="http://schemas.microsoft.com/office/drawing/2014/main" val="1976616596"/>
                    </a:ext>
                  </a:extLst>
                </a:gridCol>
                <a:gridCol w="815170">
                  <a:extLst>
                    <a:ext uri="{9D8B030D-6E8A-4147-A177-3AD203B41FA5}">
                      <a16:colId xmlns:a16="http://schemas.microsoft.com/office/drawing/2014/main" val="576788315"/>
                    </a:ext>
                  </a:extLst>
                </a:gridCol>
                <a:gridCol w="780803">
                  <a:extLst>
                    <a:ext uri="{9D8B030D-6E8A-4147-A177-3AD203B41FA5}">
                      <a16:colId xmlns:a16="http://schemas.microsoft.com/office/drawing/2014/main" val="3844278795"/>
                    </a:ext>
                  </a:extLst>
                </a:gridCol>
                <a:gridCol w="849537">
                  <a:extLst>
                    <a:ext uri="{9D8B030D-6E8A-4147-A177-3AD203B41FA5}">
                      <a16:colId xmlns:a16="http://schemas.microsoft.com/office/drawing/2014/main" val="190703307"/>
                    </a:ext>
                  </a:extLst>
                </a:gridCol>
                <a:gridCol w="815170">
                  <a:extLst>
                    <a:ext uri="{9D8B030D-6E8A-4147-A177-3AD203B41FA5}">
                      <a16:colId xmlns:a16="http://schemas.microsoft.com/office/drawing/2014/main" val="1068435589"/>
                    </a:ext>
                  </a:extLst>
                </a:gridCol>
                <a:gridCol w="815170">
                  <a:extLst>
                    <a:ext uri="{9D8B030D-6E8A-4147-A177-3AD203B41FA5}">
                      <a16:colId xmlns:a16="http://schemas.microsoft.com/office/drawing/2014/main" val="2366370580"/>
                    </a:ext>
                  </a:extLst>
                </a:gridCol>
                <a:gridCol w="815170">
                  <a:extLst>
                    <a:ext uri="{9D8B030D-6E8A-4147-A177-3AD203B41FA5}">
                      <a16:colId xmlns:a16="http://schemas.microsoft.com/office/drawing/2014/main" val="192238564"/>
                    </a:ext>
                  </a:extLst>
                </a:gridCol>
                <a:gridCol w="815170">
                  <a:extLst>
                    <a:ext uri="{9D8B030D-6E8A-4147-A177-3AD203B41FA5}">
                      <a16:colId xmlns:a16="http://schemas.microsoft.com/office/drawing/2014/main" val="3953195242"/>
                    </a:ext>
                  </a:extLst>
                </a:gridCol>
              </a:tblGrid>
              <a:tr h="232430">
                <a:tc>
                  <a:txBody>
                    <a:bodyPr/>
                    <a:lstStyle/>
                    <a:p>
                      <a:pPr algn="l" fontAlgn="b"/>
                      <a:endParaRPr lang="sl-SI" sz="1200" b="1" i="0" u="none" strike="noStrike" dirty="0">
                        <a:solidFill>
                          <a:srgbClr val="000000"/>
                        </a:solidFill>
                        <a:effectLst/>
                        <a:latin typeface="Calibri Light" panose="020F0302020204030204" pitchFamily="34" charset="0"/>
                      </a:endParaRPr>
                    </a:p>
                  </a:txBody>
                  <a:tcPr marL="6627" marR="6627" marT="6627" marB="0" anchor="b"/>
                </a:tc>
                <a:tc>
                  <a:txBody>
                    <a:bodyPr/>
                    <a:lstStyle/>
                    <a:p>
                      <a:pPr algn="l" fontAlgn="b"/>
                      <a:r>
                        <a:rPr lang="sl-SI" sz="1200" u="none" strike="noStrike" dirty="0">
                          <a:effectLst/>
                        </a:rPr>
                        <a:t> AM</a:t>
                      </a:r>
                      <a:endParaRPr lang="sl-SI" sz="1200" b="1" i="0" u="none" strike="noStrike" dirty="0">
                        <a:solidFill>
                          <a:srgbClr val="000000"/>
                        </a:solidFill>
                        <a:effectLst/>
                        <a:latin typeface="Calibri Light" panose="020F0302020204030204" pitchFamily="34" charset="0"/>
                      </a:endParaRPr>
                    </a:p>
                  </a:txBody>
                  <a:tcPr marL="6627" marR="6627" marT="6627" marB="0" anchor="b"/>
                </a:tc>
                <a:tc>
                  <a:txBody>
                    <a:bodyPr/>
                    <a:lstStyle/>
                    <a:p>
                      <a:pPr algn="l" fontAlgn="b"/>
                      <a:r>
                        <a:rPr lang="sl-SI" sz="1200" u="none" strike="noStrike" dirty="0">
                          <a:effectLst/>
                        </a:rPr>
                        <a:t> CVM</a:t>
                      </a:r>
                      <a:endParaRPr lang="sl-SI" sz="1200" b="1" i="0" u="none" strike="noStrike" dirty="0">
                        <a:solidFill>
                          <a:srgbClr val="000000"/>
                        </a:solidFill>
                        <a:effectLst/>
                        <a:latin typeface="Calibri Light" panose="020F0302020204030204" pitchFamily="34" charset="0"/>
                      </a:endParaRPr>
                    </a:p>
                  </a:txBody>
                  <a:tcPr marL="6627" marR="6627" marT="6627" marB="0" anchor="b"/>
                </a:tc>
                <a:tc>
                  <a:txBody>
                    <a:bodyPr/>
                    <a:lstStyle/>
                    <a:p>
                      <a:pPr algn="l" fontAlgn="b"/>
                      <a:r>
                        <a:rPr lang="sl-SI" sz="1200" u="none" strike="noStrike" dirty="0">
                          <a:effectLst/>
                        </a:rPr>
                        <a:t> DOB</a:t>
                      </a:r>
                      <a:endParaRPr lang="sl-SI" sz="1200" b="1" i="0" u="none" strike="noStrike" dirty="0">
                        <a:solidFill>
                          <a:srgbClr val="000000"/>
                        </a:solidFill>
                        <a:effectLst/>
                        <a:latin typeface="Calibri Light" panose="020F0302020204030204" pitchFamily="34" charset="0"/>
                      </a:endParaRPr>
                    </a:p>
                  </a:txBody>
                  <a:tcPr marL="6627" marR="6627" marT="6627" marB="0" anchor="b"/>
                </a:tc>
                <a:tc>
                  <a:txBody>
                    <a:bodyPr/>
                    <a:lstStyle/>
                    <a:p>
                      <a:pPr algn="l" fontAlgn="b"/>
                      <a:r>
                        <a:rPr lang="sl-SI" sz="1200" u="none" strike="noStrike" dirty="0">
                          <a:effectLst/>
                        </a:rPr>
                        <a:t> GJM</a:t>
                      </a:r>
                      <a:endParaRPr lang="sl-SI" sz="1200" b="1" i="0" u="none" strike="noStrike" dirty="0">
                        <a:solidFill>
                          <a:srgbClr val="000000"/>
                        </a:solidFill>
                        <a:effectLst/>
                        <a:latin typeface="Calibri Light" panose="020F0302020204030204" pitchFamily="34" charset="0"/>
                      </a:endParaRPr>
                    </a:p>
                  </a:txBody>
                  <a:tcPr marL="6627" marR="6627" marT="6627" marB="0" anchor="b"/>
                </a:tc>
                <a:tc>
                  <a:txBody>
                    <a:bodyPr/>
                    <a:lstStyle/>
                    <a:p>
                      <a:pPr algn="l" fontAlgn="b"/>
                      <a:r>
                        <a:rPr lang="sl-SI" sz="1200" u="none" strike="noStrike" dirty="0">
                          <a:effectLst/>
                        </a:rPr>
                        <a:t> GLU</a:t>
                      </a:r>
                      <a:endParaRPr lang="sl-SI" sz="1200" b="1" i="0" u="none" strike="noStrike" dirty="0">
                        <a:solidFill>
                          <a:srgbClr val="000000"/>
                        </a:solidFill>
                        <a:effectLst/>
                        <a:latin typeface="Calibri Light" panose="020F0302020204030204" pitchFamily="34" charset="0"/>
                      </a:endParaRPr>
                    </a:p>
                  </a:txBody>
                  <a:tcPr marL="6627" marR="6627" marT="6627" marB="0" anchor="b"/>
                </a:tc>
                <a:tc>
                  <a:txBody>
                    <a:bodyPr/>
                    <a:lstStyle/>
                    <a:p>
                      <a:pPr algn="l" fontAlgn="b"/>
                      <a:r>
                        <a:rPr lang="sl-SI" sz="1200" u="none" strike="noStrike" dirty="0">
                          <a:effectLst/>
                        </a:rPr>
                        <a:t> MDR</a:t>
                      </a:r>
                      <a:endParaRPr lang="sl-SI" sz="1200" b="1" i="0" u="none" strike="noStrike" dirty="0">
                        <a:solidFill>
                          <a:srgbClr val="000000"/>
                        </a:solidFill>
                        <a:effectLst/>
                        <a:latin typeface="Calibri Light" panose="020F0302020204030204" pitchFamily="34" charset="0"/>
                      </a:endParaRPr>
                    </a:p>
                  </a:txBody>
                  <a:tcPr marL="6627" marR="6627" marT="6627" marB="0" anchor="b"/>
                </a:tc>
                <a:tc>
                  <a:txBody>
                    <a:bodyPr/>
                    <a:lstStyle/>
                    <a:p>
                      <a:pPr algn="l" fontAlgn="b"/>
                      <a:r>
                        <a:rPr lang="sl-SI" sz="1200" u="none" strike="noStrike" dirty="0">
                          <a:effectLst/>
                        </a:rPr>
                        <a:t> NGL</a:t>
                      </a:r>
                      <a:endParaRPr lang="sl-SI" sz="1200" b="1" i="0" u="none" strike="noStrike" dirty="0">
                        <a:solidFill>
                          <a:srgbClr val="000000"/>
                        </a:solidFill>
                        <a:effectLst/>
                        <a:latin typeface="Calibri Light" panose="020F0302020204030204" pitchFamily="34" charset="0"/>
                      </a:endParaRPr>
                    </a:p>
                  </a:txBody>
                  <a:tcPr marL="6627" marR="6627" marT="6627" marB="0" anchor="b"/>
                </a:tc>
                <a:tc>
                  <a:txBody>
                    <a:bodyPr/>
                    <a:lstStyle/>
                    <a:p>
                      <a:pPr algn="l" fontAlgn="b"/>
                      <a:r>
                        <a:rPr lang="sl-SI" sz="1200" u="none" strike="noStrike" dirty="0">
                          <a:effectLst/>
                        </a:rPr>
                        <a:t> OVF</a:t>
                      </a:r>
                      <a:endParaRPr lang="sl-SI" sz="1200" b="1" i="0" u="none" strike="noStrike" dirty="0">
                        <a:solidFill>
                          <a:srgbClr val="000000"/>
                        </a:solidFill>
                        <a:effectLst/>
                        <a:latin typeface="Calibri Light" panose="020F0302020204030204" pitchFamily="34" charset="0"/>
                      </a:endParaRPr>
                    </a:p>
                  </a:txBody>
                  <a:tcPr marL="6627" marR="6627" marT="6627" marB="0" anchor="b"/>
                </a:tc>
                <a:tc>
                  <a:txBody>
                    <a:bodyPr/>
                    <a:lstStyle/>
                    <a:p>
                      <a:pPr algn="l" fontAlgn="b"/>
                      <a:r>
                        <a:rPr lang="sl-SI" sz="1200" u="none" strike="noStrike" dirty="0">
                          <a:effectLst/>
                        </a:rPr>
                        <a:t> SLE</a:t>
                      </a:r>
                      <a:endParaRPr lang="sl-SI" sz="1200" b="1" i="0" u="none" strike="noStrike" dirty="0">
                        <a:solidFill>
                          <a:srgbClr val="000000"/>
                        </a:solidFill>
                        <a:effectLst/>
                        <a:latin typeface="Calibri Light" panose="020F0302020204030204" pitchFamily="34" charset="0"/>
                      </a:endParaRPr>
                    </a:p>
                  </a:txBody>
                  <a:tcPr marL="6627" marR="6627" marT="6627" marB="0" anchor="b"/>
                </a:tc>
                <a:tc>
                  <a:txBody>
                    <a:bodyPr/>
                    <a:lstStyle/>
                    <a:p>
                      <a:pPr algn="l" fontAlgn="b"/>
                      <a:r>
                        <a:rPr lang="sl-SI" sz="1200" u="none" strike="noStrike" dirty="0">
                          <a:effectLst/>
                        </a:rPr>
                        <a:t> SLB</a:t>
                      </a:r>
                      <a:endParaRPr lang="sl-SI" sz="1200" b="1" i="0" u="none" strike="noStrike" dirty="0">
                        <a:solidFill>
                          <a:srgbClr val="000000"/>
                        </a:solidFill>
                        <a:effectLst/>
                        <a:latin typeface="Calibri Light" panose="020F0302020204030204" pitchFamily="34" charset="0"/>
                      </a:endParaRPr>
                    </a:p>
                  </a:txBody>
                  <a:tcPr marL="6627" marR="6627" marT="6627" marB="0" anchor="b"/>
                </a:tc>
                <a:tc>
                  <a:txBody>
                    <a:bodyPr/>
                    <a:lstStyle/>
                    <a:p>
                      <a:pPr algn="l" fontAlgn="b"/>
                      <a:r>
                        <a:rPr lang="sl-SI" sz="1200" u="none" strike="noStrike" dirty="0">
                          <a:effectLst/>
                        </a:rPr>
                        <a:t> GIB</a:t>
                      </a:r>
                      <a:endParaRPr lang="sl-SI" sz="1200" b="1" i="0" u="none" strike="noStrike" dirty="0">
                        <a:solidFill>
                          <a:srgbClr val="000000"/>
                        </a:solidFill>
                        <a:effectLst/>
                        <a:latin typeface="Calibri Light" panose="020F0302020204030204" pitchFamily="34" charset="0"/>
                      </a:endParaRPr>
                    </a:p>
                  </a:txBody>
                  <a:tcPr marL="6627" marR="6627" marT="6627" marB="0" anchor="b"/>
                </a:tc>
                <a:extLst>
                  <a:ext uri="{0D108BD9-81ED-4DB2-BD59-A6C34878D82A}">
                    <a16:rowId xmlns:a16="http://schemas.microsoft.com/office/drawing/2014/main" val="804356648"/>
                  </a:ext>
                </a:extLst>
              </a:tr>
              <a:tr h="232430">
                <a:tc>
                  <a:txBody>
                    <a:bodyPr/>
                    <a:lstStyle/>
                    <a:p>
                      <a:pPr algn="l" fontAlgn="b"/>
                      <a:r>
                        <a:rPr lang="sl-SI" sz="1200" u="none" strike="noStrike" dirty="0">
                          <a:effectLst/>
                        </a:rPr>
                        <a:t>Prilagojeni program</a:t>
                      </a:r>
                      <a:endParaRPr lang="sl-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102</a:t>
                      </a:r>
                      <a:r>
                        <a:rPr lang="sl-SI" sz="1200" u="none" strike="noStrike" dirty="0">
                          <a:effectLst/>
                        </a:rPr>
                        <a:t> (</a:t>
                      </a:r>
                      <a:r>
                        <a:rPr lang="sl-SI" sz="1200" u="none" strike="noStrike" dirty="0">
                          <a:solidFill>
                            <a:srgbClr val="FF0000"/>
                          </a:solidFill>
                          <a:effectLst/>
                        </a:rPr>
                        <a:t>20,7%)</a:t>
                      </a:r>
                      <a:endParaRPr lang="en-SI" sz="1200" b="0" i="0" u="none" strike="noStrike" dirty="0">
                        <a:solidFill>
                          <a:srgbClr val="FF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52</a:t>
                      </a:r>
                      <a:r>
                        <a:rPr lang="sl-SI" sz="1200" u="none" strike="noStrike" dirty="0">
                          <a:effectLst/>
                        </a:rPr>
                        <a:t>(10,6%)</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58</a:t>
                      </a:r>
                      <a:r>
                        <a:rPr lang="sl-SI" sz="1200" u="none" strike="noStrike" dirty="0">
                          <a:effectLst/>
                        </a:rPr>
                        <a:t>(11,8%)</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131</a:t>
                      </a:r>
                      <a:r>
                        <a:rPr lang="sl-SI" sz="1200" u="none" strike="noStrike" dirty="0">
                          <a:solidFill>
                            <a:srgbClr val="FF0000"/>
                          </a:solidFill>
                          <a:effectLst/>
                        </a:rPr>
                        <a:t>(26,6%)</a:t>
                      </a:r>
                      <a:endParaRPr lang="en-SI" sz="1200" b="0" i="0" u="none" strike="noStrike" dirty="0">
                        <a:solidFill>
                          <a:srgbClr val="FF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1</a:t>
                      </a:r>
                      <a:r>
                        <a:rPr lang="sl-SI" sz="1200" u="none" strike="noStrike" dirty="0">
                          <a:effectLst/>
                        </a:rPr>
                        <a:t>(0,2%)</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154</a:t>
                      </a:r>
                      <a:r>
                        <a:rPr lang="sl-SI" sz="1200" u="none" strike="noStrike" dirty="0">
                          <a:solidFill>
                            <a:srgbClr val="FF0000"/>
                          </a:solidFill>
                          <a:effectLst/>
                        </a:rPr>
                        <a:t>(31,3%</a:t>
                      </a:r>
                      <a:r>
                        <a:rPr lang="sl-SI" sz="1200" u="none" strike="noStrike" dirty="0">
                          <a:effectLst/>
                        </a:rPr>
                        <a:t>)</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4</a:t>
                      </a:r>
                      <a:r>
                        <a:rPr lang="sl-SI" sz="1200" u="none" strike="noStrike" dirty="0">
                          <a:effectLst/>
                        </a:rPr>
                        <a:t>(0,8%)</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16</a:t>
                      </a:r>
                      <a:r>
                        <a:rPr lang="sl-SI" sz="1200" u="none" strike="noStrike" dirty="0">
                          <a:effectLst/>
                        </a:rPr>
                        <a:t>(3,2%)</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2</a:t>
                      </a:r>
                      <a:r>
                        <a:rPr lang="sl-SI" sz="1200" u="none" strike="noStrike" dirty="0">
                          <a:effectLst/>
                        </a:rPr>
                        <a:t>(0,4%)</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6</a:t>
                      </a:r>
                      <a:r>
                        <a:rPr lang="sl-SI" sz="1200" u="none" strike="noStrike" dirty="0">
                          <a:effectLst/>
                        </a:rPr>
                        <a:t>(1,2%)</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55</a:t>
                      </a:r>
                      <a:r>
                        <a:rPr lang="sl-SI" sz="1200" u="none" strike="noStrike" dirty="0">
                          <a:effectLst/>
                        </a:rPr>
                        <a:t>(11,1%)</a:t>
                      </a:r>
                      <a:endParaRPr lang="en-SI" sz="1200" b="0" i="0" u="none" strike="noStrike" dirty="0">
                        <a:solidFill>
                          <a:srgbClr val="000000"/>
                        </a:solidFill>
                        <a:effectLst/>
                        <a:latin typeface="Calibri Light" panose="020F0302020204030204" pitchFamily="34" charset="0"/>
                      </a:endParaRPr>
                    </a:p>
                  </a:txBody>
                  <a:tcPr marL="6627" marR="6627" marT="6627" marB="0" anchor="b"/>
                </a:tc>
                <a:extLst>
                  <a:ext uri="{0D108BD9-81ED-4DB2-BD59-A6C34878D82A}">
                    <a16:rowId xmlns:a16="http://schemas.microsoft.com/office/drawing/2014/main" val="1889056283"/>
                  </a:ext>
                </a:extLst>
              </a:tr>
              <a:tr h="232430">
                <a:tc>
                  <a:txBody>
                    <a:bodyPr/>
                    <a:lstStyle/>
                    <a:p>
                      <a:pPr algn="l" fontAlgn="b"/>
                      <a:r>
                        <a:rPr lang="en-SI" sz="1200" u="none" strike="noStrike" dirty="0">
                          <a:solidFill>
                            <a:schemeClr val="bg1">
                              <a:lumMod val="75000"/>
                            </a:schemeClr>
                          </a:solidFill>
                          <a:effectLst/>
                        </a:rPr>
                        <a:t> </a:t>
                      </a:r>
                      <a:r>
                        <a:rPr lang="sl-SI" sz="1200" u="none" strike="noStrike" dirty="0">
                          <a:solidFill>
                            <a:schemeClr val="bg1">
                              <a:lumMod val="75000"/>
                            </a:schemeClr>
                          </a:solidFill>
                          <a:effectLst/>
                        </a:rPr>
                        <a:t>Delež v programu</a:t>
                      </a:r>
                      <a:endParaRPr lang="en-SI" sz="12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solidFill>
                            <a:schemeClr val="bg1">
                              <a:lumMod val="75000"/>
                            </a:schemeClr>
                          </a:solidFill>
                          <a:effectLst/>
                        </a:rPr>
                        <a:t>17,56%</a:t>
                      </a:r>
                      <a:endParaRPr lang="en-SI" sz="12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solidFill>
                            <a:schemeClr val="bg1">
                              <a:lumMod val="75000"/>
                            </a:schemeClr>
                          </a:solidFill>
                          <a:effectLst/>
                        </a:rPr>
                        <a:t>8,95%</a:t>
                      </a:r>
                      <a:endParaRPr lang="en-SI" sz="12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200" u="none" strike="noStrike">
                          <a:solidFill>
                            <a:schemeClr val="bg1">
                              <a:lumMod val="75000"/>
                            </a:schemeClr>
                          </a:solidFill>
                          <a:effectLst/>
                        </a:rPr>
                        <a:t>9,98%</a:t>
                      </a:r>
                      <a:endParaRPr lang="en-SI" sz="1200" b="0" i="0" u="none" strike="noStrike">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solidFill>
                            <a:schemeClr val="bg1">
                              <a:lumMod val="75000"/>
                            </a:schemeClr>
                          </a:solidFill>
                          <a:effectLst/>
                        </a:rPr>
                        <a:t>22,55%</a:t>
                      </a:r>
                      <a:endParaRPr lang="en-SI" sz="12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solidFill>
                            <a:schemeClr val="bg1">
                              <a:lumMod val="75000"/>
                            </a:schemeClr>
                          </a:solidFill>
                          <a:effectLst/>
                        </a:rPr>
                        <a:t>0,17%</a:t>
                      </a:r>
                      <a:endParaRPr lang="en-SI" sz="12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solidFill>
                            <a:schemeClr val="bg1">
                              <a:lumMod val="75000"/>
                            </a:schemeClr>
                          </a:solidFill>
                          <a:effectLst/>
                        </a:rPr>
                        <a:t>26,51%</a:t>
                      </a:r>
                      <a:endParaRPr lang="en-SI" sz="12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200" u="none" strike="noStrike">
                          <a:solidFill>
                            <a:schemeClr val="bg1">
                              <a:lumMod val="75000"/>
                            </a:schemeClr>
                          </a:solidFill>
                          <a:effectLst/>
                        </a:rPr>
                        <a:t>0,69%</a:t>
                      </a:r>
                      <a:endParaRPr lang="en-SI" sz="1200" b="0" i="0" u="none" strike="noStrike">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solidFill>
                            <a:schemeClr val="bg1">
                              <a:lumMod val="75000"/>
                            </a:schemeClr>
                          </a:solidFill>
                          <a:effectLst/>
                        </a:rPr>
                        <a:t>2,75%</a:t>
                      </a:r>
                      <a:endParaRPr lang="en-SI" sz="12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200" u="none" strike="noStrike">
                          <a:solidFill>
                            <a:schemeClr val="bg1">
                              <a:lumMod val="75000"/>
                            </a:schemeClr>
                          </a:solidFill>
                          <a:effectLst/>
                        </a:rPr>
                        <a:t>0,34%</a:t>
                      </a:r>
                      <a:endParaRPr lang="en-SI" sz="1200" b="0" i="0" u="none" strike="noStrike">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200" u="none" strike="noStrike">
                          <a:solidFill>
                            <a:schemeClr val="bg1">
                              <a:lumMod val="75000"/>
                            </a:schemeClr>
                          </a:solidFill>
                          <a:effectLst/>
                        </a:rPr>
                        <a:t>1,03%</a:t>
                      </a:r>
                      <a:endParaRPr lang="en-SI" sz="1200" b="0" i="0" u="none" strike="noStrike">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solidFill>
                            <a:schemeClr val="bg1">
                              <a:lumMod val="75000"/>
                            </a:schemeClr>
                          </a:solidFill>
                          <a:effectLst/>
                        </a:rPr>
                        <a:t>9,47%</a:t>
                      </a:r>
                      <a:endParaRPr lang="en-SI" sz="1200" b="0" i="0" u="none" strike="noStrike" dirty="0">
                        <a:solidFill>
                          <a:schemeClr val="bg1">
                            <a:lumMod val="75000"/>
                          </a:schemeClr>
                        </a:solidFill>
                        <a:effectLst/>
                        <a:latin typeface="Calibri Light" panose="020F0302020204030204" pitchFamily="34" charset="0"/>
                      </a:endParaRPr>
                    </a:p>
                  </a:txBody>
                  <a:tcPr marL="6627" marR="6627" marT="6627" marB="0" anchor="b"/>
                </a:tc>
                <a:extLst>
                  <a:ext uri="{0D108BD9-81ED-4DB2-BD59-A6C34878D82A}">
                    <a16:rowId xmlns:a16="http://schemas.microsoft.com/office/drawing/2014/main" val="3353628144"/>
                  </a:ext>
                </a:extLst>
              </a:tr>
              <a:tr h="346320">
                <a:tc>
                  <a:txBody>
                    <a:bodyPr/>
                    <a:lstStyle/>
                    <a:p>
                      <a:pPr algn="l" fontAlgn="b"/>
                      <a:r>
                        <a:rPr lang="sl-SI" sz="1200" u="none" strike="noStrike" dirty="0">
                          <a:effectLst/>
                        </a:rPr>
                        <a:t>Program s prilagojenim izvajanjem in dodatno strokovno pomočjo</a:t>
                      </a:r>
                      <a:endParaRPr lang="sl-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338</a:t>
                      </a:r>
                      <a:r>
                        <a:rPr lang="sl-SI" sz="1200" u="none" strike="noStrike" dirty="0">
                          <a:effectLst/>
                        </a:rPr>
                        <a:t>(0,36%)</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497</a:t>
                      </a:r>
                      <a:r>
                        <a:rPr lang="sl-SI" sz="1200" u="none" strike="noStrike" dirty="0">
                          <a:effectLst/>
                        </a:rPr>
                        <a:t>(0,54%)</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303</a:t>
                      </a:r>
                      <a:r>
                        <a:rPr lang="sl-SI" sz="1200" u="none" strike="noStrike" dirty="0">
                          <a:effectLst/>
                        </a:rPr>
                        <a:t>(0,33%)</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1523</a:t>
                      </a:r>
                      <a:r>
                        <a:rPr lang="sl-SI" sz="1200" u="none" strike="noStrike" dirty="0">
                          <a:effectLst/>
                        </a:rPr>
                        <a:t> (1,67%)</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19</a:t>
                      </a:r>
                      <a:r>
                        <a:rPr lang="sl-SI" sz="1200" u="none" strike="noStrike" dirty="0">
                          <a:effectLst/>
                        </a:rPr>
                        <a:t>(0,02%)</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240</a:t>
                      </a:r>
                      <a:r>
                        <a:rPr lang="sl-SI" sz="1200" u="none" strike="noStrike" dirty="0">
                          <a:effectLst/>
                        </a:rPr>
                        <a:t>(0,26%)</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37</a:t>
                      </a:r>
                      <a:r>
                        <a:rPr lang="sl-SI" sz="1200" u="none" strike="noStrike" dirty="0">
                          <a:effectLst/>
                        </a:rPr>
                        <a:t>(0,04%)</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33</a:t>
                      </a:r>
                      <a:r>
                        <a:rPr lang="sl-SI" sz="1200" u="none" strike="noStrike" dirty="0">
                          <a:effectLst/>
                        </a:rPr>
                        <a:t>(0,036%)</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10</a:t>
                      </a:r>
                      <a:r>
                        <a:rPr lang="sl-SI" sz="1200" u="none" strike="noStrike" dirty="0">
                          <a:effectLst/>
                        </a:rPr>
                        <a:t>(0,01%)</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25</a:t>
                      </a:r>
                      <a:r>
                        <a:rPr lang="sl-SI" sz="1200" u="none" strike="noStrike" dirty="0">
                          <a:effectLst/>
                        </a:rPr>
                        <a:t>(0,027%)</a:t>
                      </a:r>
                      <a:endParaRPr lang="en-SI" sz="1200" b="0" i="0" u="none" strike="noStrike" dirty="0">
                        <a:solidFill>
                          <a:srgbClr val="000000"/>
                        </a:solidFill>
                        <a:effectLst/>
                        <a:latin typeface="Calibri Light" panose="020F0302020204030204" pitchFamily="34" charset="0"/>
                      </a:endParaRPr>
                    </a:p>
                  </a:txBody>
                  <a:tcPr marL="6627" marR="6627" marT="6627" marB="0" anchor="b"/>
                </a:tc>
                <a:tc>
                  <a:txBody>
                    <a:bodyPr/>
                    <a:lstStyle/>
                    <a:p>
                      <a:pPr algn="r" fontAlgn="b"/>
                      <a:r>
                        <a:rPr lang="en-SI" sz="1200" u="none" strike="noStrike" dirty="0">
                          <a:effectLst/>
                        </a:rPr>
                        <a:t>143</a:t>
                      </a:r>
                      <a:r>
                        <a:rPr lang="sl-SI" sz="1200" u="none" strike="noStrike" dirty="0">
                          <a:effectLst/>
                        </a:rPr>
                        <a:t>(0,16%)</a:t>
                      </a:r>
                      <a:endParaRPr lang="en-SI" sz="1200" b="0" i="0" u="none" strike="noStrike" dirty="0">
                        <a:solidFill>
                          <a:srgbClr val="000000"/>
                        </a:solidFill>
                        <a:effectLst/>
                        <a:latin typeface="Calibri Light" panose="020F0302020204030204" pitchFamily="34" charset="0"/>
                      </a:endParaRPr>
                    </a:p>
                  </a:txBody>
                  <a:tcPr marL="6627" marR="6627" marT="6627" marB="0" anchor="b"/>
                </a:tc>
                <a:extLst>
                  <a:ext uri="{0D108BD9-81ED-4DB2-BD59-A6C34878D82A}">
                    <a16:rowId xmlns:a16="http://schemas.microsoft.com/office/drawing/2014/main" val="2752889272"/>
                  </a:ext>
                </a:extLst>
              </a:tr>
              <a:tr h="232430">
                <a:tc>
                  <a:txBody>
                    <a:bodyPr/>
                    <a:lstStyle/>
                    <a:p>
                      <a:pPr algn="l" fontAlgn="b"/>
                      <a:r>
                        <a:rPr lang="en-SI" sz="1200" u="none" strike="noStrike" dirty="0">
                          <a:solidFill>
                            <a:schemeClr val="bg1">
                              <a:lumMod val="75000"/>
                            </a:schemeClr>
                          </a:solidFill>
                          <a:effectLst/>
                        </a:rPr>
                        <a:t> </a:t>
                      </a:r>
                      <a:r>
                        <a:rPr lang="sl-SI" sz="1200" u="none" strike="noStrike" dirty="0">
                          <a:solidFill>
                            <a:schemeClr val="bg1">
                              <a:lumMod val="75000"/>
                            </a:schemeClr>
                          </a:solidFill>
                          <a:effectLst/>
                        </a:rPr>
                        <a:t>Delež v programu</a:t>
                      </a:r>
                      <a:endParaRPr lang="en-SI" sz="12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400" u="none" strike="noStrike" dirty="0">
                          <a:solidFill>
                            <a:schemeClr val="bg1">
                              <a:lumMod val="75000"/>
                            </a:schemeClr>
                          </a:solidFill>
                          <a:effectLst/>
                        </a:rPr>
                        <a:t>10,67%</a:t>
                      </a:r>
                      <a:endParaRPr lang="en-SI" sz="14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400" u="none" strike="noStrike" dirty="0">
                          <a:solidFill>
                            <a:schemeClr val="bg1">
                              <a:lumMod val="75000"/>
                            </a:schemeClr>
                          </a:solidFill>
                          <a:effectLst/>
                        </a:rPr>
                        <a:t>15,69%</a:t>
                      </a:r>
                      <a:endParaRPr lang="en-SI" sz="14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400" u="none" strike="noStrike">
                          <a:solidFill>
                            <a:schemeClr val="bg1">
                              <a:lumMod val="75000"/>
                            </a:schemeClr>
                          </a:solidFill>
                          <a:effectLst/>
                        </a:rPr>
                        <a:t>9,56%</a:t>
                      </a:r>
                      <a:endParaRPr lang="en-SI" sz="1400" b="0" i="0" u="none" strike="noStrike">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400" u="none" strike="noStrike" dirty="0">
                          <a:solidFill>
                            <a:schemeClr val="bg1">
                              <a:lumMod val="75000"/>
                            </a:schemeClr>
                          </a:solidFill>
                          <a:effectLst/>
                        </a:rPr>
                        <a:t>48,07%</a:t>
                      </a:r>
                      <a:endParaRPr lang="en-SI" sz="14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400" u="none" strike="noStrike" dirty="0">
                          <a:solidFill>
                            <a:schemeClr val="bg1">
                              <a:lumMod val="75000"/>
                            </a:schemeClr>
                          </a:solidFill>
                          <a:effectLst/>
                        </a:rPr>
                        <a:t>0,60%</a:t>
                      </a:r>
                      <a:endParaRPr lang="en-SI" sz="14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400" u="none" strike="noStrike" dirty="0">
                          <a:solidFill>
                            <a:schemeClr val="bg1">
                              <a:lumMod val="75000"/>
                            </a:schemeClr>
                          </a:solidFill>
                          <a:effectLst/>
                        </a:rPr>
                        <a:t>7,58%</a:t>
                      </a:r>
                      <a:endParaRPr lang="en-SI" sz="14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400" u="none" strike="noStrike" dirty="0">
                          <a:solidFill>
                            <a:schemeClr val="bg1">
                              <a:lumMod val="75000"/>
                            </a:schemeClr>
                          </a:solidFill>
                          <a:effectLst/>
                        </a:rPr>
                        <a:t>1,17%</a:t>
                      </a:r>
                      <a:endParaRPr lang="en-SI" sz="14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400" u="none" strike="noStrike" dirty="0">
                          <a:solidFill>
                            <a:schemeClr val="bg1">
                              <a:lumMod val="75000"/>
                            </a:schemeClr>
                          </a:solidFill>
                          <a:effectLst/>
                        </a:rPr>
                        <a:t>1,04%</a:t>
                      </a:r>
                      <a:endParaRPr lang="en-SI" sz="14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400" u="none" strike="noStrike" dirty="0">
                          <a:solidFill>
                            <a:schemeClr val="bg1">
                              <a:lumMod val="75000"/>
                            </a:schemeClr>
                          </a:solidFill>
                          <a:effectLst/>
                        </a:rPr>
                        <a:t>0,32%</a:t>
                      </a:r>
                      <a:endParaRPr lang="en-SI" sz="14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400" u="none" strike="noStrike" dirty="0">
                          <a:solidFill>
                            <a:schemeClr val="bg1">
                              <a:lumMod val="75000"/>
                            </a:schemeClr>
                          </a:solidFill>
                          <a:effectLst/>
                        </a:rPr>
                        <a:t>0,79%</a:t>
                      </a:r>
                      <a:endParaRPr lang="en-SI" sz="1400" b="0" i="0" u="none" strike="noStrike" dirty="0">
                        <a:solidFill>
                          <a:schemeClr val="bg1">
                            <a:lumMod val="75000"/>
                          </a:schemeClr>
                        </a:solidFill>
                        <a:effectLst/>
                        <a:latin typeface="Calibri Light" panose="020F0302020204030204" pitchFamily="34" charset="0"/>
                      </a:endParaRPr>
                    </a:p>
                  </a:txBody>
                  <a:tcPr marL="6627" marR="6627" marT="6627" marB="0" anchor="b"/>
                </a:tc>
                <a:tc>
                  <a:txBody>
                    <a:bodyPr/>
                    <a:lstStyle/>
                    <a:p>
                      <a:pPr algn="r" fontAlgn="b"/>
                      <a:r>
                        <a:rPr lang="en-SI" sz="1400" u="none" strike="noStrike" dirty="0">
                          <a:solidFill>
                            <a:schemeClr val="bg1">
                              <a:lumMod val="75000"/>
                            </a:schemeClr>
                          </a:solidFill>
                          <a:effectLst/>
                        </a:rPr>
                        <a:t>4,51%</a:t>
                      </a:r>
                      <a:endParaRPr lang="en-SI" sz="1400" b="0" i="0" u="none" strike="noStrike" dirty="0">
                        <a:solidFill>
                          <a:schemeClr val="bg1">
                            <a:lumMod val="75000"/>
                          </a:schemeClr>
                        </a:solidFill>
                        <a:effectLst/>
                        <a:latin typeface="Calibri Light" panose="020F0302020204030204" pitchFamily="34" charset="0"/>
                      </a:endParaRPr>
                    </a:p>
                  </a:txBody>
                  <a:tcPr marL="6627" marR="6627" marT="6627" marB="0" anchor="b"/>
                </a:tc>
                <a:extLst>
                  <a:ext uri="{0D108BD9-81ED-4DB2-BD59-A6C34878D82A}">
                    <a16:rowId xmlns:a16="http://schemas.microsoft.com/office/drawing/2014/main" val="2898679398"/>
                  </a:ext>
                </a:extLst>
              </a:tr>
            </a:tbl>
          </a:graphicData>
        </a:graphic>
      </p:graphicFrame>
      <p:graphicFrame>
        <p:nvGraphicFramePr>
          <p:cNvPr id="8" name="Table 3">
            <a:extLst>
              <a:ext uri="{FF2B5EF4-FFF2-40B4-BE49-F238E27FC236}">
                <a16:creationId xmlns:a16="http://schemas.microsoft.com/office/drawing/2014/main" id="{00DF1A3F-6185-CEF2-2770-94561B9ED189}"/>
              </a:ext>
            </a:extLst>
          </p:cNvPr>
          <p:cNvGraphicFramePr>
            <a:graphicFrameLocks noGrp="1"/>
          </p:cNvGraphicFramePr>
          <p:nvPr>
            <p:extLst>
              <p:ext uri="{D42A27DB-BD31-4B8C-83A1-F6EECF244321}">
                <p14:modId xmlns:p14="http://schemas.microsoft.com/office/powerpoint/2010/main" val="1083759456"/>
              </p:ext>
            </p:extLst>
          </p:nvPr>
        </p:nvGraphicFramePr>
        <p:xfrm>
          <a:off x="228830" y="1825634"/>
          <a:ext cx="11734339" cy="2135982"/>
        </p:xfrm>
        <a:graphic>
          <a:graphicData uri="http://schemas.openxmlformats.org/drawingml/2006/table">
            <a:tbl>
              <a:tblPr>
                <a:tableStyleId>{93296810-A885-4BE3-A3E7-6D5BEEA58F35}</a:tableStyleId>
              </a:tblPr>
              <a:tblGrid>
                <a:gridCol w="2318730">
                  <a:extLst>
                    <a:ext uri="{9D8B030D-6E8A-4147-A177-3AD203B41FA5}">
                      <a16:colId xmlns:a16="http://schemas.microsoft.com/office/drawing/2014/main" val="3611604393"/>
                    </a:ext>
                  </a:extLst>
                </a:gridCol>
                <a:gridCol w="1345087">
                  <a:extLst>
                    <a:ext uri="{9D8B030D-6E8A-4147-A177-3AD203B41FA5}">
                      <a16:colId xmlns:a16="http://schemas.microsoft.com/office/drawing/2014/main" val="332938507"/>
                    </a:ext>
                  </a:extLst>
                </a:gridCol>
                <a:gridCol w="1345087">
                  <a:extLst>
                    <a:ext uri="{9D8B030D-6E8A-4147-A177-3AD203B41FA5}">
                      <a16:colId xmlns:a16="http://schemas.microsoft.com/office/drawing/2014/main" val="2045383709"/>
                    </a:ext>
                  </a:extLst>
                </a:gridCol>
                <a:gridCol w="1345087">
                  <a:extLst>
                    <a:ext uri="{9D8B030D-6E8A-4147-A177-3AD203B41FA5}">
                      <a16:colId xmlns:a16="http://schemas.microsoft.com/office/drawing/2014/main" val="3694739013"/>
                    </a:ext>
                  </a:extLst>
                </a:gridCol>
                <a:gridCol w="1345087">
                  <a:extLst>
                    <a:ext uri="{9D8B030D-6E8A-4147-A177-3AD203B41FA5}">
                      <a16:colId xmlns:a16="http://schemas.microsoft.com/office/drawing/2014/main" val="645275664"/>
                    </a:ext>
                  </a:extLst>
                </a:gridCol>
                <a:gridCol w="1345087">
                  <a:extLst>
                    <a:ext uri="{9D8B030D-6E8A-4147-A177-3AD203B41FA5}">
                      <a16:colId xmlns:a16="http://schemas.microsoft.com/office/drawing/2014/main" val="443623300"/>
                    </a:ext>
                  </a:extLst>
                </a:gridCol>
                <a:gridCol w="1345087">
                  <a:extLst>
                    <a:ext uri="{9D8B030D-6E8A-4147-A177-3AD203B41FA5}">
                      <a16:colId xmlns:a16="http://schemas.microsoft.com/office/drawing/2014/main" val="3011652343"/>
                    </a:ext>
                  </a:extLst>
                </a:gridCol>
                <a:gridCol w="1345087">
                  <a:extLst>
                    <a:ext uri="{9D8B030D-6E8A-4147-A177-3AD203B41FA5}">
                      <a16:colId xmlns:a16="http://schemas.microsoft.com/office/drawing/2014/main" val="4263840853"/>
                    </a:ext>
                  </a:extLst>
                </a:gridCol>
              </a:tblGrid>
              <a:tr h="479308">
                <a:tc>
                  <a:txBody>
                    <a:bodyPr/>
                    <a:lstStyle/>
                    <a:p>
                      <a:pPr algn="l" fontAlgn="b"/>
                      <a:r>
                        <a:rPr lang="sl-SI" sz="1200" u="none" strike="noStrike" dirty="0">
                          <a:effectLst/>
                        </a:rPr>
                        <a:t>Oznake vrstic</a:t>
                      </a:r>
                      <a:endParaRPr lang="sl-SI" sz="1200" b="1" i="0" u="none" strike="noStrike" dirty="0">
                        <a:solidFill>
                          <a:srgbClr val="000000"/>
                        </a:solidFill>
                        <a:effectLst/>
                        <a:latin typeface="Calibri Light" panose="020F0302020204030204" pitchFamily="34" charset="0"/>
                      </a:endParaRPr>
                    </a:p>
                  </a:txBody>
                  <a:tcPr marL="9525" marR="9525" marT="9525" marB="0" anchor="b"/>
                </a:tc>
                <a:tc>
                  <a:txBody>
                    <a:bodyPr/>
                    <a:lstStyle/>
                    <a:p>
                      <a:pPr algn="l" fontAlgn="b"/>
                      <a:r>
                        <a:rPr lang="sl-SI" sz="1200" b="1" u="none" strike="noStrike" dirty="0">
                          <a:effectLst/>
                        </a:rPr>
                        <a:t>telesno področje</a:t>
                      </a:r>
                      <a:endParaRPr lang="sl-SI" sz="1200" b="1" i="0" u="none" strike="noStrike" dirty="0">
                        <a:solidFill>
                          <a:srgbClr val="000000"/>
                        </a:solidFill>
                        <a:effectLst/>
                        <a:latin typeface="Calibri Light" panose="020F0302020204030204" pitchFamily="34" charset="0"/>
                      </a:endParaRPr>
                    </a:p>
                  </a:txBody>
                  <a:tcPr marL="9525" marR="9525" marT="9525" marB="0" anchor="b"/>
                </a:tc>
                <a:tc>
                  <a:txBody>
                    <a:bodyPr/>
                    <a:lstStyle/>
                    <a:p>
                      <a:pPr algn="l" fontAlgn="b"/>
                      <a:r>
                        <a:rPr lang="sl-SI" sz="1200" b="1" u="none" strike="noStrike" dirty="0">
                          <a:effectLst/>
                        </a:rPr>
                        <a:t>spoznavno področje</a:t>
                      </a:r>
                      <a:endParaRPr lang="sl-SI" sz="1200" b="1" i="0" u="none" strike="noStrike" dirty="0">
                        <a:solidFill>
                          <a:srgbClr val="000000"/>
                        </a:solidFill>
                        <a:effectLst/>
                        <a:latin typeface="Calibri Light" panose="020F0302020204030204" pitchFamily="34" charset="0"/>
                      </a:endParaRPr>
                    </a:p>
                  </a:txBody>
                  <a:tcPr marL="9525" marR="9525" marT="9525" marB="0" anchor="b"/>
                </a:tc>
                <a:tc>
                  <a:txBody>
                    <a:bodyPr/>
                    <a:lstStyle/>
                    <a:p>
                      <a:pPr algn="l" fontAlgn="b"/>
                      <a:r>
                        <a:rPr lang="sl-SI" sz="1200" u="none" strike="noStrike" dirty="0">
                          <a:effectLst/>
                        </a:rPr>
                        <a:t> </a:t>
                      </a:r>
                      <a:r>
                        <a:rPr lang="sl-SI" sz="1200" b="1" u="none" strike="noStrike" dirty="0">
                          <a:effectLst/>
                        </a:rPr>
                        <a:t>zaznavno področje</a:t>
                      </a:r>
                      <a:endParaRPr lang="sl-SI" sz="1200" b="1" i="0" u="none" strike="noStrike" dirty="0">
                        <a:solidFill>
                          <a:srgbClr val="000000"/>
                        </a:solidFill>
                        <a:effectLst/>
                        <a:latin typeface="Calibri Light" panose="020F0302020204030204" pitchFamily="34" charset="0"/>
                      </a:endParaRPr>
                    </a:p>
                  </a:txBody>
                  <a:tcPr marL="9525" marR="9525" marT="9525" marB="0" anchor="b"/>
                </a:tc>
                <a:tc>
                  <a:txBody>
                    <a:bodyPr/>
                    <a:lstStyle/>
                    <a:p>
                      <a:pPr algn="l" fontAlgn="b"/>
                      <a:r>
                        <a:rPr lang="sl-SI" sz="1200" u="none" strike="noStrike" dirty="0">
                          <a:effectLst/>
                        </a:rPr>
                        <a:t> </a:t>
                      </a:r>
                      <a:r>
                        <a:rPr lang="sl-SI" sz="1200" b="1" u="none" strike="noStrike" dirty="0">
                          <a:effectLst/>
                        </a:rPr>
                        <a:t>socialno področje</a:t>
                      </a:r>
                      <a:endParaRPr lang="sl-SI" sz="1200" b="1" i="0" u="none" strike="noStrike" dirty="0">
                        <a:solidFill>
                          <a:srgbClr val="000000"/>
                        </a:solidFill>
                        <a:effectLst/>
                        <a:latin typeface="Calibri Light" panose="020F0302020204030204" pitchFamily="34" charset="0"/>
                      </a:endParaRPr>
                    </a:p>
                  </a:txBody>
                  <a:tcPr marL="9525" marR="9525" marT="9525" marB="0" anchor="b"/>
                </a:tc>
                <a:tc>
                  <a:txBody>
                    <a:bodyPr/>
                    <a:lstStyle/>
                    <a:p>
                      <a:pPr algn="l" fontAlgn="b"/>
                      <a:r>
                        <a:rPr lang="sl-SI" sz="1200" b="1" u="none" strike="noStrike" dirty="0">
                          <a:effectLst/>
                        </a:rPr>
                        <a:t>sporazumevalno področje</a:t>
                      </a:r>
                      <a:endParaRPr lang="sl-SI" sz="1200" b="1" i="0" u="none" strike="noStrike" dirty="0">
                        <a:solidFill>
                          <a:srgbClr val="000000"/>
                        </a:solidFill>
                        <a:effectLst/>
                        <a:latin typeface="Calibri Light" panose="020F0302020204030204" pitchFamily="34" charset="0"/>
                      </a:endParaRPr>
                    </a:p>
                  </a:txBody>
                  <a:tcPr marL="9525" marR="9525" marT="9525" marB="0" anchor="b"/>
                </a:tc>
                <a:tc>
                  <a:txBody>
                    <a:bodyPr/>
                    <a:lstStyle/>
                    <a:p>
                      <a:pPr algn="l" fontAlgn="b"/>
                      <a:r>
                        <a:rPr lang="sl-SI" sz="1200" u="none" strike="noStrike" dirty="0">
                          <a:effectLst/>
                        </a:rPr>
                        <a:t> </a:t>
                      </a:r>
                      <a:r>
                        <a:rPr lang="sl-SI" sz="1200" b="1" u="none" strike="noStrike" dirty="0">
                          <a:effectLst/>
                        </a:rPr>
                        <a:t>bolezen</a:t>
                      </a:r>
                      <a:endParaRPr lang="sl-SI" sz="1200" b="1" i="0" u="none" strike="noStrike" dirty="0">
                        <a:solidFill>
                          <a:srgbClr val="000000"/>
                        </a:solidFill>
                        <a:effectLst/>
                        <a:latin typeface="Calibri Light" panose="020F0302020204030204" pitchFamily="34" charset="0"/>
                      </a:endParaRPr>
                    </a:p>
                  </a:txBody>
                  <a:tcPr marL="9525" marR="9525" marT="9525" marB="0" anchor="b"/>
                </a:tc>
                <a:tc>
                  <a:txBody>
                    <a:bodyPr/>
                    <a:lstStyle/>
                    <a:p>
                      <a:pPr algn="l" fontAlgn="b"/>
                      <a:r>
                        <a:rPr lang="sl-SI" sz="1200" b="1" i="0" u="none" strike="noStrike" dirty="0">
                          <a:solidFill>
                            <a:srgbClr val="000000"/>
                          </a:solidFill>
                          <a:effectLst/>
                          <a:latin typeface="Calibri Light" panose="020F0302020204030204" pitchFamily="34" charset="0"/>
                        </a:rPr>
                        <a:t>SKUPAJ OTROK</a:t>
                      </a:r>
                    </a:p>
                  </a:txBody>
                  <a:tcPr marL="9525" marR="9525" marT="9525" marB="0" anchor="b"/>
                </a:tc>
                <a:extLst>
                  <a:ext uri="{0D108BD9-81ED-4DB2-BD59-A6C34878D82A}">
                    <a16:rowId xmlns:a16="http://schemas.microsoft.com/office/drawing/2014/main" val="2403382141"/>
                  </a:ext>
                </a:extLst>
              </a:tr>
              <a:tr h="277057">
                <a:tc>
                  <a:txBody>
                    <a:bodyPr/>
                    <a:lstStyle/>
                    <a:p>
                      <a:pPr algn="l" fontAlgn="b"/>
                      <a:r>
                        <a:rPr lang="sl-SI" sz="1200" u="none" strike="noStrike" dirty="0">
                          <a:effectLst/>
                        </a:rPr>
                        <a:t>Prilagojeni program</a:t>
                      </a:r>
                      <a:endParaRPr lang="sl-SI" sz="1200" b="0" i="0" u="none" strike="noStrike" dirty="0">
                        <a:solidFill>
                          <a:srgbClr val="000000"/>
                        </a:solidFill>
                        <a:effectLst/>
                        <a:latin typeface="Calibri Light" panose="020F0302020204030204" pitchFamily="34" charset="0"/>
                      </a:endParaRPr>
                    </a:p>
                  </a:txBody>
                  <a:tcPr marL="9525" marR="9525" marT="9525" marB="0" anchor="b"/>
                </a:tc>
                <a:tc>
                  <a:txBody>
                    <a:bodyPr/>
                    <a:lstStyle/>
                    <a:p>
                      <a:pPr algn="r" fontAlgn="b"/>
                      <a:r>
                        <a:rPr lang="sl-SI" sz="1400" b="0" i="0" u="none" strike="noStrike" dirty="0">
                          <a:solidFill>
                            <a:srgbClr val="000000"/>
                          </a:solidFill>
                          <a:effectLst/>
                          <a:latin typeface="Calibri" panose="020F0502020204030204" pitchFamily="34" charset="0"/>
                        </a:rPr>
                        <a:t>85 (17%)</a:t>
                      </a:r>
                    </a:p>
                  </a:txBody>
                  <a:tcPr marL="9525" marR="9525" marT="9525" marB="0" anchor="b"/>
                </a:tc>
                <a:tc>
                  <a:txBody>
                    <a:bodyPr/>
                    <a:lstStyle/>
                    <a:p>
                      <a:pPr algn="r" fontAlgn="b"/>
                      <a:r>
                        <a:rPr lang="sl-SI" sz="1400" b="0" i="0" u="none" strike="noStrike" dirty="0">
                          <a:solidFill>
                            <a:srgbClr val="000000"/>
                          </a:solidFill>
                          <a:effectLst/>
                          <a:latin typeface="Calibri" panose="020F0502020204030204" pitchFamily="34" charset="0"/>
                        </a:rPr>
                        <a:t>146 (30%)</a:t>
                      </a:r>
                    </a:p>
                  </a:txBody>
                  <a:tcPr marL="9525" marR="9525" marT="9525" marB="0" anchor="b"/>
                </a:tc>
                <a:tc>
                  <a:txBody>
                    <a:bodyPr/>
                    <a:lstStyle/>
                    <a:p>
                      <a:pPr algn="r" fontAlgn="b"/>
                      <a:r>
                        <a:rPr lang="sl-SI" sz="1400" b="0" i="0" u="none" strike="noStrike" dirty="0">
                          <a:solidFill>
                            <a:srgbClr val="000000"/>
                          </a:solidFill>
                          <a:effectLst/>
                          <a:latin typeface="Calibri" panose="020F0502020204030204" pitchFamily="34" charset="0"/>
                        </a:rPr>
                        <a:t>106 (22%)</a:t>
                      </a:r>
                    </a:p>
                  </a:txBody>
                  <a:tcPr marL="9525" marR="9525" marT="9525" marB="0" anchor="b"/>
                </a:tc>
                <a:tc>
                  <a:txBody>
                    <a:bodyPr/>
                    <a:lstStyle/>
                    <a:p>
                      <a:pPr algn="r" fontAlgn="b"/>
                      <a:r>
                        <a:rPr lang="sl-SI" sz="1400" b="0" i="0" u="none" strike="noStrike" dirty="0">
                          <a:solidFill>
                            <a:srgbClr val="000000"/>
                          </a:solidFill>
                          <a:effectLst/>
                          <a:latin typeface="Calibri" panose="020F0502020204030204" pitchFamily="34" charset="0"/>
                        </a:rPr>
                        <a:t>119 (24%)</a:t>
                      </a:r>
                    </a:p>
                  </a:txBody>
                  <a:tcPr marL="9525" marR="9525" marT="9525" marB="0" anchor="b"/>
                </a:tc>
                <a:tc>
                  <a:txBody>
                    <a:bodyPr/>
                    <a:lstStyle/>
                    <a:p>
                      <a:pPr algn="r" fontAlgn="b"/>
                      <a:r>
                        <a:rPr lang="sl-SI" sz="1400" b="0" i="0" u="none" strike="noStrike" dirty="0">
                          <a:solidFill>
                            <a:srgbClr val="000000"/>
                          </a:solidFill>
                          <a:effectLst/>
                          <a:latin typeface="Calibri" panose="020F0502020204030204" pitchFamily="34" charset="0"/>
                        </a:rPr>
                        <a:t>147 (30%)</a:t>
                      </a:r>
                    </a:p>
                  </a:txBody>
                  <a:tcPr marL="9525" marR="9525" marT="9525" marB="0" anchor="b"/>
                </a:tc>
                <a:tc>
                  <a:txBody>
                    <a:bodyPr/>
                    <a:lstStyle/>
                    <a:p>
                      <a:pPr algn="r" fontAlgn="b"/>
                      <a:r>
                        <a:rPr lang="sl-SI" sz="1400" b="0" i="0" u="none" strike="noStrike" dirty="0">
                          <a:solidFill>
                            <a:srgbClr val="000000"/>
                          </a:solidFill>
                          <a:effectLst/>
                          <a:latin typeface="Calibri" panose="020F0502020204030204" pitchFamily="34" charset="0"/>
                        </a:rPr>
                        <a:t>44 (9%)</a:t>
                      </a:r>
                    </a:p>
                  </a:txBody>
                  <a:tcPr marL="9525" marR="9525" marT="9525" marB="0" anchor="b"/>
                </a:tc>
                <a:tc>
                  <a:txBody>
                    <a:bodyPr/>
                    <a:lstStyle/>
                    <a:p>
                      <a:pPr algn="r" fontAlgn="b"/>
                      <a:r>
                        <a:rPr lang="sl-SI" sz="1400" b="0" i="0" u="none" strike="noStrike" dirty="0">
                          <a:solidFill>
                            <a:srgbClr val="000000"/>
                          </a:solidFill>
                          <a:effectLst/>
                          <a:highlight>
                            <a:srgbClr val="FFFF00"/>
                          </a:highlight>
                          <a:latin typeface="Calibri" panose="020F0502020204030204" pitchFamily="34" charset="0"/>
                        </a:rPr>
                        <a:t>492 (0,54%)</a:t>
                      </a:r>
                    </a:p>
                  </a:txBody>
                  <a:tcPr marL="9525" marR="9525" marT="9525" marB="0" anchor="b"/>
                </a:tc>
                <a:extLst>
                  <a:ext uri="{0D108BD9-81ED-4DB2-BD59-A6C34878D82A}">
                    <a16:rowId xmlns:a16="http://schemas.microsoft.com/office/drawing/2014/main" val="4092519595"/>
                  </a:ext>
                </a:extLst>
              </a:tr>
              <a:tr h="277057">
                <a:tc>
                  <a:txBody>
                    <a:bodyPr/>
                    <a:lstStyle/>
                    <a:p>
                      <a:pPr algn="l" fontAlgn="b"/>
                      <a:r>
                        <a:rPr lang="en-SI" sz="1200" u="none" strike="noStrike" dirty="0">
                          <a:solidFill>
                            <a:schemeClr val="bg1">
                              <a:lumMod val="75000"/>
                            </a:schemeClr>
                          </a:solidFill>
                          <a:effectLst/>
                        </a:rPr>
                        <a:t> </a:t>
                      </a:r>
                      <a:r>
                        <a:rPr lang="sl-SI" sz="1200" u="none" strike="noStrike" dirty="0">
                          <a:solidFill>
                            <a:schemeClr val="bg1">
                              <a:lumMod val="75000"/>
                            </a:schemeClr>
                          </a:solidFill>
                          <a:effectLst/>
                        </a:rPr>
                        <a:t>Delež v programu</a:t>
                      </a:r>
                      <a:endParaRPr lang="en-SI" sz="1200" b="0" i="0" u="none" strike="noStrike" dirty="0">
                        <a:solidFill>
                          <a:schemeClr val="bg1">
                            <a:lumMod val="75000"/>
                          </a:schemeClr>
                        </a:solidFill>
                        <a:effectLst/>
                        <a:latin typeface="Calibri Light" panose="020F0302020204030204" pitchFamily="34" charset="0"/>
                      </a:endParaRPr>
                    </a:p>
                  </a:txBody>
                  <a:tcPr marL="9525" marR="9525" marT="9525" marB="0" anchor="b"/>
                </a:tc>
                <a:tc>
                  <a:txBody>
                    <a:bodyPr/>
                    <a:lstStyle/>
                    <a:p>
                      <a:pPr algn="r" fontAlgn="b"/>
                      <a:r>
                        <a:rPr lang="sl-SI" sz="1400" b="0" i="0" u="none" strike="noStrike" dirty="0">
                          <a:solidFill>
                            <a:schemeClr val="bg1">
                              <a:lumMod val="75000"/>
                            </a:schemeClr>
                          </a:solidFill>
                          <a:effectLst/>
                          <a:latin typeface="Calibri" panose="020F0502020204030204" pitchFamily="34" charset="0"/>
                        </a:rPr>
                        <a:t>13%</a:t>
                      </a:r>
                    </a:p>
                  </a:txBody>
                  <a:tcPr marL="9525" marR="9525" marT="9525" marB="0" anchor="b"/>
                </a:tc>
                <a:tc>
                  <a:txBody>
                    <a:bodyPr/>
                    <a:lstStyle/>
                    <a:p>
                      <a:pPr algn="r" fontAlgn="b"/>
                      <a:r>
                        <a:rPr lang="sl-SI" sz="1400" b="0" i="0" u="none" strike="noStrike" dirty="0">
                          <a:solidFill>
                            <a:schemeClr val="bg1">
                              <a:lumMod val="75000"/>
                            </a:schemeClr>
                          </a:solidFill>
                          <a:effectLst/>
                          <a:latin typeface="Calibri" panose="020F0502020204030204" pitchFamily="34" charset="0"/>
                        </a:rPr>
                        <a:t>23%</a:t>
                      </a:r>
                    </a:p>
                  </a:txBody>
                  <a:tcPr marL="9525" marR="9525" marT="9525" marB="0" anchor="b"/>
                </a:tc>
                <a:tc>
                  <a:txBody>
                    <a:bodyPr/>
                    <a:lstStyle/>
                    <a:p>
                      <a:pPr algn="r" fontAlgn="b"/>
                      <a:r>
                        <a:rPr lang="sl-SI" sz="1400" b="0" i="0" u="none" strike="noStrike">
                          <a:solidFill>
                            <a:schemeClr val="bg1">
                              <a:lumMod val="75000"/>
                            </a:schemeClr>
                          </a:solidFill>
                          <a:effectLst/>
                          <a:latin typeface="Calibri" panose="020F0502020204030204" pitchFamily="34" charset="0"/>
                        </a:rPr>
                        <a:t>16%</a:t>
                      </a:r>
                    </a:p>
                  </a:txBody>
                  <a:tcPr marL="9525" marR="9525" marT="9525" marB="0" anchor="b"/>
                </a:tc>
                <a:tc>
                  <a:txBody>
                    <a:bodyPr/>
                    <a:lstStyle/>
                    <a:p>
                      <a:pPr algn="r" fontAlgn="b"/>
                      <a:r>
                        <a:rPr lang="sl-SI" sz="1400" b="0" i="0" u="none" strike="noStrike">
                          <a:solidFill>
                            <a:schemeClr val="bg1">
                              <a:lumMod val="75000"/>
                            </a:schemeClr>
                          </a:solidFill>
                          <a:effectLst/>
                          <a:latin typeface="Calibri" panose="020F0502020204030204" pitchFamily="34" charset="0"/>
                        </a:rPr>
                        <a:t>18%</a:t>
                      </a:r>
                    </a:p>
                  </a:txBody>
                  <a:tcPr marL="9525" marR="9525" marT="9525" marB="0" anchor="b"/>
                </a:tc>
                <a:tc>
                  <a:txBody>
                    <a:bodyPr/>
                    <a:lstStyle/>
                    <a:p>
                      <a:pPr algn="r" fontAlgn="b"/>
                      <a:r>
                        <a:rPr lang="sl-SI" sz="1400" b="0" i="0" u="none" strike="noStrike">
                          <a:solidFill>
                            <a:schemeClr val="bg1">
                              <a:lumMod val="75000"/>
                            </a:schemeClr>
                          </a:solidFill>
                          <a:effectLst/>
                          <a:latin typeface="Calibri" panose="020F0502020204030204" pitchFamily="34" charset="0"/>
                        </a:rPr>
                        <a:t>23%</a:t>
                      </a:r>
                    </a:p>
                  </a:txBody>
                  <a:tcPr marL="9525" marR="9525" marT="9525" marB="0" anchor="b"/>
                </a:tc>
                <a:tc>
                  <a:txBody>
                    <a:bodyPr/>
                    <a:lstStyle/>
                    <a:p>
                      <a:pPr algn="r" fontAlgn="b"/>
                      <a:r>
                        <a:rPr lang="sl-SI" sz="1400" b="0" i="0" u="none" strike="noStrike">
                          <a:solidFill>
                            <a:schemeClr val="bg1">
                              <a:lumMod val="75000"/>
                            </a:schemeClr>
                          </a:solidFill>
                          <a:effectLst/>
                          <a:latin typeface="Calibri" panose="020F0502020204030204" pitchFamily="34" charset="0"/>
                        </a:rPr>
                        <a:t>7%</a:t>
                      </a:r>
                    </a:p>
                  </a:txBody>
                  <a:tcPr marL="9525" marR="9525" marT="9525" marB="0" anchor="b"/>
                </a:tc>
                <a:tc>
                  <a:txBody>
                    <a:bodyPr/>
                    <a:lstStyle/>
                    <a:p>
                      <a:pPr algn="r" fontAlgn="b"/>
                      <a:r>
                        <a:rPr lang="sl-SI" sz="1100" b="0" i="0" u="none" strike="noStrike" dirty="0">
                          <a:solidFill>
                            <a:schemeClr val="bg1">
                              <a:lumMod val="75000"/>
                            </a:schemeClr>
                          </a:solidFill>
                          <a:effectLst/>
                          <a:latin typeface="Calibri" panose="020F0502020204030204" pitchFamily="34" charset="0"/>
                        </a:rPr>
                        <a:t>Od celotne populacije</a:t>
                      </a:r>
                    </a:p>
                  </a:txBody>
                  <a:tcPr marL="9525" marR="9525" marT="9525" marB="0" anchor="b"/>
                </a:tc>
                <a:extLst>
                  <a:ext uri="{0D108BD9-81ED-4DB2-BD59-A6C34878D82A}">
                    <a16:rowId xmlns:a16="http://schemas.microsoft.com/office/drawing/2014/main" val="2790747820"/>
                  </a:ext>
                </a:extLst>
              </a:tr>
              <a:tr h="712035">
                <a:tc>
                  <a:txBody>
                    <a:bodyPr/>
                    <a:lstStyle/>
                    <a:p>
                      <a:pPr algn="l" fontAlgn="b"/>
                      <a:r>
                        <a:rPr lang="sl-SI" sz="1200" u="none" strike="noStrike" dirty="0">
                          <a:effectLst/>
                        </a:rPr>
                        <a:t>Program s prilagojenim izvajanjem in dodatno strokovno pomočjo</a:t>
                      </a:r>
                      <a:endParaRPr lang="sl-SI" sz="1200" b="0" i="0" u="none" strike="noStrike" dirty="0">
                        <a:solidFill>
                          <a:srgbClr val="000000"/>
                        </a:solidFill>
                        <a:effectLst/>
                        <a:latin typeface="Calibri Light" panose="020F0302020204030204" pitchFamily="34" charset="0"/>
                      </a:endParaRPr>
                    </a:p>
                  </a:txBody>
                  <a:tcPr marL="9525" marR="9525" marT="9525" marB="0" anchor="b"/>
                </a:tc>
                <a:tc>
                  <a:txBody>
                    <a:bodyPr/>
                    <a:lstStyle/>
                    <a:p>
                      <a:pPr algn="r" fontAlgn="b"/>
                      <a:r>
                        <a:rPr lang="sl-SI" sz="1400" b="0" i="0" u="none" strike="noStrike" dirty="0">
                          <a:solidFill>
                            <a:srgbClr val="000000"/>
                          </a:solidFill>
                          <a:effectLst/>
                          <a:latin typeface="Calibri" panose="020F0502020204030204" pitchFamily="34" charset="0"/>
                        </a:rPr>
                        <a:t>328 (0,36%)</a:t>
                      </a:r>
                    </a:p>
                  </a:txBody>
                  <a:tcPr marL="9525" marR="9525" marT="9525" marB="0" anchor="b"/>
                </a:tc>
                <a:tc>
                  <a:txBody>
                    <a:bodyPr/>
                    <a:lstStyle/>
                    <a:p>
                      <a:pPr algn="r" fontAlgn="b"/>
                      <a:r>
                        <a:rPr lang="sl-SI" sz="1400" b="0" i="0" u="none" strike="noStrike" dirty="0">
                          <a:solidFill>
                            <a:srgbClr val="000000"/>
                          </a:solidFill>
                          <a:effectLst/>
                          <a:latin typeface="Calibri" panose="020F0502020204030204" pitchFamily="34" charset="0"/>
                        </a:rPr>
                        <a:t>758 (0,8%)</a:t>
                      </a:r>
                    </a:p>
                  </a:txBody>
                  <a:tcPr marL="9525" marR="9525" marT="9525" marB="0" anchor="b"/>
                </a:tc>
                <a:tc>
                  <a:txBody>
                    <a:bodyPr/>
                    <a:lstStyle/>
                    <a:p>
                      <a:pPr algn="r" fontAlgn="b"/>
                      <a:r>
                        <a:rPr lang="sl-SI" sz="1400" b="0" i="0" u="none" strike="noStrike" dirty="0">
                          <a:solidFill>
                            <a:srgbClr val="000000"/>
                          </a:solidFill>
                          <a:effectLst/>
                          <a:latin typeface="Calibri" panose="020F0502020204030204" pitchFamily="34" charset="0"/>
                        </a:rPr>
                        <a:t>626 (0,68%)</a:t>
                      </a:r>
                    </a:p>
                  </a:txBody>
                  <a:tcPr marL="9525" marR="9525" marT="9525" marB="0" anchor="b"/>
                </a:tc>
                <a:tc>
                  <a:txBody>
                    <a:bodyPr/>
                    <a:lstStyle/>
                    <a:p>
                      <a:pPr algn="r" fontAlgn="b"/>
                      <a:r>
                        <a:rPr lang="sl-SI" sz="1400" b="0" i="0" u="none" strike="noStrike" dirty="0">
                          <a:solidFill>
                            <a:srgbClr val="000000"/>
                          </a:solidFill>
                          <a:effectLst/>
                          <a:latin typeface="Calibri" panose="020F0502020204030204" pitchFamily="34" charset="0"/>
                        </a:rPr>
                        <a:t>829 (0,9%)</a:t>
                      </a:r>
                    </a:p>
                  </a:txBody>
                  <a:tcPr marL="9525" marR="9525" marT="9525" marB="0" anchor="b"/>
                </a:tc>
                <a:tc>
                  <a:txBody>
                    <a:bodyPr/>
                    <a:lstStyle/>
                    <a:p>
                      <a:pPr algn="r" fontAlgn="b"/>
                      <a:r>
                        <a:rPr lang="sl-SI" sz="1400" b="0" i="0" u="none" strike="noStrike" dirty="0">
                          <a:solidFill>
                            <a:srgbClr val="000000"/>
                          </a:solidFill>
                          <a:effectLst/>
                          <a:latin typeface="Calibri" panose="020F0502020204030204" pitchFamily="34" charset="0"/>
                        </a:rPr>
                        <a:t>1495 (1,63%)</a:t>
                      </a:r>
                    </a:p>
                  </a:txBody>
                  <a:tcPr marL="9525" marR="9525" marT="9525" marB="0" anchor="b"/>
                </a:tc>
                <a:tc>
                  <a:txBody>
                    <a:bodyPr/>
                    <a:lstStyle/>
                    <a:p>
                      <a:pPr algn="r" fontAlgn="b"/>
                      <a:r>
                        <a:rPr lang="sl-SI" sz="1400" b="0" i="0" u="none" strike="noStrike" dirty="0">
                          <a:solidFill>
                            <a:srgbClr val="000000"/>
                          </a:solidFill>
                          <a:effectLst/>
                          <a:latin typeface="Calibri" panose="020F0502020204030204" pitchFamily="34" charset="0"/>
                        </a:rPr>
                        <a:t>206 (0,2%)</a:t>
                      </a:r>
                    </a:p>
                  </a:txBody>
                  <a:tcPr marL="9525" marR="9525" marT="9525" marB="0" anchor="b"/>
                </a:tc>
                <a:tc>
                  <a:txBody>
                    <a:bodyPr/>
                    <a:lstStyle/>
                    <a:p>
                      <a:pPr algn="r" fontAlgn="b"/>
                      <a:r>
                        <a:rPr lang="sl-SI" sz="1400" b="0" i="0" u="none" strike="noStrike" dirty="0">
                          <a:solidFill>
                            <a:srgbClr val="000000"/>
                          </a:solidFill>
                          <a:effectLst/>
                          <a:highlight>
                            <a:srgbClr val="FFFF00"/>
                          </a:highlight>
                          <a:latin typeface="Calibri" panose="020F0502020204030204" pitchFamily="34" charset="0"/>
                        </a:rPr>
                        <a:t>91.440 (4,6%)</a:t>
                      </a:r>
                    </a:p>
                  </a:txBody>
                  <a:tcPr marL="9525" marR="9525" marT="9525" marB="0" anchor="b"/>
                </a:tc>
                <a:extLst>
                  <a:ext uri="{0D108BD9-81ED-4DB2-BD59-A6C34878D82A}">
                    <a16:rowId xmlns:a16="http://schemas.microsoft.com/office/drawing/2014/main" val="3228525375"/>
                  </a:ext>
                </a:extLst>
              </a:tr>
              <a:tr h="277057">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SI" sz="1200" u="none" strike="noStrike" dirty="0">
                          <a:solidFill>
                            <a:schemeClr val="bg1">
                              <a:lumMod val="75000"/>
                            </a:schemeClr>
                          </a:solidFill>
                          <a:effectLst/>
                        </a:rPr>
                        <a:t>  </a:t>
                      </a:r>
                      <a:r>
                        <a:rPr lang="sl-SI" sz="1200" u="none" strike="noStrike" dirty="0">
                          <a:solidFill>
                            <a:schemeClr val="bg1">
                              <a:lumMod val="75000"/>
                            </a:schemeClr>
                          </a:solidFill>
                          <a:effectLst/>
                        </a:rPr>
                        <a:t>Delež v programu</a:t>
                      </a:r>
                      <a:endParaRPr lang="en-SI" sz="1200" b="0" i="0" u="none" strike="noStrike" dirty="0">
                        <a:solidFill>
                          <a:schemeClr val="bg1">
                            <a:lumMod val="75000"/>
                          </a:schemeClr>
                        </a:solidFill>
                        <a:effectLst/>
                        <a:latin typeface="Calibri Light" panose="020F0302020204030204" pitchFamily="34" charset="0"/>
                      </a:endParaRPr>
                    </a:p>
                  </a:txBody>
                  <a:tcPr marL="9525" marR="9525" marT="9525" marB="0" anchor="b"/>
                </a:tc>
                <a:tc>
                  <a:txBody>
                    <a:bodyPr/>
                    <a:lstStyle/>
                    <a:p>
                      <a:pPr algn="r" fontAlgn="b"/>
                      <a:r>
                        <a:rPr lang="sl-SI" sz="1400" b="0" i="0" u="none" strike="noStrike" dirty="0">
                          <a:solidFill>
                            <a:schemeClr val="bg1">
                              <a:lumMod val="75000"/>
                            </a:schemeClr>
                          </a:solidFill>
                          <a:effectLst/>
                          <a:latin typeface="Calibri" panose="020F0502020204030204" pitchFamily="34" charset="0"/>
                        </a:rPr>
                        <a:t>8%</a:t>
                      </a:r>
                    </a:p>
                  </a:txBody>
                  <a:tcPr marL="9525" marR="9525" marT="9525" marB="0" anchor="b"/>
                </a:tc>
                <a:tc>
                  <a:txBody>
                    <a:bodyPr/>
                    <a:lstStyle/>
                    <a:p>
                      <a:pPr algn="r" fontAlgn="b"/>
                      <a:r>
                        <a:rPr lang="sl-SI" sz="1400" b="0" i="0" u="none" strike="noStrike" dirty="0">
                          <a:solidFill>
                            <a:schemeClr val="bg1">
                              <a:lumMod val="75000"/>
                            </a:schemeClr>
                          </a:solidFill>
                          <a:effectLst/>
                          <a:latin typeface="Calibri" panose="020F0502020204030204" pitchFamily="34" charset="0"/>
                        </a:rPr>
                        <a:t>18%</a:t>
                      </a:r>
                    </a:p>
                  </a:txBody>
                  <a:tcPr marL="9525" marR="9525" marT="9525" marB="0" anchor="b"/>
                </a:tc>
                <a:tc>
                  <a:txBody>
                    <a:bodyPr/>
                    <a:lstStyle/>
                    <a:p>
                      <a:pPr algn="r" fontAlgn="b"/>
                      <a:r>
                        <a:rPr lang="sl-SI" sz="1400" b="0" i="0" u="none" strike="noStrike" dirty="0">
                          <a:solidFill>
                            <a:schemeClr val="bg1">
                              <a:lumMod val="75000"/>
                            </a:schemeClr>
                          </a:solidFill>
                          <a:effectLst/>
                          <a:latin typeface="Calibri" panose="020F0502020204030204" pitchFamily="34" charset="0"/>
                        </a:rPr>
                        <a:t>15%</a:t>
                      </a:r>
                    </a:p>
                  </a:txBody>
                  <a:tcPr marL="9525" marR="9525" marT="9525" marB="0" anchor="b"/>
                </a:tc>
                <a:tc>
                  <a:txBody>
                    <a:bodyPr/>
                    <a:lstStyle/>
                    <a:p>
                      <a:pPr algn="r" fontAlgn="b"/>
                      <a:r>
                        <a:rPr lang="sl-SI" sz="1400" b="0" i="0" u="none" strike="noStrike" dirty="0">
                          <a:solidFill>
                            <a:schemeClr val="bg1">
                              <a:lumMod val="75000"/>
                            </a:schemeClr>
                          </a:solidFill>
                          <a:effectLst/>
                          <a:latin typeface="Calibri" panose="020F0502020204030204" pitchFamily="34" charset="0"/>
                        </a:rPr>
                        <a:t>20%</a:t>
                      </a:r>
                    </a:p>
                  </a:txBody>
                  <a:tcPr marL="9525" marR="9525" marT="9525" marB="0" anchor="b"/>
                </a:tc>
                <a:tc>
                  <a:txBody>
                    <a:bodyPr/>
                    <a:lstStyle/>
                    <a:p>
                      <a:pPr algn="r" fontAlgn="b"/>
                      <a:r>
                        <a:rPr lang="sl-SI" sz="1400" b="0" i="0" u="none" strike="noStrike" dirty="0">
                          <a:solidFill>
                            <a:schemeClr val="bg1">
                              <a:lumMod val="75000"/>
                            </a:schemeClr>
                          </a:solidFill>
                          <a:effectLst/>
                          <a:latin typeface="Calibri" panose="020F0502020204030204" pitchFamily="34" charset="0"/>
                        </a:rPr>
                        <a:t>35%</a:t>
                      </a:r>
                    </a:p>
                  </a:txBody>
                  <a:tcPr marL="9525" marR="9525" marT="9525" marB="0" anchor="b"/>
                </a:tc>
                <a:tc>
                  <a:txBody>
                    <a:bodyPr/>
                    <a:lstStyle/>
                    <a:p>
                      <a:pPr algn="r" fontAlgn="b"/>
                      <a:r>
                        <a:rPr lang="sl-SI" sz="1400" b="0" i="0" u="none" strike="noStrike" dirty="0">
                          <a:solidFill>
                            <a:schemeClr val="bg1">
                              <a:lumMod val="75000"/>
                            </a:schemeClr>
                          </a:solidFill>
                          <a:effectLst/>
                          <a:latin typeface="Calibri" panose="020F0502020204030204" pitchFamily="34" charset="0"/>
                        </a:rPr>
                        <a:t>5%</a:t>
                      </a:r>
                    </a:p>
                  </a:txBody>
                  <a:tcPr marL="9525" marR="9525" marT="9525" marB="0" anchor="b"/>
                </a:tc>
                <a:tc>
                  <a:txBody>
                    <a:bodyPr/>
                    <a:lstStyle/>
                    <a:p>
                      <a:pPr marL="0" marR="0" lvl="0" indent="0" algn="r" defTabSz="457200" rtl="0" eaLnBrk="1" fontAlgn="b" latinLnBrk="0" hangingPunct="1">
                        <a:lnSpc>
                          <a:spcPct val="100000"/>
                        </a:lnSpc>
                        <a:spcBef>
                          <a:spcPts val="0"/>
                        </a:spcBef>
                        <a:spcAft>
                          <a:spcPts val="0"/>
                        </a:spcAft>
                        <a:buClrTx/>
                        <a:buSzTx/>
                        <a:buFontTx/>
                        <a:buNone/>
                        <a:tabLst/>
                        <a:defRPr/>
                      </a:pPr>
                      <a:r>
                        <a:rPr lang="sl-SI" sz="1100" b="0" i="0" u="none" strike="noStrike" dirty="0">
                          <a:solidFill>
                            <a:schemeClr val="bg1">
                              <a:lumMod val="75000"/>
                            </a:schemeClr>
                          </a:solidFill>
                          <a:effectLst/>
                          <a:latin typeface="Calibri" panose="020F0502020204030204" pitchFamily="34" charset="0"/>
                        </a:rPr>
                        <a:t>Od celotne populacije</a:t>
                      </a:r>
                    </a:p>
                    <a:p>
                      <a:pPr algn="r" fontAlgn="b"/>
                      <a:endParaRPr lang="sl-SI" sz="1400" b="0" i="0" u="none" strike="noStrike" dirty="0">
                        <a:solidFill>
                          <a:schemeClr val="bg1">
                            <a:lumMod val="75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75668442"/>
                  </a:ext>
                </a:extLst>
              </a:tr>
            </a:tbl>
          </a:graphicData>
        </a:graphic>
      </p:graphicFrame>
      <p:sp>
        <p:nvSpPr>
          <p:cNvPr id="3" name="PoljeZBesedilom 2">
            <a:extLst>
              <a:ext uri="{FF2B5EF4-FFF2-40B4-BE49-F238E27FC236}">
                <a16:creationId xmlns:a16="http://schemas.microsoft.com/office/drawing/2014/main" id="{5544DCA5-16EC-0F10-4788-8DC2959B93F6}"/>
              </a:ext>
            </a:extLst>
          </p:cNvPr>
          <p:cNvSpPr txBox="1"/>
          <p:nvPr/>
        </p:nvSpPr>
        <p:spPr>
          <a:xfrm>
            <a:off x="257106" y="4487748"/>
            <a:ext cx="5838894" cy="369332"/>
          </a:xfrm>
          <a:prstGeom prst="rect">
            <a:avLst/>
          </a:prstGeom>
          <a:noFill/>
        </p:spPr>
        <p:txBody>
          <a:bodyPr wrap="square" rtlCol="0">
            <a:spAutoFit/>
          </a:bodyPr>
          <a:lstStyle/>
          <a:p>
            <a:r>
              <a:rPr lang="sl-SI" dirty="0"/>
              <a:t>Ocenjeni deleži glede na skupine otrok s PP</a:t>
            </a:r>
          </a:p>
        </p:txBody>
      </p:sp>
      <p:sp>
        <p:nvSpPr>
          <p:cNvPr id="6" name="PoljeZBesedilom 5">
            <a:extLst>
              <a:ext uri="{FF2B5EF4-FFF2-40B4-BE49-F238E27FC236}">
                <a16:creationId xmlns:a16="http://schemas.microsoft.com/office/drawing/2014/main" id="{7D849FFD-2497-738B-8F51-A66D35FF3CDE}"/>
              </a:ext>
            </a:extLst>
          </p:cNvPr>
          <p:cNvSpPr txBox="1"/>
          <p:nvPr/>
        </p:nvSpPr>
        <p:spPr>
          <a:xfrm>
            <a:off x="614818" y="1352321"/>
            <a:ext cx="4256170" cy="382049"/>
          </a:xfrm>
          <a:prstGeom prst="rect">
            <a:avLst/>
          </a:prstGeom>
          <a:noFill/>
        </p:spPr>
        <p:txBody>
          <a:bodyPr wrap="square" rtlCol="0">
            <a:spAutoFit/>
          </a:bodyPr>
          <a:lstStyle/>
          <a:p>
            <a:r>
              <a:rPr lang="sl-SI" dirty="0"/>
              <a:t>Delež otrok s PP v populaciji</a:t>
            </a:r>
          </a:p>
        </p:txBody>
      </p:sp>
    </p:spTree>
    <p:extLst>
      <p:ext uri="{BB962C8B-B14F-4D97-AF65-F5344CB8AC3E}">
        <p14:creationId xmlns:p14="http://schemas.microsoft.com/office/powerpoint/2010/main" val="2154666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45117" y="1185334"/>
            <a:ext cx="7766936" cy="805392"/>
          </a:xfrm>
        </p:spPr>
        <p:txBody>
          <a:bodyPr/>
          <a:lstStyle/>
          <a:p>
            <a:pPr algn="ctr"/>
            <a:r>
              <a:rPr lang="sl-SI" sz="2800" dirty="0"/>
              <a:t>Program </a:t>
            </a:r>
            <a:r>
              <a:rPr lang="sl-SI" sz="2400" dirty="0"/>
              <a:t>osnovne</a:t>
            </a:r>
            <a:r>
              <a:rPr lang="sl-SI" sz="2800" dirty="0"/>
              <a:t> šole s prilagojenim izvajanjem in dodatno strokovno pomočjo</a:t>
            </a:r>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563330" y="2133599"/>
            <a:ext cx="9671239" cy="4376257"/>
          </a:xfrm>
        </p:spPr>
        <p:txBody>
          <a:bodyPr>
            <a:normAutofit fontScale="77500" lnSpcReduction="20000"/>
          </a:bodyPr>
          <a:lstStyle/>
          <a:p>
            <a:pPr algn="l"/>
            <a:r>
              <a:rPr lang="sl-SI" sz="2200" dirty="0"/>
              <a:t>Otroci s posebnimi potrebami, vključeni v redne programe osnovne šole, predstavljajo 7,8 % celotne osnovnošolske populacije. Delež zadnja leta narašča.</a:t>
            </a:r>
          </a:p>
          <a:p>
            <a:pPr algn="l"/>
            <a:r>
              <a:rPr lang="sl-SI" sz="2200" dirty="0"/>
              <a:t>Poleg prilagoditev, ki jih potrebujejo pri pouku, se jim lahko prilagodi tudi organizacija, način preverjanja in ocenjevanja znanja, napredovanje, časovna razporeditev pouka ter zagotovi tudi dodatna strokovna pomoč (dodatna strokovno pomoč pri premagovanju primanjkljajev, ovir oziroma motenj in dodatna strokovno pomoč kot učno pomoč).</a:t>
            </a:r>
          </a:p>
          <a:p>
            <a:pPr algn="l"/>
            <a:r>
              <a:rPr lang="sl-SI" sz="2200" dirty="0"/>
              <a:t>Težje ali težko ovirani in slepi otroci lahko pridobijo tudi pravico do stalne fizične pomoči, ki jo nudi spremljevalec, slabovidni otroci, otroci z okvaro vidne funkcije, dolgotrajno bolni in otroci z avtističnimi motnjami pa tudi pravico do začasnega spremljevalca ali fizične pomoči pri posameznih dejavnostih, ki jih določi strokovna skupina v individualiziranem programu.  </a:t>
            </a:r>
          </a:p>
          <a:p>
            <a:pPr algn="l"/>
            <a:r>
              <a:rPr lang="sl-SI" sz="2200" dirty="0"/>
              <a:t>Možna je še pravica do tolmača za gluhe otroke, z odločbo o usmeritvi pa se lahko določi tudi pravica do brezplačnega prevoza, če otrok stanuje manj kot 4 kilometre od šole. </a:t>
            </a:r>
          </a:p>
          <a:p>
            <a:pPr algn="l"/>
            <a:r>
              <a:rPr lang="sl-SI" sz="2200" dirty="0"/>
              <a:t>Učenec v osnovni šoli je imel v letu 2022/23 povprečno 3,83 ure dodatne strokovne pomoči. Delež je stabilen.</a:t>
            </a:r>
          </a:p>
          <a:p>
            <a:pPr algn="l"/>
            <a:endParaRPr lang="sl-SI" dirty="0"/>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spTree>
    <p:extLst>
      <p:ext uri="{BB962C8B-B14F-4D97-AF65-F5344CB8AC3E}">
        <p14:creationId xmlns:p14="http://schemas.microsoft.com/office/powerpoint/2010/main" val="1968974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98257" y="1185333"/>
            <a:ext cx="7766936" cy="805392"/>
          </a:xfrm>
        </p:spPr>
        <p:txBody>
          <a:bodyPr/>
          <a:lstStyle/>
          <a:p>
            <a:pPr algn="ctr"/>
            <a:r>
              <a:rPr lang="sl-SI" sz="2800" dirty="0"/>
              <a:t>Program </a:t>
            </a:r>
            <a:r>
              <a:rPr lang="sl-SI" sz="2400" dirty="0"/>
              <a:t>osnovne</a:t>
            </a:r>
            <a:r>
              <a:rPr lang="sl-SI" sz="2800" dirty="0"/>
              <a:t> šole s prilagojenim izvajanjem in dodatno strokovno pomočjo</a:t>
            </a:r>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graphicFrame>
        <p:nvGraphicFramePr>
          <p:cNvPr id="6" name="Tabela 5">
            <a:extLst>
              <a:ext uri="{FF2B5EF4-FFF2-40B4-BE49-F238E27FC236}">
                <a16:creationId xmlns:a16="http://schemas.microsoft.com/office/drawing/2014/main" id="{23C74393-3E71-3618-FABC-8146900114FE}"/>
              </a:ext>
            </a:extLst>
          </p:cNvPr>
          <p:cNvGraphicFramePr>
            <a:graphicFrameLocks noGrp="1"/>
          </p:cNvGraphicFramePr>
          <p:nvPr>
            <p:extLst>
              <p:ext uri="{D42A27DB-BD31-4B8C-83A1-F6EECF244321}">
                <p14:modId xmlns:p14="http://schemas.microsoft.com/office/powerpoint/2010/main" val="3396531521"/>
              </p:ext>
            </p:extLst>
          </p:nvPr>
        </p:nvGraphicFramePr>
        <p:xfrm>
          <a:off x="1346025" y="4241264"/>
          <a:ext cx="8057434" cy="2537002"/>
        </p:xfrm>
        <a:graphic>
          <a:graphicData uri="http://schemas.openxmlformats.org/drawingml/2006/table">
            <a:tbl>
              <a:tblPr>
                <a:tableStyleId>{327F97BB-C833-4FB7-BDE5-3F7075034690}</a:tableStyleId>
              </a:tblPr>
              <a:tblGrid>
                <a:gridCol w="3677912">
                  <a:extLst>
                    <a:ext uri="{9D8B030D-6E8A-4147-A177-3AD203B41FA5}">
                      <a16:colId xmlns:a16="http://schemas.microsoft.com/office/drawing/2014/main" val="2750224964"/>
                    </a:ext>
                  </a:extLst>
                </a:gridCol>
                <a:gridCol w="2103766">
                  <a:extLst>
                    <a:ext uri="{9D8B030D-6E8A-4147-A177-3AD203B41FA5}">
                      <a16:colId xmlns:a16="http://schemas.microsoft.com/office/drawing/2014/main" val="3370431306"/>
                    </a:ext>
                  </a:extLst>
                </a:gridCol>
                <a:gridCol w="1137878">
                  <a:extLst>
                    <a:ext uri="{9D8B030D-6E8A-4147-A177-3AD203B41FA5}">
                      <a16:colId xmlns:a16="http://schemas.microsoft.com/office/drawing/2014/main" val="1810844042"/>
                    </a:ext>
                  </a:extLst>
                </a:gridCol>
                <a:gridCol w="1137878">
                  <a:extLst>
                    <a:ext uri="{9D8B030D-6E8A-4147-A177-3AD203B41FA5}">
                      <a16:colId xmlns:a16="http://schemas.microsoft.com/office/drawing/2014/main" val="4160872957"/>
                    </a:ext>
                  </a:extLst>
                </a:gridCol>
              </a:tblGrid>
              <a:tr h="188817">
                <a:tc>
                  <a:txBody>
                    <a:bodyPr/>
                    <a:lstStyle/>
                    <a:p>
                      <a:pPr algn="l" fontAlgn="b"/>
                      <a:endParaRPr lang="sl-SI" sz="1200" b="0"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3">
                  <a:txBody>
                    <a:bodyPr/>
                    <a:lstStyle/>
                    <a:p>
                      <a:pPr algn="ctr" fontAlgn="b"/>
                      <a:r>
                        <a:rPr lang="sl-SI" sz="1200" u="none" strike="noStrike" dirty="0">
                          <a:effectLst/>
                        </a:rPr>
                        <a:t>2022/2023</a:t>
                      </a:r>
                      <a:endParaRPr lang="sl-SI" sz="1200" b="1"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sl-SI"/>
                    </a:p>
                  </a:txBody>
                  <a:tcPr/>
                </a:tc>
                <a:tc hMerge="1">
                  <a:txBody>
                    <a:bodyPr/>
                    <a:lstStyle/>
                    <a:p>
                      <a:endParaRPr lang="sl-SI"/>
                    </a:p>
                  </a:txBody>
                  <a:tcPr/>
                </a:tc>
                <a:extLst>
                  <a:ext uri="{0D108BD9-81ED-4DB2-BD59-A6C34878D82A}">
                    <a16:rowId xmlns:a16="http://schemas.microsoft.com/office/drawing/2014/main" val="1533795507"/>
                  </a:ext>
                </a:extLst>
              </a:tr>
              <a:tr h="420547">
                <a:tc>
                  <a:txBody>
                    <a:bodyPr/>
                    <a:lstStyle/>
                    <a:p>
                      <a:pPr algn="ctr" fontAlgn="ctr"/>
                      <a:r>
                        <a:rPr lang="sl-SI" sz="1000" u="none" strike="noStrike" dirty="0">
                          <a:effectLst/>
                        </a:rPr>
                        <a:t>OSNOVNA ŠOLA</a:t>
                      </a:r>
                      <a:endParaRPr lang="sl-SI" sz="1000" b="1" i="0" u="none" strike="noStrike" dirty="0">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sl-SI" sz="1000" u="none" strike="noStrike" dirty="0">
                          <a:effectLst/>
                        </a:rPr>
                        <a:t>Vsi učenci v OŠ</a:t>
                      </a:r>
                      <a:endParaRPr lang="sl-SI" sz="1000" b="1"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pl-PL" sz="1000" u="none" strike="noStrike" dirty="0">
                          <a:effectLst/>
                        </a:rPr>
                        <a:t>Učenci v OŠ s PP</a:t>
                      </a:r>
                      <a:endParaRPr lang="pl-PL" sz="1000" b="1"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sl-SI" sz="1100" u="none" strike="noStrike" dirty="0">
                          <a:effectLst/>
                        </a:rPr>
                        <a:t>%</a:t>
                      </a:r>
                      <a:endParaRPr lang="sl-SI" sz="1100" b="1" i="0" u="none" strike="noStrike" dirty="0">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78741974"/>
                  </a:ext>
                </a:extLst>
              </a:tr>
              <a:tr h="180235">
                <a:tc>
                  <a:txBody>
                    <a:bodyPr/>
                    <a:lstStyle/>
                    <a:p>
                      <a:pPr algn="l" fontAlgn="b"/>
                      <a:r>
                        <a:rPr lang="sl-SI" sz="1100" b="0" u="none" strike="noStrike" dirty="0">
                          <a:effectLst/>
                        </a:rPr>
                        <a:t>1. razred osnovne šole</a:t>
                      </a:r>
                      <a:endParaRPr lang="sl-SI" sz="1100" b="0"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20.979</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dirty="0">
                          <a:effectLst/>
                        </a:rPr>
                        <a:t>567</a:t>
                      </a:r>
                      <a:endParaRPr lang="sl-SI" sz="1200" b="0"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sl-SI" sz="1000" u="none" strike="noStrike" dirty="0">
                          <a:effectLst/>
                        </a:rPr>
                        <a:t>2,7%</a:t>
                      </a:r>
                      <a:endParaRPr lang="sl-SI" sz="1000" b="0" i="1"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62993119"/>
                  </a:ext>
                </a:extLst>
              </a:tr>
              <a:tr h="180235">
                <a:tc>
                  <a:txBody>
                    <a:bodyPr/>
                    <a:lstStyle/>
                    <a:p>
                      <a:pPr algn="l" fontAlgn="b"/>
                      <a:r>
                        <a:rPr lang="sl-SI" sz="1100" b="0" u="none" strike="noStrike" dirty="0">
                          <a:effectLst/>
                        </a:rPr>
                        <a:t>2. razred osnovne šole</a:t>
                      </a:r>
                      <a:endParaRPr lang="sl-SI" sz="1100" b="0"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21.024</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869</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sl-SI" sz="1000" u="none" strike="noStrike">
                          <a:effectLst/>
                        </a:rPr>
                        <a:t>4,1%</a:t>
                      </a:r>
                      <a:endParaRPr lang="sl-SI" sz="1000" b="0" i="1"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64421036"/>
                  </a:ext>
                </a:extLst>
              </a:tr>
              <a:tr h="180235">
                <a:tc>
                  <a:txBody>
                    <a:bodyPr/>
                    <a:lstStyle/>
                    <a:p>
                      <a:pPr algn="l" fontAlgn="b"/>
                      <a:r>
                        <a:rPr lang="sl-SI" sz="1100" b="0" u="none" strike="noStrike" dirty="0">
                          <a:effectLst/>
                        </a:rPr>
                        <a:t>3. razred osnovne šole</a:t>
                      </a:r>
                      <a:endParaRPr lang="sl-SI" sz="1100" b="0"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21.686</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1.082</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sl-SI" sz="1000" u="none" strike="noStrike">
                          <a:effectLst/>
                        </a:rPr>
                        <a:t>5,0%</a:t>
                      </a:r>
                      <a:endParaRPr lang="sl-SI" sz="1000" b="0" i="1"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24140432"/>
                  </a:ext>
                </a:extLst>
              </a:tr>
              <a:tr h="180235">
                <a:tc>
                  <a:txBody>
                    <a:bodyPr/>
                    <a:lstStyle/>
                    <a:p>
                      <a:pPr algn="l" fontAlgn="b"/>
                      <a:r>
                        <a:rPr lang="sl-SI" sz="1100" b="0" u="none" strike="noStrike">
                          <a:effectLst/>
                        </a:rPr>
                        <a:t>4. razred osnovne šole</a:t>
                      </a:r>
                      <a:endParaRPr lang="sl-SI" sz="11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21.035</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1.413</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sl-SI" sz="1000" u="none" strike="noStrike">
                          <a:effectLst/>
                        </a:rPr>
                        <a:t>6,7%</a:t>
                      </a:r>
                      <a:endParaRPr lang="sl-SI" sz="1000" b="0" i="1"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1721107"/>
                  </a:ext>
                </a:extLst>
              </a:tr>
              <a:tr h="180235">
                <a:tc>
                  <a:txBody>
                    <a:bodyPr/>
                    <a:lstStyle/>
                    <a:p>
                      <a:pPr algn="l" fontAlgn="b"/>
                      <a:r>
                        <a:rPr lang="sl-SI" sz="1100" b="0" u="none" strike="noStrike" dirty="0">
                          <a:effectLst/>
                        </a:rPr>
                        <a:t>5. razred osnovne šole</a:t>
                      </a:r>
                      <a:endParaRPr lang="sl-SI" sz="1100" b="0"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22.037</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dirty="0">
                          <a:effectLst/>
                        </a:rPr>
                        <a:t>1.776</a:t>
                      </a:r>
                      <a:endParaRPr lang="sl-SI" sz="1200" b="0"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sl-SI" sz="1000" u="none" strike="noStrike">
                          <a:effectLst/>
                        </a:rPr>
                        <a:t>8,1%</a:t>
                      </a:r>
                      <a:endParaRPr lang="sl-SI" sz="1000" b="0" i="1"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67585698"/>
                  </a:ext>
                </a:extLst>
              </a:tr>
              <a:tr h="180235">
                <a:tc>
                  <a:txBody>
                    <a:bodyPr/>
                    <a:lstStyle/>
                    <a:p>
                      <a:pPr algn="l" fontAlgn="b"/>
                      <a:r>
                        <a:rPr lang="sl-SI" sz="1100" b="0" u="none" strike="noStrike" dirty="0">
                          <a:effectLst/>
                        </a:rPr>
                        <a:t>6. razred osnovne šole</a:t>
                      </a:r>
                      <a:endParaRPr lang="sl-SI" sz="1100" b="0"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22.322</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dirty="0">
                          <a:effectLst/>
                        </a:rPr>
                        <a:t>2.203</a:t>
                      </a:r>
                      <a:endParaRPr lang="sl-SI" sz="1200" b="0"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sl-SI" sz="1000" u="none" strike="noStrike">
                          <a:effectLst/>
                        </a:rPr>
                        <a:t>9,9%</a:t>
                      </a:r>
                      <a:endParaRPr lang="sl-SI" sz="1000" b="0" i="1"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27030618"/>
                  </a:ext>
                </a:extLst>
              </a:tr>
              <a:tr h="180235">
                <a:tc>
                  <a:txBody>
                    <a:bodyPr/>
                    <a:lstStyle/>
                    <a:p>
                      <a:pPr algn="l" fontAlgn="b"/>
                      <a:r>
                        <a:rPr lang="sl-SI" sz="1100" b="0" u="none" strike="noStrike" dirty="0">
                          <a:effectLst/>
                        </a:rPr>
                        <a:t>7. razred osnovne šole</a:t>
                      </a:r>
                      <a:endParaRPr lang="sl-SI" sz="1100" b="0"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22.542</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2.431</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sl-SI" sz="1000" u="none" strike="noStrike">
                          <a:effectLst/>
                        </a:rPr>
                        <a:t>10,8%</a:t>
                      </a:r>
                      <a:endParaRPr lang="sl-SI" sz="1000" b="0" i="1"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25019750"/>
                  </a:ext>
                </a:extLst>
              </a:tr>
              <a:tr h="180235">
                <a:tc>
                  <a:txBody>
                    <a:bodyPr/>
                    <a:lstStyle/>
                    <a:p>
                      <a:pPr algn="l" fontAlgn="b"/>
                      <a:r>
                        <a:rPr lang="sl-SI" sz="1100" b="0" u="none" strike="noStrike" dirty="0">
                          <a:effectLst/>
                        </a:rPr>
                        <a:t>8. razred osnovne šole</a:t>
                      </a:r>
                      <a:endParaRPr lang="sl-SI" sz="1100" b="0"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21.730</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2.520</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sl-SI" sz="1000" u="none" strike="noStrike">
                          <a:effectLst/>
                        </a:rPr>
                        <a:t>11,6%</a:t>
                      </a:r>
                      <a:endParaRPr lang="sl-SI" sz="1000" b="0" i="1"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78668388"/>
                  </a:ext>
                </a:extLst>
              </a:tr>
              <a:tr h="188817">
                <a:tc>
                  <a:txBody>
                    <a:bodyPr/>
                    <a:lstStyle/>
                    <a:p>
                      <a:pPr algn="l" fontAlgn="b"/>
                      <a:r>
                        <a:rPr lang="sl-SI" sz="1100" b="0" u="none" strike="noStrike" dirty="0">
                          <a:effectLst/>
                        </a:rPr>
                        <a:t>9. razred osnovne šole</a:t>
                      </a:r>
                      <a:endParaRPr lang="sl-SI" sz="1100" b="0"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a:effectLst/>
                        </a:rPr>
                        <a:t>21.290</a:t>
                      </a:r>
                      <a:endParaRPr lang="sl-SI" sz="1200" b="0"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sl-SI" sz="1200" u="none" strike="noStrike" dirty="0">
                          <a:effectLst/>
                        </a:rPr>
                        <a:t>2.442</a:t>
                      </a:r>
                      <a:endParaRPr lang="sl-SI" sz="1200" b="0"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sl-SI" sz="1000" u="none" strike="noStrike">
                          <a:effectLst/>
                        </a:rPr>
                        <a:t>11,5%</a:t>
                      </a:r>
                      <a:endParaRPr lang="sl-SI" sz="1000" b="0" i="1"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383389568"/>
                  </a:ext>
                </a:extLst>
              </a:tr>
              <a:tr h="188817">
                <a:tc>
                  <a:txBody>
                    <a:bodyPr/>
                    <a:lstStyle/>
                    <a:p>
                      <a:pPr algn="l" fontAlgn="b"/>
                      <a:r>
                        <a:rPr lang="sl-SI" sz="1200" u="none" strike="noStrike" dirty="0">
                          <a:effectLst/>
                        </a:rPr>
                        <a:t>SKUPAJ </a:t>
                      </a:r>
                      <a:endParaRPr lang="sl-SI" sz="1200" b="1" i="0"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sl-SI" sz="1200" u="none" strike="noStrike">
                          <a:effectLst/>
                        </a:rPr>
                        <a:t>194.645</a:t>
                      </a:r>
                      <a:endParaRPr lang="sl-SI" sz="1200" b="1"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sl-SI" sz="1200" u="none" strike="noStrike">
                          <a:effectLst/>
                        </a:rPr>
                        <a:t>15.303</a:t>
                      </a:r>
                      <a:endParaRPr lang="sl-SI" sz="1200" b="1" i="0" u="none" strike="noStrike">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b"/>
                      <a:r>
                        <a:rPr lang="sl-SI" sz="1200" u="none" strike="noStrike" dirty="0">
                          <a:effectLst/>
                        </a:rPr>
                        <a:t>7,86%</a:t>
                      </a:r>
                      <a:endParaRPr lang="sl-SI" sz="1200" b="1" i="1" u="none" strike="noStrike" dirty="0">
                        <a:effectLst/>
                        <a:latin typeface="Times New Roman" panose="02020603050405020304" pitchFamily="18" charset="0"/>
                      </a:endParaRPr>
                    </a:p>
                  </a:txBody>
                  <a:tcPr marL="9525" marR="9525" marT="9525"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86637585"/>
                  </a:ext>
                </a:extLst>
              </a:tr>
            </a:tbl>
          </a:graphicData>
        </a:graphic>
      </p:graphicFrame>
      <p:graphicFrame>
        <p:nvGraphicFramePr>
          <p:cNvPr id="3" name="Tabela 2">
            <a:extLst>
              <a:ext uri="{FF2B5EF4-FFF2-40B4-BE49-F238E27FC236}">
                <a16:creationId xmlns:a16="http://schemas.microsoft.com/office/drawing/2014/main" id="{10E44D8D-41E1-B6ED-A248-B0E7FFB70175}"/>
              </a:ext>
            </a:extLst>
          </p:cNvPr>
          <p:cNvGraphicFramePr>
            <a:graphicFrameLocks noGrp="1"/>
          </p:cNvGraphicFramePr>
          <p:nvPr>
            <p:extLst>
              <p:ext uri="{D42A27DB-BD31-4B8C-83A1-F6EECF244321}">
                <p14:modId xmlns:p14="http://schemas.microsoft.com/office/powerpoint/2010/main" val="2529003077"/>
              </p:ext>
            </p:extLst>
          </p:nvPr>
        </p:nvGraphicFramePr>
        <p:xfrm>
          <a:off x="1053008" y="1931648"/>
          <a:ext cx="8643468" cy="2237679"/>
        </p:xfrm>
        <a:graphic>
          <a:graphicData uri="http://schemas.openxmlformats.org/drawingml/2006/table">
            <a:tbl>
              <a:tblPr>
                <a:tableStyleId>{69C7853C-536D-4A76-A0AE-DD22124D55A5}</a:tableStyleId>
              </a:tblPr>
              <a:tblGrid>
                <a:gridCol w="3650724">
                  <a:extLst>
                    <a:ext uri="{9D8B030D-6E8A-4147-A177-3AD203B41FA5}">
                      <a16:colId xmlns:a16="http://schemas.microsoft.com/office/drawing/2014/main" val="3988528469"/>
                    </a:ext>
                  </a:extLst>
                </a:gridCol>
                <a:gridCol w="800272">
                  <a:extLst>
                    <a:ext uri="{9D8B030D-6E8A-4147-A177-3AD203B41FA5}">
                      <a16:colId xmlns:a16="http://schemas.microsoft.com/office/drawing/2014/main" val="2441345806"/>
                    </a:ext>
                  </a:extLst>
                </a:gridCol>
                <a:gridCol w="800272">
                  <a:extLst>
                    <a:ext uri="{9D8B030D-6E8A-4147-A177-3AD203B41FA5}">
                      <a16:colId xmlns:a16="http://schemas.microsoft.com/office/drawing/2014/main" val="1003880733"/>
                    </a:ext>
                  </a:extLst>
                </a:gridCol>
                <a:gridCol w="895828">
                  <a:extLst>
                    <a:ext uri="{9D8B030D-6E8A-4147-A177-3AD203B41FA5}">
                      <a16:colId xmlns:a16="http://schemas.microsoft.com/office/drawing/2014/main" val="2831594696"/>
                    </a:ext>
                  </a:extLst>
                </a:gridCol>
                <a:gridCol w="895828">
                  <a:extLst>
                    <a:ext uri="{9D8B030D-6E8A-4147-A177-3AD203B41FA5}">
                      <a16:colId xmlns:a16="http://schemas.microsoft.com/office/drawing/2014/main" val="3302900599"/>
                    </a:ext>
                  </a:extLst>
                </a:gridCol>
                <a:gridCol w="800272">
                  <a:extLst>
                    <a:ext uri="{9D8B030D-6E8A-4147-A177-3AD203B41FA5}">
                      <a16:colId xmlns:a16="http://schemas.microsoft.com/office/drawing/2014/main" val="84530329"/>
                    </a:ext>
                  </a:extLst>
                </a:gridCol>
                <a:gridCol w="800272">
                  <a:extLst>
                    <a:ext uri="{9D8B030D-6E8A-4147-A177-3AD203B41FA5}">
                      <a16:colId xmlns:a16="http://schemas.microsoft.com/office/drawing/2014/main" val="873067833"/>
                    </a:ext>
                  </a:extLst>
                </a:gridCol>
              </a:tblGrid>
              <a:tr h="178020">
                <a:tc>
                  <a:txBody>
                    <a:bodyPr/>
                    <a:lstStyle/>
                    <a:p>
                      <a:pPr algn="l" fontAlgn="b"/>
                      <a:endParaRPr lang="sl-SI" sz="900" b="0" i="0" u="none" strike="noStrike" dirty="0">
                        <a:effectLst/>
                        <a:latin typeface="Times New Roman" panose="02020603050405020304" pitchFamily="18" charset="0"/>
                      </a:endParaRPr>
                    </a:p>
                  </a:txBody>
                  <a:tcPr marL="5293" marR="5293" marT="5293" marB="0" anchor="b"/>
                </a:tc>
                <a:tc gridSpan="2">
                  <a:txBody>
                    <a:bodyPr/>
                    <a:lstStyle/>
                    <a:p>
                      <a:pPr algn="ctr" fontAlgn="b"/>
                      <a:r>
                        <a:rPr lang="sl-SI" sz="900" u="none" strike="noStrike">
                          <a:effectLst/>
                        </a:rPr>
                        <a:t>2015/2016</a:t>
                      </a:r>
                      <a:endParaRPr lang="sl-SI" sz="900" b="1" i="0" u="none" strike="noStrike">
                        <a:effectLst/>
                        <a:latin typeface="Times New Roman" panose="02020603050405020304" pitchFamily="18" charset="0"/>
                      </a:endParaRPr>
                    </a:p>
                  </a:txBody>
                  <a:tcPr marL="5293" marR="5293" marT="5293" marB="0" anchor="b"/>
                </a:tc>
                <a:tc hMerge="1">
                  <a:txBody>
                    <a:bodyPr/>
                    <a:lstStyle/>
                    <a:p>
                      <a:endParaRPr lang="sl-SI"/>
                    </a:p>
                  </a:txBody>
                  <a:tcPr/>
                </a:tc>
                <a:tc gridSpan="2">
                  <a:txBody>
                    <a:bodyPr/>
                    <a:lstStyle/>
                    <a:p>
                      <a:pPr algn="ctr" fontAlgn="b"/>
                      <a:r>
                        <a:rPr lang="sl-SI" sz="900" u="none" strike="noStrike">
                          <a:effectLst/>
                        </a:rPr>
                        <a:t>2018/2019</a:t>
                      </a:r>
                      <a:endParaRPr lang="sl-SI" sz="900" b="1" i="0" u="none" strike="noStrike">
                        <a:effectLst/>
                        <a:latin typeface="Times New Roman" panose="02020603050405020304" pitchFamily="18" charset="0"/>
                      </a:endParaRPr>
                    </a:p>
                  </a:txBody>
                  <a:tcPr marL="5293" marR="5293" marT="5293" marB="0" anchor="b"/>
                </a:tc>
                <a:tc hMerge="1">
                  <a:txBody>
                    <a:bodyPr/>
                    <a:lstStyle/>
                    <a:p>
                      <a:endParaRPr lang="sl-SI"/>
                    </a:p>
                  </a:txBody>
                  <a:tcPr/>
                </a:tc>
                <a:tc gridSpan="2">
                  <a:txBody>
                    <a:bodyPr/>
                    <a:lstStyle/>
                    <a:p>
                      <a:pPr algn="ctr" fontAlgn="b"/>
                      <a:r>
                        <a:rPr lang="sl-SI" sz="900" u="none" strike="noStrike">
                          <a:effectLst/>
                        </a:rPr>
                        <a:t>2022/2023</a:t>
                      </a:r>
                      <a:endParaRPr lang="sl-SI" sz="900" b="1" i="0" u="none" strike="noStrike">
                        <a:effectLst/>
                        <a:latin typeface="Times New Roman" panose="02020603050405020304" pitchFamily="18" charset="0"/>
                      </a:endParaRPr>
                    </a:p>
                  </a:txBody>
                  <a:tcPr marL="5293" marR="5293" marT="5293" marB="0" anchor="b"/>
                </a:tc>
                <a:tc hMerge="1">
                  <a:txBody>
                    <a:bodyPr/>
                    <a:lstStyle/>
                    <a:p>
                      <a:endParaRPr lang="sl-SI"/>
                    </a:p>
                  </a:txBody>
                  <a:tcPr/>
                </a:tc>
                <a:extLst>
                  <a:ext uri="{0D108BD9-81ED-4DB2-BD59-A6C34878D82A}">
                    <a16:rowId xmlns:a16="http://schemas.microsoft.com/office/drawing/2014/main" val="424642100"/>
                  </a:ext>
                </a:extLst>
              </a:tr>
              <a:tr h="171171">
                <a:tc>
                  <a:txBody>
                    <a:bodyPr/>
                    <a:lstStyle/>
                    <a:p>
                      <a:pPr algn="l" fontAlgn="b"/>
                      <a:r>
                        <a:rPr lang="sl-SI" sz="900" u="none" strike="noStrike" dirty="0">
                          <a:effectLst/>
                        </a:rPr>
                        <a:t>učenci z lažjo motnjo v duševnem razvoju* (MDR)</a:t>
                      </a:r>
                      <a:endParaRPr lang="sl-SI" sz="900" b="0" i="0" u="none" strike="noStrike" dirty="0">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10</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b="1" u="none" strike="noStrike" dirty="0">
                          <a:solidFill>
                            <a:srgbClr val="FF0000"/>
                          </a:solidFill>
                          <a:effectLst/>
                        </a:rPr>
                        <a:t>0,1%</a:t>
                      </a:r>
                      <a:endParaRPr lang="sl-SI" sz="800" b="1" i="1" u="none" strike="noStrike" dirty="0">
                        <a:solidFill>
                          <a:srgbClr val="FF0000"/>
                        </a:solidFill>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57</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dirty="0">
                          <a:solidFill>
                            <a:srgbClr val="FF0000"/>
                          </a:solidFill>
                          <a:effectLst/>
                        </a:rPr>
                        <a:t>0,5%</a:t>
                      </a:r>
                      <a:endParaRPr lang="sl-SI" sz="800" b="0" i="1" u="none" strike="noStrike" dirty="0">
                        <a:solidFill>
                          <a:srgbClr val="FF0000"/>
                        </a:solidFill>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155</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dirty="0">
                          <a:solidFill>
                            <a:srgbClr val="FF0000"/>
                          </a:solidFill>
                          <a:effectLst/>
                        </a:rPr>
                        <a:t>1,0%</a:t>
                      </a:r>
                      <a:endParaRPr lang="sl-SI" sz="800" b="0" i="1" u="none" strike="noStrike" dirty="0">
                        <a:solidFill>
                          <a:srgbClr val="FF0000"/>
                        </a:solidFill>
                        <a:effectLst/>
                        <a:latin typeface="Times New Roman" panose="02020603050405020304" pitchFamily="18" charset="0"/>
                      </a:endParaRPr>
                    </a:p>
                  </a:txBody>
                  <a:tcPr marL="5293" marR="5293" marT="5293" marB="0" anchor="b"/>
                </a:tc>
                <a:extLst>
                  <a:ext uri="{0D108BD9-81ED-4DB2-BD59-A6C34878D82A}">
                    <a16:rowId xmlns:a16="http://schemas.microsoft.com/office/drawing/2014/main" val="452158575"/>
                  </a:ext>
                </a:extLst>
              </a:tr>
              <a:tr h="171171">
                <a:tc>
                  <a:txBody>
                    <a:bodyPr/>
                    <a:lstStyle/>
                    <a:p>
                      <a:pPr algn="l" fontAlgn="b"/>
                      <a:r>
                        <a:rPr lang="it-IT" sz="900" u="none" strike="noStrike" dirty="0" err="1">
                          <a:effectLst/>
                        </a:rPr>
                        <a:t>gluhi</a:t>
                      </a:r>
                      <a:r>
                        <a:rPr lang="it-IT" sz="900" u="none" strike="noStrike" dirty="0">
                          <a:effectLst/>
                        </a:rPr>
                        <a:t> in </a:t>
                      </a:r>
                      <a:r>
                        <a:rPr lang="it-IT" sz="900" u="none" strike="noStrike" dirty="0" err="1">
                          <a:effectLst/>
                        </a:rPr>
                        <a:t>naglušni</a:t>
                      </a:r>
                      <a:r>
                        <a:rPr lang="it-IT" sz="900" u="none" strike="noStrike" dirty="0">
                          <a:effectLst/>
                        </a:rPr>
                        <a:t> (GLU, NGL)</a:t>
                      </a:r>
                      <a:endParaRPr lang="it-IT" sz="900" b="0" i="0" u="none" strike="noStrike" dirty="0">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238</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2,4%</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171</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1,4%</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176</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1,2%</a:t>
                      </a:r>
                      <a:endParaRPr lang="sl-SI" sz="800" b="0" i="1" u="none" strike="noStrike">
                        <a:effectLst/>
                        <a:latin typeface="Times New Roman" panose="02020603050405020304" pitchFamily="18" charset="0"/>
                      </a:endParaRPr>
                    </a:p>
                  </a:txBody>
                  <a:tcPr marL="5293" marR="5293" marT="5293" marB="0" anchor="b"/>
                </a:tc>
                <a:extLst>
                  <a:ext uri="{0D108BD9-81ED-4DB2-BD59-A6C34878D82A}">
                    <a16:rowId xmlns:a16="http://schemas.microsoft.com/office/drawing/2014/main" val="871035343"/>
                  </a:ext>
                </a:extLst>
              </a:tr>
              <a:tr h="171171">
                <a:tc>
                  <a:txBody>
                    <a:bodyPr/>
                    <a:lstStyle/>
                    <a:p>
                      <a:pPr algn="l" fontAlgn="b"/>
                      <a:r>
                        <a:rPr lang="pl-PL" sz="900" u="none" strike="noStrike">
                          <a:effectLst/>
                        </a:rPr>
                        <a:t>učenci z govorno jezikovnimi motnjami (GJM)</a:t>
                      </a:r>
                      <a:endParaRPr lang="pl-PL" sz="900" b="0" i="0"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dirty="0">
                          <a:effectLst/>
                        </a:rPr>
                        <a:t>1.180</a:t>
                      </a:r>
                      <a:endParaRPr lang="sl-SI" sz="900" b="0" i="0" u="none" strike="noStrike" dirty="0">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11,7%</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1.138</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9,4%</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2066</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13,5%</a:t>
                      </a:r>
                      <a:endParaRPr lang="sl-SI" sz="800" b="0" i="1" u="none" strike="noStrike">
                        <a:effectLst/>
                        <a:latin typeface="Times New Roman" panose="02020603050405020304" pitchFamily="18" charset="0"/>
                      </a:endParaRPr>
                    </a:p>
                  </a:txBody>
                  <a:tcPr marL="5293" marR="5293" marT="5293" marB="0" anchor="b"/>
                </a:tc>
                <a:extLst>
                  <a:ext uri="{0D108BD9-81ED-4DB2-BD59-A6C34878D82A}">
                    <a16:rowId xmlns:a16="http://schemas.microsoft.com/office/drawing/2014/main" val="886968852"/>
                  </a:ext>
                </a:extLst>
              </a:tr>
              <a:tr h="334251">
                <a:tc>
                  <a:txBody>
                    <a:bodyPr/>
                    <a:lstStyle/>
                    <a:p>
                      <a:pPr algn="l" fontAlgn="b"/>
                      <a:r>
                        <a:rPr lang="sl-SI" sz="900" u="none" strike="noStrike">
                          <a:effectLst/>
                        </a:rPr>
                        <a:t>slepi in slabovidni ter učenci z okvaro vidne funkcije** (SLE, SLV, OVF)</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70</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0,7%</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68</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0,6%</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dirty="0">
                          <a:effectLst/>
                        </a:rPr>
                        <a:t>67</a:t>
                      </a:r>
                      <a:endParaRPr lang="sl-SI" sz="900" b="0" i="0" u="none" strike="noStrike" dirty="0">
                        <a:effectLst/>
                        <a:latin typeface="Times New Roman" panose="02020603050405020304" pitchFamily="18" charset="0"/>
                      </a:endParaRPr>
                    </a:p>
                  </a:txBody>
                  <a:tcPr marL="5293" marR="5293" marT="5293" marB="0" anchor="b"/>
                </a:tc>
                <a:tc>
                  <a:txBody>
                    <a:bodyPr/>
                    <a:lstStyle/>
                    <a:p>
                      <a:pPr algn="r" fontAlgn="b"/>
                      <a:r>
                        <a:rPr lang="sl-SI" sz="800" u="none" strike="noStrike" dirty="0">
                          <a:effectLst/>
                        </a:rPr>
                        <a:t>0,4%</a:t>
                      </a:r>
                      <a:endParaRPr lang="sl-SI" sz="800" b="0" i="1" u="none" strike="noStrike" dirty="0">
                        <a:effectLst/>
                        <a:latin typeface="Times New Roman" panose="02020603050405020304" pitchFamily="18" charset="0"/>
                      </a:endParaRPr>
                    </a:p>
                  </a:txBody>
                  <a:tcPr marL="5293" marR="5293" marT="5293" marB="0" anchor="b"/>
                </a:tc>
                <a:extLst>
                  <a:ext uri="{0D108BD9-81ED-4DB2-BD59-A6C34878D82A}">
                    <a16:rowId xmlns:a16="http://schemas.microsoft.com/office/drawing/2014/main" val="369440210"/>
                  </a:ext>
                </a:extLst>
              </a:tr>
              <a:tr h="171171">
                <a:tc>
                  <a:txBody>
                    <a:bodyPr/>
                    <a:lstStyle/>
                    <a:p>
                      <a:pPr algn="l" fontAlgn="b"/>
                      <a:r>
                        <a:rPr lang="sl-SI" sz="900" u="none" strike="noStrike">
                          <a:effectLst/>
                        </a:rPr>
                        <a:t>gibalno ovirani (GIB)</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293</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2,9%</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149</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1,2%</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155</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1,0%</a:t>
                      </a:r>
                      <a:endParaRPr lang="sl-SI" sz="800" b="0" i="1" u="none" strike="noStrike">
                        <a:effectLst/>
                        <a:latin typeface="Times New Roman" panose="02020603050405020304" pitchFamily="18" charset="0"/>
                      </a:endParaRPr>
                    </a:p>
                  </a:txBody>
                  <a:tcPr marL="5293" marR="5293" marT="5293" marB="0" anchor="b"/>
                </a:tc>
                <a:extLst>
                  <a:ext uri="{0D108BD9-81ED-4DB2-BD59-A6C34878D82A}">
                    <a16:rowId xmlns:a16="http://schemas.microsoft.com/office/drawing/2014/main" val="25013307"/>
                  </a:ext>
                </a:extLst>
              </a:tr>
              <a:tr h="171171">
                <a:tc>
                  <a:txBody>
                    <a:bodyPr/>
                    <a:lstStyle/>
                    <a:p>
                      <a:pPr algn="l" fontAlgn="b"/>
                      <a:r>
                        <a:rPr lang="sl-SI" sz="900" u="none" strike="noStrike">
                          <a:effectLst/>
                        </a:rPr>
                        <a:t>učenci s čustvenimi in vedenjskimi motnjami (ČVM)</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324</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3,2%</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326</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dirty="0">
                          <a:solidFill>
                            <a:srgbClr val="FF0000"/>
                          </a:solidFill>
                          <a:effectLst/>
                        </a:rPr>
                        <a:t>2,7%</a:t>
                      </a:r>
                      <a:endParaRPr lang="sl-SI" sz="800" b="0" i="1" u="none" strike="noStrike" dirty="0">
                        <a:solidFill>
                          <a:srgbClr val="FF0000"/>
                        </a:solidFill>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602</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dirty="0">
                          <a:solidFill>
                            <a:srgbClr val="FF0000"/>
                          </a:solidFill>
                          <a:effectLst/>
                        </a:rPr>
                        <a:t>3,9%</a:t>
                      </a:r>
                      <a:endParaRPr lang="sl-SI" sz="800" b="0" i="1" u="none" strike="noStrike" dirty="0">
                        <a:solidFill>
                          <a:srgbClr val="FF0000"/>
                        </a:solidFill>
                        <a:effectLst/>
                        <a:latin typeface="Times New Roman" panose="02020603050405020304" pitchFamily="18" charset="0"/>
                      </a:endParaRPr>
                    </a:p>
                  </a:txBody>
                  <a:tcPr marL="5293" marR="5293" marT="5293" marB="0" anchor="b"/>
                </a:tc>
                <a:extLst>
                  <a:ext uri="{0D108BD9-81ED-4DB2-BD59-A6C34878D82A}">
                    <a16:rowId xmlns:a16="http://schemas.microsoft.com/office/drawing/2014/main" val="3321933446"/>
                  </a:ext>
                </a:extLst>
              </a:tr>
              <a:tr h="171171">
                <a:tc>
                  <a:txBody>
                    <a:bodyPr/>
                    <a:lstStyle/>
                    <a:p>
                      <a:pPr algn="l" fontAlgn="b"/>
                      <a:r>
                        <a:rPr lang="sl-SI" sz="900" u="none" strike="noStrike">
                          <a:effectLst/>
                        </a:rPr>
                        <a:t>dolgotrajno bolni* (DOB)</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1.416</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14,0%</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dirty="0">
                          <a:effectLst/>
                        </a:rPr>
                        <a:t>1.264</a:t>
                      </a:r>
                      <a:endParaRPr lang="sl-SI" sz="900" b="0" i="0" u="none" strike="noStrike" dirty="0">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10,5%</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1344</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8,8%</a:t>
                      </a:r>
                      <a:endParaRPr lang="sl-SI" sz="800" b="0" i="1" u="none" strike="noStrike">
                        <a:effectLst/>
                        <a:latin typeface="Times New Roman" panose="02020603050405020304" pitchFamily="18" charset="0"/>
                      </a:endParaRPr>
                    </a:p>
                  </a:txBody>
                  <a:tcPr marL="5293" marR="5293" marT="5293" marB="0" anchor="b"/>
                </a:tc>
                <a:extLst>
                  <a:ext uri="{0D108BD9-81ED-4DB2-BD59-A6C34878D82A}">
                    <a16:rowId xmlns:a16="http://schemas.microsoft.com/office/drawing/2014/main" val="2662756654"/>
                  </a:ext>
                </a:extLst>
              </a:tr>
              <a:tr h="171171">
                <a:tc>
                  <a:txBody>
                    <a:bodyPr/>
                    <a:lstStyle/>
                    <a:p>
                      <a:pPr algn="l" fontAlgn="b"/>
                      <a:r>
                        <a:rPr lang="sl-SI" sz="900" u="none" strike="noStrike">
                          <a:effectLst/>
                        </a:rPr>
                        <a:t>učenci s primanjkljaji na posameznih področjih učenja * (PPPU)</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4.619</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dirty="0">
                          <a:effectLst/>
                        </a:rPr>
                        <a:t>45,8%</a:t>
                      </a:r>
                      <a:endParaRPr lang="sl-SI" sz="800" b="0" i="1" u="none" strike="noStrike" dirty="0">
                        <a:effectLst/>
                        <a:latin typeface="Times New Roman" panose="02020603050405020304" pitchFamily="18" charset="0"/>
                      </a:endParaRPr>
                    </a:p>
                  </a:txBody>
                  <a:tcPr marL="5293" marR="5293" marT="5293" marB="0" anchor="b"/>
                </a:tc>
                <a:tc>
                  <a:txBody>
                    <a:bodyPr/>
                    <a:lstStyle/>
                    <a:p>
                      <a:pPr algn="r" fontAlgn="b"/>
                      <a:r>
                        <a:rPr lang="sl-SI" sz="900" u="none" strike="noStrike" dirty="0">
                          <a:effectLst/>
                        </a:rPr>
                        <a:t>5.084</a:t>
                      </a:r>
                      <a:endParaRPr lang="sl-SI" sz="900" b="0" i="0" u="none" strike="noStrike" dirty="0">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42,2%</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6194</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40,5%</a:t>
                      </a:r>
                      <a:endParaRPr lang="sl-SI" sz="800" b="0" i="1" u="none" strike="noStrike">
                        <a:effectLst/>
                        <a:latin typeface="Times New Roman" panose="02020603050405020304" pitchFamily="18" charset="0"/>
                      </a:endParaRPr>
                    </a:p>
                  </a:txBody>
                  <a:tcPr marL="5293" marR="5293" marT="5293" marB="0" anchor="b"/>
                </a:tc>
                <a:extLst>
                  <a:ext uri="{0D108BD9-81ED-4DB2-BD59-A6C34878D82A}">
                    <a16:rowId xmlns:a16="http://schemas.microsoft.com/office/drawing/2014/main" val="1767082600"/>
                  </a:ext>
                </a:extLst>
              </a:tr>
              <a:tr h="171171">
                <a:tc>
                  <a:txBody>
                    <a:bodyPr/>
                    <a:lstStyle/>
                    <a:p>
                      <a:pPr algn="l" fontAlgn="b"/>
                      <a:r>
                        <a:rPr lang="pl-PL" sz="900" u="none" strike="noStrike">
                          <a:effectLst/>
                        </a:rPr>
                        <a:t>učenci z avtističnimi motnjami (AM)</a:t>
                      </a:r>
                      <a:endParaRPr lang="pl-PL" sz="900" b="0" i="0" u="none" strike="noStrike">
                        <a:solidFill>
                          <a:srgbClr val="000000"/>
                        </a:solidFill>
                        <a:effectLst/>
                        <a:latin typeface="Times New Roman" panose="02020603050405020304" pitchFamily="18" charset="0"/>
                      </a:endParaRPr>
                    </a:p>
                  </a:txBody>
                  <a:tcPr marL="5293" marR="5293" marT="5293" marB="0" anchor="b"/>
                </a:tc>
                <a:tc>
                  <a:txBody>
                    <a:bodyPr/>
                    <a:lstStyle/>
                    <a:p>
                      <a:pPr algn="r" fontAlgn="b"/>
                      <a:r>
                        <a:rPr lang="sl-SI" sz="900" u="none" strike="noStrike" dirty="0">
                          <a:effectLst/>
                        </a:rPr>
                        <a:t>105</a:t>
                      </a:r>
                      <a:endParaRPr lang="sl-SI" sz="900" b="0" i="0" u="none" strike="noStrike" dirty="0">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1,0%</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189</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a:effectLst/>
                        </a:rPr>
                        <a:t>1,6%</a:t>
                      </a:r>
                      <a:endParaRPr lang="sl-SI" sz="800" b="0" i="1" u="none" strike="noStrike">
                        <a:effectLst/>
                        <a:latin typeface="Times New Roman" panose="02020603050405020304" pitchFamily="18" charset="0"/>
                      </a:endParaRPr>
                    </a:p>
                  </a:txBody>
                  <a:tcPr marL="5293" marR="5293" marT="5293" marB="0" anchor="b"/>
                </a:tc>
                <a:tc>
                  <a:txBody>
                    <a:bodyPr/>
                    <a:lstStyle/>
                    <a:p>
                      <a:pPr algn="r" fontAlgn="b"/>
                      <a:r>
                        <a:rPr lang="sl-SI" sz="900" u="none" strike="noStrike" dirty="0">
                          <a:effectLst/>
                        </a:rPr>
                        <a:t>213</a:t>
                      </a:r>
                      <a:endParaRPr lang="sl-SI" sz="900" b="0" i="0" u="none" strike="noStrike" dirty="0">
                        <a:effectLst/>
                        <a:latin typeface="Times New Roman" panose="02020603050405020304" pitchFamily="18" charset="0"/>
                      </a:endParaRPr>
                    </a:p>
                  </a:txBody>
                  <a:tcPr marL="5293" marR="5293" marT="5293" marB="0" anchor="b"/>
                </a:tc>
                <a:tc>
                  <a:txBody>
                    <a:bodyPr/>
                    <a:lstStyle/>
                    <a:p>
                      <a:pPr algn="r" fontAlgn="b"/>
                      <a:r>
                        <a:rPr lang="sl-SI" sz="800" u="none" strike="noStrike" dirty="0">
                          <a:effectLst/>
                        </a:rPr>
                        <a:t>1,4%</a:t>
                      </a:r>
                      <a:endParaRPr lang="sl-SI" sz="800" b="0" i="1" u="none" strike="noStrike" dirty="0">
                        <a:effectLst/>
                        <a:latin typeface="Times New Roman" panose="02020603050405020304" pitchFamily="18" charset="0"/>
                      </a:endParaRPr>
                    </a:p>
                  </a:txBody>
                  <a:tcPr marL="5293" marR="5293" marT="5293" marB="0" anchor="b"/>
                </a:tc>
                <a:extLst>
                  <a:ext uri="{0D108BD9-81ED-4DB2-BD59-A6C34878D82A}">
                    <a16:rowId xmlns:a16="http://schemas.microsoft.com/office/drawing/2014/main" val="95620912"/>
                  </a:ext>
                </a:extLst>
              </a:tr>
              <a:tr h="178020">
                <a:tc>
                  <a:txBody>
                    <a:bodyPr/>
                    <a:lstStyle/>
                    <a:p>
                      <a:pPr algn="l" fontAlgn="b"/>
                      <a:r>
                        <a:rPr lang="pl-PL" sz="900" u="none" strike="noStrike">
                          <a:effectLst/>
                        </a:rPr>
                        <a:t>učenci z več motnjami*** (DRU)</a:t>
                      </a:r>
                      <a:endParaRPr lang="pl-PL" sz="900" b="0" i="1" u="none" strike="noStrike">
                        <a:solidFill>
                          <a:srgbClr val="FF0000"/>
                        </a:solidFill>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1.836</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u="none" strike="noStrike" dirty="0">
                          <a:solidFill>
                            <a:srgbClr val="FF0000"/>
                          </a:solidFill>
                          <a:effectLst/>
                        </a:rPr>
                        <a:t>18,2%</a:t>
                      </a:r>
                      <a:endParaRPr lang="sl-SI" sz="800" b="0" i="1" u="none" strike="noStrike" dirty="0">
                        <a:solidFill>
                          <a:srgbClr val="FF0000"/>
                        </a:solidFill>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3.608</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b="0" u="none" strike="noStrike" dirty="0">
                          <a:solidFill>
                            <a:srgbClr val="FF0000"/>
                          </a:solidFill>
                          <a:effectLst/>
                        </a:rPr>
                        <a:t>29,9%</a:t>
                      </a:r>
                      <a:endParaRPr lang="sl-SI" sz="800" b="0" i="1" u="none" strike="noStrike" dirty="0">
                        <a:solidFill>
                          <a:srgbClr val="FF0000"/>
                        </a:solidFill>
                        <a:effectLst/>
                        <a:latin typeface="Times New Roman" panose="02020603050405020304" pitchFamily="18" charset="0"/>
                      </a:endParaRPr>
                    </a:p>
                  </a:txBody>
                  <a:tcPr marL="5293" marR="5293" marT="5293" marB="0" anchor="b"/>
                </a:tc>
                <a:tc>
                  <a:txBody>
                    <a:bodyPr/>
                    <a:lstStyle/>
                    <a:p>
                      <a:pPr algn="r" fontAlgn="b"/>
                      <a:r>
                        <a:rPr lang="sl-SI" sz="900" u="none" strike="noStrike">
                          <a:effectLst/>
                        </a:rPr>
                        <a:t>4331</a:t>
                      </a:r>
                      <a:endParaRPr lang="sl-SI" sz="900" b="0" i="0" u="none" strike="noStrike">
                        <a:effectLst/>
                        <a:latin typeface="Times New Roman" panose="02020603050405020304" pitchFamily="18" charset="0"/>
                      </a:endParaRPr>
                    </a:p>
                  </a:txBody>
                  <a:tcPr marL="5293" marR="5293" marT="5293" marB="0" anchor="b"/>
                </a:tc>
                <a:tc>
                  <a:txBody>
                    <a:bodyPr/>
                    <a:lstStyle/>
                    <a:p>
                      <a:pPr algn="r" fontAlgn="b"/>
                      <a:r>
                        <a:rPr lang="sl-SI" sz="800" b="0" u="none" strike="noStrike" dirty="0">
                          <a:solidFill>
                            <a:srgbClr val="FF0000"/>
                          </a:solidFill>
                          <a:effectLst/>
                        </a:rPr>
                        <a:t>28,3%</a:t>
                      </a:r>
                      <a:endParaRPr lang="sl-SI" sz="800" b="0" i="1" u="none" strike="noStrike" dirty="0">
                        <a:solidFill>
                          <a:srgbClr val="FF0000"/>
                        </a:solidFill>
                        <a:effectLst/>
                        <a:latin typeface="Times New Roman" panose="02020603050405020304" pitchFamily="18" charset="0"/>
                      </a:endParaRPr>
                    </a:p>
                  </a:txBody>
                  <a:tcPr marL="5293" marR="5293" marT="5293" marB="0" anchor="b"/>
                </a:tc>
                <a:extLst>
                  <a:ext uri="{0D108BD9-81ED-4DB2-BD59-A6C34878D82A}">
                    <a16:rowId xmlns:a16="http://schemas.microsoft.com/office/drawing/2014/main" val="2076075849"/>
                  </a:ext>
                </a:extLst>
              </a:tr>
              <a:tr h="178020">
                <a:tc>
                  <a:txBody>
                    <a:bodyPr/>
                    <a:lstStyle/>
                    <a:p>
                      <a:pPr algn="l" fontAlgn="b"/>
                      <a:r>
                        <a:rPr lang="sl-SI" sz="900" u="none" strike="noStrike">
                          <a:effectLst/>
                        </a:rPr>
                        <a:t>SKUPAJ </a:t>
                      </a:r>
                      <a:endParaRPr lang="sl-SI" sz="900" b="1" i="0" u="none" strike="noStrike">
                        <a:effectLst/>
                        <a:latin typeface="Times New Roman" panose="02020603050405020304" pitchFamily="18" charset="0"/>
                      </a:endParaRPr>
                    </a:p>
                  </a:txBody>
                  <a:tcPr marL="5293" marR="5293" marT="5293" marB="0" anchor="b"/>
                </a:tc>
                <a:tc>
                  <a:txBody>
                    <a:bodyPr/>
                    <a:lstStyle/>
                    <a:p>
                      <a:pPr algn="ctr" fontAlgn="b"/>
                      <a:r>
                        <a:rPr lang="sl-SI" sz="900" b="1" u="none" strike="noStrike" dirty="0">
                          <a:solidFill>
                            <a:schemeClr val="accent1">
                              <a:lumMod val="50000"/>
                            </a:schemeClr>
                          </a:solidFill>
                          <a:effectLst/>
                        </a:rPr>
                        <a:t>10.091</a:t>
                      </a:r>
                      <a:endParaRPr lang="sl-SI" sz="900" b="1" i="0" u="none" strike="noStrike" dirty="0">
                        <a:solidFill>
                          <a:schemeClr val="accent1">
                            <a:lumMod val="50000"/>
                          </a:schemeClr>
                        </a:solidFill>
                        <a:effectLst/>
                        <a:latin typeface="Times New Roman" panose="02020603050405020304" pitchFamily="18" charset="0"/>
                      </a:endParaRPr>
                    </a:p>
                  </a:txBody>
                  <a:tcPr marL="5293" marR="5293" marT="5293" marB="0" anchor="b"/>
                </a:tc>
                <a:tc>
                  <a:txBody>
                    <a:bodyPr/>
                    <a:lstStyle/>
                    <a:p>
                      <a:pPr algn="ctr" fontAlgn="b"/>
                      <a:r>
                        <a:rPr lang="sl-SI" sz="800" u="none" strike="noStrike">
                          <a:effectLst/>
                        </a:rPr>
                        <a:t>100%</a:t>
                      </a:r>
                      <a:endParaRPr lang="sl-SI" sz="800" b="0" i="0" u="none" strike="noStrike">
                        <a:effectLst/>
                        <a:latin typeface="Times New Roman" panose="02020603050405020304" pitchFamily="18" charset="0"/>
                      </a:endParaRPr>
                    </a:p>
                  </a:txBody>
                  <a:tcPr marL="5293" marR="5293" marT="5293" marB="0" anchor="b"/>
                </a:tc>
                <a:tc>
                  <a:txBody>
                    <a:bodyPr/>
                    <a:lstStyle/>
                    <a:p>
                      <a:pPr algn="ctr" fontAlgn="b"/>
                      <a:r>
                        <a:rPr lang="sl-SI" sz="900" b="1" u="none" strike="noStrike" dirty="0">
                          <a:solidFill>
                            <a:schemeClr val="accent1">
                              <a:lumMod val="50000"/>
                            </a:schemeClr>
                          </a:solidFill>
                          <a:effectLst/>
                        </a:rPr>
                        <a:t>12.054</a:t>
                      </a:r>
                      <a:endParaRPr lang="sl-SI" sz="900" b="1" i="0" u="none" strike="noStrike" dirty="0">
                        <a:solidFill>
                          <a:schemeClr val="accent1">
                            <a:lumMod val="50000"/>
                          </a:schemeClr>
                        </a:solidFill>
                        <a:effectLst/>
                        <a:latin typeface="Times New Roman" panose="02020603050405020304" pitchFamily="18" charset="0"/>
                      </a:endParaRPr>
                    </a:p>
                  </a:txBody>
                  <a:tcPr marL="5293" marR="5293" marT="5293" marB="0" anchor="b"/>
                </a:tc>
                <a:tc>
                  <a:txBody>
                    <a:bodyPr/>
                    <a:lstStyle/>
                    <a:p>
                      <a:pPr algn="ctr" fontAlgn="b"/>
                      <a:r>
                        <a:rPr lang="sl-SI" sz="800" u="none" strike="noStrike">
                          <a:effectLst/>
                        </a:rPr>
                        <a:t>100%</a:t>
                      </a:r>
                      <a:endParaRPr lang="sl-SI" sz="800" b="0" i="0" u="none" strike="noStrike">
                        <a:effectLst/>
                        <a:latin typeface="Times New Roman" panose="02020603050405020304" pitchFamily="18" charset="0"/>
                      </a:endParaRPr>
                    </a:p>
                  </a:txBody>
                  <a:tcPr marL="5293" marR="5293" marT="5293" marB="0" anchor="b"/>
                </a:tc>
                <a:tc>
                  <a:txBody>
                    <a:bodyPr/>
                    <a:lstStyle/>
                    <a:p>
                      <a:pPr algn="ctr" fontAlgn="b"/>
                      <a:r>
                        <a:rPr lang="sl-SI" sz="900" b="1" u="none" strike="noStrike" dirty="0">
                          <a:solidFill>
                            <a:schemeClr val="accent1">
                              <a:lumMod val="50000"/>
                            </a:schemeClr>
                          </a:solidFill>
                          <a:effectLst/>
                        </a:rPr>
                        <a:t>15.303</a:t>
                      </a:r>
                      <a:endParaRPr lang="sl-SI" sz="900" b="1" i="0" u="none" strike="noStrike" dirty="0">
                        <a:solidFill>
                          <a:schemeClr val="accent1">
                            <a:lumMod val="50000"/>
                          </a:schemeClr>
                        </a:solidFill>
                        <a:effectLst/>
                        <a:latin typeface="Times New Roman" panose="02020603050405020304" pitchFamily="18" charset="0"/>
                      </a:endParaRPr>
                    </a:p>
                  </a:txBody>
                  <a:tcPr marL="5293" marR="5293" marT="5293" marB="0" anchor="b"/>
                </a:tc>
                <a:tc>
                  <a:txBody>
                    <a:bodyPr/>
                    <a:lstStyle/>
                    <a:p>
                      <a:pPr algn="ctr" fontAlgn="b"/>
                      <a:r>
                        <a:rPr lang="sl-SI" sz="800" u="none" strike="noStrike" dirty="0">
                          <a:effectLst/>
                        </a:rPr>
                        <a:t>100%</a:t>
                      </a:r>
                      <a:endParaRPr lang="sl-SI" sz="800" b="0" i="0" u="none" strike="noStrike" dirty="0">
                        <a:effectLst/>
                        <a:latin typeface="Times New Roman" panose="02020603050405020304" pitchFamily="18" charset="0"/>
                      </a:endParaRPr>
                    </a:p>
                  </a:txBody>
                  <a:tcPr marL="5293" marR="5293" marT="5293" marB="0" anchor="b"/>
                </a:tc>
                <a:extLst>
                  <a:ext uri="{0D108BD9-81ED-4DB2-BD59-A6C34878D82A}">
                    <a16:rowId xmlns:a16="http://schemas.microsoft.com/office/drawing/2014/main" val="3298771"/>
                  </a:ext>
                </a:extLst>
              </a:tr>
            </a:tbl>
          </a:graphicData>
        </a:graphic>
      </p:graphicFrame>
    </p:spTree>
    <p:extLst>
      <p:ext uri="{BB962C8B-B14F-4D97-AF65-F5344CB8AC3E}">
        <p14:creationId xmlns:p14="http://schemas.microsoft.com/office/powerpoint/2010/main" val="3564636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9C1B88-AAD8-B650-6C8E-99D89B243B84}"/>
              </a:ext>
            </a:extLst>
          </p:cNvPr>
          <p:cNvSpPr>
            <a:spLocks noGrp="1"/>
          </p:cNvSpPr>
          <p:nvPr>
            <p:ph type="ctrTitle"/>
          </p:nvPr>
        </p:nvSpPr>
        <p:spPr>
          <a:xfrm>
            <a:off x="1145117" y="1185333"/>
            <a:ext cx="7766936" cy="853017"/>
          </a:xfrm>
        </p:spPr>
        <p:txBody>
          <a:bodyPr/>
          <a:lstStyle/>
          <a:p>
            <a:pPr algn="ctr"/>
            <a:r>
              <a:rPr lang="sl-SI" sz="2800" dirty="0"/>
              <a:t>Prilagojeni programi osnovne šole z enakovrednim izobrazbenim standardom</a:t>
            </a:r>
          </a:p>
        </p:txBody>
      </p:sp>
      <p:sp>
        <p:nvSpPr>
          <p:cNvPr id="3" name="Podnaslov 2">
            <a:extLst>
              <a:ext uri="{FF2B5EF4-FFF2-40B4-BE49-F238E27FC236}">
                <a16:creationId xmlns:a16="http://schemas.microsoft.com/office/drawing/2014/main" id="{E00295CA-17EA-6375-1341-BD78A35F4DDF}"/>
              </a:ext>
            </a:extLst>
          </p:cNvPr>
          <p:cNvSpPr>
            <a:spLocks noGrp="1"/>
          </p:cNvSpPr>
          <p:nvPr>
            <p:ph type="subTitle" idx="1"/>
          </p:nvPr>
        </p:nvSpPr>
        <p:spPr>
          <a:xfrm>
            <a:off x="486561" y="2223083"/>
            <a:ext cx="9395670" cy="2491531"/>
          </a:xfrm>
        </p:spPr>
        <p:txBody>
          <a:bodyPr>
            <a:normAutofit fontScale="47500" lnSpcReduction="20000"/>
          </a:bodyPr>
          <a:lstStyle/>
          <a:p>
            <a:pPr algn="l"/>
            <a:r>
              <a:rPr lang="sl-SI" sz="3000" dirty="0"/>
              <a:t>V prilagojenih programih z enakovrednim izobrazbenim standardom je prilagojeno celotno izvajanje programa, tudi normativi, otroci dobijo tudi dodatne ure specialno-pedagoških dejavnosti. Prilagojeni programi so: </a:t>
            </a:r>
          </a:p>
          <a:p>
            <a:pPr marL="342900" indent="-342900" algn="l">
              <a:buFont typeface="Arial" panose="020B0604020202020204" pitchFamily="34" charset="0"/>
              <a:buChar char="•"/>
            </a:pPr>
            <a:r>
              <a:rPr lang="sl-SI" sz="3000" dirty="0"/>
              <a:t>prilagojeni program devetletne osnovne šole z enakovrednim izobrazbenim standardom za gluhe in naglušne, za gibalno ovirane, za slepe in slabovidne, za govorno - jezikovne motnje ter za otroke z avtističnimi motnjami.</a:t>
            </a:r>
          </a:p>
          <a:p>
            <a:pPr marL="342900" indent="-342900" algn="l">
              <a:buFont typeface="Arial" panose="020B0604020202020204" pitchFamily="34" charset="0"/>
              <a:buChar char="•"/>
            </a:pPr>
            <a:r>
              <a:rPr lang="sl-SI" sz="3000" dirty="0"/>
              <a:t>V teh razredih je od 7 do 10 učencev, v oddelkih kjer izvajajo prilagojeni program za otroke z avtističnimi motnjami do 5.      </a:t>
            </a:r>
          </a:p>
          <a:p>
            <a:pPr algn="l"/>
            <a:r>
              <a:rPr lang="sl-SI" sz="3000" dirty="0"/>
              <a:t>Prilagojene programe za izvajajo zavodi za vzgojo in izobraževanje otrok in mladostnikov s posebnimi potrebami.      </a:t>
            </a:r>
          </a:p>
          <a:p>
            <a:pPr algn="l"/>
            <a:r>
              <a:rPr lang="sl-SI" sz="3000" dirty="0"/>
              <a:t>Otroci z več motnjami lahko izjemoma pridobijo pravico do dodatne strokovne pomoči. </a:t>
            </a:r>
          </a:p>
          <a:p>
            <a:pPr algn="l"/>
            <a:endParaRPr lang="sl-SI" dirty="0"/>
          </a:p>
        </p:txBody>
      </p:sp>
      <p:pic>
        <p:nvPicPr>
          <p:cNvPr id="4" name="Slika 3">
            <a:extLst>
              <a:ext uri="{FF2B5EF4-FFF2-40B4-BE49-F238E27FC236}">
                <a16:creationId xmlns:a16="http://schemas.microsoft.com/office/drawing/2014/main" id="{4A5F7F70-1C87-26D7-B379-53493B5CCCE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7942" y="265112"/>
            <a:ext cx="3983046" cy="920221"/>
          </a:xfrm>
          <a:prstGeom prst="rect">
            <a:avLst/>
          </a:prstGeom>
          <a:noFill/>
          <a:ln>
            <a:noFill/>
          </a:ln>
        </p:spPr>
      </p:pic>
      <p:graphicFrame>
        <p:nvGraphicFramePr>
          <p:cNvPr id="5" name="Tabela 5">
            <a:extLst>
              <a:ext uri="{FF2B5EF4-FFF2-40B4-BE49-F238E27FC236}">
                <a16:creationId xmlns:a16="http://schemas.microsoft.com/office/drawing/2014/main" id="{B533FD57-3495-E781-5210-26E4D431CF72}"/>
              </a:ext>
            </a:extLst>
          </p:cNvPr>
          <p:cNvGraphicFramePr>
            <a:graphicFrameLocks noGrp="1"/>
          </p:cNvGraphicFramePr>
          <p:nvPr>
            <p:extLst>
              <p:ext uri="{D42A27DB-BD31-4B8C-83A1-F6EECF244321}">
                <p14:modId xmlns:p14="http://schemas.microsoft.com/office/powerpoint/2010/main" val="1633849685"/>
              </p:ext>
            </p:extLst>
          </p:nvPr>
        </p:nvGraphicFramePr>
        <p:xfrm>
          <a:off x="392556" y="4404220"/>
          <a:ext cx="11033250" cy="2365698"/>
        </p:xfrm>
        <a:graphic>
          <a:graphicData uri="http://schemas.openxmlformats.org/drawingml/2006/table">
            <a:tbl>
              <a:tblPr firstRow="1" bandRow="1">
                <a:tableStyleId>{5C22544A-7EE6-4342-B048-85BDC9FD1C3A}</a:tableStyleId>
              </a:tblPr>
              <a:tblGrid>
                <a:gridCol w="8481178">
                  <a:extLst>
                    <a:ext uri="{9D8B030D-6E8A-4147-A177-3AD203B41FA5}">
                      <a16:colId xmlns:a16="http://schemas.microsoft.com/office/drawing/2014/main" val="1944239766"/>
                    </a:ext>
                  </a:extLst>
                </a:gridCol>
                <a:gridCol w="2552072">
                  <a:extLst>
                    <a:ext uri="{9D8B030D-6E8A-4147-A177-3AD203B41FA5}">
                      <a16:colId xmlns:a16="http://schemas.microsoft.com/office/drawing/2014/main" val="1617310232"/>
                    </a:ext>
                  </a:extLst>
                </a:gridCol>
              </a:tblGrid>
              <a:tr h="366168">
                <a:tc>
                  <a:txBody>
                    <a:bodyPr/>
                    <a:lstStyle/>
                    <a:p>
                      <a:endParaRPr lang="sl-SI" sz="1200" b="0" dirty="0">
                        <a:latin typeface="Abadi Extra Light" panose="020B0604020202020204" pitchFamily="34" charset="0"/>
                      </a:endParaRPr>
                    </a:p>
                  </a:txBody>
                  <a:tcPr/>
                </a:tc>
                <a:tc>
                  <a:txBody>
                    <a:bodyPr/>
                    <a:lstStyle/>
                    <a:p>
                      <a:endParaRPr lang="sl-SI" sz="1200" b="0" dirty="0">
                        <a:latin typeface="Abadi Extra Light" panose="020B0604020202020204" pitchFamily="34" charset="0"/>
                      </a:endParaRPr>
                    </a:p>
                  </a:txBody>
                  <a:tcPr/>
                </a:tc>
                <a:extLst>
                  <a:ext uri="{0D108BD9-81ED-4DB2-BD59-A6C34878D82A}">
                    <a16:rowId xmlns:a16="http://schemas.microsoft.com/office/drawing/2014/main" val="782626481"/>
                  </a:ext>
                </a:extLst>
              </a:tr>
              <a:tr h="366168">
                <a:tc>
                  <a:txBody>
                    <a:bodyPr/>
                    <a:lstStyle/>
                    <a:p>
                      <a:r>
                        <a:rPr lang="sl-SI" sz="1200" b="0" i="0" kern="1200" dirty="0">
                          <a:solidFill>
                            <a:schemeClr val="dk1"/>
                          </a:solidFill>
                          <a:effectLst/>
                          <a:latin typeface="Abadi Extra Light" panose="020B0604020202020204" pitchFamily="34" charset="0"/>
                          <a:ea typeface="+mn-ea"/>
                          <a:cs typeface="+mn-cs"/>
                        </a:rPr>
                        <a:t>Pril. program devetletne </a:t>
                      </a:r>
                      <a:r>
                        <a:rPr lang="sl-SI" sz="1200" b="0" i="0" kern="1200" dirty="0" err="1">
                          <a:solidFill>
                            <a:schemeClr val="dk1"/>
                          </a:solidFill>
                          <a:effectLst/>
                          <a:latin typeface="Abadi Extra Light" panose="020B0604020202020204" pitchFamily="34" charset="0"/>
                          <a:ea typeface="+mn-ea"/>
                          <a:cs typeface="+mn-cs"/>
                        </a:rPr>
                        <a:t>osn</a:t>
                      </a:r>
                      <a:r>
                        <a:rPr lang="sl-SI" sz="1200" b="0" i="0" kern="1200" dirty="0">
                          <a:solidFill>
                            <a:schemeClr val="dk1"/>
                          </a:solidFill>
                          <a:effectLst/>
                          <a:latin typeface="Abadi Extra Light" panose="020B0604020202020204" pitchFamily="34" charset="0"/>
                          <a:ea typeface="+mn-ea"/>
                          <a:cs typeface="+mn-cs"/>
                        </a:rPr>
                        <a:t>. šole z enakovrednim </a:t>
                      </a:r>
                      <a:r>
                        <a:rPr lang="sl-SI" sz="1200" b="0" i="0" kern="1200" dirty="0" err="1">
                          <a:solidFill>
                            <a:schemeClr val="dk1"/>
                          </a:solidFill>
                          <a:effectLst/>
                          <a:latin typeface="Abadi Extra Light" panose="020B0604020202020204" pitchFamily="34" charset="0"/>
                          <a:ea typeface="+mn-ea"/>
                          <a:cs typeface="+mn-cs"/>
                        </a:rPr>
                        <a:t>izob</a:t>
                      </a:r>
                      <a:r>
                        <a:rPr lang="sl-SI" sz="1200" b="0" i="0" kern="1200" dirty="0">
                          <a:solidFill>
                            <a:schemeClr val="dk1"/>
                          </a:solidFill>
                          <a:effectLst/>
                          <a:latin typeface="Abadi Extra Light" panose="020B0604020202020204" pitchFamily="34" charset="0"/>
                          <a:ea typeface="+mn-ea"/>
                          <a:cs typeface="+mn-cs"/>
                        </a:rPr>
                        <a:t>. standardom za otroke </a:t>
                      </a:r>
                      <a:r>
                        <a:rPr lang="sl-SI" sz="1200" b="1" i="0" kern="1200" dirty="0">
                          <a:solidFill>
                            <a:schemeClr val="dk1"/>
                          </a:solidFill>
                          <a:effectLst/>
                          <a:latin typeface="Abadi Extra Light" panose="020B0604020202020204" pitchFamily="34" charset="0"/>
                          <a:ea typeface="+mn-ea"/>
                          <a:cs typeface="+mn-cs"/>
                        </a:rPr>
                        <a:t>z govorno jezikovnimi motnjami</a:t>
                      </a:r>
                      <a:endParaRPr lang="sl-SI" sz="1200" b="1" dirty="0">
                        <a:latin typeface="Abadi Extra Light" panose="020B0604020202020204" pitchFamily="34" charset="0"/>
                      </a:endParaRPr>
                    </a:p>
                  </a:txBody>
                  <a:tcPr/>
                </a:tc>
                <a:tc>
                  <a:txBody>
                    <a:bodyPr/>
                    <a:lstStyle/>
                    <a:p>
                      <a:r>
                        <a:rPr lang="sl-SI" sz="1200" b="0" dirty="0">
                          <a:latin typeface="Abadi Extra Light" panose="020B0604020202020204" pitchFamily="34" charset="0"/>
                        </a:rPr>
                        <a:t>3 (LJ, MB, Portorož)</a:t>
                      </a:r>
                    </a:p>
                  </a:txBody>
                  <a:tcPr/>
                </a:tc>
                <a:extLst>
                  <a:ext uri="{0D108BD9-81ED-4DB2-BD59-A6C34878D82A}">
                    <a16:rowId xmlns:a16="http://schemas.microsoft.com/office/drawing/2014/main" val="434068553"/>
                  </a:ext>
                </a:extLst>
              </a:tr>
              <a:tr h="366168">
                <a:tc>
                  <a:txBody>
                    <a:bodyPr/>
                    <a:lstStyle/>
                    <a:p>
                      <a:r>
                        <a:rPr lang="sl-SI" sz="1200" b="0" i="0" kern="1200" dirty="0">
                          <a:solidFill>
                            <a:schemeClr val="dk1"/>
                          </a:solidFill>
                          <a:effectLst/>
                          <a:latin typeface="Abadi Extra Light" panose="020B0604020202020204" pitchFamily="34" charset="0"/>
                          <a:ea typeface="+mn-ea"/>
                          <a:cs typeface="+mn-cs"/>
                        </a:rPr>
                        <a:t>Prilagojen program devetletne osnovne šole z enakovrednim izobrazbenim standardom </a:t>
                      </a:r>
                      <a:r>
                        <a:rPr lang="sl-SI" sz="1200" b="1" i="0" kern="1200" dirty="0">
                          <a:solidFill>
                            <a:schemeClr val="dk1"/>
                          </a:solidFill>
                          <a:effectLst/>
                          <a:latin typeface="Abadi Extra Light" panose="020B0604020202020204" pitchFamily="34" charset="0"/>
                          <a:ea typeface="+mn-ea"/>
                          <a:cs typeface="+mn-cs"/>
                        </a:rPr>
                        <a:t>za gibalno ovirane otroke</a:t>
                      </a:r>
                      <a:endParaRPr lang="sl-SI" sz="1200" b="1" dirty="0">
                        <a:latin typeface="Abadi Extra Light" panose="020B0604020202020204" pitchFamily="34" charset="0"/>
                      </a:endParaRPr>
                    </a:p>
                  </a:txBody>
                  <a:tcPr/>
                </a:tc>
                <a:tc>
                  <a:txBody>
                    <a:bodyPr/>
                    <a:lstStyle/>
                    <a:p>
                      <a:r>
                        <a:rPr lang="sl-SI" sz="1200" b="0" dirty="0">
                          <a:latin typeface="Abadi Extra Light" panose="020B0604020202020204" pitchFamily="34" charset="0"/>
                        </a:rPr>
                        <a:t>1 (KAMNIK)</a:t>
                      </a:r>
                    </a:p>
                  </a:txBody>
                  <a:tcPr/>
                </a:tc>
                <a:extLst>
                  <a:ext uri="{0D108BD9-81ED-4DB2-BD59-A6C34878D82A}">
                    <a16:rowId xmlns:a16="http://schemas.microsoft.com/office/drawing/2014/main" val="549717768"/>
                  </a:ext>
                </a:extLst>
              </a:tr>
              <a:tr h="497017">
                <a:tc>
                  <a:txBody>
                    <a:bodyPr/>
                    <a:lstStyle/>
                    <a:p>
                      <a:r>
                        <a:rPr lang="sl-SI" sz="1200" b="0" i="0" kern="1200" dirty="0">
                          <a:solidFill>
                            <a:schemeClr val="dk1"/>
                          </a:solidFill>
                          <a:effectLst/>
                          <a:latin typeface="Abadi Extra Light" panose="020B0604020202020204" pitchFamily="34" charset="0"/>
                          <a:ea typeface="+mn-ea"/>
                          <a:cs typeface="+mn-cs"/>
                        </a:rPr>
                        <a:t>Prilagojen program devetletne osnovne šole z enakovrednim izobrazbenim standardom </a:t>
                      </a:r>
                      <a:r>
                        <a:rPr lang="sl-SI" sz="1200" b="1" i="0" kern="1200" dirty="0">
                          <a:solidFill>
                            <a:schemeClr val="dk1"/>
                          </a:solidFill>
                          <a:effectLst/>
                          <a:latin typeface="Abadi Extra Light" panose="020B0604020202020204" pitchFamily="34" charset="0"/>
                          <a:ea typeface="+mn-ea"/>
                          <a:cs typeface="+mn-cs"/>
                        </a:rPr>
                        <a:t>za gluhe in naglušne otroke</a:t>
                      </a:r>
                      <a:endParaRPr lang="sl-SI" sz="1200" b="1" dirty="0">
                        <a:latin typeface="Abadi Extra Light" panose="020B0604020202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l-SI" sz="1200" b="0" dirty="0">
                          <a:latin typeface="Abadi Extra Light" panose="020B0604020202020204" pitchFamily="34" charset="0"/>
                        </a:rPr>
                        <a:t>3 (LJ, MB, Portorož)</a:t>
                      </a:r>
                    </a:p>
                    <a:p>
                      <a:endParaRPr lang="sl-SI" sz="1200" b="0" dirty="0">
                        <a:latin typeface="Abadi Extra Light" panose="020B0604020202020204" pitchFamily="34" charset="0"/>
                      </a:endParaRPr>
                    </a:p>
                  </a:txBody>
                  <a:tcPr/>
                </a:tc>
                <a:extLst>
                  <a:ext uri="{0D108BD9-81ED-4DB2-BD59-A6C34878D82A}">
                    <a16:rowId xmlns:a16="http://schemas.microsoft.com/office/drawing/2014/main" val="1857417768"/>
                  </a:ext>
                </a:extLst>
              </a:tr>
              <a:tr h="366168">
                <a:tc>
                  <a:txBody>
                    <a:bodyPr/>
                    <a:lstStyle/>
                    <a:p>
                      <a:r>
                        <a:rPr lang="sl-SI" sz="1200" b="0" i="0" kern="1200" dirty="0">
                          <a:solidFill>
                            <a:schemeClr val="dk1"/>
                          </a:solidFill>
                          <a:effectLst/>
                          <a:latin typeface="Abadi Extra Light" panose="020B0604020202020204" pitchFamily="34" charset="0"/>
                          <a:ea typeface="+mn-ea"/>
                          <a:cs typeface="+mn-cs"/>
                        </a:rPr>
                        <a:t>Prilagojen program devetletne osnovne šole z enakovrednim </a:t>
                      </a:r>
                      <a:r>
                        <a:rPr lang="sl-SI" sz="1200" b="0" i="0" kern="1200" dirty="0" err="1">
                          <a:solidFill>
                            <a:schemeClr val="dk1"/>
                          </a:solidFill>
                          <a:effectLst/>
                          <a:latin typeface="Abadi Extra Light" panose="020B0604020202020204" pitchFamily="34" charset="0"/>
                          <a:ea typeface="+mn-ea"/>
                          <a:cs typeface="+mn-cs"/>
                        </a:rPr>
                        <a:t>izobr</a:t>
                      </a:r>
                      <a:r>
                        <a:rPr lang="sl-SI" sz="1200" b="0" i="0" kern="1200" dirty="0">
                          <a:solidFill>
                            <a:schemeClr val="dk1"/>
                          </a:solidFill>
                          <a:effectLst/>
                          <a:latin typeface="Abadi Extra Light" panose="020B0604020202020204" pitchFamily="34" charset="0"/>
                          <a:ea typeface="+mn-ea"/>
                          <a:cs typeface="+mn-cs"/>
                        </a:rPr>
                        <a:t>. standardom </a:t>
                      </a:r>
                      <a:r>
                        <a:rPr lang="sl-SI" sz="1200" b="1" i="0" kern="1200" dirty="0">
                          <a:solidFill>
                            <a:schemeClr val="dk1"/>
                          </a:solidFill>
                          <a:effectLst/>
                          <a:latin typeface="Abadi Extra Light" panose="020B0604020202020204" pitchFamily="34" charset="0"/>
                          <a:ea typeface="+mn-ea"/>
                          <a:cs typeface="+mn-cs"/>
                        </a:rPr>
                        <a:t>za slepe in slabovidne otroke</a:t>
                      </a:r>
                      <a:endParaRPr lang="sl-SI" sz="1200" b="1" dirty="0">
                        <a:latin typeface="Abadi Extra Light" panose="020B0604020202020204" pitchFamily="34" charset="0"/>
                      </a:endParaRPr>
                    </a:p>
                  </a:txBody>
                  <a:tcPr/>
                </a:tc>
                <a:tc>
                  <a:txBody>
                    <a:bodyPr/>
                    <a:lstStyle/>
                    <a:p>
                      <a:r>
                        <a:rPr lang="sl-SI" sz="1200" b="0" dirty="0">
                          <a:latin typeface="Abadi Extra Light" panose="020B0604020202020204" pitchFamily="34" charset="0"/>
                        </a:rPr>
                        <a:t>1 (IRIS)</a:t>
                      </a:r>
                    </a:p>
                  </a:txBody>
                  <a:tcPr/>
                </a:tc>
                <a:extLst>
                  <a:ext uri="{0D108BD9-81ED-4DB2-BD59-A6C34878D82A}">
                    <a16:rowId xmlns:a16="http://schemas.microsoft.com/office/drawing/2014/main" val="476474914"/>
                  </a:ext>
                </a:extLst>
              </a:tr>
              <a:tr h="404009">
                <a:tc>
                  <a:txBody>
                    <a:bodyPr/>
                    <a:lstStyle/>
                    <a:p>
                      <a:r>
                        <a:rPr lang="sl-SI" sz="1200" b="0" i="0" kern="1200" dirty="0">
                          <a:solidFill>
                            <a:schemeClr val="dk1"/>
                          </a:solidFill>
                          <a:effectLst/>
                          <a:latin typeface="Abadi Extra Light" panose="020B0204020104020204" pitchFamily="34" charset="0"/>
                          <a:ea typeface="+mn-ea"/>
                          <a:cs typeface="+mn-cs"/>
                        </a:rPr>
                        <a:t>Prilagojeni izobraževalni program osnovne šole z enakovrednim izobrazbenim standardom </a:t>
                      </a:r>
                      <a:r>
                        <a:rPr lang="sl-SI" sz="1200" b="1" i="0" kern="1200" dirty="0">
                          <a:solidFill>
                            <a:schemeClr val="dk1"/>
                          </a:solidFill>
                          <a:effectLst/>
                          <a:latin typeface="Abadi Extra Light" panose="020B0204020104020204" pitchFamily="34" charset="0"/>
                          <a:ea typeface="+mn-ea"/>
                          <a:cs typeface="+mn-cs"/>
                        </a:rPr>
                        <a:t>za otroke z avtističnimi motnjami</a:t>
                      </a:r>
                      <a:endParaRPr lang="sl-SI" sz="1000" b="1" dirty="0">
                        <a:latin typeface="Abadi Extra Light" panose="020B0204020104020204" pitchFamily="34" charset="0"/>
                      </a:endParaRPr>
                    </a:p>
                  </a:txBody>
                  <a:tcPr/>
                </a:tc>
                <a:tc>
                  <a:txBody>
                    <a:bodyPr/>
                    <a:lstStyle/>
                    <a:p>
                      <a:r>
                        <a:rPr lang="sl-SI" sz="1200" b="0" dirty="0">
                          <a:latin typeface="Abadi Extra Light" panose="020B0604020202020204" pitchFamily="34" charset="0"/>
                        </a:rPr>
                        <a:t>4 (IRIS, LJ, MB, Portorož)</a:t>
                      </a:r>
                    </a:p>
                  </a:txBody>
                  <a:tcPr/>
                </a:tc>
                <a:extLst>
                  <a:ext uri="{0D108BD9-81ED-4DB2-BD59-A6C34878D82A}">
                    <a16:rowId xmlns:a16="http://schemas.microsoft.com/office/drawing/2014/main" val="2330513213"/>
                  </a:ext>
                </a:extLst>
              </a:tr>
            </a:tbl>
          </a:graphicData>
        </a:graphic>
      </p:graphicFrame>
    </p:spTree>
    <p:extLst>
      <p:ext uri="{BB962C8B-B14F-4D97-AF65-F5344CB8AC3E}">
        <p14:creationId xmlns:p14="http://schemas.microsoft.com/office/powerpoint/2010/main" val="3729066485"/>
      </p:ext>
    </p:extLst>
  </p:cSld>
  <p:clrMapOvr>
    <a:masterClrMapping/>
  </p:clrMapOvr>
</p:sld>
</file>

<file path=ppt/theme/theme1.xml><?xml version="1.0" encoding="utf-8"?>
<a:theme xmlns:a="http://schemas.openxmlformats.org/drawingml/2006/main" name="Gladk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3E75BEE27126540811A3B472D8CB50D" ma:contentTypeVersion="2" ma:contentTypeDescription="Create a new document." ma:contentTypeScope="" ma:versionID="bbd7116714be1fc2f06526c1f9d63628">
  <xsd:schema xmlns:xsd="http://www.w3.org/2001/XMLSchema" xmlns:xs="http://www.w3.org/2001/XMLSchema" xmlns:p="http://schemas.microsoft.com/office/2006/metadata/properties" xmlns:ns3="d9fe4c8a-8b2f-4eef-8bec-fe0e51624410" targetNamespace="http://schemas.microsoft.com/office/2006/metadata/properties" ma:root="true" ma:fieldsID="486558217af29af62672f9c69300d601" ns3:_="">
    <xsd:import namespace="d9fe4c8a-8b2f-4eef-8bec-fe0e51624410"/>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fe4c8a-8b2f-4eef-8bec-fe0e516244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2990E5-72F1-49CD-9069-7B7F71003FBD}">
  <ds:schemaRefs>
    <ds:schemaRef ds:uri="http://www.w3.org/XML/1998/namespace"/>
    <ds:schemaRef ds:uri="http://schemas.microsoft.com/office/infopath/2007/PartnerControls"/>
    <ds:schemaRef ds:uri="http://schemas.microsoft.com/office/2006/documentManagement/types"/>
    <ds:schemaRef ds:uri="d9fe4c8a-8b2f-4eef-8bec-fe0e51624410"/>
    <ds:schemaRef ds:uri="http://purl.org/dc/elements/1.1/"/>
    <ds:schemaRef ds:uri="http://schemas.microsoft.com/office/2006/metadata/properties"/>
    <ds:schemaRef ds:uri="http://schemas.openxmlformats.org/package/2006/metadata/core-properties"/>
    <ds:schemaRef ds:uri="http://purl.org/dc/dcmitype/"/>
    <ds:schemaRef ds:uri="http://purl.org/dc/terms/"/>
  </ds:schemaRefs>
</ds:datastoreItem>
</file>

<file path=customXml/itemProps2.xml><?xml version="1.0" encoding="utf-8"?>
<ds:datastoreItem xmlns:ds="http://schemas.openxmlformats.org/officeDocument/2006/customXml" ds:itemID="{25C0C5B8-E693-4281-8917-C369DB5C6E2C}">
  <ds:schemaRefs>
    <ds:schemaRef ds:uri="http://schemas.microsoft.com/sharepoint/v3/contenttype/forms"/>
  </ds:schemaRefs>
</ds:datastoreItem>
</file>

<file path=customXml/itemProps3.xml><?xml version="1.0" encoding="utf-8"?>
<ds:datastoreItem xmlns:ds="http://schemas.openxmlformats.org/officeDocument/2006/customXml" ds:itemID="{4F5F744D-44B9-4E35-96F5-59A7E3AFE9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fe4c8a-8b2f-4eef-8bec-fe0e516244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458</TotalTime>
  <Words>3039</Words>
  <Application>Microsoft Office PowerPoint</Application>
  <PresentationFormat>Širokozaslonsko</PresentationFormat>
  <Paragraphs>572</Paragraphs>
  <Slides>19</Slides>
  <Notes>0</Notes>
  <HiddenSlides>0</HiddenSlides>
  <MMClips>0</MMClips>
  <ScaleCrop>false</ScaleCrop>
  <HeadingPairs>
    <vt:vector size="6" baseType="variant">
      <vt:variant>
        <vt:lpstr>Uporabljene pisave</vt:lpstr>
      </vt:variant>
      <vt:variant>
        <vt:i4>7</vt:i4>
      </vt:variant>
      <vt:variant>
        <vt:lpstr>Tema</vt:lpstr>
      </vt:variant>
      <vt:variant>
        <vt:i4>1</vt:i4>
      </vt:variant>
      <vt:variant>
        <vt:lpstr>Naslovi diapozitivov</vt:lpstr>
      </vt:variant>
      <vt:variant>
        <vt:i4>19</vt:i4>
      </vt:variant>
    </vt:vector>
  </HeadingPairs>
  <TitlesOfParts>
    <vt:vector size="27" baseType="lpstr">
      <vt:lpstr>Abadi Extra Light</vt:lpstr>
      <vt:lpstr>Arial</vt:lpstr>
      <vt:lpstr>Calibri</vt:lpstr>
      <vt:lpstr>Calibri Light</vt:lpstr>
      <vt:lpstr>Times New Roman</vt:lpstr>
      <vt:lpstr>Trebuchet MS</vt:lpstr>
      <vt:lpstr>Wingdings 3</vt:lpstr>
      <vt:lpstr>Gladko</vt:lpstr>
      <vt:lpstr>IZZIVI NA PODROČJU VZGOJE IN IZOBRAŽEVANJA OTROK S POSEBNIMI POTREBAMI</vt:lpstr>
      <vt:lpstr>Zakonodaja na področju posebnih potreb</vt:lpstr>
      <vt:lpstr>Skupine otrok s posebnimi potrebami</vt:lpstr>
      <vt:lpstr>Programi vzgoje in izobraževanja otrok s posebnimi potrebami</vt:lpstr>
      <vt:lpstr>Vrtec</vt:lpstr>
      <vt:lpstr>Vrtec</vt:lpstr>
      <vt:lpstr>Program osnovne šole s prilagojenim izvajanjem in dodatno strokovno pomočjo</vt:lpstr>
      <vt:lpstr>Program osnovne šole s prilagojenim izvajanjem in dodatno strokovno pomočjo</vt:lpstr>
      <vt:lpstr>Prilagojeni programi osnovne šole z enakovrednim izobrazbenim standardom</vt:lpstr>
      <vt:lpstr>Prilagojeni programi osnovne šole z nižjim izobrazbenim standardom</vt:lpstr>
      <vt:lpstr>Posebni program vzgoje in izobraževanja</vt:lpstr>
      <vt:lpstr>PowerPointova predstavitev</vt:lpstr>
      <vt:lpstr>Srednješolski programi s prilagojenim izvajanjem in dodatno strokovno pomočjo</vt:lpstr>
      <vt:lpstr>PowerPointova predstavitev</vt:lpstr>
      <vt:lpstr>Prilagojeni srednješolski programi</vt:lpstr>
      <vt:lpstr>Fizična pomoč in druge pravice</vt:lpstr>
      <vt:lpstr>STROKOVNI CENTRI</vt:lpstr>
      <vt:lpstr>IZZIVI</vt:lpstr>
      <vt:lpstr>IZZIVI</vt:lpstr>
    </vt:vector>
  </TitlesOfParts>
  <Company>MJU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IZZIVI NA PODROČJU VZGOJE IN IZOBRAŽEVANJA OTROK S POSEBNIMI POTREBAMI</dc:title>
  <dc:creator>Polona Šoln Vrbinc</dc:creator>
  <cp:lastModifiedBy>Sebastijan Magdič</cp:lastModifiedBy>
  <cp:revision>30</cp:revision>
  <cp:lastPrinted>2023-11-06T13:54:57Z</cp:lastPrinted>
  <dcterms:created xsi:type="dcterms:W3CDTF">2023-11-03T07:45:12Z</dcterms:created>
  <dcterms:modified xsi:type="dcterms:W3CDTF">2023-11-07T09:23:33Z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0x01010093E75BEE27126540811A3B472D8CB50D</vt:lpwstr>
  </property>
</Properties>
</file>