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rtomir.matejek\Dropbox\1%20PRODEKANSTVO\ANALIZA%20VPISA%202019-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rtomir.matejek\Dropbox\1%20PRODEKANSTVO\ANALIZA%20VPISA%202019-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PRIJAVE 1. ROK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'PRIJAVE 1 ROK'!$B$3</c:f>
              <c:strCache>
                <c:ptCount val="1"/>
                <c:pt idx="0">
                  <c:v>Predšolska vzgoja 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'PRIJAVE 1 ROK'!$C$2:$G$2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'PRIJAVE 1 ROK'!$C$3:$G$3</c:f>
              <c:numCache>
                <c:formatCode>General</c:formatCode>
                <c:ptCount val="5"/>
                <c:pt idx="0">
                  <c:v>124</c:v>
                </c:pt>
                <c:pt idx="1">
                  <c:v>142</c:v>
                </c:pt>
                <c:pt idx="2">
                  <c:v>90</c:v>
                </c:pt>
                <c:pt idx="3">
                  <c:v>107</c:v>
                </c:pt>
                <c:pt idx="4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B4-4278-B95B-5B322FFB0194}"/>
            </c:ext>
          </c:extLst>
        </c:ser>
        <c:ser>
          <c:idx val="1"/>
          <c:order val="1"/>
          <c:tx>
            <c:strRef>
              <c:f>'PRIJAVE 1 ROK'!$B$4</c:f>
              <c:strCache>
                <c:ptCount val="1"/>
                <c:pt idx="0">
                  <c:v>Predšolska vzgoja IZR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'PRIJAVE 1 ROK'!$C$2:$G$2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'PRIJAVE 1 ROK'!$C$4:$G$4</c:f>
              <c:numCache>
                <c:formatCode>General</c:formatCode>
                <c:ptCount val="5"/>
                <c:pt idx="0">
                  <c:v>25</c:v>
                </c:pt>
                <c:pt idx="1">
                  <c:v>43</c:v>
                </c:pt>
                <c:pt idx="2">
                  <c:v>40</c:v>
                </c:pt>
                <c:pt idx="3">
                  <c:v>33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B4-4278-B95B-5B322FFB0194}"/>
            </c:ext>
          </c:extLst>
        </c:ser>
        <c:ser>
          <c:idx val="2"/>
          <c:order val="2"/>
          <c:tx>
            <c:strRef>
              <c:f>'PRIJAVE 1 ROK'!$B$5</c:f>
              <c:strCache>
                <c:ptCount val="1"/>
                <c:pt idx="0">
                  <c:v>Razredni pouk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'PRIJAVE 1 ROK'!$C$2:$G$2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'PRIJAVE 1 ROK'!$C$5:$G$5</c:f>
              <c:numCache>
                <c:formatCode>General</c:formatCode>
                <c:ptCount val="5"/>
                <c:pt idx="0">
                  <c:v>51</c:v>
                </c:pt>
                <c:pt idx="1">
                  <c:v>62</c:v>
                </c:pt>
                <c:pt idx="2">
                  <c:v>73</c:v>
                </c:pt>
                <c:pt idx="3">
                  <c:v>77</c:v>
                </c:pt>
                <c:pt idx="4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B4-4278-B95B-5B322FFB019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64915568"/>
        <c:axId val="2127038288"/>
      </c:barChart>
      <c:catAx>
        <c:axId val="1764915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127038288"/>
        <c:crosses val="autoZero"/>
        <c:auto val="1"/>
        <c:lblAlgn val="ctr"/>
        <c:lblOffset val="100"/>
        <c:noMultiLvlLbl val="0"/>
      </c:catAx>
      <c:valAx>
        <c:axId val="21270382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491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3679927333027023E-2"/>
          <c:y val="8.5936550165561718E-2"/>
          <c:w val="0.93609808457041477"/>
          <c:h val="0.12410894943973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ŠTEVILO SPREJETIH V 1. ROKU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'ŠT. SPREJETIH'!$A$3</c:f>
              <c:strCache>
                <c:ptCount val="1"/>
                <c:pt idx="0">
                  <c:v>Predšolska vzgoja 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'ŠT. SPREJETIH'!$B$2:$F$2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'ŠT. SPREJETIH'!$B$3:$F$3</c:f>
              <c:numCache>
                <c:formatCode>General</c:formatCode>
                <c:ptCount val="5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61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31-4EE9-B188-87211F9E1E20}"/>
            </c:ext>
          </c:extLst>
        </c:ser>
        <c:ser>
          <c:idx val="1"/>
          <c:order val="1"/>
          <c:tx>
            <c:strRef>
              <c:f>'ŠT. SPREJETIH'!$A$4</c:f>
              <c:strCache>
                <c:ptCount val="1"/>
                <c:pt idx="0">
                  <c:v>Predšolska vzgoja IZR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'ŠT. SPREJETIH'!$B$2:$F$2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'ŠT. SPREJETIH'!$B$4:$F$4</c:f>
              <c:numCache>
                <c:formatCode>General</c:formatCode>
                <c:ptCount val="5"/>
                <c:pt idx="0">
                  <c:v>55</c:v>
                </c:pt>
                <c:pt idx="1">
                  <c:v>67</c:v>
                </c:pt>
                <c:pt idx="2">
                  <c:v>61</c:v>
                </c:pt>
                <c:pt idx="3">
                  <c:v>52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31-4EE9-B188-87211F9E1E20}"/>
            </c:ext>
          </c:extLst>
        </c:ser>
        <c:ser>
          <c:idx val="2"/>
          <c:order val="2"/>
          <c:tx>
            <c:strRef>
              <c:f>'ŠT. SPREJETIH'!$A$5</c:f>
              <c:strCache>
                <c:ptCount val="1"/>
                <c:pt idx="0">
                  <c:v>Razredni pouk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numRef>
              <c:f>'ŠT. SPREJETIH'!$B$2:$F$2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'ŠT. SPREJETIH'!$B$5:$F$5</c:f>
              <c:numCache>
                <c:formatCode>General</c:formatCode>
                <c:ptCount val="5"/>
                <c:pt idx="0">
                  <c:v>48</c:v>
                </c:pt>
                <c:pt idx="1">
                  <c:v>66</c:v>
                </c:pt>
                <c:pt idx="2">
                  <c:v>70</c:v>
                </c:pt>
                <c:pt idx="3">
                  <c:v>72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31-4EE9-B188-87211F9E1E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64919280"/>
        <c:axId val="1974421584"/>
      </c:barChart>
      <c:catAx>
        <c:axId val="1764919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974421584"/>
        <c:crosses val="autoZero"/>
        <c:auto val="1"/>
        <c:lblAlgn val="ctr"/>
        <c:lblOffset val="100"/>
        <c:noMultiLvlLbl val="0"/>
      </c:catAx>
      <c:valAx>
        <c:axId val="1974421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491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B4FB65-EE4D-3A8C-D0DD-222F4B6BD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D2415B8-74F8-B8EF-F363-367E80534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E71A5D0-8704-912E-B9BC-30346EE3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8A2AB36-7AE3-213A-9077-F713D70A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66D96C2-13E2-85EE-3F0C-91C0F2CFB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538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104F66-C981-E4F7-7007-6C136B79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AC5A324-30B0-F3C3-CE5D-99F003F07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A465FFA-39D2-4530-01DC-E09BB745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5B237DA-B65A-935D-27BF-EB6906E4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F26EB4-5785-54F4-BE9E-3DFDC8F2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516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AE657799-9290-0199-BA15-653AE1158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27F96D1-3294-C380-47F3-C7427C429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047F697-A993-6681-BDFE-FEFF24E4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ADB9F99-247D-89A6-4DF9-53A9BAB6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B23DF98-FE5A-F1E0-E31C-293A69B1C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179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356FB3-8313-D303-3D71-51E69ABB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CB1C168-DF65-6ECB-234D-3D09A3471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6D33EF9-0EEA-6E4E-49A9-E69979EB4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4355EDD-6087-126C-6E7F-300DFA64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E0EA97C-919A-8493-27D8-95B7FF30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496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1F5E5D-61AE-2CD7-AC62-CFFFA56C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17532FC-04E8-5959-1389-2A5216DF3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03AD3BD-4C77-C8AB-D72F-7A77FE5B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AC8F615-FA98-0271-0B44-2D9F0374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7EEE412-1849-4A19-1F7C-8D68060B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39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741C40-A91C-3A66-5FF2-3B804558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04BDFE3-67BB-1250-43C5-50FEEEC4F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18ECCBC-B266-DD2B-195F-937E06FD1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AA4536B-7E56-E0BF-95DD-9939A3CE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B060D2C-E378-9F95-E5DF-6DCA14817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84DFA9C7-4475-4EFA-9E0E-F1413E44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764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DF0141-D973-12EB-AA3D-D2826D9C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B17163F-91E4-F667-2407-52EFFB4EE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F64D963-D6DC-BEEF-D172-54CFE590D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7974BE1-16C3-1BD0-6BD4-C8C0C8CBE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F6128F88-F1D3-3B02-E681-1DFF192CA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E93696C9-74D2-04C9-BD20-1003798D8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168EAE7-6D58-A720-317C-CC6E716B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7C991C9-8B2F-FD01-2D0D-0A4D2C90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810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A88865-022F-FE4B-A113-8A79BE8A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A5C9AEAA-9EA9-C35B-B09D-FCFAFECA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ECDCF76-9B12-D247-221F-7F154849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F8A8B96-A7B6-DD16-0A6F-EFE52CBE5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061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04D46B63-D678-E55B-CBB4-7B29300A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719A738-00B4-E00F-722C-DA6CB26B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7DE0EE4-4952-7EA3-08C2-88CCC5CC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465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37E980-1384-B366-EF88-7926F8E4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9E2A5CB-6C97-EC0D-2E49-4D4499EC8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51A008D-9419-13F8-CB30-CC66A032F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A0177DD-2ED0-9D69-8A2B-D42FDFC0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DAE1224-9013-3AFB-3D5A-51702412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44C5394-52DA-0808-7B0F-CB54C82D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424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24C2E4-CC37-A954-9674-FD953E989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5912730C-8463-E0C9-39B9-C3776E569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C07D92E-ED56-58F9-FA18-04FF58AB9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12F3687-3F11-3F74-FEB5-43CB2A012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171E50C-C705-518B-090A-6F23FF52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7189809-19C8-BFA3-006D-B5143C70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605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DE79930A-A3A9-FE0B-A68B-D66D8EBA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5784E378-D471-6597-24D0-9CCF92ED4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DFD7776-4877-CA3F-AAA8-9E596E49D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4AE8C-67AB-49EA-9B5E-45AD6685E40D}" type="datetimeFigureOut">
              <a:rPr lang="sl-SI" smtClean="0"/>
              <a:t>19. 09. 2023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4E7B912-E7DF-CC00-3D61-86E17829C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7BDBC87-35F7-D604-3F50-291FD05A7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41465-FF89-4245-A966-713523927E2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30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11467E5-4396-BED2-2CED-3C237FBFF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sl-SI" sz="4000" dirty="0">
                <a:solidFill>
                  <a:schemeClr val="tx2"/>
                </a:solidFill>
              </a:rPr>
              <a:t>PRIJAVE NA 1. VPISNI ROK IN VPIS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047A70-657A-F66B-DA12-F2974F2EC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endParaRPr lang="sl-SI" sz="20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Slika 3" descr="Slika, ki vsebuje besede besedilo, posnetek zaslona, pisava, steklenica">
            <a:extLst>
              <a:ext uri="{FF2B5EF4-FFF2-40B4-BE49-F238E27FC236}">
                <a16:creationId xmlns:a16="http://schemas.microsoft.com/office/drawing/2014/main" id="{F0A9489B-6345-D4B8-107C-8C0EB99637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75" y="320231"/>
            <a:ext cx="5818598" cy="283656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642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značba mesta slike 4">
            <a:extLst>
              <a:ext uri="{FF2B5EF4-FFF2-40B4-BE49-F238E27FC236}">
                <a16:creationId xmlns:a16="http://schemas.microsoft.com/office/drawing/2014/main" id="{55DC1EE0-6E58-5700-CF7F-6DA8829BF017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604760019"/>
              </p:ext>
            </p:extLst>
          </p:nvPr>
        </p:nvGraphicFramePr>
        <p:xfrm>
          <a:off x="4077478" y="811763"/>
          <a:ext cx="7277910" cy="569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162EA559-DD90-A225-A224-198DDB41C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450929"/>
              </p:ext>
            </p:extLst>
          </p:nvPr>
        </p:nvGraphicFramePr>
        <p:xfrm>
          <a:off x="541174" y="2761763"/>
          <a:ext cx="3312367" cy="2249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4675">
                  <a:extLst>
                    <a:ext uri="{9D8B030D-6E8A-4147-A177-3AD203B41FA5}">
                      <a16:colId xmlns:a16="http://schemas.microsoft.com/office/drawing/2014/main" val="849342060"/>
                    </a:ext>
                  </a:extLst>
                </a:gridCol>
                <a:gridCol w="1197692">
                  <a:extLst>
                    <a:ext uri="{9D8B030D-6E8A-4147-A177-3AD203B41FA5}">
                      <a16:colId xmlns:a16="http://schemas.microsoft.com/office/drawing/2014/main" val="2207313478"/>
                    </a:ext>
                  </a:extLst>
                </a:gridCol>
              </a:tblGrid>
              <a:tr h="7732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PROGRAM</a:t>
                      </a:r>
                      <a:endParaRPr lang="sl-SI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RAZPISANA MESTA</a:t>
                      </a:r>
                      <a:endParaRPr lang="sl-SI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3757495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Predšolska vzgoja R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>
                          <a:effectLst/>
                        </a:rPr>
                        <a:t>60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6130207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Predšolska vzgoja IZR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>
                          <a:effectLst/>
                        </a:rPr>
                        <a:t>65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6058902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Razredni pouk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70</a:t>
                      </a:r>
                      <a:endParaRPr lang="sl-SI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3897657"/>
                  </a:ext>
                </a:extLst>
              </a:tr>
            </a:tbl>
          </a:graphicData>
        </a:graphic>
      </p:graphicFrame>
      <p:pic>
        <p:nvPicPr>
          <p:cNvPr id="10" name="Slika 9" descr="Slika, ki vsebuje besede besedilo, posnetek zaslona, pisava, steklenica">
            <a:extLst>
              <a:ext uri="{FF2B5EF4-FFF2-40B4-BE49-F238E27FC236}">
                <a16:creationId xmlns:a16="http://schemas.microsoft.com/office/drawing/2014/main" id="{E7B3C8C0-366C-9050-9E14-454B120042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935226"/>
            <a:ext cx="2898654" cy="14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84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1966999-2071-67EE-F400-BF7D8983C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04735"/>
              </p:ext>
            </p:extLst>
          </p:nvPr>
        </p:nvGraphicFramePr>
        <p:xfrm>
          <a:off x="541174" y="2761763"/>
          <a:ext cx="3312367" cy="2249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4675">
                  <a:extLst>
                    <a:ext uri="{9D8B030D-6E8A-4147-A177-3AD203B41FA5}">
                      <a16:colId xmlns:a16="http://schemas.microsoft.com/office/drawing/2014/main" val="849342060"/>
                    </a:ext>
                  </a:extLst>
                </a:gridCol>
                <a:gridCol w="1197692">
                  <a:extLst>
                    <a:ext uri="{9D8B030D-6E8A-4147-A177-3AD203B41FA5}">
                      <a16:colId xmlns:a16="http://schemas.microsoft.com/office/drawing/2014/main" val="2207313478"/>
                    </a:ext>
                  </a:extLst>
                </a:gridCol>
              </a:tblGrid>
              <a:tr h="7732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PROGRAM</a:t>
                      </a:r>
                      <a:endParaRPr lang="sl-SI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RAZPISANA MESTA</a:t>
                      </a:r>
                      <a:endParaRPr lang="sl-SI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3757495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Predšolska vzgoja R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>
                          <a:effectLst/>
                        </a:rPr>
                        <a:t>60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6130207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Predšolska vzgoja IZR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>
                          <a:effectLst/>
                        </a:rPr>
                        <a:t>65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6058902"/>
                  </a:ext>
                </a:extLst>
              </a:tr>
              <a:tr h="429597">
                <a:tc>
                  <a:txBody>
                    <a:bodyPr/>
                    <a:lstStyle/>
                    <a:p>
                      <a:pPr algn="l" fontAlgn="ctr"/>
                      <a:r>
                        <a:rPr lang="sl-SI" sz="2000" u="none" strike="noStrike">
                          <a:effectLst/>
                        </a:rPr>
                        <a:t>Razredni pouk</a:t>
                      </a:r>
                      <a:endParaRPr lang="sl-SI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2000" u="none" strike="noStrike" dirty="0">
                          <a:effectLst/>
                        </a:rPr>
                        <a:t>70</a:t>
                      </a:r>
                      <a:endParaRPr lang="sl-SI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3897657"/>
                  </a:ext>
                </a:extLst>
              </a:tr>
            </a:tbl>
          </a:graphicData>
        </a:graphic>
      </p:graphicFrame>
      <p:pic>
        <p:nvPicPr>
          <p:cNvPr id="6" name="Slika 5" descr="Slika, ki vsebuje besede besedilo, posnetek zaslona, pisava, steklenica">
            <a:extLst>
              <a:ext uri="{FF2B5EF4-FFF2-40B4-BE49-F238E27FC236}">
                <a16:creationId xmlns:a16="http://schemas.microsoft.com/office/drawing/2014/main" id="{FDE375B0-341A-13C6-7E2F-4594878FE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935226"/>
            <a:ext cx="2898654" cy="1411227"/>
          </a:xfrm>
          <a:prstGeom prst="rect">
            <a:avLst/>
          </a:prstGeom>
        </p:spPr>
      </p:pic>
      <p:graphicFrame>
        <p:nvGraphicFramePr>
          <p:cNvPr id="7" name="Označba mesta slike 6">
            <a:extLst>
              <a:ext uri="{FF2B5EF4-FFF2-40B4-BE49-F238E27FC236}">
                <a16:creationId xmlns:a16="http://schemas.microsoft.com/office/drawing/2014/main" id="{78009A1D-BC5B-70E9-1C99-998379EA22B7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827753192"/>
              </p:ext>
            </p:extLst>
          </p:nvPr>
        </p:nvGraphicFramePr>
        <p:xfrm>
          <a:off x="4343399" y="388883"/>
          <a:ext cx="7643191" cy="605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70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</Words>
  <Application>Microsoft Office PowerPoint</Application>
  <PresentationFormat>Širokozaslonsko</PresentationFormat>
  <Paragraphs>19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PRIJAVE NA 1. VPISNI ROK IN VPIS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PRIJAVE NA 1. VPISNI ROK IN VPIS</dc:title>
  <dc:creator>Črtomir Matejek</dc:creator>
  <cp:lastModifiedBy>Črtomir Matejek</cp:lastModifiedBy>
  <cp:revision>1</cp:revision>
  <dcterms:created xsi:type="dcterms:W3CDTF">2023-09-19T11:01:22Z</dcterms:created>
  <dcterms:modified xsi:type="dcterms:W3CDTF">2023-09-19T13:17:46Z</dcterms:modified>
</cp:coreProperties>
</file>