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2"/>
  </p:notesMasterIdLst>
  <p:handoutMasterIdLst>
    <p:handoutMasterId r:id="rId13"/>
  </p:handoutMasterIdLst>
  <p:sldIdLst>
    <p:sldId id="481" r:id="rId2"/>
    <p:sldId id="472" r:id="rId3"/>
    <p:sldId id="483" r:id="rId4"/>
    <p:sldId id="466" r:id="rId5"/>
    <p:sldId id="468" r:id="rId6"/>
    <p:sldId id="486" r:id="rId7"/>
    <p:sldId id="487" r:id="rId8"/>
    <p:sldId id="477" r:id="rId9"/>
    <p:sldId id="478" r:id="rId10"/>
    <p:sldId id="482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0000"/>
    <a:srgbClr val="F5F8D4"/>
    <a:srgbClr val="FFFFFF"/>
    <a:srgbClr val="CC66FF"/>
    <a:srgbClr val="FF9933"/>
    <a:srgbClr val="F4EB3A"/>
    <a:srgbClr val="B25B34"/>
    <a:srgbClr val="00FF00"/>
    <a:srgbClr val="BB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rednji slog 2 – poudare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26702" autoAdjust="0"/>
  </p:normalViewPr>
  <p:slideViewPr>
    <p:cSldViewPr>
      <p:cViewPr varScale="1">
        <p:scale>
          <a:sx n="122" d="100"/>
          <a:sy n="122" d="100"/>
        </p:scale>
        <p:origin x="128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581CF0-334A-4F28-B328-2E8D377375B9}" type="doc">
      <dgm:prSet loTypeId="urn:microsoft.com/office/officeart/2005/8/layout/target2" loCatId="relationship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sl-SI"/>
        </a:p>
      </dgm:t>
    </dgm:pt>
    <dgm:pt modelId="{988E3E54-B5E9-474E-972F-267B54C2FC85}">
      <dgm:prSet phldrT="[besedilo]"/>
      <dgm:spPr>
        <a:xfrm>
          <a:off x="0" y="0"/>
          <a:ext cx="11054255" cy="4669768"/>
        </a:xfrm>
        <a:prstGeom prst="roundRect">
          <a:avLst>
            <a:gd name="adj" fmla="val 8500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sl-SI" dirty="0" smtClean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Splošni cilj: zagotoviti enake možnosti učenja in poučevanja tujega jezika v celotni vertikali</a:t>
          </a:r>
          <a:endParaRPr lang="sl-SI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gm:t>
    </dgm:pt>
    <dgm:pt modelId="{654ACC11-4DBE-4B29-813D-B82134CC743D}" type="parTrans" cxnId="{D8B14008-2E99-4080-B0D6-140C6C72B0F7}">
      <dgm:prSet/>
      <dgm:spPr/>
      <dgm:t>
        <a:bodyPr/>
        <a:lstStyle/>
        <a:p>
          <a:endParaRPr lang="sl-SI"/>
        </a:p>
      </dgm:t>
    </dgm:pt>
    <dgm:pt modelId="{ECCCF201-6470-4ACB-92C6-40E3524D8F1F}" type="sibTrans" cxnId="{D8B14008-2E99-4080-B0D6-140C6C72B0F7}">
      <dgm:prSet/>
      <dgm:spPr/>
      <dgm:t>
        <a:bodyPr/>
        <a:lstStyle/>
        <a:p>
          <a:endParaRPr lang="sl-SI"/>
        </a:p>
      </dgm:t>
    </dgm:pt>
    <dgm:pt modelId="{B626ECB3-A069-4546-BBE1-093AE1AC986B}">
      <dgm:prSet phldrT="[besedilo]" custT="1"/>
      <dgm:spPr>
        <a:xfrm>
          <a:off x="114024" y="1167442"/>
          <a:ext cx="2235037" cy="1816431"/>
        </a:xfrm>
        <a:prstGeom prst="roundRect">
          <a:avLst>
            <a:gd name="adj" fmla="val 105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/>
          <a:r>
            <a:rPr lang="sl-SI" sz="1600" dirty="0" smtClean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Operativni cilj: Vzpostavitev izvedbenih modelov za učenje tujih jezikov na način, ki bo vsem učencem na sistemski ravni omogočil doseganje čim višje ravni znanja jezika</a:t>
          </a:r>
          <a:endParaRPr lang="sl-SI" sz="16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gm:t>
    </dgm:pt>
    <dgm:pt modelId="{48DE9151-6598-40B3-81B3-6BD915868592}" type="parTrans" cxnId="{EA836D97-C3B2-4095-8C46-6373AA765A8D}">
      <dgm:prSet/>
      <dgm:spPr/>
      <dgm:t>
        <a:bodyPr/>
        <a:lstStyle/>
        <a:p>
          <a:endParaRPr lang="sl-SI"/>
        </a:p>
      </dgm:t>
    </dgm:pt>
    <dgm:pt modelId="{0BC66C73-8BF4-42FC-AB39-ECFBF2E5C0E1}" type="sibTrans" cxnId="{EA836D97-C3B2-4095-8C46-6373AA765A8D}">
      <dgm:prSet/>
      <dgm:spPr/>
      <dgm:t>
        <a:bodyPr/>
        <a:lstStyle/>
        <a:p>
          <a:endParaRPr lang="sl-SI"/>
        </a:p>
      </dgm:t>
    </dgm:pt>
    <dgm:pt modelId="{115FDB9C-62CE-45E4-B7FA-F8CAC4D9F5F6}">
      <dgm:prSet phldrT="[besedilo]" custT="1"/>
      <dgm:spPr>
        <a:xfrm>
          <a:off x="276356" y="3243010"/>
          <a:ext cx="1658138" cy="1379040"/>
        </a:xfrm>
        <a:prstGeom prst="roundRect">
          <a:avLst>
            <a:gd name="adj" fmla="val 105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472C4">
              <a:hueOff val="-1470669"/>
              <a:satOff val="-2046"/>
              <a:lumOff val="-784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l"/>
          <a:r>
            <a:rPr lang="sl-SI" sz="1600" dirty="0" smtClean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Operativni cilj: Zagotavljanje enakih možnosti pri učenju tujih jezikov</a:t>
          </a:r>
          <a:endParaRPr lang="sl-SI" sz="16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gm:t>
    </dgm:pt>
    <dgm:pt modelId="{C41060F7-A017-4551-80C6-9E5ED22469CC}" type="parTrans" cxnId="{D43767EB-6681-4762-BBD3-A901EABC7652}">
      <dgm:prSet/>
      <dgm:spPr/>
      <dgm:t>
        <a:bodyPr/>
        <a:lstStyle/>
        <a:p>
          <a:endParaRPr lang="sl-SI"/>
        </a:p>
      </dgm:t>
    </dgm:pt>
    <dgm:pt modelId="{034FBA25-1443-4ACD-8077-6D4B47AAED99}" type="sibTrans" cxnId="{D43767EB-6681-4762-BBD3-A901EABC7652}">
      <dgm:prSet/>
      <dgm:spPr/>
      <dgm:t>
        <a:bodyPr/>
        <a:lstStyle/>
        <a:p>
          <a:endParaRPr lang="sl-SI"/>
        </a:p>
      </dgm:t>
    </dgm:pt>
    <dgm:pt modelId="{F5270FCA-BF05-42CE-872E-0505B621BC61}">
      <dgm:prSet phldrT="[besedilo]"/>
      <dgm:spPr>
        <a:xfrm>
          <a:off x="2790497" y="1167442"/>
          <a:ext cx="7407754" cy="3268837"/>
        </a:xfrm>
        <a:prstGeom prst="roundRect">
          <a:avLst>
            <a:gd name="adj" fmla="val 10500"/>
          </a:avLst>
        </a:prstGeom>
        <a:gradFill rotWithShape="0">
          <a:gsLst>
            <a:gs pos="0">
              <a:srgbClr val="4472C4">
                <a:hueOff val="-3676672"/>
                <a:satOff val="-5114"/>
                <a:lumOff val="-1961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3676672"/>
                <a:satOff val="-5114"/>
                <a:lumOff val="-1961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3676672"/>
                <a:satOff val="-5114"/>
                <a:lumOff val="-1961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sl-SI" dirty="0" smtClean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Tuji jezik v poskusu</a:t>
          </a:r>
          <a:endParaRPr lang="sl-SI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gm:t>
    </dgm:pt>
    <dgm:pt modelId="{D0987AD9-B141-4067-B5D0-64280EF8650D}" type="parTrans" cxnId="{C2030424-2CEE-4160-81AC-C04899716846}">
      <dgm:prSet/>
      <dgm:spPr/>
      <dgm:t>
        <a:bodyPr/>
        <a:lstStyle/>
        <a:p>
          <a:endParaRPr lang="sl-SI"/>
        </a:p>
      </dgm:t>
    </dgm:pt>
    <dgm:pt modelId="{E0FB52B0-0E1E-4053-B53A-876D8102364E}" type="sibTrans" cxnId="{C2030424-2CEE-4160-81AC-C04899716846}">
      <dgm:prSet/>
      <dgm:spPr/>
      <dgm:t>
        <a:bodyPr/>
        <a:lstStyle/>
        <a:p>
          <a:endParaRPr lang="sl-SI"/>
        </a:p>
      </dgm:t>
    </dgm:pt>
    <dgm:pt modelId="{39AAE6C8-1497-436E-BB28-992786A9F430}">
      <dgm:prSet phldrT="[besedilo]" custT="1"/>
      <dgm:spPr>
        <a:xfrm>
          <a:off x="2425027" y="2311535"/>
          <a:ext cx="1713409" cy="899409"/>
        </a:xfrm>
        <a:prstGeom prst="roundRect">
          <a:avLst>
            <a:gd name="adj" fmla="val 105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472C4">
              <a:hueOff val="-2941338"/>
              <a:satOff val="-4091"/>
              <a:lumOff val="-1569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sl-SI" sz="2400" dirty="0" smtClean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Razširjeni program</a:t>
          </a:r>
          <a:endParaRPr lang="sl-SI" sz="24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gm:t>
    </dgm:pt>
    <dgm:pt modelId="{3D2010C5-5EB3-49FA-8A4B-19A510D8EC61}" type="parTrans" cxnId="{8601A1FB-FD7B-4CF0-B3DD-E98C4BFE2F0D}">
      <dgm:prSet/>
      <dgm:spPr/>
      <dgm:t>
        <a:bodyPr/>
        <a:lstStyle/>
        <a:p>
          <a:endParaRPr lang="sl-SI"/>
        </a:p>
      </dgm:t>
    </dgm:pt>
    <dgm:pt modelId="{B8328F3B-C404-4843-8F5C-A3858AE35E36}" type="sibTrans" cxnId="{8601A1FB-FD7B-4CF0-B3DD-E98C4BFE2F0D}">
      <dgm:prSet/>
      <dgm:spPr/>
      <dgm:t>
        <a:bodyPr/>
        <a:lstStyle/>
        <a:p>
          <a:endParaRPr lang="sl-SI"/>
        </a:p>
      </dgm:t>
    </dgm:pt>
    <dgm:pt modelId="{15578428-847D-41ED-8B66-882BFD6830C1}">
      <dgm:prSet phldrT="[besedilo]" custT="1"/>
      <dgm:spPr>
        <a:xfrm>
          <a:off x="2425027" y="3290288"/>
          <a:ext cx="1713409" cy="899409"/>
        </a:xfrm>
        <a:prstGeom prst="roundRect">
          <a:avLst>
            <a:gd name="adj" fmla="val 105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472C4">
              <a:hueOff val="-4412007"/>
              <a:satOff val="-6137"/>
              <a:lumOff val="-2353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sl-SI" sz="1800" dirty="0" smtClean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Kultura in tradicija</a:t>
          </a:r>
          <a:endParaRPr lang="sl-SI" sz="18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gm:t>
    </dgm:pt>
    <dgm:pt modelId="{0241F18F-4D13-4D61-9E85-5D2DCFE1DC54}" type="parTrans" cxnId="{78974783-88E1-4BB5-B9B7-A14D4847B018}">
      <dgm:prSet/>
      <dgm:spPr/>
      <dgm:t>
        <a:bodyPr/>
        <a:lstStyle/>
        <a:p>
          <a:endParaRPr lang="sl-SI"/>
        </a:p>
      </dgm:t>
    </dgm:pt>
    <dgm:pt modelId="{267624CB-D065-4278-9657-79A553A28158}" type="sibTrans" cxnId="{78974783-88E1-4BB5-B9B7-A14D4847B018}">
      <dgm:prSet/>
      <dgm:spPr/>
      <dgm:t>
        <a:bodyPr/>
        <a:lstStyle/>
        <a:p>
          <a:endParaRPr lang="sl-SI"/>
        </a:p>
      </dgm:t>
    </dgm:pt>
    <dgm:pt modelId="{EFB57E32-DEAE-4F36-B676-85B4CA7C6EA3}">
      <dgm:prSet phldrT="[besedilo]"/>
      <dgm:spPr>
        <a:xfrm>
          <a:off x="4366430" y="2334884"/>
          <a:ext cx="6135111" cy="1867907"/>
        </a:xfrm>
        <a:prstGeom prst="roundRect">
          <a:avLst>
            <a:gd name="adj" fmla="val 10500"/>
          </a:avLst>
        </a:prstGeom>
        <a:gradFill rotWithShape="0">
          <a:gsLst>
            <a:gs pos="0">
              <a:srgbClr val="4472C4">
                <a:hueOff val="-7353344"/>
                <a:satOff val="-10228"/>
                <a:lumOff val="-3922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7353344"/>
                <a:satOff val="-10228"/>
                <a:lumOff val="-3922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7353344"/>
                <a:satOff val="-10228"/>
                <a:lumOff val="-3922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sl-SI" dirty="0" smtClean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Obvezni program</a:t>
          </a:r>
          <a:endParaRPr lang="sl-SI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gm:t>
    </dgm:pt>
    <dgm:pt modelId="{C61D8509-57DB-450C-9229-5FEAB2D4567F}" type="parTrans" cxnId="{0ED0D665-46F5-4B81-9A1F-A678DD1E398F}">
      <dgm:prSet/>
      <dgm:spPr/>
      <dgm:t>
        <a:bodyPr/>
        <a:lstStyle/>
        <a:p>
          <a:endParaRPr lang="sl-SI"/>
        </a:p>
      </dgm:t>
    </dgm:pt>
    <dgm:pt modelId="{1F3EA3EA-9FD0-4896-AC3A-556C0A37F6B8}" type="sibTrans" cxnId="{0ED0D665-46F5-4B81-9A1F-A678DD1E398F}">
      <dgm:prSet/>
      <dgm:spPr/>
      <dgm:t>
        <a:bodyPr/>
        <a:lstStyle/>
        <a:p>
          <a:endParaRPr lang="sl-SI"/>
        </a:p>
      </dgm:t>
    </dgm:pt>
    <dgm:pt modelId="{F4C8EFBF-BF7F-4B22-AFC8-1FF3ED469F99}">
      <dgm:prSet phldrT="[besedilo]" custT="1"/>
      <dgm:spPr>
        <a:xfrm>
          <a:off x="4519808" y="3175442"/>
          <a:ext cx="2871489" cy="840558"/>
        </a:xfrm>
        <a:prstGeom prst="roundRect">
          <a:avLst>
            <a:gd name="adj" fmla="val 105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472C4">
              <a:hueOff val="-5882676"/>
              <a:satOff val="-8182"/>
              <a:lumOff val="-3138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sl-SI" sz="1800" dirty="0" smtClean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obvezni prvi tuji jezik v 1. razredu</a:t>
          </a:r>
          <a:endParaRPr lang="sl-SI" sz="18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gm:t>
    </dgm:pt>
    <dgm:pt modelId="{FC02B182-2FAB-4EF3-800F-9C3F9D894F54}" type="parTrans" cxnId="{82ED08F1-62EE-4096-9A9A-9DC224434E34}">
      <dgm:prSet/>
      <dgm:spPr/>
      <dgm:t>
        <a:bodyPr/>
        <a:lstStyle/>
        <a:p>
          <a:endParaRPr lang="sl-SI"/>
        </a:p>
      </dgm:t>
    </dgm:pt>
    <dgm:pt modelId="{D0CC8FA5-B401-4345-8988-CE67CE91959D}" type="sibTrans" cxnId="{82ED08F1-62EE-4096-9A9A-9DC224434E34}">
      <dgm:prSet/>
      <dgm:spPr/>
      <dgm:t>
        <a:bodyPr/>
        <a:lstStyle/>
        <a:p>
          <a:endParaRPr lang="sl-SI"/>
        </a:p>
      </dgm:t>
    </dgm:pt>
    <dgm:pt modelId="{60FD5752-DCE9-45C6-8B73-F9F96AF83730}">
      <dgm:prSet phldrT="[besedilo]" custT="1"/>
      <dgm:spPr>
        <a:xfrm>
          <a:off x="7472990" y="3175442"/>
          <a:ext cx="2871489" cy="840558"/>
        </a:xfrm>
        <a:prstGeom prst="roundRect">
          <a:avLst>
            <a:gd name="adj" fmla="val 105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472C4">
              <a:hueOff val="-7353344"/>
              <a:satOff val="-10228"/>
              <a:lumOff val="-3922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sl-SI" sz="1800" dirty="0" smtClean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obvezni drugi tuji jezik v 7. </a:t>
          </a:r>
          <a:r>
            <a:rPr lang="sl-SI" sz="1800" smtClean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razredu</a:t>
          </a:r>
          <a:endParaRPr lang="sl-SI" sz="18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gm:t>
    </dgm:pt>
    <dgm:pt modelId="{DA870524-938E-4890-807E-2842A6CFEDB4}" type="parTrans" cxnId="{B1AF19A1-E646-4E68-A882-EF162D4C6A81}">
      <dgm:prSet/>
      <dgm:spPr/>
      <dgm:t>
        <a:bodyPr/>
        <a:lstStyle/>
        <a:p>
          <a:endParaRPr lang="sl-SI"/>
        </a:p>
      </dgm:t>
    </dgm:pt>
    <dgm:pt modelId="{386B4877-7E5D-4DBD-8C27-48731A4A28B2}" type="sibTrans" cxnId="{B1AF19A1-E646-4E68-A882-EF162D4C6A81}">
      <dgm:prSet/>
      <dgm:spPr/>
      <dgm:t>
        <a:bodyPr/>
        <a:lstStyle/>
        <a:p>
          <a:endParaRPr lang="sl-SI"/>
        </a:p>
      </dgm:t>
    </dgm:pt>
    <dgm:pt modelId="{87401F0A-3003-4554-9C11-E857C233884F}" type="pres">
      <dgm:prSet presAssocID="{AF581CF0-334A-4F28-B328-2E8D377375B9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sl-SI"/>
        </a:p>
      </dgm:t>
    </dgm:pt>
    <dgm:pt modelId="{616040E6-D25A-4304-B22D-4C9B1DF75D25}" type="pres">
      <dgm:prSet presAssocID="{AF581CF0-334A-4F28-B328-2E8D377375B9}" presName="outerBox" presStyleCnt="0"/>
      <dgm:spPr/>
    </dgm:pt>
    <dgm:pt modelId="{13B5FD03-9540-4F0C-8435-5D9EB419CEE6}" type="pres">
      <dgm:prSet presAssocID="{AF581CF0-334A-4F28-B328-2E8D377375B9}" presName="outerBoxParent" presStyleLbl="node1" presStyleIdx="0" presStyleCnt="3" custScaleX="100000" custScaleY="97090" custLinFactNeighborX="-4295" custLinFactNeighborY="-1297"/>
      <dgm:spPr/>
      <dgm:t>
        <a:bodyPr/>
        <a:lstStyle/>
        <a:p>
          <a:endParaRPr lang="sl-SI"/>
        </a:p>
      </dgm:t>
    </dgm:pt>
    <dgm:pt modelId="{3DF8DEE3-A33C-4E56-94A9-EC488C695503}" type="pres">
      <dgm:prSet presAssocID="{AF581CF0-334A-4F28-B328-2E8D377375B9}" presName="outerBoxChildren" presStyleCnt="0"/>
      <dgm:spPr/>
    </dgm:pt>
    <dgm:pt modelId="{031727F3-0722-4B37-91B0-67975BBCDF05}" type="pres">
      <dgm:prSet presAssocID="{B626ECB3-A069-4546-BBE1-093AE1AC986B}" presName="oChild" presStyleLbl="fgAcc1" presStyleIdx="0" presStyleCnt="6" custScaleX="148168" custScaleY="240886" custLinFactNeighborX="760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53B81C6-CBA3-4FB1-B9B1-E63CCB234C55}" type="pres">
      <dgm:prSet presAssocID="{0BC66C73-8BF4-42FC-AB39-ECFBF2E5C0E1}" presName="outerSibTrans" presStyleCnt="0"/>
      <dgm:spPr/>
    </dgm:pt>
    <dgm:pt modelId="{B41AFA3C-558F-4231-AF67-BC3211C5DCE1}" type="pres">
      <dgm:prSet presAssocID="{115FDB9C-62CE-45E4-B7FA-F8CAC4D9F5F6}" presName="oChild" presStyleLbl="fgAcc1" presStyleIdx="1" presStyleCnt="6" custScaleX="140573" custScaleY="162558" custLinFactY="8646" custLinFactNeighborY="10000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9384247-F772-4177-AA56-462D8128B29C}" type="pres">
      <dgm:prSet presAssocID="{AF581CF0-334A-4F28-B328-2E8D377375B9}" presName="middleBox" presStyleCnt="0"/>
      <dgm:spPr/>
    </dgm:pt>
    <dgm:pt modelId="{9FEFAA72-AB23-41F9-AD36-BFC29BE41F3C}" type="pres">
      <dgm:prSet presAssocID="{AF581CF0-334A-4F28-B328-2E8D377375B9}" presName="middleBoxParent" presStyleLbl="node1" presStyleIdx="1" presStyleCnt="3" custScaleX="86468"/>
      <dgm:spPr/>
      <dgm:t>
        <a:bodyPr/>
        <a:lstStyle/>
        <a:p>
          <a:endParaRPr lang="sl-SI"/>
        </a:p>
      </dgm:t>
    </dgm:pt>
    <dgm:pt modelId="{2DDCB821-6EEC-4694-BCC9-D6A931770DEB}" type="pres">
      <dgm:prSet presAssocID="{AF581CF0-334A-4F28-B328-2E8D377375B9}" presName="middleBoxChildren" presStyleCnt="0"/>
      <dgm:spPr/>
    </dgm:pt>
    <dgm:pt modelId="{CCF30A8D-32FE-49B8-8858-A9E56AA73B0D}" type="pres">
      <dgm:prSet presAssocID="{39AAE6C8-1497-436E-BB28-992786A9F430}" presName="mChild" presStyleLbl="fgAcc1" presStyleIdx="2" presStyleCnt="6" custScaleX="119841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20ECFCE-EFF0-4E7F-AAB8-4B3D3184446E}" type="pres">
      <dgm:prSet presAssocID="{B8328F3B-C404-4843-8F5C-A3858AE35E36}" presName="middleSibTrans" presStyleCnt="0"/>
      <dgm:spPr/>
    </dgm:pt>
    <dgm:pt modelId="{CADA65E8-9506-4462-B65F-7E8496E66022}" type="pres">
      <dgm:prSet presAssocID="{15578428-847D-41ED-8B66-882BFD6830C1}" presName="mChild" presStyleLbl="fgAcc1" presStyleIdx="3" presStyleCnt="6" custScaleX="119841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A7795A55-F5D1-44C4-B958-EC9AF9E16E2C}" type="pres">
      <dgm:prSet presAssocID="{AF581CF0-334A-4F28-B328-2E8D377375B9}" presName="centerBox" presStyleCnt="0"/>
      <dgm:spPr/>
    </dgm:pt>
    <dgm:pt modelId="{0878D282-2D59-484E-8270-270DDF51B413}" type="pres">
      <dgm:prSet presAssocID="{AF581CF0-334A-4F28-B328-2E8D377375B9}" presName="centerBoxParent" presStyleLbl="node1" presStyleIdx="2" presStyleCnt="3"/>
      <dgm:spPr/>
      <dgm:t>
        <a:bodyPr/>
        <a:lstStyle/>
        <a:p>
          <a:endParaRPr lang="sl-SI"/>
        </a:p>
      </dgm:t>
    </dgm:pt>
    <dgm:pt modelId="{2BF24C87-CB8D-4B05-AA77-D0E49AE3B4EB}" type="pres">
      <dgm:prSet presAssocID="{AF581CF0-334A-4F28-B328-2E8D377375B9}" presName="centerBoxChildren" presStyleCnt="0"/>
      <dgm:spPr/>
    </dgm:pt>
    <dgm:pt modelId="{1E1FC634-578C-4032-AB47-7C4DE3F6D458}" type="pres">
      <dgm:prSet presAssocID="{F4C8EFBF-BF7F-4B22-AFC8-1FF3ED469F99}" presName="cChild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E5A46A23-81F9-4AA7-B811-7993AEDF74A7}" type="pres">
      <dgm:prSet presAssocID="{D0CC8FA5-B401-4345-8988-CE67CE91959D}" presName="centerSibTrans" presStyleCnt="0"/>
      <dgm:spPr/>
    </dgm:pt>
    <dgm:pt modelId="{1FBA3774-5ECA-4C61-BE68-B466FCCD7A3A}" type="pres">
      <dgm:prSet presAssocID="{60FD5752-DCE9-45C6-8B73-F9F96AF83730}" presName="cChild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EA836D97-C3B2-4095-8C46-6373AA765A8D}" srcId="{988E3E54-B5E9-474E-972F-267B54C2FC85}" destId="{B626ECB3-A069-4546-BBE1-093AE1AC986B}" srcOrd="0" destOrd="0" parTransId="{48DE9151-6598-40B3-81B3-6BD915868592}" sibTransId="{0BC66C73-8BF4-42FC-AB39-ECFBF2E5C0E1}"/>
    <dgm:cxn modelId="{82ED08F1-62EE-4096-9A9A-9DC224434E34}" srcId="{EFB57E32-DEAE-4F36-B676-85B4CA7C6EA3}" destId="{F4C8EFBF-BF7F-4B22-AFC8-1FF3ED469F99}" srcOrd="0" destOrd="0" parTransId="{FC02B182-2FAB-4EF3-800F-9C3F9D894F54}" sibTransId="{D0CC8FA5-B401-4345-8988-CE67CE91959D}"/>
    <dgm:cxn modelId="{0ED0D665-46F5-4B81-9A1F-A678DD1E398F}" srcId="{AF581CF0-334A-4F28-B328-2E8D377375B9}" destId="{EFB57E32-DEAE-4F36-B676-85B4CA7C6EA3}" srcOrd="2" destOrd="0" parTransId="{C61D8509-57DB-450C-9229-5FEAB2D4567F}" sibTransId="{1F3EA3EA-9FD0-4896-AC3A-556C0A37F6B8}"/>
    <dgm:cxn modelId="{5B73D3B7-BC2B-4834-BF05-508DDEE9F7B2}" type="presOf" srcId="{AF581CF0-334A-4F28-B328-2E8D377375B9}" destId="{87401F0A-3003-4554-9C11-E857C233884F}" srcOrd="0" destOrd="0" presId="urn:microsoft.com/office/officeart/2005/8/layout/target2"/>
    <dgm:cxn modelId="{B873A8C5-FBD2-491C-9B7B-6576F115AAAF}" type="presOf" srcId="{B626ECB3-A069-4546-BBE1-093AE1AC986B}" destId="{031727F3-0722-4B37-91B0-67975BBCDF05}" srcOrd="0" destOrd="0" presId="urn:microsoft.com/office/officeart/2005/8/layout/target2"/>
    <dgm:cxn modelId="{EB586C7C-75B8-40F6-9777-8BC22D8C505F}" type="presOf" srcId="{988E3E54-B5E9-474E-972F-267B54C2FC85}" destId="{13B5FD03-9540-4F0C-8435-5D9EB419CEE6}" srcOrd="0" destOrd="0" presId="urn:microsoft.com/office/officeart/2005/8/layout/target2"/>
    <dgm:cxn modelId="{AF995169-FAA6-4F7F-8DC4-4D14B42B77CB}" type="presOf" srcId="{39AAE6C8-1497-436E-BB28-992786A9F430}" destId="{CCF30A8D-32FE-49B8-8858-A9E56AA73B0D}" srcOrd="0" destOrd="0" presId="urn:microsoft.com/office/officeart/2005/8/layout/target2"/>
    <dgm:cxn modelId="{D43767EB-6681-4762-BBD3-A901EABC7652}" srcId="{988E3E54-B5E9-474E-972F-267B54C2FC85}" destId="{115FDB9C-62CE-45E4-B7FA-F8CAC4D9F5F6}" srcOrd="1" destOrd="0" parTransId="{C41060F7-A017-4551-80C6-9E5ED22469CC}" sibTransId="{034FBA25-1443-4ACD-8077-6D4B47AAED99}"/>
    <dgm:cxn modelId="{CC12BCEB-155C-4F07-A9C1-6DE906C41E1B}" type="presOf" srcId="{115FDB9C-62CE-45E4-B7FA-F8CAC4D9F5F6}" destId="{B41AFA3C-558F-4231-AF67-BC3211C5DCE1}" srcOrd="0" destOrd="0" presId="urn:microsoft.com/office/officeart/2005/8/layout/target2"/>
    <dgm:cxn modelId="{78974783-88E1-4BB5-B9B7-A14D4847B018}" srcId="{F5270FCA-BF05-42CE-872E-0505B621BC61}" destId="{15578428-847D-41ED-8B66-882BFD6830C1}" srcOrd="1" destOrd="0" parTransId="{0241F18F-4D13-4D61-9E85-5D2DCFE1DC54}" sibTransId="{267624CB-D065-4278-9657-79A553A28158}"/>
    <dgm:cxn modelId="{D8B14008-2E99-4080-B0D6-140C6C72B0F7}" srcId="{AF581CF0-334A-4F28-B328-2E8D377375B9}" destId="{988E3E54-B5E9-474E-972F-267B54C2FC85}" srcOrd="0" destOrd="0" parTransId="{654ACC11-4DBE-4B29-813D-B82134CC743D}" sibTransId="{ECCCF201-6470-4ACB-92C6-40E3524D8F1F}"/>
    <dgm:cxn modelId="{8601A1FB-FD7B-4CF0-B3DD-E98C4BFE2F0D}" srcId="{F5270FCA-BF05-42CE-872E-0505B621BC61}" destId="{39AAE6C8-1497-436E-BB28-992786A9F430}" srcOrd="0" destOrd="0" parTransId="{3D2010C5-5EB3-49FA-8A4B-19A510D8EC61}" sibTransId="{B8328F3B-C404-4843-8F5C-A3858AE35E36}"/>
    <dgm:cxn modelId="{CF22BA77-52C6-44BD-9C0C-C76B4A512A3D}" type="presOf" srcId="{60FD5752-DCE9-45C6-8B73-F9F96AF83730}" destId="{1FBA3774-5ECA-4C61-BE68-B466FCCD7A3A}" srcOrd="0" destOrd="0" presId="urn:microsoft.com/office/officeart/2005/8/layout/target2"/>
    <dgm:cxn modelId="{A6254263-3587-483F-B0A4-76F56ABD95D2}" type="presOf" srcId="{15578428-847D-41ED-8B66-882BFD6830C1}" destId="{CADA65E8-9506-4462-B65F-7E8496E66022}" srcOrd="0" destOrd="0" presId="urn:microsoft.com/office/officeart/2005/8/layout/target2"/>
    <dgm:cxn modelId="{C2030424-2CEE-4160-81AC-C04899716846}" srcId="{AF581CF0-334A-4F28-B328-2E8D377375B9}" destId="{F5270FCA-BF05-42CE-872E-0505B621BC61}" srcOrd="1" destOrd="0" parTransId="{D0987AD9-B141-4067-B5D0-64280EF8650D}" sibTransId="{E0FB52B0-0E1E-4053-B53A-876D8102364E}"/>
    <dgm:cxn modelId="{B1AF19A1-E646-4E68-A882-EF162D4C6A81}" srcId="{EFB57E32-DEAE-4F36-B676-85B4CA7C6EA3}" destId="{60FD5752-DCE9-45C6-8B73-F9F96AF83730}" srcOrd="1" destOrd="0" parTransId="{DA870524-938E-4890-807E-2842A6CFEDB4}" sibTransId="{386B4877-7E5D-4DBD-8C27-48731A4A28B2}"/>
    <dgm:cxn modelId="{6A89E646-9DBB-477E-8F68-BE5117D5AA03}" type="presOf" srcId="{F5270FCA-BF05-42CE-872E-0505B621BC61}" destId="{9FEFAA72-AB23-41F9-AD36-BFC29BE41F3C}" srcOrd="0" destOrd="0" presId="urn:microsoft.com/office/officeart/2005/8/layout/target2"/>
    <dgm:cxn modelId="{4485988E-449C-4C2C-8217-43CFD6F71ADD}" type="presOf" srcId="{EFB57E32-DEAE-4F36-B676-85B4CA7C6EA3}" destId="{0878D282-2D59-484E-8270-270DDF51B413}" srcOrd="0" destOrd="0" presId="urn:microsoft.com/office/officeart/2005/8/layout/target2"/>
    <dgm:cxn modelId="{34459D42-9B43-4B37-A78E-27041E232811}" type="presOf" srcId="{F4C8EFBF-BF7F-4B22-AFC8-1FF3ED469F99}" destId="{1E1FC634-578C-4032-AB47-7C4DE3F6D458}" srcOrd="0" destOrd="0" presId="urn:microsoft.com/office/officeart/2005/8/layout/target2"/>
    <dgm:cxn modelId="{8745A8C6-6368-4D7F-B743-1D4025439859}" type="presParOf" srcId="{87401F0A-3003-4554-9C11-E857C233884F}" destId="{616040E6-D25A-4304-B22D-4C9B1DF75D25}" srcOrd="0" destOrd="0" presId="urn:microsoft.com/office/officeart/2005/8/layout/target2"/>
    <dgm:cxn modelId="{ED79433C-9DE4-4B80-9AA6-EC3C7F8FA61E}" type="presParOf" srcId="{616040E6-D25A-4304-B22D-4C9B1DF75D25}" destId="{13B5FD03-9540-4F0C-8435-5D9EB419CEE6}" srcOrd="0" destOrd="0" presId="urn:microsoft.com/office/officeart/2005/8/layout/target2"/>
    <dgm:cxn modelId="{BEC67D57-07EF-46C0-A9A6-DBF6CD6C6F8B}" type="presParOf" srcId="{616040E6-D25A-4304-B22D-4C9B1DF75D25}" destId="{3DF8DEE3-A33C-4E56-94A9-EC488C695503}" srcOrd="1" destOrd="0" presId="urn:microsoft.com/office/officeart/2005/8/layout/target2"/>
    <dgm:cxn modelId="{7D95E434-65C2-4FC2-8B75-717F68419F72}" type="presParOf" srcId="{3DF8DEE3-A33C-4E56-94A9-EC488C695503}" destId="{031727F3-0722-4B37-91B0-67975BBCDF05}" srcOrd="0" destOrd="0" presId="urn:microsoft.com/office/officeart/2005/8/layout/target2"/>
    <dgm:cxn modelId="{C3CC67BA-9E6D-441E-A05B-D7F54606407E}" type="presParOf" srcId="{3DF8DEE3-A33C-4E56-94A9-EC488C695503}" destId="{A53B81C6-CBA3-4FB1-B9B1-E63CCB234C55}" srcOrd="1" destOrd="0" presId="urn:microsoft.com/office/officeart/2005/8/layout/target2"/>
    <dgm:cxn modelId="{020CEB2D-21EF-46BF-B663-E0916CE261D2}" type="presParOf" srcId="{3DF8DEE3-A33C-4E56-94A9-EC488C695503}" destId="{B41AFA3C-558F-4231-AF67-BC3211C5DCE1}" srcOrd="2" destOrd="0" presId="urn:microsoft.com/office/officeart/2005/8/layout/target2"/>
    <dgm:cxn modelId="{A4931451-DB3E-4D8E-B371-F0B65177B455}" type="presParOf" srcId="{87401F0A-3003-4554-9C11-E857C233884F}" destId="{59384247-F772-4177-AA56-462D8128B29C}" srcOrd="1" destOrd="0" presId="urn:microsoft.com/office/officeart/2005/8/layout/target2"/>
    <dgm:cxn modelId="{2421CCC8-DFAF-4AC9-BCF1-65BE3B0AE066}" type="presParOf" srcId="{59384247-F772-4177-AA56-462D8128B29C}" destId="{9FEFAA72-AB23-41F9-AD36-BFC29BE41F3C}" srcOrd="0" destOrd="0" presId="urn:microsoft.com/office/officeart/2005/8/layout/target2"/>
    <dgm:cxn modelId="{9CDCFD6E-9D15-4ADA-824D-932AD4750977}" type="presParOf" srcId="{59384247-F772-4177-AA56-462D8128B29C}" destId="{2DDCB821-6EEC-4694-BCC9-D6A931770DEB}" srcOrd="1" destOrd="0" presId="urn:microsoft.com/office/officeart/2005/8/layout/target2"/>
    <dgm:cxn modelId="{57712EDB-ECD5-46D0-B15B-0D0AE6EC4D48}" type="presParOf" srcId="{2DDCB821-6EEC-4694-BCC9-D6A931770DEB}" destId="{CCF30A8D-32FE-49B8-8858-A9E56AA73B0D}" srcOrd="0" destOrd="0" presId="urn:microsoft.com/office/officeart/2005/8/layout/target2"/>
    <dgm:cxn modelId="{A8644C1B-C96E-42D6-B91C-587F2B58E000}" type="presParOf" srcId="{2DDCB821-6EEC-4694-BCC9-D6A931770DEB}" destId="{620ECFCE-EFF0-4E7F-AAB8-4B3D3184446E}" srcOrd="1" destOrd="0" presId="urn:microsoft.com/office/officeart/2005/8/layout/target2"/>
    <dgm:cxn modelId="{F30EDA82-BDBA-4ED7-A401-0222CFAB3AA8}" type="presParOf" srcId="{2DDCB821-6EEC-4694-BCC9-D6A931770DEB}" destId="{CADA65E8-9506-4462-B65F-7E8496E66022}" srcOrd="2" destOrd="0" presId="urn:microsoft.com/office/officeart/2005/8/layout/target2"/>
    <dgm:cxn modelId="{F6762457-6F0A-49CD-A232-3C310617A6A7}" type="presParOf" srcId="{87401F0A-3003-4554-9C11-E857C233884F}" destId="{A7795A55-F5D1-44C4-B958-EC9AF9E16E2C}" srcOrd="2" destOrd="0" presId="urn:microsoft.com/office/officeart/2005/8/layout/target2"/>
    <dgm:cxn modelId="{01CEDE5E-5B14-47F6-8681-A7CA1555752C}" type="presParOf" srcId="{A7795A55-F5D1-44C4-B958-EC9AF9E16E2C}" destId="{0878D282-2D59-484E-8270-270DDF51B413}" srcOrd="0" destOrd="0" presId="urn:microsoft.com/office/officeart/2005/8/layout/target2"/>
    <dgm:cxn modelId="{94058243-8C51-46A1-A7B7-61BBA51541D9}" type="presParOf" srcId="{A7795A55-F5D1-44C4-B958-EC9AF9E16E2C}" destId="{2BF24C87-CB8D-4B05-AA77-D0E49AE3B4EB}" srcOrd="1" destOrd="0" presId="urn:microsoft.com/office/officeart/2005/8/layout/target2"/>
    <dgm:cxn modelId="{A1FF58C2-F854-4C86-B77A-2311A71CEAEA}" type="presParOf" srcId="{2BF24C87-CB8D-4B05-AA77-D0E49AE3B4EB}" destId="{1E1FC634-578C-4032-AB47-7C4DE3F6D458}" srcOrd="0" destOrd="0" presId="urn:microsoft.com/office/officeart/2005/8/layout/target2"/>
    <dgm:cxn modelId="{09AC0DD3-6304-4BB1-9F4B-BCE29B1EDE3E}" type="presParOf" srcId="{2BF24C87-CB8D-4B05-AA77-D0E49AE3B4EB}" destId="{E5A46A23-81F9-4AA7-B811-7993AEDF74A7}" srcOrd="1" destOrd="0" presId="urn:microsoft.com/office/officeart/2005/8/layout/target2"/>
    <dgm:cxn modelId="{13DEE5B8-9B55-41AD-A24E-29EB7B4F47E0}" type="presParOf" srcId="{2BF24C87-CB8D-4B05-AA77-D0E49AE3B4EB}" destId="{1FBA3774-5ECA-4C61-BE68-B466FCCD7A3A}" srcOrd="2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BF51DB-3AC6-4E74-AA06-E0751047D022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sl-SI"/>
        </a:p>
      </dgm:t>
    </dgm:pt>
    <dgm:pt modelId="{D617644E-729A-4296-B3F5-FA8DEA9DABD9}">
      <dgm:prSet phldrT="[besedilo]"/>
      <dgm:spPr>
        <a:xfrm>
          <a:off x="0" y="0"/>
          <a:ext cx="8083550" cy="407745"/>
        </a:xfrm>
        <a:prstGeom prst="roundRect">
          <a:avLst/>
        </a:prstGeom>
        <a:solidFill>
          <a:srgbClr val="92D05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sl-SI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Tuji jezik v 1. razredu kot obvezen predmet</a:t>
          </a:r>
          <a:endParaRPr lang="sl-SI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FE812637-5A4B-4669-9DE7-F40FEC54D3FE}" type="parTrans" cxnId="{7C60B7FE-D03E-4063-98E3-6D2C2E3D12BC}">
      <dgm:prSet/>
      <dgm:spPr/>
      <dgm:t>
        <a:bodyPr/>
        <a:lstStyle/>
        <a:p>
          <a:endParaRPr lang="sl-SI"/>
        </a:p>
      </dgm:t>
    </dgm:pt>
    <dgm:pt modelId="{7A6FE818-F35A-4844-BFF6-8779D6F5573F}" type="sibTrans" cxnId="{7C60B7FE-D03E-4063-98E3-6D2C2E3D12BC}">
      <dgm:prSet/>
      <dgm:spPr/>
      <dgm:t>
        <a:bodyPr/>
        <a:lstStyle/>
        <a:p>
          <a:endParaRPr lang="sl-SI"/>
        </a:p>
      </dgm:t>
    </dgm:pt>
    <dgm:pt modelId="{046B0B67-917F-4642-9953-A741FF221E6C}">
      <dgm:prSet phldrT="[besedilo]"/>
      <dgm:spPr>
        <a:xfrm>
          <a:off x="0" y="515656"/>
          <a:ext cx="8083550" cy="1302029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sl-SI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Tuji jezik se umesti v predmetnik obveznega programa osnovne šole v 1. razredu, in sicer v obsegu 70 ur na letni ravni in je nadomestilo za tuji jezik kot neobvezni predmet</a:t>
          </a:r>
          <a:endParaRPr lang="sl-SI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AB4BE7CC-B2F8-4EE3-8B46-18D0E65A4C99}" type="parTrans" cxnId="{A8A63893-6616-4675-9AB7-0FC74DCA050D}">
      <dgm:prSet/>
      <dgm:spPr/>
      <dgm:t>
        <a:bodyPr/>
        <a:lstStyle/>
        <a:p>
          <a:endParaRPr lang="sl-SI"/>
        </a:p>
      </dgm:t>
    </dgm:pt>
    <dgm:pt modelId="{49F9CDB5-18AD-4D56-9E4B-278B081369E7}" type="sibTrans" cxnId="{A8A63893-6616-4675-9AB7-0FC74DCA050D}">
      <dgm:prSet/>
      <dgm:spPr/>
      <dgm:t>
        <a:bodyPr/>
        <a:lstStyle/>
        <a:p>
          <a:endParaRPr lang="sl-SI"/>
        </a:p>
      </dgm:t>
    </dgm:pt>
    <dgm:pt modelId="{18C87E95-EE8D-47C3-8E80-7AC0685DFAC8}">
      <dgm:prSet phldrT="[besedilo]"/>
      <dgm:spPr>
        <a:xfrm>
          <a:off x="0" y="1817686"/>
          <a:ext cx="8083550" cy="407745"/>
        </a:xfrm>
        <a:prstGeom prst="roundRect">
          <a:avLst/>
        </a:prstGeom>
        <a:solidFill>
          <a:srgbClr val="5B9BD5">
            <a:lumMod val="75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sl-SI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Drugi tuji jezik v 7., 8. in 9. razredu kot obvezen predmet</a:t>
          </a:r>
          <a:endParaRPr lang="sl-SI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0E8316A9-57BB-4E86-8FA0-FA27BACB1A60}" type="parTrans" cxnId="{DBC420F2-1385-404C-9BC2-C8E0D7CA08D0}">
      <dgm:prSet/>
      <dgm:spPr/>
      <dgm:t>
        <a:bodyPr/>
        <a:lstStyle/>
        <a:p>
          <a:endParaRPr lang="sl-SI"/>
        </a:p>
      </dgm:t>
    </dgm:pt>
    <dgm:pt modelId="{E95E7487-226A-49A2-860C-EA39090F341B}" type="sibTrans" cxnId="{DBC420F2-1385-404C-9BC2-C8E0D7CA08D0}">
      <dgm:prSet/>
      <dgm:spPr/>
      <dgm:t>
        <a:bodyPr/>
        <a:lstStyle/>
        <a:p>
          <a:endParaRPr lang="sl-SI"/>
        </a:p>
      </dgm:t>
    </dgm:pt>
    <dgm:pt modelId="{99D49C11-FDC0-4ADF-B809-E44AF0AD2244}">
      <dgm:prSet phldrT="[besedilo]"/>
      <dgm:spPr>
        <a:xfrm>
          <a:off x="0" y="2225431"/>
          <a:ext cx="8083550" cy="144279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sl-SI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Drugi tuji jezik se umesti v predmetnik obveznega programa osnovne šole v 7., 8. in 9. razredu, in sicer v obsegu 2 ur tedensko, oziroma v obsegu 204 ure v 3. vzgojno-izobraževalnem obdobju.</a:t>
          </a:r>
          <a:endParaRPr lang="sl-SI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E5CF2F7C-6383-4420-A3DE-59A9013F07D7}" type="parTrans" cxnId="{A5CC5FE4-AD60-4BF6-91FB-9F6F2B9C4D5B}">
      <dgm:prSet/>
      <dgm:spPr/>
      <dgm:t>
        <a:bodyPr/>
        <a:lstStyle/>
        <a:p>
          <a:endParaRPr lang="sl-SI"/>
        </a:p>
      </dgm:t>
    </dgm:pt>
    <dgm:pt modelId="{2FB0A543-B2F0-4F7C-B5CD-5AD7AA65C794}" type="sibTrans" cxnId="{A5CC5FE4-AD60-4BF6-91FB-9F6F2B9C4D5B}">
      <dgm:prSet/>
      <dgm:spPr/>
      <dgm:t>
        <a:bodyPr/>
        <a:lstStyle/>
        <a:p>
          <a:endParaRPr lang="sl-SI"/>
        </a:p>
      </dgm:t>
    </dgm:pt>
    <dgm:pt modelId="{41CAA6C1-2955-4B90-8090-750AF4514052}">
      <dgm:prSet phldrT="[besedilo]"/>
      <dgm:spPr>
        <a:xfrm>
          <a:off x="0" y="515656"/>
          <a:ext cx="8083550" cy="1302029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sl-SI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V naboru sta dva jezika: angleščina in nemščina (izbira šole)</a:t>
          </a:r>
          <a:endParaRPr lang="sl-SI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4644C777-37E7-45F3-9C10-21163BD78E82}" type="parTrans" cxnId="{1A614A7B-3D9F-463D-B65C-8A6F137F0613}">
      <dgm:prSet/>
      <dgm:spPr/>
      <dgm:t>
        <a:bodyPr/>
        <a:lstStyle/>
        <a:p>
          <a:endParaRPr lang="sl-SI"/>
        </a:p>
      </dgm:t>
    </dgm:pt>
    <dgm:pt modelId="{5284904C-7CCD-4D4F-B58D-EFDB926CFDDF}" type="sibTrans" cxnId="{1A614A7B-3D9F-463D-B65C-8A6F137F0613}">
      <dgm:prSet/>
      <dgm:spPr/>
      <dgm:t>
        <a:bodyPr/>
        <a:lstStyle/>
        <a:p>
          <a:endParaRPr lang="sl-SI"/>
        </a:p>
      </dgm:t>
    </dgm:pt>
    <dgm:pt modelId="{6FEE0EB2-CCBA-4550-B6E8-E778722F3FBB}">
      <dgm:prSet phldrT="[besedilo]"/>
      <dgm:spPr>
        <a:xfrm>
          <a:off x="0" y="515656"/>
          <a:ext cx="8083550" cy="1302029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sl-SI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UN Tuji jezik v 1. razredu kot neobvezni predmet do zaključene prenove učnih načrtov</a:t>
          </a:r>
          <a:endParaRPr lang="sl-SI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4937EE4C-9A66-4B06-84E3-835E33B7C30A}" type="parTrans" cxnId="{F26FA88B-5907-4837-83D0-E5EE732E3C5F}">
      <dgm:prSet/>
      <dgm:spPr/>
      <dgm:t>
        <a:bodyPr/>
        <a:lstStyle/>
        <a:p>
          <a:endParaRPr lang="sl-SI"/>
        </a:p>
      </dgm:t>
    </dgm:pt>
    <dgm:pt modelId="{BD3443A1-4473-4DDF-8165-5D6718A6BE22}" type="sibTrans" cxnId="{F26FA88B-5907-4837-83D0-E5EE732E3C5F}">
      <dgm:prSet/>
      <dgm:spPr/>
      <dgm:t>
        <a:bodyPr/>
        <a:lstStyle/>
        <a:p>
          <a:endParaRPr lang="sl-SI"/>
        </a:p>
      </dgm:t>
    </dgm:pt>
    <dgm:pt modelId="{D3E1C1C6-C96F-460D-BF97-44310DA25891}">
      <dgm:prSet phldrT="[besedilo]"/>
      <dgm:spPr>
        <a:xfrm>
          <a:off x="0" y="515656"/>
          <a:ext cx="8083550" cy="1302029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sl-SI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Izvajalec je razredni učitelj ali predmetni učitelj z opravljenim modulom za zgodnje poučevanje tujega jezika</a:t>
          </a:r>
          <a:endParaRPr lang="sl-SI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1680A2DC-4246-40DE-98D6-48A0FFDDC213}" type="parTrans" cxnId="{C3C7737D-8947-4889-8CEC-9EE64F8ADA77}">
      <dgm:prSet/>
      <dgm:spPr/>
      <dgm:t>
        <a:bodyPr/>
        <a:lstStyle/>
        <a:p>
          <a:endParaRPr lang="sl-SI"/>
        </a:p>
      </dgm:t>
    </dgm:pt>
    <dgm:pt modelId="{22F44BCA-B4FD-4CD1-AEA8-3BF44FEE7398}" type="sibTrans" cxnId="{C3C7737D-8947-4889-8CEC-9EE64F8ADA77}">
      <dgm:prSet/>
      <dgm:spPr/>
      <dgm:t>
        <a:bodyPr/>
        <a:lstStyle/>
        <a:p>
          <a:endParaRPr lang="sl-SI"/>
        </a:p>
      </dgm:t>
    </dgm:pt>
    <dgm:pt modelId="{F27B9CF4-0DEE-4210-9DDE-1AC9982081D0}">
      <dgm:prSet phldrT="[besedilo]"/>
      <dgm:spPr>
        <a:xfrm>
          <a:off x="0" y="2225431"/>
          <a:ext cx="8083550" cy="144279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sl-SI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V naboru je osem jezikov: angleščina, francoščina, hrvaščina, italijanščina, madžarščina, nemščina, ruščina in španščina (Kriteriji za nabor  so manjšinski in sosedski jeziki, delovna jezika Evropske komisije ter kriterij možnosti zaključevanja učenja jezika z maturitetnim izpitom)</a:t>
          </a:r>
          <a:endParaRPr lang="sl-SI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5F046883-15E6-43E6-8568-FB4AF9BE9608}" type="parTrans" cxnId="{935DE472-9ED9-40BD-9034-E972BD69FEDA}">
      <dgm:prSet/>
      <dgm:spPr/>
      <dgm:t>
        <a:bodyPr/>
        <a:lstStyle/>
        <a:p>
          <a:endParaRPr lang="sl-SI"/>
        </a:p>
      </dgm:t>
    </dgm:pt>
    <dgm:pt modelId="{E2221B3F-2710-4538-B29B-B1D9C81E2EB3}" type="sibTrans" cxnId="{935DE472-9ED9-40BD-9034-E972BD69FEDA}">
      <dgm:prSet/>
      <dgm:spPr/>
      <dgm:t>
        <a:bodyPr/>
        <a:lstStyle/>
        <a:p>
          <a:endParaRPr lang="sl-SI"/>
        </a:p>
      </dgm:t>
    </dgm:pt>
    <dgm:pt modelId="{249BB9DC-399F-42B8-9DE0-B4FA3D434D98}">
      <dgm:prSet phldrT="[besedilo]"/>
      <dgm:spPr>
        <a:xfrm>
          <a:off x="0" y="2225431"/>
          <a:ext cx="8083550" cy="144279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sl-SI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Tuji jezik v 3. vzgojno-izobraževalnem obdobju izvaja predmetni učitelj tujega jezika z univerzitetno izobrazbo.</a:t>
          </a:r>
          <a:endParaRPr lang="sl-SI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BB15A849-85F4-4F8E-B0C1-3E2701039BA5}" type="parTrans" cxnId="{6B21876B-D472-4F4B-AFB1-9C09743113B3}">
      <dgm:prSet/>
      <dgm:spPr/>
      <dgm:t>
        <a:bodyPr/>
        <a:lstStyle/>
        <a:p>
          <a:endParaRPr lang="sl-SI"/>
        </a:p>
      </dgm:t>
    </dgm:pt>
    <dgm:pt modelId="{E9E38F0C-34DC-45DA-A797-9717D746B49C}" type="sibTrans" cxnId="{6B21876B-D472-4F4B-AFB1-9C09743113B3}">
      <dgm:prSet/>
      <dgm:spPr/>
      <dgm:t>
        <a:bodyPr/>
        <a:lstStyle/>
        <a:p>
          <a:endParaRPr lang="sl-SI"/>
        </a:p>
      </dgm:t>
    </dgm:pt>
    <dgm:pt modelId="{EE3E8101-9558-4342-BDC8-52DCE5F852DC}">
      <dgm:prSet phldrT="[besedilo]"/>
      <dgm:spPr>
        <a:xfrm>
          <a:off x="0" y="2225431"/>
          <a:ext cx="8083550" cy="144279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sl-SI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UN Obvezni drugi tuji jezik (Uvajanje 2009 – 2014) do zaključene prenove učnih načrtov</a:t>
          </a:r>
          <a:endParaRPr lang="sl-SI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ECB700FA-5C35-4D1E-8D28-A70D221B44BC}" type="parTrans" cxnId="{06E4C32C-625F-4679-B508-35AD84E3780F}">
      <dgm:prSet/>
      <dgm:spPr/>
      <dgm:t>
        <a:bodyPr/>
        <a:lstStyle/>
        <a:p>
          <a:endParaRPr lang="sl-SI"/>
        </a:p>
      </dgm:t>
    </dgm:pt>
    <dgm:pt modelId="{4D60CDA4-0B8F-4F4F-991D-65D858E59125}" type="sibTrans" cxnId="{06E4C32C-625F-4679-B508-35AD84E3780F}">
      <dgm:prSet/>
      <dgm:spPr/>
      <dgm:t>
        <a:bodyPr/>
        <a:lstStyle/>
        <a:p>
          <a:endParaRPr lang="sl-SI"/>
        </a:p>
      </dgm:t>
    </dgm:pt>
    <dgm:pt modelId="{CFEA9285-DA23-4D8F-A666-6C8706F04418}">
      <dgm:prSet phldrT="[besedilo]"/>
      <dgm:spPr>
        <a:xfrm>
          <a:off x="0" y="515656"/>
          <a:ext cx="8083550" cy="1302029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sl-SI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Senzibilizacija</a:t>
          </a:r>
          <a:r>
            <a:rPr lang="sl-SI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učenca za tuji jezik</a:t>
          </a:r>
          <a:endParaRPr lang="sl-SI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9762F90C-E5A4-4DF0-AFF6-804453A8FB56}" type="parTrans" cxnId="{0CB619B7-08B6-4324-A09B-66023E2CC492}">
      <dgm:prSet/>
      <dgm:spPr/>
      <dgm:t>
        <a:bodyPr/>
        <a:lstStyle/>
        <a:p>
          <a:endParaRPr lang="sl-SI"/>
        </a:p>
      </dgm:t>
    </dgm:pt>
    <dgm:pt modelId="{F0DB690F-1775-4F7C-969D-9734C6B1F140}" type="sibTrans" cxnId="{0CB619B7-08B6-4324-A09B-66023E2CC492}">
      <dgm:prSet/>
      <dgm:spPr/>
      <dgm:t>
        <a:bodyPr/>
        <a:lstStyle/>
        <a:p>
          <a:endParaRPr lang="sl-SI"/>
        </a:p>
      </dgm:t>
    </dgm:pt>
    <dgm:pt modelId="{FCADEEAD-DA81-4696-ACCB-B98A6CAC7DA6}" type="pres">
      <dgm:prSet presAssocID="{B2BF51DB-3AC6-4E74-AA06-E0751047D02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1C369E73-AAEC-4172-8BCE-C7FDAA91C405}" type="pres">
      <dgm:prSet presAssocID="{D617644E-729A-4296-B3F5-FA8DEA9DABD9}" presName="parentText" presStyleLbl="node1" presStyleIdx="0" presStyleCnt="2" custLinFactNeighborY="-35514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051C3D96-23AD-4185-8034-EF5DDE23438B}" type="pres">
      <dgm:prSet presAssocID="{D617644E-729A-4296-B3F5-FA8DEA9DABD9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4A7DD51-70F3-4B54-87AD-420467C7F19A}" type="pres">
      <dgm:prSet presAssocID="{18C87E95-EE8D-47C3-8E80-7AC0685DFAC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752FFBE4-A6D1-443F-8CD0-E0A957D52F7D}" type="pres">
      <dgm:prSet presAssocID="{18C87E95-EE8D-47C3-8E80-7AC0685DFAC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A8A63893-6616-4675-9AB7-0FC74DCA050D}" srcId="{D617644E-729A-4296-B3F5-FA8DEA9DABD9}" destId="{046B0B67-917F-4642-9953-A741FF221E6C}" srcOrd="0" destOrd="0" parTransId="{AB4BE7CC-B2F8-4EE3-8B46-18D0E65A4C99}" sibTransId="{49F9CDB5-18AD-4D56-9E4B-278B081369E7}"/>
    <dgm:cxn modelId="{06E4C32C-625F-4679-B508-35AD84E3780F}" srcId="{18C87E95-EE8D-47C3-8E80-7AC0685DFAC8}" destId="{EE3E8101-9558-4342-BDC8-52DCE5F852DC}" srcOrd="2" destOrd="0" parTransId="{ECB700FA-5C35-4D1E-8D28-A70D221B44BC}" sibTransId="{4D60CDA4-0B8F-4F4F-991D-65D858E59125}"/>
    <dgm:cxn modelId="{C2BEEC6A-13BD-499B-B1D7-9CA0DE5240AD}" type="presOf" srcId="{18C87E95-EE8D-47C3-8E80-7AC0685DFAC8}" destId="{54A7DD51-70F3-4B54-87AD-420467C7F19A}" srcOrd="0" destOrd="0" presId="urn:microsoft.com/office/officeart/2005/8/layout/vList2"/>
    <dgm:cxn modelId="{AD3DD08F-1D4A-4213-9CC4-069A09CF04BC}" type="presOf" srcId="{6FEE0EB2-CCBA-4550-B6E8-E778722F3FBB}" destId="{051C3D96-23AD-4185-8034-EF5DDE23438B}" srcOrd="0" destOrd="2" presId="urn:microsoft.com/office/officeart/2005/8/layout/vList2"/>
    <dgm:cxn modelId="{A5CC5FE4-AD60-4BF6-91FB-9F6F2B9C4D5B}" srcId="{18C87E95-EE8D-47C3-8E80-7AC0685DFAC8}" destId="{99D49C11-FDC0-4ADF-B809-E44AF0AD2244}" srcOrd="0" destOrd="0" parTransId="{E5CF2F7C-6383-4420-A3DE-59A9013F07D7}" sibTransId="{2FB0A543-B2F0-4F7C-B5CD-5AD7AA65C794}"/>
    <dgm:cxn modelId="{C2005B96-C5DB-4BCE-A59E-DB0C24CA313B}" type="presOf" srcId="{046B0B67-917F-4642-9953-A741FF221E6C}" destId="{051C3D96-23AD-4185-8034-EF5DDE23438B}" srcOrd="0" destOrd="0" presId="urn:microsoft.com/office/officeart/2005/8/layout/vList2"/>
    <dgm:cxn modelId="{3FE6543D-C855-435C-B077-8DF8790FAE67}" type="presOf" srcId="{CFEA9285-DA23-4D8F-A666-6C8706F04418}" destId="{051C3D96-23AD-4185-8034-EF5DDE23438B}" srcOrd="0" destOrd="3" presId="urn:microsoft.com/office/officeart/2005/8/layout/vList2"/>
    <dgm:cxn modelId="{7C60B7FE-D03E-4063-98E3-6D2C2E3D12BC}" srcId="{B2BF51DB-3AC6-4E74-AA06-E0751047D022}" destId="{D617644E-729A-4296-B3F5-FA8DEA9DABD9}" srcOrd="0" destOrd="0" parTransId="{FE812637-5A4B-4669-9DE7-F40FEC54D3FE}" sibTransId="{7A6FE818-F35A-4844-BFF6-8779D6F5573F}"/>
    <dgm:cxn modelId="{935DE472-9ED9-40BD-9034-E972BD69FEDA}" srcId="{18C87E95-EE8D-47C3-8E80-7AC0685DFAC8}" destId="{F27B9CF4-0DEE-4210-9DDE-1AC9982081D0}" srcOrd="1" destOrd="0" parTransId="{5F046883-15E6-43E6-8568-FB4AF9BE9608}" sibTransId="{E2221B3F-2710-4538-B29B-B1D9C81E2EB3}"/>
    <dgm:cxn modelId="{89D50914-F040-438D-81EF-E3220A282FAF}" type="presOf" srcId="{D3E1C1C6-C96F-460D-BF97-44310DA25891}" destId="{051C3D96-23AD-4185-8034-EF5DDE23438B}" srcOrd="0" destOrd="4" presId="urn:microsoft.com/office/officeart/2005/8/layout/vList2"/>
    <dgm:cxn modelId="{6B21876B-D472-4F4B-AFB1-9C09743113B3}" srcId="{18C87E95-EE8D-47C3-8E80-7AC0685DFAC8}" destId="{249BB9DC-399F-42B8-9DE0-B4FA3D434D98}" srcOrd="3" destOrd="0" parTransId="{BB15A849-85F4-4F8E-B0C1-3E2701039BA5}" sibTransId="{E9E38F0C-34DC-45DA-A797-9717D746B49C}"/>
    <dgm:cxn modelId="{3398A410-CF61-433E-BAB3-AB95CBC8BFF8}" type="presOf" srcId="{249BB9DC-399F-42B8-9DE0-B4FA3D434D98}" destId="{752FFBE4-A6D1-443F-8CD0-E0A957D52F7D}" srcOrd="0" destOrd="3" presId="urn:microsoft.com/office/officeart/2005/8/layout/vList2"/>
    <dgm:cxn modelId="{D577083B-1C4A-4712-9431-DED8FDF8CF59}" type="presOf" srcId="{41CAA6C1-2955-4B90-8090-750AF4514052}" destId="{051C3D96-23AD-4185-8034-EF5DDE23438B}" srcOrd="0" destOrd="1" presId="urn:microsoft.com/office/officeart/2005/8/layout/vList2"/>
    <dgm:cxn modelId="{1A614A7B-3D9F-463D-B65C-8A6F137F0613}" srcId="{D617644E-729A-4296-B3F5-FA8DEA9DABD9}" destId="{41CAA6C1-2955-4B90-8090-750AF4514052}" srcOrd="1" destOrd="0" parTransId="{4644C777-37E7-45F3-9C10-21163BD78E82}" sibTransId="{5284904C-7CCD-4D4F-B58D-EFDB926CFDDF}"/>
    <dgm:cxn modelId="{3CCFA1AD-4BA3-478B-B635-025AA2CE8458}" type="presOf" srcId="{F27B9CF4-0DEE-4210-9DDE-1AC9982081D0}" destId="{752FFBE4-A6D1-443F-8CD0-E0A957D52F7D}" srcOrd="0" destOrd="1" presId="urn:microsoft.com/office/officeart/2005/8/layout/vList2"/>
    <dgm:cxn modelId="{DBC420F2-1385-404C-9BC2-C8E0D7CA08D0}" srcId="{B2BF51DB-3AC6-4E74-AA06-E0751047D022}" destId="{18C87E95-EE8D-47C3-8E80-7AC0685DFAC8}" srcOrd="1" destOrd="0" parTransId="{0E8316A9-57BB-4E86-8FA0-FA27BACB1A60}" sibTransId="{E95E7487-226A-49A2-860C-EA39090F341B}"/>
    <dgm:cxn modelId="{03C36D33-741A-453A-8D2D-C65E8EE81E58}" type="presOf" srcId="{EE3E8101-9558-4342-BDC8-52DCE5F852DC}" destId="{752FFBE4-A6D1-443F-8CD0-E0A957D52F7D}" srcOrd="0" destOrd="2" presId="urn:microsoft.com/office/officeart/2005/8/layout/vList2"/>
    <dgm:cxn modelId="{F26FA88B-5907-4837-83D0-E5EE732E3C5F}" srcId="{D617644E-729A-4296-B3F5-FA8DEA9DABD9}" destId="{6FEE0EB2-CCBA-4550-B6E8-E778722F3FBB}" srcOrd="2" destOrd="0" parTransId="{4937EE4C-9A66-4B06-84E3-835E33B7C30A}" sibTransId="{BD3443A1-4473-4DDF-8165-5D6718A6BE22}"/>
    <dgm:cxn modelId="{00D338F6-023C-40A6-B5A8-C9455363540B}" type="presOf" srcId="{B2BF51DB-3AC6-4E74-AA06-E0751047D022}" destId="{FCADEEAD-DA81-4696-ACCB-B98A6CAC7DA6}" srcOrd="0" destOrd="0" presId="urn:microsoft.com/office/officeart/2005/8/layout/vList2"/>
    <dgm:cxn modelId="{C3C7737D-8947-4889-8CEC-9EE64F8ADA77}" srcId="{D617644E-729A-4296-B3F5-FA8DEA9DABD9}" destId="{D3E1C1C6-C96F-460D-BF97-44310DA25891}" srcOrd="4" destOrd="0" parTransId="{1680A2DC-4246-40DE-98D6-48A0FFDDC213}" sibTransId="{22F44BCA-B4FD-4CD1-AEA8-3BF44FEE7398}"/>
    <dgm:cxn modelId="{0CB619B7-08B6-4324-A09B-66023E2CC492}" srcId="{D617644E-729A-4296-B3F5-FA8DEA9DABD9}" destId="{CFEA9285-DA23-4D8F-A666-6C8706F04418}" srcOrd="3" destOrd="0" parTransId="{9762F90C-E5A4-4DF0-AFF6-804453A8FB56}" sibTransId="{F0DB690F-1775-4F7C-969D-9734C6B1F140}"/>
    <dgm:cxn modelId="{AD068BFE-D600-45D5-904C-132454FDDD06}" type="presOf" srcId="{99D49C11-FDC0-4ADF-B809-E44AF0AD2244}" destId="{752FFBE4-A6D1-443F-8CD0-E0A957D52F7D}" srcOrd="0" destOrd="0" presId="urn:microsoft.com/office/officeart/2005/8/layout/vList2"/>
    <dgm:cxn modelId="{E850E917-4BFA-450C-89E8-EF9BDF08BD3C}" type="presOf" srcId="{D617644E-729A-4296-B3F5-FA8DEA9DABD9}" destId="{1C369E73-AAEC-4172-8BCE-C7FDAA91C405}" srcOrd="0" destOrd="0" presId="urn:microsoft.com/office/officeart/2005/8/layout/vList2"/>
    <dgm:cxn modelId="{36A58CF6-1ECF-4B7F-9F6E-9D7A852FFA4A}" type="presParOf" srcId="{FCADEEAD-DA81-4696-ACCB-B98A6CAC7DA6}" destId="{1C369E73-AAEC-4172-8BCE-C7FDAA91C405}" srcOrd="0" destOrd="0" presId="urn:microsoft.com/office/officeart/2005/8/layout/vList2"/>
    <dgm:cxn modelId="{9C2E11B1-D889-4E4C-8694-ED713D797563}" type="presParOf" srcId="{FCADEEAD-DA81-4696-ACCB-B98A6CAC7DA6}" destId="{051C3D96-23AD-4185-8034-EF5DDE23438B}" srcOrd="1" destOrd="0" presId="urn:microsoft.com/office/officeart/2005/8/layout/vList2"/>
    <dgm:cxn modelId="{C925A91D-28B4-4AC0-8831-7B7FB8623CD0}" type="presParOf" srcId="{FCADEEAD-DA81-4696-ACCB-B98A6CAC7DA6}" destId="{54A7DD51-70F3-4B54-87AD-420467C7F19A}" srcOrd="2" destOrd="0" presId="urn:microsoft.com/office/officeart/2005/8/layout/vList2"/>
    <dgm:cxn modelId="{EB14EBA1-19DF-4ED8-9C96-6B8B434450DF}" type="presParOf" srcId="{FCADEEAD-DA81-4696-ACCB-B98A6CAC7DA6}" destId="{752FFBE4-A6D1-443F-8CD0-E0A957D52F7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B5FD03-9540-4F0C-8435-5D9EB419CEE6}">
      <dsp:nvSpPr>
        <dsp:cNvPr id="0" name=""/>
        <dsp:cNvSpPr/>
      </dsp:nvSpPr>
      <dsp:spPr>
        <a:xfrm>
          <a:off x="0" y="8760"/>
          <a:ext cx="9144000" cy="5383268"/>
        </a:xfrm>
        <a:prstGeom prst="roundRect">
          <a:avLst>
            <a:gd name="adj" fmla="val 8500"/>
          </a:avLst>
        </a:prstGeom>
        <a:gradFill rotWithShape="0">
          <a:gsLst>
            <a:gs pos="0">
              <a:srgbClr val="4472C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4303239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500" kern="1200" dirty="0" smtClean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Splošni cilj: zagotoviti enake možnosti učenja in poučevanja tujega jezika v celotni vertikali</a:t>
          </a:r>
          <a:endParaRPr lang="sl-SI" sz="2500" kern="12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sp:txBody>
      <dsp:txXfrm>
        <a:off x="134020" y="142780"/>
        <a:ext cx="8875960" cy="5115228"/>
      </dsp:txXfrm>
    </dsp:sp>
    <dsp:sp modelId="{031727F3-0722-4B37-91B0-67975BBCDF05}">
      <dsp:nvSpPr>
        <dsp:cNvPr id="0" name=""/>
        <dsp:cNvSpPr/>
      </dsp:nvSpPr>
      <dsp:spPr>
        <a:xfrm>
          <a:off x="2587" y="1386154"/>
          <a:ext cx="2032272" cy="2296250"/>
        </a:xfrm>
        <a:prstGeom prst="roundRect">
          <a:avLst>
            <a:gd name="adj" fmla="val 105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472C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kern="1200" dirty="0" smtClean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Operativni cilj: Vzpostavitev izvedbenih modelov za učenje tujih jezikov na način, ki bo vsem učencem na sistemski ravni omogočil doseganje čim višje ravni znanja jezika</a:t>
          </a:r>
          <a:endParaRPr lang="sl-SI" sz="1600" kern="12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sp:txBody>
      <dsp:txXfrm>
        <a:off x="65086" y="1448653"/>
        <a:ext cx="1907274" cy="2171252"/>
      </dsp:txXfrm>
    </dsp:sp>
    <dsp:sp modelId="{B41AFA3C-558F-4231-AF67-BC3211C5DCE1}">
      <dsp:nvSpPr>
        <dsp:cNvPr id="0" name=""/>
        <dsp:cNvSpPr/>
      </dsp:nvSpPr>
      <dsp:spPr>
        <a:xfrm>
          <a:off x="-49649" y="3832196"/>
          <a:ext cx="1928099" cy="1549587"/>
        </a:xfrm>
        <a:prstGeom prst="roundRect">
          <a:avLst>
            <a:gd name="adj" fmla="val 105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472C4">
              <a:hueOff val="-1470669"/>
              <a:satOff val="-2046"/>
              <a:lumOff val="-784"/>
              <a:alphaOff val="0"/>
            </a:srgb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kern="1200" dirty="0" smtClean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Operativni cilj: Zagotavljanje enakih možnosti pri učenju tujih jezikov</a:t>
          </a:r>
          <a:endParaRPr lang="sl-SI" sz="1600" kern="12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sp:txBody>
      <dsp:txXfrm>
        <a:off x="-1994" y="3879851"/>
        <a:ext cx="1832789" cy="1454277"/>
      </dsp:txXfrm>
    </dsp:sp>
    <dsp:sp modelId="{9FEFAA72-AB23-41F9-AD36-BFC29BE41F3C}">
      <dsp:nvSpPr>
        <dsp:cNvPr id="0" name=""/>
        <dsp:cNvSpPr/>
      </dsp:nvSpPr>
      <dsp:spPr>
        <a:xfrm>
          <a:off x="2308279" y="1386154"/>
          <a:ext cx="6127641" cy="3881231"/>
        </a:xfrm>
        <a:prstGeom prst="roundRect">
          <a:avLst>
            <a:gd name="adj" fmla="val 10500"/>
          </a:avLst>
        </a:prstGeom>
        <a:gradFill rotWithShape="0">
          <a:gsLst>
            <a:gs pos="0">
              <a:srgbClr val="4472C4">
                <a:hueOff val="-3676672"/>
                <a:satOff val="-5114"/>
                <a:lumOff val="-1961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3676672"/>
                <a:satOff val="-5114"/>
                <a:lumOff val="-1961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3676672"/>
                <a:satOff val="-5114"/>
                <a:lumOff val="-1961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2464582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500" kern="1200" dirty="0" smtClean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Tuji jezik v poskusu</a:t>
          </a:r>
          <a:endParaRPr lang="sl-SI" sz="2500" kern="12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sp:txBody>
      <dsp:txXfrm>
        <a:off x="2427640" y="1505515"/>
        <a:ext cx="5888919" cy="3642509"/>
      </dsp:txXfrm>
    </dsp:sp>
    <dsp:sp modelId="{CCF30A8D-32FE-49B8-8858-A9E56AA73B0D}">
      <dsp:nvSpPr>
        <dsp:cNvPr id="0" name=""/>
        <dsp:cNvSpPr/>
      </dsp:nvSpPr>
      <dsp:spPr>
        <a:xfrm>
          <a:off x="1865359" y="2744585"/>
          <a:ext cx="1698530" cy="1082073"/>
        </a:xfrm>
        <a:prstGeom prst="roundRect">
          <a:avLst>
            <a:gd name="adj" fmla="val 105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472C4">
              <a:hueOff val="-2941338"/>
              <a:satOff val="-4091"/>
              <a:lumOff val="-1569"/>
              <a:alphaOff val="0"/>
            </a:srgb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kern="1200" dirty="0" smtClean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Razširjeni program</a:t>
          </a:r>
          <a:endParaRPr lang="sl-SI" sz="2400" kern="12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sp:txBody>
      <dsp:txXfrm>
        <a:off x="1898636" y="2777862"/>
        <a:ext cx="1631976" cy="1015519"/>
      </dsp:txXfrm>
    </dsp:sp>
    <dsp:sp modelId="{CADA65E8-9506-4462-B65F-7E8496E66022}">
      <dsp:nvSpPr>
        <dsp:cNvPr id="0" name=""/>
        <dsp:cNvSpPr/>
      </dsp:nvSpPr>
      <dsp:spPr>
        <a:xfrm>
          <a:off x="1865359" y="3893162"/>
          <a:ext cx="1698530" cy="1082073"/>
        </a:xfrm>
        <a:prstGeom prst="roundRect">
          <a:avLst>
            <a:gd name="adj" fmla="val 105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472C4">
              <a:hueOff val="-4412007"/>
              <a:satOff val="-6137"/>
              <a:lumOff val="-2353"/>
              <a:alphaOff val="0"/>
            </a:srgb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kern="1200" dirty="0" smtClean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Kultura in tradicija</a:t>
          </a:r>
          <a:endParaRPr lang="sl-SI" sz="1800" kern="12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sp:txBody>
      <dsp:txXfrm>
        <a:off x="1898636" y="3926439"/>
        <a:ext cx="1631976" cy="1015519"/>
      </dsp:txXfrm>
    </dsp:sp>
    <dsp:sp modelId="{0878D282-2D59-484E-8270-270DDF51B413}">
      <dsp:nvSpPr>
        <dsp:cNvPr id="0" name=""/>
        <dsp:cNvSpPr/>
      </dsp:nvSpPr>
      <dsp:spPr>
        <a:xfrm>
          <a:off x="3611880" y="2772308"/>
          <a:ext cx="5074920" cy="2217846"/>
        </a:xfrm>
        <a:prstGeom prst="roundRect">
          <a:avLst>
            <a:gd name="adj" fmla="val 10500"/>
          </a:avLst>
        </a:prstGeom>
        <a:gradFill rotWithShape="0">
          <a:gsLst>
            <a:gs pos="0">
              <a:srgbClr val="4472C4">
                <a:hueOff val="-7353344"/>
                <a:satOff val="-10228"/>
                <a:lumOff val="-3922"/>
                <a:alphaOff val="0"/>
                <a:lumMod val="110000"/>
                <a:satMod val="105000"/>
                <a:tint val="67000"/>
              </a:srgbClr>
            </a:gs>
            <a:gs pos="50000">
              <a:srgbClr val="4472C4">
                <a:hueOff val="-7353344"/>
                <a:satOff val="-10228"/>
                <a:lumOff val="-3922"/>
                <a:alphaOff val="0"/>
                <a:lumMod val="105000"/>
                <a:satMod val="103000"/>
                <a:tint val="73000"/>
              </a:srgbClr>
            </a:gs>
            <a:gs pos="100000">
              <a:srgbClr val="4472C4">
                <a:hueOff val="-7353344"/>
                <a:satOff val="-10228"/>
                <a:lumOff val="-3922"/>
                <a:alphaOff val="0"/>
                <a:lumMod val="105000"/>
                <a:satMod val="109000"/>
                <a:tint val="81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1251851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500" kern="1200" dirty="0" smtClean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Obvezni program</a:t>
          </a:r>
          <a:endParaRPr lang="sl-SI" sz="2500" kern="12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sp:txBody>
      <dsp:txXfrm>
        <a:off x="3680086" y="2840514"/>
        <a:ext cx="4938508" cy="2081434"/>
      </dsp:txXfrm>
    </dsp:sp>
    <dsp:sp modelId="{1E1FC634-578C-4032-AB47-7C4DE3F6D458}">
      <dsp:nvSpPr>
        <dsp:cNvPr id="0" name=""/>
        <dsp:cNvSpPr/>
      </dsp:nvSpPr>
      <dsp:spPr>
        <a:xfrm>
          <a:off x="3738753" y="3770339"/>
          <a:ext cx="2375275" cy="998031"/>
        </a:xfrm>
        <a:prstGeom prst="roundRect">
          <a:avLst>
            <a:gd name="adj" fmla="val 105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472C4">
              <a:hueOff val="-5882676"/>
              <a:satOff val="-8182"/>
              <a:lumOff val="-3138"/>
              <a:alphaOff val="0"/>
            </a:srgb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kern="1200" dirty="0" smtClean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obvezni prvi tuji jezik v 1. razredu</a:t>
          </a:r>
          <a:endParaRPr lang="sl-SI" sz="1800" kern="12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sp:txBody>
      <dsp:txXfrm>
        <a:off x="3769446" y="3801032"/>
        <a:ext cx="2313889" cy="936645"/>
      </dsp:txXfrm>
    </dsp:sp>
    <dsp:sp modelId="{1FBA3774-5ECA-4C61-BE68-B466FCCD7A3A}">
      <dsp:nvSpPr>
        <dsp:cNvPr id="0" name=""/>
        <dsp:cNvSpPr/>
      </dsp:nvSpPr>
      <dsp:spPr>
        <a:xfrm>
          <a:off x="6181604" y="3770339"/>
          <a:ext cx="2375275" cy="998031"/>
        </a:xfrm>
        <a:prstGeom prst="roundRect">
          <a:avLst>
            <a:gd name="adj" fmla="val 105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6350" cap="flat" cmpd="sng" algn="ctr">
          <a:solidFill>
            <a:srgbClr val="4472C4">
              <a:hueOff val="-7353344"/>
              <a:satOff val="-10228"/>
              <a:lumOff val="-3922"/>
              <a:alphaOff val="0"/>
            </a:srgb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kern="1200" dirty="0" smtClean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obvezni drugi tuji jezik v 7. </a:t>
          </a:r>
          <a:r>
            <a:rPr lang="sl-SI" sz="1800" kern="1200" smtClean="0">
              <a:solidFill>
                <a:srgbClr val="002060"/>
              </a:solidFill>
              <a:latin typeface="Calibri" panose="020F0502020204030204"/>
              <a:ea typeface="+mn-ea"/>
              <a:cs typeface="+mn-cs"/>
            </a:rPr>
            <a:t>razredu</a:t>
          </a:r>
          <a:endParaRPr lang="sl-SI" sz="1800" kern="1200" dirty="0">
            <a:solidFill>
              <a:srgbClr val="002060"/>
            </a:solidFill>
            <a:latin typeface="Calibri" panose="020F0502020204030204"/>
            <a:ea typeface="+mn-ea"/>
            <a:cs typeface="+mn-cs"/>
          </a:endParaRPr>
        </a:p>
      </dsp:txBody>
      <dsp:txXfrm>
        <a:off x="6212297" y="3801032"/>
        <a:ext cx="2313889" cy="9366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369E73-AAEC-4172-8BCE-C7FDAA91C405}">
      <dsp:nvSpPr>
        <dsp:cNvPr id="0" name=""/>
        <dsp:cNvSpPr/>
      </dsp:nvSpPr>
      <dsp:spPr>
        <a:xfrm>
          <a:off x="0" y="0"/>
          <a:ext cx="8784976" cy="431730"/>
        </a:xfrm>
        <a:prstGeom prst="roundRect">
          <a:avLst/>
        </a:prstGeom>
        <a:solidFill>
          <a:srgbClr val="92D05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Tuji jezik v 1. razredu kot obvezen predmet</a:t>
          </a:r>
          <a:endParaRPr lang="sl-SI" sz="18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21075" y="21075"/>
        <a:ext cx="8742826" cy="389580"/>
      </dsp:txXfrm>
    </dsp:sp>
    <dsp:sp modelId="{051C3D96-23AD-4185-8034-EF5DDE23438B}">
      <dsp:nvSpPr>
        <dsp:cNvPr id="0" name=""/>
        <dsp:cNvSpPr/>
      </dsp:nvSpPr>
      <dsp:spPr>
        <a:xfrm>
          <a:off x="0" y="669839"/>
          <a:ext cx="8784976" cy="1415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923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l-SI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Tuji jezik se umesti v predmetnik obveznega programa osnovne šole v 1. razredu, in sicer v obsegu 70 ur na letni ravni in je nadomestilo za tuji jezik kot neobvezni predmet</a:t>
          </a:r>
          <a:endParaRPr lang="sl-SI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l-SI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V naboru sta dva jezika: angleščina in nemščina (izbira šole)</a:t>
          </a:r>
          <a:endParaRPr lang="sl-SI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l-SI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UN Tuji jezik v 1. razredu kot neobvezni predmet do zaključene prenove učnih načrtov</a:t>
          </a:r>
          <a:endParaRPr lang="sl-SI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l-SI" sz="1400" kern="1200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Senzibilizacija</a:t>
          </a:r>
          <a:r>
            <a:rPr lang="sl-SI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 učenca za tuji jezik</a:t>
          </a:r>
          <a:endParaRPr lang="sl-SI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l-SI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Izvajalec je razredni učitelj ali predmetni učitelj z opravljenim modulom za zgodnje poučevanje tujega jezika</a:t>
          </a:r>
          <a:endParaRPr lang="sl-SI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669839"/>
        <a:ext cx="8784976" cy="1415880"/>
      </dsp:txXfrm>
    </dsp:sp>
    <dsp:sp modelId="{54A7DD51-70F3-4B54-87AD-420467C7F19A}">
      <dsp:nvSpPr>
        <dsp:cNvPr id="0" name=""/>
        <dsp:cNvSpPr/>
      </dsp:nvSpPr>
      <dsp:spPr>
        <a:xfrm>
          <a:off x="0" y="2085720"/>
          <a:ext cx="8784976" cy="431730"/>
        </a:xfrm>
        <a:prstGeom prst="roundRect">
          <a:avLst/>
        </a:prstGeom>
        <a:solidFill>
          <a:srgbClr val="5B9BD5">
            <a:lumMod val="75000"/>
          </a:srgb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8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Drugi tuji jezik v 7., 8. in 9. razredu kot obvezen predmet</a:t>
          </a:r>
          <a:endParaRPr lang="sl-SI" sz="18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21075" y="2106795"/>
        <a:ext cx="8742826" cy="389580"/>
      </dsp:txXfrm>
    </dsp:sp>
    <dsp:sp modelId="{752FFBE4-A6D1-443F-8CD0-E0A957D52F7D}">
      <dsp:nvSpPr>
        <dsp:cNvPr id="0" name=""/>
        <dsp:cNvSpPr/>
      </dsp:nvSpPr>
      <dsp:spPr>
        <a:xfrm>
          <a:off x="0" y="2517450"/>
          <a:ext cx="8784976" cy="1564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923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l-SI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Drugi tuji jezik se umesti v predmetnik obveznega programa osnovne šole v 7., 8. in 9. razredu, in sicer v obsegu 2 ur tedensko, oziroma v obsegu 204 ure v 3. vzgojno-izobraževalnem obdobju.</a:t>
          </a:r>
          <a:endParaRPr lang="sl-SI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l-SI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V naboru je osem jezikov: angleščina, francoščina, hrvaščina, italijanščina, madžarščina, nemščina, ruščina in španščina (Kriteriji za nabor  so manjšinski in sosedski jeziki, delovna jezika Evropske komisije ter kriterij možnosti zaključevanja učenja jezika z maturitetnim izpitom)</a:t>
          </a:r>
          <a:endParaRPr lang="sl-SI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l-SI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UN Obvezni drugi tuji jezik (Uvajanje 2009 – 2014) do zaključene prenove učnih načrtov</a:t>
          </a:r>
          <a:endParaRPr lang="sl-SI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l-SI" sz="1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 panose="020F0502020204030204"/>
              <a:ea typeface="+mn-ea"/>
              <a:cs typeface="+mn-cs"/>
            </a:rPr>
            <a:t>Tuji jezik v 3. vzgojno-izobraževalnem obdobju izvaja predmetni učitelj tujega jezika z univerzitetno izobrazbo.</a:t>
          </a:r>
          <a:endParaRPr lang="sl-SI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0" y="2517450"/>
        <a:ext cx="8784976" cy="1564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EC5FA-8A73-4D4B-BC58-DA4F9F683F47}" type="datetimeFigureOut">
              <a:rPr lang="sl-SI" smtClean="0"/>
              <a:t>21. 03. 2023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49688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CA821-5028-42C2-AA8F-0B1AE65D1AC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71362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BC90B-6A09-48BD-8379-48866DF036D5}" type="datetimeFigureOut">
              <a:rPr lang="sl-SI" smtClean="0"/>
              <a:t>21. 03. 2023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5BED9-7238-4822-BBF4-07EDF2B9DA7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16871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l-SI" noProof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sl-SI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72243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9356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59412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459412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7602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82351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205486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99446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7447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37285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5524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401934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243122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3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Click to edit Master text styles</a:t>
            </a:r>
          </a:p>
          <a:p>
            <a:pPr lvl="1"/>
            <a:r>
              <a:rPr lang="sl-SI" altLang="sl-SI" smtClean="0"/>
              <a:t>Second level</a:t>
            </a:r>
          </a:p>
          <a:p>
            <a:pPr lvl="2"/>
            <a:r>
              <a:rPr lang="sl-SI" altLang="sl-SI" smtClean="0"/>
              <a:t>Third level</a:t>
            </a:r>
          </a:p>
          <a:p>
            <a:pPr lvl="3"/>
            <a:r>
              <a:rPr lang="sl-SI" altLang="sl-SI" smtClean="0"/>
              <a:t>Fourth level</a:t>
            </a:r>
          </a:p>
          <a:p>
            <a:pPr lvl="4"/>
            <a:r>
              <a:rPr lang="sl-SI" altLang="sl-SI" smtClean="0"/>
              <a:t>Fifth level</a:t>
            </a:r>
          </a:p>
        </p:txBody>
      </p:sp>
      <p:pic>
        <p:nvPicPr>
          <p:cNvPr id="1028" name="Picture 7" descr="11_noga_druga_stra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76925"/>
            <a:ext cx="91440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078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3"/>
          <p:cNvSpPr/>
          <p:nvPr/>
        </p:nvSpPr>
        <p:spPr>
          <a:xfrm>
            <a:off x="0" y="522964"/>
            <a:ext cx="87484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sl-SI" sz="2800" b="1" kern="0" dirty="0">
                <a:solidFill>
                  <a:schemeClr val="bg1"/>
                </a:solidFill>
              </a:rPr>
              <a:t>POSKUS „UVAJANJE TUJEGA JEZIKA V OBVEZNEM PROGRAMU </a:t>
            </a:r>
            <a:r>
              <a:rPr lang="sl-SI" sz="2800" b="1" kern="0">
                <a:solidFill>
                  <a:schemeClr val="bg1"/>
                </a:solidFill>
              </a:rPr>
              <a:t>IN </a:t>
            </a:r>
            <a:r>
              <a:rPr lang="sl-SI" sz="2800" b="1" kern="0" smtClean="0">
                <a:solidFill>
                  <a:schemeClr val="bg1"/>
                </a:solidFill>
              </a:rPr>
              <a:t>PREIZKUŠANJE KONCEPTA </a:t>
            </a:r>
            <a:r>
              <a:rPr lang="sl-SI" sz="2800" b="1" kern="0" dirty="0">
                <a:solidFill>
                  <a:schemeClr val="bg1"/>
                </a:solidFill>
              </a:rPr>
              <a:t>RAZŠIRJENEGA PROGRAMA V OSNOVNI ŠOLI“</a:t>
            </a:r>
          </a:p>
        </p:txBody>
      </p:sp>
      <p:sp>
        <p:nvSpPr>
          <p:cNvPr id="5" name="PoljeZBesedilom 4"/>
          <p:cNvSpPr txBox="1"/>
          <p:nvPr/>
        </p:nvSpPr>
        <p:spPr>
          <a:xfrm>
            <a:off x="6012160" y="4725144"/>
            <a:ext cx="2448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 smtClean="0">
                <a:solidFill>
                  <a:schemeClr val="bg1"/>
                </a:solidFill>
              </a:rPr>
              <a:t>Dr. Vinko Logaj, direktor ZRSŠ</a:t>
            </a:r>
            <a:endParaRPr lang="sl-SI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7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/>
          <p:nvPr/>
        </p:nvPicPr>
        <p:blipFill>
          <a:blip r:embed="rId2"/>
          <a:stretch>
            <a:fillRect/>
          </a:stretch>
        </p:blipFill>
        <p:spPr>
          <a:xfrm>
            <a:off x="395536" y="564484"/>
            <a:ext cx="8352928" cy="4752528"/>
          </a:xfrm>
          <a:prstGeom prst="rect">
            <a:avLst/>
          </a:prstGeom>
        </p:spPr>
      </p:pic>
      <p:sp>
        <p:nvSpPr>
          <p:cNvPr id="3" name="PoljeZBesedilom 2"/>
          <p:cNvSpPr txBox="1"/>
          <p:nvPr/>
        </p:nvSpPr>
        <p:spPr>
          <a:xfrm>
            <a:off x="467544" y="188640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b="1" dirty="0" smtClean="0">
                <a:solidFill>
                  <a:srgbClr val="0070C0"/>
                </a:solidFill>
              </a:rPr>
              <a:t>Predmetnik OŠ v delu obveznega programa po uvedbi obveznega TJ</a:t>
            </a:r>
            <a:endParaRPr lang="sl-SI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51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107504" y="188641"/>
            <a:ext cx="8856984" cy="792087"/>
          </a:xfrm>
        </p:spPr>
        <p:txBody>
          <a:bodyPr/>
          <a:lstStyle/>
          <a:p>
            <a:pPr algn="ctr"/>
            <a:r>
              <a:rPr lang="sl-SI" b="1" dirty="0" smtClean="0">
                <a:solidFill>
                  <a:srgbClr val="0070C0"/>
                </a:solidFill>
              </a:rPr>
              <a:t>POSKUS „UVAJANJE TUJEGA JEZIKA V OBVEZNEM PROGRAMU IN PREIZKUŠANJE KONCEPTA RAZŠIRJENEGA PROGRAMA V OSNOVNI ŠOLI“</a:t>
            </a:r>
            <a:endParaRPr lang="sl-SI" b="1" dirty="0">
              <a:solidFill>
                <a:srgbClr val="0070C0"/>
              </a:solidFill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-26392" y="1211997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l-SI" b="1" dirty="0" smtClean="0"/>
              <a:t>Sklep</a:t>
            </a:r>
            <a:r>
              <a:rPr lang="sl-SI" dirty="0" smtClean="0"/>
              <a:t> o uvedbi poskusa „Uvajanje tujega jezika v obveznem programu in </a:t>
            </a:r>
          </a:p>
          <a:p>
            <a:r>
              <a:rPr lang="sl-SI" dirty="0" smtClean="0"/>
              <a:t>preizkušanje koncepta  razširjenega programa v osnovni šoli“, 15.5. </a:t>
            </a:r>
            <a:r>
              <a:rPr lang="sl-SI" b="1" dirty="0" smtClean="0"/>
              <a:t>2018.</a:t>
            </a:r>
          </a:p>
          <a:p>
            <a:endParaRPr lang="sl-SI" dirty="0"/>
          </a:p>
          <a:p>
            <a:r>
              <a:rPr lang="sl-SI" dirty="0"/>
              <a:t>2. </a:t>
            </a:r>
            <a:r>
              <a:rPr lang="sl-SI" b="1" dirty="0"/>
              <a:t>Sklep</a:t>
            </a:r>
            <a:r>
              <a:rPr lang="sl-SI" dirty="0"/>
              <a:t> o spremembi Sklepa o uvedbi poskusa „</a:t>
            </a:r>
            <a:r>
              <a:rPr lang="sl-SI" dirty="0">
                <a:solidFill>
                  <a:srgbClr val="000000"/>
                </a:solidFill>
              </a:rPr>
              <a:t>Uvajanje tujega jezika v obveznem 	programu in preizkušanje koncepta razširjenega programa v osnovni šoli“, 	22.6. </a:t>
            </a:r>
            <a:r>
              <a:rPr lang="sl-SI" b="1" dirty="0">
                <a:solidFill>
                  <a:srgbClr val="000000"/>
                </a:solidFill>
              </a:rPr>
              <a:t>2021.</a:t>
            </a:r>
            <a:r>
              <a:rPr lang="sl-SI" dirty="0">
                <a:solidFill>
                  <a:srgbClr val="000000"/>
                </a:solidFill>
              </a:rPr>
              <a:t> </a:t>
            </a:r>
          </a:p>
          <a:p>
            <a:endParaRPr lang="sl-SI" dirty="0" smtClean="0"/>
          </a:p>
          <a:p>
            <a:r>
              <a:rPr lang="sl-SI" dirty="0" smtClean="0"/>
              <a:t>Poskus se zaključi 31. 8. 2023.</a:t>
            </a:r>
          </a:p>
          <a:p>
            <a:r>
              <a:rPr lang="sl-SI" dirty="0" smtClean="0"/>
              <a:t>V poskus je skupno vključenih 144 šol (46 šol v celoto).</a:t>
            </a:r>
            <a:endParaRPr lang="sl-SI" dirty="0"/>
          </a:p>
          <a:p>
            <a:endParaRPr lang="sl-SI" dirty="0" smtClean="0"/>
          </a:p>
          <a:p>
            <a:endParaRPr lang="sl-SI" dirty="0" smtClean="0">
              <a:solidFill>
                <a:srgbClr val="000000"/>
              </a:solidFill>
            </a:endParaRPr>
          </a:p>
          <a:p>
            <a:endParaRPr lang="sl-SI" dirty="0">
              <a:solidFill>
                <a:srgbClr val="000000"/>
              </a:solidFill>
            </a:endParaRPr>
          </a:p>
          <a:p>
            <a:endParaRPr lang="sl-SI" dirty="0" smtClean="0"/>
          </a:p>
          <a:p>
            <a:endParaRPr lang="sl-SI" dirty="0"/>
          </a:p>
          <a:p>
            <a:r>
              <a:rPr lang="sl-SI" dirty="0" smtClean="0"/>
              <a:t>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372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349082"/>
              </p:ext>
            </p:extLst>
          </p:nvPr>
        </p:nvGraphicFramePr>
        <p:xfrm>
          <a:off x="323528" y="1052736"/>
          <a:ext cx="8229604" cy="3740524"/>
        </p:xfrm>
        <a:graphic>
          <a:graphicData uri="http://schemas.openxmlformats.org/drawingml/2006/table">
            <a:tbl>
              <a:tblPr firstRow="1" firstCol="1" bandRow="1"/>
              <a:tblGrid>
                <a:gridCol w="1392205">
                  <a:extLst>
                    <a:ext uri="{9D8B030D-6E8A-4147-A177-3AD203B41FA5}">
                      <a16:colId xmlns:a16="http://schemas.microsoft.com/office/drawing/2014/main" val="2127526363"/>
                    </a:ext>
                  </a:extLst>
                </a:gridCol>
                <a:gridCol w="759711">
                  <a:extLst>
                    <a:ext uri="{9D8B030D-6E8A-4147-A177-3AD203B41FA5}">
                      <a16:colId xmlns:a16="http://schemas.microsoft.com/office/drawing/2014/main" val="3876156306"/>
                    </a:ext>
                  </a:extLst>
                </a:gridCol>
                <a:gridCol w="759711">
                  <a:extLst>
                    <a:ext uri="{9D8B030D-6E8A-4147-A177-3AD203B41FA5}">
                      <a16:colId xmlns:a16="http://schemas.microsoft.com/office/drawing/2014/main" val="3043186656"/>
                    </a:ext>
                  </a:extLst>
                </a:gridCol>
                <a:gridCol w="759711">
                  <a:extLst>
                    <a:ext uri="{9D8B030D-6E8A-4147-A177-3AD203B41FA5}">
                      <a16:colId xmlns:a16="http://schemas.microsoft.com/office/drawing/2014/main" val="2297820007"/>
                    </a:ext>
                  </a:extLst>
                </a:gridCol>
                <a:gridCol w="759711">
                  <a:extLst>
                    <a:ext uri="{9D8B030D-6E8A-4147-A177-3AD203B41FA5}">
                      <a16:colId xmlns:a16="http://schemas.microsoft.com/office/drawing/2014/main" val="3061446562"/>
                    </a:ext>
                  </a:extLst>
                </a:gridCol>
                <a:gridCol w="759711">
                  <a:extLst>
                    <a:ext uri="{9D8B030D-6E8A-4147-A177-3AD203B41FA5}">
                      <a16:colId xmlns:a16="http://schemas.microsoft.com/office/drawing/2014/main" val="197958949"/>
                    </a:ext>
                  </a:extLst>
                </a:gridCol>
                <a:gridCol w="759711">
                  <a:extLst>
                    <a:ext uri="{9D8B030D-6E8A-4147-A177-3AD203B41FA5}">
                      <a16:colId xmlns:a16="http://schemas.microsoft.com/office/drawing/2014/main" val="2060298219"/>
                    </a:ext>
                  </a:extLst>
                </a:gridCol>
                <a:gridCol w="759711">
                  <a:extLst>
                    <a:ext uri="{9D8B030D-6E8A-4147-A177-3AD203B41FA5}">
                      <a16:colId xmlns:a16="http://schemas.microsoft.com/office/drawing/2014/main" val="2702667141"/>
                    </a:ext>
                  </a:extLst>
                </a:gridCol>
                <a:gridCol w="759711">
                  <a:extLst>
                    <a:ext uri="{9D8B030D-6E8A-4147-A177-3AD203B41FA5}">
                      <a16:colId xmlns:a16="http://schemas.microsoft.com/office/drawing/2014/main" val="929277908"/>
                    </a:ext>
                  </a:extLst>
                </a:gridCol>
                <a:gridCol w="759711">
                  <a:extLst>
                    <a:ext uri="{9D8B030D-6E8A-4147-A177-3AD203B41FA5}">
                      <a16:colId xmlns:a16="http://schemas.microsoft.com/office/drawing/2014/main" val="4017547313"/>
                    </a:ext>
                  </a:extLst>
                </a:gridCol>
              </a:tblGrid>
              <a:tr h="1687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1.r.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2.r.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3.r.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4.r.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5.r.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6.r.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7.r.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8.r.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9.r.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0756580"/>
                  </a:ext>
                </a:extLst>
              </a:tr>
              <a:tr h="4616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NEOBVEZNI IZBIRNI PREDMETI: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796212"/>
                  </a:ext>
                </a:extLst>
              </a:tr>
              <a:tr h="1687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Prvi tuji jezik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sl-SI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sl-SI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sl-SI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0352845"/>
                  </a:ext>
                </a:extLst>
              </a:tr>
              <a:tr h="3111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Drugi tuji jezik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sl-SI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sl-SI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sl-SI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644346"/>
                  </a:ext>
                </a:extLst>
              </a:tr>
              <a:tr h="7626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Drugi tuji jezik ali umetnost, računalništvo, šport, tehnika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sl-SI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sl-SI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2/1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2/1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2/1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sl-SI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9660854"/>
                  </a:ext>
                </a:extLst>
              </a:tr>
              <a:tr h="4616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Individualna ali skupinska pomoč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5918026"/>
                  </a:ext>
                </a:extLst>
              </a:tr>
              <a:tr h="4509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DOPOLNILNI IN DODATNI POUK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0807142"/>
                  </a:ext>
                </a:extLst>
              </a:tr>
              <a:tr h="3374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INTERESNE DEJAVNOSTI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4504" marR="645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579964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528" y="5062101"/>
            <a:ext cx="361618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kumimoji="0" lang="sl-SI" altLang="sl-SI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PODALJŠANO BIVANJE, JUTRANJE VARSTVO</a:t>
            </a:r>
            <a:endParaRPr kumimoji="0" lang="sl-SI" altLang="sl-SI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323528" y="547350"/>
            <a:ext cx="43702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l-SI" altLang="sl-SI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Obstoječi razširjeni </a:t>
            </a:r>
            <a:r>
              <a:rPr lang="sl-SI" altLang="sl-SI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 </a:t>
            </a:r>
            <a:r>
              <a:rPr lang="sl-SI" altLang="sl-SI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OŠ- Zakon o OŠ</a:t>
            </a:r>
            <a:endParaRPr lang="sl-SI" altLang="sl-SI" sz="800" dirty="0"/>
          </a:p>
        </p:txBody>
      </p:sp>
    </p:spTree>
    <p:extLst>
      <p:ext uri="{BB962C8B-B14F-4D97-AF65-F5344CB8AC3E}">
        <p14:creationId xmlns:p14="http://schemas.microsoft.com/office/powerpoint/2010/main" val="258072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51520" y="260648"/>
            <a:ext cx="8784976" cy="5473402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 smtClean="0">
                <a:solidFill>
                  <a:srgbClr val="0070C0"/>
                </a:solidFill>
              </a:rPr>
              <a:t>Nov koncept razširjenega programa osnovne šole </a:t>
            </a:r>
            <a:r>
              <a:rPr lang="sl-SI" sz="2000" dirty="0" smtClean="0"/>
              <a:t>nadgrajuje </a:t>
            </a:r>
            <a:r>
              <a:rPr lang="sl-SI" sz="2000" dirty="0" smtClean="0"/>
              <a:t>in posodablja obstoječe sestavine razširjenega programa: jutranje varstvo, dodatni in dopolnilni pouk, interesne dejavnosti, individualno in skupinsko pomoč, neobvezne izbirne predmete ter podaljšano bivanje.</a:t>
            </a:r>
          </a:p>
          <a:p>
            <a:pPr marL="0" indent="0">
              <a:buNone/>
            </a:pPr>
            <a:endParaRPr lang="sl-SI" sz="2000" dirty="0" smtClean="0"/>
          </a:p>
          <a:p>
            <a:pPr marL="0" indent="0">
              <a:buNone/>
            </a:pPr>
            <a:endParaRPr lang="sl-SI" sz="2000" dirty="0"/>
          </a:p>
          <a:p>
            <a:pPr marL="0" indent="0">
              <a:buNone/>
            </a:pPr>
            <a:r>
              <a:rPr lang="sl-SI" sz="2000" b="1" dirty="0">
                <a:solidFill>
                  <a:srgbClr val="0070C0"/>
                </a:solidFill>
              </a:rPr>
              <a:t>Z uresničevanjem načel in ciljev nov koncept omogoča</a:t>
            </a:r>
            <a:r>
              <a:rPr lang="sl-SI" sz="2000" dirty="0">
                <a:solidFill>
                  <a:srgbClr val="0070C0"/>
                </a:solidFill>
              </a:rPr>
              <a:t> </a:t>
            </a:r>
            <a:r>
              <a:rPr lang="sl-SI" sz="2000" dirty="0"/>
              <a:t>ustvarjanje pogojev za spodbudno, inkluzivno, varno učno okolje, v katerih potekajo dejavnosti za zdrav in celosten osebnostni razvoj učenk in učencev, </a:t>
            </a:r>
            <a:r>
              <a:rPr lang="sl-SI" sz="2000" dirty="0" smtClean="0"/>
              <a:t>pogojev </a:t>
            </a:r>
            <a:r>
              <a:rPr lang="sl-SI" sz="2000" dirty="0"/>
              <a:t>za uspešno samostojno in sodelovalno učenje, okolje za igro, za druženje, </a:t>
            </a:r>
            <a:r>
              <a:rPr lang="sl-SI" sz="2000" dirty="0" smtClean="0"/>
              <a:t>spodbudno okolje za sodelovanje, </a:t>
            </a:r>
            <a:r>
              <a:rPr lang="sl-SI" sz="2000" dirty="0"/>
              <a:t>za vsestranski razvoj in sprostitev ter za razvoj prečnih veščin, </a:t>
            </a:r>
            <a:r>
              <a:rPr lang="sl-SI" sz="2000" dirty="0" smtClean="0"/>
              <a:t>za razvoj </a:t>
            </a:r>
            <a:r>
              <a:rPr lang="sl-SI" sz="2000" dirty="0"/>
              <a:t>različnih vrst </a:t>
            </a:r>
            <a:r>
              <a:rPr lang="sl-SI" sz="2000" dirty="0" smtClean="0"/>
              <a:t>pismenosti in večjezičnost</a:t>
            </a:r>
            <a:r>
              <a:rPr lang="sl-SI" sz="2000" dirty="0"/>
              <a:t>.</a:t>
            </a:r>
          </a:p>
          <a:p>
            <a:pPr marL="0" indent="0">
              <a:buNone/>
            </a:pPr>
            <a:endParaRPr lang="sl-SI" sz="2000" dirty="0" smtClean="0"/>
          </a:p>
          <a:p>
            <a:pPr marL="0" indent="0">
              <a:buNone/>
            </a:pPr>
            <a:endParaRPr lang="sl-SI" sz="2000" dirty="0" smtClean="0"/>
          </a:p>
          <a:p>
            <a:pPr marL="0" indent="0">
              <a:buNone/>
            </a:pPr>
            <a:endParaRPr lang="sl-SI" sz="2000" dirty="0" smtClean="0"/>
          </a:p>
        </p:txBody>
      </p:sp>
    </p:spTree>
    <p:extLst>
      <p:ext uri="{BB962C8B-B14F-4D97-AF65-F5344CB8AC3E}">
        <p14:creationId xmlns:p14="http://schemas.microsoft.com/office/powerpoint/2010/main" val="129250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473402"/>
          </a:xfrm>
        </p:spPr>
        <p:txBody>
          <a:bodyPr/>
          <a:lstStyle/>
          <a:p>
            <a:pPr marL="0" lvl="0" indent="0">
              <a:buNone/>
            </a:pPr>
            <a:r>
              <a:rPr lang="sl-SI" sz="2000" b="1" dirty="0" smtClean="0">
                <a:solidFill>
                  <a:srgbClr val="000000"/>
                </a:solidFill>
              </a:rPr>
              <a:t>Ključni cilji </a:t>
            </a:r>
            <a:r>
              <a:rPr lang="sl-SI" sz="2000" dirty="0" smtClean="0">
                <a:solidFill>
                  <a:srgbClr val="000000"/>
                </a:solidFill>
              </a:rPr>
              <a:t>:</a:t>
            </a:r>
            <a:endParaRPr lang="sl-SI" sz="2000" dirty="0">
              <a:solidFill>
                <a:srgbClr val="00000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sl-SI" sz="2000" dirty="0" smtClean="0">
                <a:solidFill>
                  <a:srgbClr val="000000"/>
                </a:solidFill>
              </a:rPr>
              <a:t>Smiselna </a:t>
            </a:r>
            <a:r>
              <a:rPr lang="sl-SI" sz="2000" dirty="0" smtClean="0">
                <a:solidFill>
                  <a:srgbClr val="000000"/>
                </a:solidFill>
              </a:rPr>
              <a:t>nadgradnja </a:t>
            </a:r>
            <a:r>
              <a:rPr lang="sl-SI" sz="2000" dirty="0">
                <a:solidFill>
                  <a:srgbClr val="000000"/>
                </a:solidFill>
              </a:rPr>
              <a:t>ciljev obveznega programa osnovne </a:t>
            </a:r>
            <a:r>
              <a:rPr lang="sl-SI" sz="2000" dirty="0" smtClean="0">
                <a:solidFill>
                  <a:srgbClr val="000000"/>
                </a:solidFill>
              </a:rPr>
              <a:t>šole, </a:t>
            </a:r>
            <a:endParaRPr lang="sl-SI" sz="2000" dirty="0" smtClean="0">
              <a:solidFill>
                <a:srgbClr val="00000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sl-SI" sz="2000" dirty="0">
                <a:solidFill>
                  <a:srgbClr val="000000"/>
                </a:solidFill>
              </a:rPr>
              <a:t>v</a:t>
            </a:r>
            <a:r>
              <a:rPr lang="sl-SI" sz="2000" dirty="0" smtClean="0">
                <a:solidFill>
                  <a:srgbClr val="000000"/>
                </a:solidFill>
              </a:rPr>
              <a:t>ečja izbirnost ter </a:t>
            </a:r>
            <a:r>
              <a:rPr lang="sl-SI" sz="2000" dirty="0">
                <a:solidFill>
                  <a:srgbClr val="000000"/>
                </a:solidFill>
              </a:rPr>
              <a:t>participacija učenk in učencev, </a:t>
            </a:r>
            <a:r>
              <a:rPr lang="sl-SI" sz="2000" dirty="0" smtClean="0">
                <a:solidFill>
                  <a:srgbClr val="000000"/>
                </a:solidFill>
              </a:rPr>
              <a:t>bolj poglobljeno spoznavanje </a:t>
            </a:r>
            <a:r>
              <a:rPr lang="sl-SI" sz="2000" dirty="0">
                <a:solidFill>
                  <a:srgbClr val="000000"/>
                </a:solidFill>
              </a:rPr>
              <a:t>posebnosti posameznih učenk in učencev </a:t>
            </a:r>
            <a:r>
              <a:rPr lang="sl-SI" sz="2000" dirty="0" smtClean="0">
                <a:solidFill>
                  <a:srgbClr val="000000"/>
                </a:solidFill>
              </a:rPr>
              <a:t>(</a:t>
            </a:r>
            <a:r>
              <a:rPr lang="sl-SI" sz="2000" dirty="0" err="1" smtClean="0">
                <a:solidFill>
                  <a:srgbClr val="000000"/>
                </a:solidFill>
              </a:rPr>
              <a:t>personalizacija</a:t>
            </a:r>
            <a:r>
              <a:rPr lang="sl-SI" sz="2000" dirty="0" smtClean="0">
                <a:solidFill>
                  <a:srgbClr val="000000"/>
                </a:solidFill>
              </a:rPr>
              <a:t> </a:t>
            </a:r>
            <a:r>
              <a:rPr lang="sl-SI" sz="2000" dirty="0" smtClean="0">
                <a:solidFill>
                  <a:srgbClr val="000000"/>
                </a:solidFill>
              </a:rPr>
              <a:t>učenja</a:t>
            </a:r>
            <a:r>
              <a:rPr lang="sl-SI" sz="2000" dirty="0" smtClean="0">
                <a:solidFill>
                  <a:srgbClr val="000000"/>
                </a:solidFill>
              </a:rPr>
              <a:t>),</a:t>
            </a:r>
            <a:endParaRPr lang="sl-SI" sz="2000" dirty="0">
              <a:solidFill>
                <a:srgbClr val="000000"/>
              </a:solidFill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sl-SI" sz="2000" dirty="0" smtClean="0">
                <a:solidFill>
                  <a:srgbClr val="000000"/>
                </a:solidFill>
              </a:rPr>
              <a:t>razvijanje </a:t>
            </a:r>
            <a:r>
              <a:rPr lang="sl-SI" sz="2000" dirty="0">
                <a:solidFill>
                  <a:srgbClr val="000000"/>
                </a:solidFill>
              </a:rPr>
              <a:t>učnih in delovnih navad, </a:t>
            </a:r>
            <a:r>
              <a:rPr lang="sl-SI" sz="2000" dirty="0" smtClean="0">
                <a:solidFill>
                  <a:srgbClr val="000000"/>
                </a:solidFill>
              </a:rPr>
              <a:t>razvoj </a:t>
            </a:r>
            <a:r>
              <a:rPr lang="sl-SI" sz="2000" dirty="0">
                <a:solidFill>
                  <a:srgbClr val="000000"/>
                </a:solidFill>
              </a:rPr>
              <a:t>učinkovitega in kritičnega mišljenja, </a:t>
            </a:r>
            <a:r>
              <a:rPr lang="sl-SI" sz="2000" dirty="0" smtClean="0">
                <a:solidFill>
                  <a:srgbClr val="000000"/>
                </a:solidFill>
              </a:rPr>
              <a:t>razvoj </a:t>
            </a:r>
            <a:r>
              <a:rPr lang="sl-SI" sz="2000" dirty="0">
                <a:solidFill>
                  <a:srgbClr val="000000"/>
                </a:solidFill>
              </a:rPr>
              <a:t>sodelovanja in sodelovalnega učenja,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l-SI" sz="2000" dirty="0" smtClean="0">
                <a:solidFill>
                  <a:srgbClr val="000000"/>
                </a:solidFill>
              </a:rPr>
              <a:t>spodbujanje </a:t>
            </a:r>
            <a:r>
              <a:rPr lang="sl-SI" sz="2000" dirty="0">
                <a:solidFill>
                  <a:srgbClr val="000000"/>
                </a:solidFill>
              </a:rPr>
              <a:t>skrbi za telesno in duševno zdravje ter dobre odnose,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l-SI" sz="2000" dirty="0" smtClean="0">
                <a:solidFill>
                  <a:srgbClr val="000000"/>
                </a:solidFill>
              </a:rPr>
              <a:t>ozaveščanje </a:t>
            </a:r>
            <a:r>
              <a:rPr lang="sl-SI" sz="2000" dirty="0">
                <a:solidFill>
                  <a:srgbClr val="000000"/>
                </a:solidFill>
              </a:rPr>
              <a:t>o pomenu in strategijah uravnavanja čustev, misli in vedenja,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l-SI" sz="2000" dirty="0" smtClean="0">
                <a:solidFill>
                  <a:srgbClr val="000000"/>
                </a:solidFill>
              </a:rPr>
              <a:t>razvoj </a:t>
            </a:r>
            <a:r>
              <a:rPr lang="sl-SI" sz="2000" dirty="0">
                <a:solidFill>
                  <a:srgbClr val="000000"/>
                </a:solidFill>
              </a:rPr>
              <a:t>digitalnih veščin,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l-SI" sz="2000" dirty="0" smtClean="0">
                <a:solidFill>
                  <a:srgbClr val="000000"/>
                </a:solidFill>
              </a:rPr>
              <a:t>ozaveščanje </a:t>
            </a:r>
            <a:r>
              <a:rPr lang="sl-SI" sz="2000" dirty="0">
                <a:solidFill>
                  <a:srgbClr val="000000"/>
                </a:solidFill>
              </a:rPr>
              <a:t>o pomenu trajnostne naravnanosti in ohranjanja naravnega okolja,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l-SI" sz="2000" dirty="0" smtClean="0">
                <a:solidFill>
                  <a:srgbClr val="000000"/>
                </a:solidFill>
              </a:rPr>
              <a:t>spodbujanje </a:t>
            </a:r>
            <a:r>
              <a:rPr lang="sl-SI" sz="2000" dirty="0">
                <a:solidFill>
                  <a:srgbClr val="000000"/>
                </a:solidFill>
              </a:rPr>
              <a:t>kakovostnega preživljanja prostega časa ter zdravega življenjskega </a:t>
            </a:r>
            <a:r>
              <a:rPr lang="sl-SI" sz="2000" dirty="0" smtClean="0">
                <a:solidFill>
                  <a:srgbClr val="000000"/>
                </a:solidFill>
              </a:rPr>
              <a:t>sloga.</a:t>
            </a:r>
          </a:p>
          <a:p>
            <a:pPr marL="0" lvl="0" indent="0">
              <a:buNone/>
            </a:pPr>
            <a:endParaRPr lang="sl-SI" sz="2000" dirty="0" smtClean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sl-SI" sz="2000" dirty="0" smtClean="0">
                <a:solidFill>
                  <a:srgbClr val="000000"/>
                </a:solidFill>
              </a:rPr>
              <a:t>.</a:t>
            </a:r>
            <a:endParaRPr lang="sl-SI" sz="2000" dirty="0">
              <a:solidFill>
                <a:srgbClr val="000000"/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2066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8748"/>
            <a:ext cx="8363272" cy="423400"/>
          </a:xfrm>
        </p:spPr>
        <p:txBody>
          <a:bodyPr/>
          <a:lstStyle/>
          <a:p>
            <a:r>
              <a:rPr lang="sl-SI" sz="2400" dirty="0" smtClean="0"/>
              <a:t>Razširjen program sestavljajo 3 področja:</a:t>
            </a:r>
            <a:endParaRPr lang="sl-SI" sz="24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90364" y="836712"/>
            <a:ext cx="8229600" cy="4133850"/>
          </a:xfrm>
        </p:spPr>
        <p:txBody>
          <a:bodyPr/>
          <a:lstStyle/>
          <a:p>
            <a:pPr marL="0" indent="0">
              <a:buNone/>
            </a:pPr>
            <a:endParaRPr lang="sl-SI" sz="2000" dirty="0"/>
          </a:p>
          <a:p>
            <a:pPr marL="0" indent="0">
              <a:buNone/>
            </a:pPr>
            <a:endParaRPr lang="sl-SI" sz="2000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988333"/>
              </p:ext>
            </p:extLst>
          </p:nvPr>
        </p:nvGraphicFramePr>
        <p:xfrm>
          <a:off x="462372" y="600260"/>
          <a:ext cx="8219256" cy="1565529"/>
        </p:xfrm>
        <a:graphic>
          <a:graphicData uri="http://schemas.openxmlformats.org/drawingml/2006/table">
            <a:tbl>
              <a:tblPr firstRow="1" firstCol="1" bandRow="1"/>
              <a:tblGrid>
                <a:gridCol w="2053581">
                  <a:extLst>
                    <a:ext uri="{9D8B030D-6E8A-4147-A177-3AD203B41FA5}">
                      <a16:colId xmlns:a16="http://schemas.microsoft.com/office/drawing/2014/main" val="2182509069"/>
                    </a:ext>
                  </a:extLst>
                </a:gridCol>
                <a:gridCol w="2055225">
                  <a:extLst>
                    <a:ext uri="{9D8B030D-6E8A-4147-A177-3AD203B41FA5}">
                      <a16:colId xmlns:a16="http://schemas.microsoft.com/office/drawing/2014/main" val="230362193"/>
                    </a:ext>
                  </a:extLst>
                </a:gridCol>
                <a:gridCol w="2055225">
                  <a:extLst>
                    <a:ext uri="{9D8B030D-6E8A-4147-A177-3AD203B41FA5}">
                      <a16:colId xmlns:a16="http://schemas.microsoft.com/office/drawing/2014/main" val="595390197"/>
                    </a:ext>
                  </a:extLst>
                </a:gridCol>
                <a:gridCol w="2055225">
                  <a:extLst>
                    <a:ext uri="{9D8B030D-6E8A-4147-A177-3AD203B41FA5}">
                      <a16:colId xmlns:a16="http://schemas.microsoft.com/office/drawing/2014/main" val="3141281648"/>
                    </a:ext>
                  </a:extLst>
                </a:gridCol>
              </a:tblGrid>
              <a:tr h="7476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PODROČJA RAZŠIRJENEGA PROGRAMA *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- </a:t>
                      </a: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Gibanje </a:t>
                      </a:r>
                      <a:r>
                        <a:rPr lang="sl-SI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 zdravje za dobro telesno in duševno počutje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 - </a:t>
                      </a: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Kultura </a:t>
                      </a:r>
                      <a:r>
                        <a:rPr lang="sl-SI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 </a:t>
                      </a: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tradicija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C- </a:t>
                      </a:r>
                      <a:r>
                        <a:rPr kumimoji="0" lang="sl-SI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Vsebine iz življenja in dela osnovne  šole</a:t>
                      </a:r>
                      <a:r>
                        <a:rPr lang="sl-SI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306618"/>
                  </a:ext>
                </a:extLst>
              </a:tr>
              <a:tr h="2300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Razporeditev ur izvajanja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4959822"/>
                  </a:ext>
                </a:extLst>
              </a:tr>
            </a:tbl>
          </a:graphicData>
        </a:graphic>
      </p:graphicFrame>
      <p:sp>
        <p:nvSpPr>
          <p:cNvPr id="5" name="Pravokotnik 4"/>
          <p:cNvSpPr/>
          <p:nvPr/>
        </p:nvSpPr>
        <p:spPr>
          <a:xfrm>
            <a:off x="462372" y="3411067"/>
            <a:ext cx="8286092" cy="1666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*Šola </a:t>
            </a:r>
            <a:r>
              <a:rPr kumimoji="0" lang="sl-SI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okviru izvajanja področij razširjenega programa </a:t>
            </a:r>
            <a:r>
              <a:rPr kumimoji="0" lang="sl-SI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obvezno zagotovi</a:t>
            </a:r>
            <a:r>
              <a:rPr kumimoji="0" lang="sl-SI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sl-SI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"/>
              <a:tabLst/>
              <a:defRPr/>
            </a:pPr>
            <a:r>
              <a:rPr kumimoji="0" lang="sl-SI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uravnoteženo ponudbo iz vseh treh področij (1/3),</a:t>
            </a:r>
            <a:endParaRPr kumimoji="0" lang="sl-SI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"/>
              <a:tabLst/>
              <a:defRPr/>
            </a:pPr>
            <a:r>
              <a:rPr kumimoji="0" lang="sl-SI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ponudbo dejavnosti za učenke in učence 1. razreda, ki potekajo od prihoda v šolo do začetka pouka obveznega program v obsegu 10 ur na skupino na teden,</a:t>
            </a:r>
            <a:endParaRPr kumimoji="0" lang="sl-SI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"/>
              <a:tabLst/>
              <a:defRPr/>
            </a:pPr>
            <a:r>
              <a:rPr kumimoji="0" lang="sl-SI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dejavnosti za individualno in skupinsko učenje, za nudenje podpore učencem z učnimi težavami, za dopolnjevanje, nadgradnjo, poglabljanje ali razširjanje znanja, ki podpirajo učenje in razvoj samoregulacije učenca v trajanju 1,5 ure na oddelek na teden,</a:t>
            </a:r>
            <a:endParaRPr kumimoji="0" lang="sl-SI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258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kupina 2"/>
          <p:cNvGrpSpPr/>
          <p:nvPr/>
        </p:nvGrpSpPr>
        <p:grpSpPr>
          <a:xfrm>
            <a:off x="179512" y="188640"/>
            <a:ext cx="8856984" cy="5544616"/>
            <a:chOff x="377371" y="269767"/>
            <a:chExt cx="11451774" cy="6588233"/>
          </a:xfrm>
        </p:grpSpPr>
        <p:sp>
          <p:nvSpPr>
            <p:cNvPr id="5" name="Diagram poteka: proces 4">
              <a:extLst>
                <a:ext uri="{FF2B5EF4-FFF2-40B4-BE49-F238E27FC236}">
                  <a16:creationId xmlns:a16="http://schemas.microsoft.com/office/drawing/2014/main" id="{9C31E3E7-5937-7695-4DDD-3F607A4A825B}"/>
                </a:ext>
              </a:extLst>
            </p:cNvPr>
            <p:cNvSpPr/>
            <p:nvPr/>
          </p:nvSpPr>
          <p:spPr>
            <a:xfrm>
              <a:off x="391887" y="269767"/>
              <a:ext cx="11437258" cy="477190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PODROČJA RAZŠIRJENEGA PROGRAMA</a:t>
              </a:r>
            </a:p>
          </p:txBody>
        </p:sp>
        <p:sp>
          <p:nvSpPr>
            <p:cNvPr id="6" name="Diagram poteka: proces 5">
              <a:extLst>
                <a:ext uri="{FF2B5EF4-FFF2-40B4-BE49-F238E27FC236}">
                  <a16:creationId xmlns:a16="http://schemas.microsoft.com/office/drawing/2014/main" id="{8C0CC692-8809-34EA-5FBB-8A3634051929}"/>
                </a:ext>
              </a:extLst>
            </p:cNvPr>
            <p:cNvSpPr/>
            <p:nvPr/>
          </p:nvSpPr>
          <p:spPr>
            <a:xfrm>
              <a:off x="377371" y="1007745"/>
              <a:ext cx="4118433" cy="445512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 - GIBANJE IN ZDRAVJE ZA DOBRO TELESNO IN DUŠEVNO POČUTJE </a:t>
              </a:r>
            </a:p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Diagram poteka: proces 6">
              <a:extLst>
                <a:ext uri="{FF2B5EF4-FFF2-40B4-BE49-F238E27FC236}">
                  <a16:creationId xmlns:a16="http://schemas.microsoft.com/office/drawing/2014/main" id="{98AAD720-6B32-230D-8745-F254F631BA8A}"/>
                </a:ext>
              </a:extLst>
            </p:cNvPr>
            <p:cNvSpPr/>
            <p:nvPr/>
          </p:nvSpPr>
          <p:spPr>
            <a:xfrm>
              <a:off x="5093611" y="1006804"/>
              <a:ext cx="3158680" cy="406400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 – KULTURA IN TRADICIJA</a:t>
              </a:r>
              <a:endParaRPr kumimoji="0" lang="sl-SI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Diagram poteka: proces 7">
              <a:extLst>
                <a:ext uri="{FF2B5EF4-FFF2-40B4-BE49-F238E27FC236}">
                  <a16:creationId xmlns:a16="http://schemas.microsoft.com/office/drawing/2014/main" id="{4293DF0F-893E-5B1D-6F92-56850BE2C1E9}"/>
                </a:ext>
              </a:extLst>
            </p:cNvPr>
            <p:cNvSpPr/>
            <p:nvPr/>
          </p:nvSpPr>
          <p:spPr>
            <a:xfrm>
              <a:off x="8532577" y="1006804"/>
              <a:ext cx="3282052" cy="406400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13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 – VSEBINE IZ ŽIVLJENJA IN DELA ŠOLE</a:t>
              </a:r>
            </a:p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13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Diagram poteka: proces 8">
              <a:extLst>
                <a:ext uri="{FF2B5EF4-FFF2-40B4-BE49-F238E27FC236}">
                  <a16:creationId xmlns:a16="http://schemas.microsoft.com/office/drawing/2014/main" id="{8CAEB49D-6638-E077-7069-9615156A2334}"/>
                </a:ext>
              </a:extLst>
            </p:cNvPr>
            <p:cNvSpPr/>
            <p:nvPr/>
          </p:nvSpPr>
          <p:spPr>
            <a:xfrm>
              <a:off x="1895057" y="1496475"/>
              <a:ext cx="956139" cy="143807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SKLOPI</a:t>
              </a:r>
            </a:p>
          </p:txBody>
        </p:sp>
        <p:sp>
          <p:nvSpPr>
            <p:cNvPr id="10" name="Diagram poteka: proces 9">
              <a:extLst>
                <a:ext uri="{FF2B5EF4-FFF2-40B4-BE49-F238E27FC236}">
                  <a16:creationId xmlns:a16="http://schemas.microsoft.com/office/drawing/2014/main" id="{55395BCB-A43F-852F-ACF0-A4E420D6233C}"/>
                </a:ext>
              </a:extLst>
            </p:cNvPr>
            <p:cNvSpPr/>
            <p:nvPr/>
          </p:nvSpPr>
          <p:spPr>
            <a:xfrm>
              <a:off x="391887" y="1831488"/>
              <a:ext cx="1520371" cy="406400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GIBANJE</a:t>
              </a:r>
            </a:p>
          </p:txBody>
        </p:sp>
        <p:sp>
          <p:nvSpPr>
            <p:cNvPr id="11" name="Diagram poteka: proces 10">
              <a:extLst>
                <a:ext uri="{FF2B5EF4-FFF2-40B4-BE49-F238E27FC236}">
                  <a16:creationId xmlns:a16="http://schemas.microsoft.com/office/drawing/2014/main" id="{F3443678-546D-59D1-6DED-48213E26D430}"/>
                </a:ext>
              </a:extLst>
            </p:cNvPr>
            <p:cNvSpPr/>
            <p:nvPr/>
          </p:nvSpPr>
          <p:spPr>
            <a:xfrm>
              <a:off x="2640695" y="1863566"/>
              <a:ext cx="1855109" cy="374322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HRANA IN PREHRANJEVANJE</a:t>
              </a:r>
            </a:p>
          </p:txBody>
        </p:sp>
        <p:sp>
          <p:nvSpPr>
            <p:cNvPr id="12" name="Diagram poteka: proces 11">
              <a:extLst>
                <a:ext uri="{FF2B5EF4-FFF2-40B4-BE49-F238E27FC236}">
                  <a16:creationId xmlns:a16="http://schemas.microsoft.com/office/drawing/2014/main" id="{47D299A6-4B4B-D3B3-0FCA-7DC03CE2BCD0}"/>
                </a:ext>
              </a:extLst>
            </p:cNvPr>
            <p:cNvSpPr/>
            <p:nvPr/>
          </p:nvSpPr>
          <p:spPr>
            <a:xfrm rot="10800000" flipV="1">
              <a:off x="1001526" y="3859705"/>
              <a:ext cx="3171364" cy="362925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ZDRAVJE IN VARNOST</a:t>
              </a:r>
            </a:p>
          </p:txBody>
        </p:sp>
        <p:sp>
          <p:nvSpPr>
            <p:cNvPr id="13" name="Diagram poteka: proces 12">
              <a:extLst>
                <a:ext uri="{FF2B5EF4-FFF2-40B4-BE49-F238E27FC236}">
                  <a16:creationId xmlns:a16="http://schemas.microsoft.com/office/drawing/2014/main" id="{595768DC-7869-DD2E-5361-5E85FB8FE060}"/>
                </a:ext>
              </a:extLst>
            </p:cNvPr>
            <p:cNvSpPr/>
            <p:nvPr/>
          </p:nvSpPr>
          <p:spPr>
            <a:xfrm>
              <a:off x="391888" y="2339510"/>
              <a:ext cx="1503170" cy="1367974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VSEBINE SKLOPA: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Gibanje za dobro počutje, umirjanje in sprostitev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Gibanje za boljšo gibalno učinkovitost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Korektivna vadba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Ustvarjanje z gibanjem</a:t>
              </a:r>
            </a:p>
          </p:txBody>
        </p:sp>
        <p:sp>
          <p:nvSpPr>
            <p:cNvPr id="14" name="Diagram poteka: proces 13">
              <a:extLst>
                <a:ext uri="{FF2B5EF4-FFF2-40B4-BE49-F238E27FC236}">
                  <a16:creationId xmlns:a16="http://schemas.microsoft.com/office/drawing/2014/main" id="{9098AAA3-E6B5-BB49-B4B2-4F6065EAC36C}"/>
                </a:ext>
              </a:extLst>
            </p:cNvPr>
            <p:cNvSpPr/>
            <p:nvPr/>
          </p:nvSpPr>
          <p:spPr>
            <a:xfrm>
              <a:off x="2640695" y="2339510"/>
              <a:ext cx="1855110" cy="1274548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VSEBINE SKLOPA: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Zdrav in uravnotežen jedilnik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Higiena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Označevanje živil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Kultura prehranjevanja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Različni načini prehranjevanja</a:t>
              </a:r>
            </a:p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Diagram poteka: proces 14">
              <a:extLst>
                <a:ext uri="{FF2B5EF4-FFF2-40B4-BE49-F238E27FC236}">
                  <a16:creationId xmlns:a16="http://schemas.microsoft.com/office/drawing/2014/main" id="{2C013F94-BCE7-48E3-184C-3EEB1456FA1D}"/>
                </a:ext>
              </a:extLst>
            </p:cNvPr>
            <p:cNvSpPr/>
            <p:nvPr/>
          </p:nvSpPr>
          <p:spPr>
            <a:xfrm>
              <a:off x="995501" y="4342714"/>
              <a:ext cx="1419974" cy="242841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VARNOST</a:t>
              </a:r>
            </a:p>
          </p:txBody>
        </p:sp>
        <p:sp>
          <p:nvSpPr>
            <p:cNvPr id="16" name="Diagram poteka: proces 15">
              <a:extLst>
                <a:ext uri="{FF2B5EF4-FFF2-40B4-BE49-F238E27FC236}">
                  <a16:creationId xmlns:a16="http://schemas.microsoft.com/office/drawing/2014/main" id="{DCEEE963-89FF-4888-F817-DDF7A6B73091}"/>
                </a:ext>
              </a:extLst>
            </p:cNvPr>
            <p:cNvSpPr/>
            <p:nvPr/>
          </p:nvSpPr>
          <p:spPr>
            <a:xfrm>
              <a:off x="2587207" y="4374851"/>
              <a:ext cx="1572087" cy="283239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ZDRAVJE IN PSIHIČNO BLAGOSTANJE</a:t>
              </a:r>
            </a:p>
          </p:txBody>
        </p:sp>
        <p:sp>
          <p:nvSpPr>
            <p:cNvPr id="17" name="Diagram poteka: proces 16">
              <a:extLst>
                <a:ext uri="{FF2B5EF4-FFF2-40B4-BE49-F238E27FC236}">
                  <a16:creationId xmlns:a16="http://schemas.microsoft.com/office/drawing/2014/main" id="{B24641BE-44DC-0001-CF91-CA1F64E3B041}"/>
                </a:ext>
              </a:extLst>
            </p:cNvPr>
            <p:cNvSpPr/>
            <p:nvPr/>
          </p:nvSpPr>
          <p:spPr>
            <a:xfrm>
              <a:off x="995500" y="4585555"/>
              <a:ext cx="1419975" cy="2272445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VSEBINE SKLOPA: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Moje zdravo okolje:</a:t>
              </a:r>
            </a:p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dom, šola,…ves        </a:t>
              </a:r>
            </a:p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planet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Skrb za lastno fizično varnost in varnost drugih pred poškodbami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Okolje in trajnostni razvoj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Kemijska varnost ali življenje in ravnanje z nevarnimi snovmi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Biološka varnost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Prva pomoč</a:t>
              </a:r>
            </a:p>
          </p:txBody>
        </p:sp>
        <p:sp>
          <p:nvSpPr>
            <p:cNvPr id="18" name="Diagram poteka: proces 17">
              <a:extLst>
                <a:ext uri="{FF2B5EF4-FFF2-40B4-BE49-F238E27FC236}">
                  <a16:creationId xmlns:a16="http://schemas.microsoft.com/office/drawing/2014/main" id="{DE9562F1-7C68-E77C-654C-78BD28C278AB}"/>
                </a:ext>
              </a:extLst>
            </p:cNvPr>
            <p:cNvSpPr/>
            <p:nvPr/>
          </p:nvSpPr>
          <p:spPr>
            <a:xfrm>
              <a:off x="2600803" y="4780612"/>
              <a:ext cx="1572087" cy="2077388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67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67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67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67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67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VSEBINE SKLOPA: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Telesno zdravje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Duševno zdravje in psihično blagostanje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Kakovostno preživljanje prostega časa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Zdravo, varno, kakovostno preživljanje prostega časa</a:t>
              </a:r>
              <a:endParaRPr kumimoji="0" lang="sl-SI" sz="67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sl-SI" sz="67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sl-SI" sz="67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sl-SI" sz="67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sl-SI" sz="67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sl-SI" sz="67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Diagram poteka: proces 18">
              <a:extLst>
                <a:ext uri="{FF2B5EF4-FFF2-40B4-BE49-F238E27FC236}">
                  <a16:creationId xmlns:a16="http://schemas.microsoft.com/office/drawing/2014/main" id="{69FCBF1C-2F4D-7C6E-22B6-614B01E161D5}"/>
                </a:ext>
              </a:extLst>
            </p:cNvPr>
            <p:cNvSpPr/>
            <p:nvPr/>
          </p:nvSpPr>
          <p:spPr>
            <a:xfrm>
              <a:off x="5093611" y="1868703"/>
              <a:ext cx="1371602" cy="620733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KULTURA, UMETNOST IN DEDIŠČINA</a:t>
              </a:r>
            </a:p>
          </p:txBody>
        </p:sp>
        <p:sp>
          <p:nvSpPr>
            <p:cNvPr id="20" name="Diagram poteka: proces 19">
              <a:extLst>
                <a:ext uri="{FF2B5EF4-FFF2-40B4-BE49-F238E27FC236}">
                  <a16:creationId xmlns:a16="http://schemas.microsoft.com/office/drawing/2014/main" id="{2FF74F11-987D-BCC1-B495-3047CF00F6B7}"/>
                </a:ext>
              </a:extLst>
            </p:cNvPr>
            <p:cNvSpPr/>
            <p:nvPr/>
          </p:nvSpPr>
          <p:spPr>
            <a:xfrm>
              <a:off x="5793025" y="4338196"/>
              <a:ext cx="1520372" cy="531775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TUJI JEZIKI V RAZŠIRJENEM PROGRAMU</a:t>
              </a:r>
            </a:p>
          </p:txBody>
        </p:sp>
        <p:sp>
          <p:nvSpPr>
            <p:cNvPr id="21" name="Diagram poteka: proces 20">
              <a:extLst>
                <a:ext uri="{FF2B5EF4-FFF2-40B4-BE49-F238E27FC236}">
                  <a16:creationId xmlns:a16="http://schemas.microsoft.com/office/drawing/2014/main" id="{63A7519A-4448-80EE-34EB-A8D7F25E49D7}"/>
                </a:ext>
              </a:extLst>
            </p:cNvPr>
            <p:cNvSpPr/>
            <p:nvPr/>
          </p:nvSpPr>
          <p:spPr>
            <a:xfrm>
              <a:off x="6892478" y="1937965"/>
              <a:ext cx="1346216" cy="482207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KULTURA SOBIVANJA</a:t>
              </a:r>
            </a:p>
          </p:txBody>
        </p:sp>
        <p:sp>
          <p:nvSpPr>
            <p:cNvPr id="22" name="Diagram poteka: proces 21">
              <a:extLst>
                <a:ext uri="{FF2B5EF4-FFF2-40B4-BE49-F238E27FC236}">
                  <a16:creationId xmlns:a16="http://schemas.microsoft.com/office/drawing/2014/main" id="{6D2F0E9D-77C0-E8C2-8EFA-6063A90916F9}"/>
                </a:ext>
              </a:extLst>
            </p:cNvPr>
            <p:cNvSpPr/>
            <p:nvPr/>
          </p:nvSpPr>
          <p:spPr>
            <a:xfrm>
              <a:off x="5093610" y="2635398"/>
              <a:ext cx="1371602" cy="1224308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VSEBINE SKLOPA: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Kulturno – umetnostna vzgoja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Naravna dediščina in varovanje okolja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Tehniška kultura in dediščina</a:t>
              </a:r>
            </a:p>
          </p:txBody>
        </p:sp>
        <p:sp>
          <p:nvSpPr>
            <p:cNvPr id="23" name="Diagram poteka: proces 22">
              <a:extLst>
                <a:ext uri="{FF2B5EF4-FFF2-40B4-BE49-F238E27FC236}">
                  <a16:creationId xmlns:a16="http://schemas.microsoft.com/office/drawing/2014/main" id="{BE7EAF12-7D63-429B-6D10-521BF9BF5C8A}"/>
                </a:ext>
              </a:extLst>
            </p:cNvPr>
            <p:cNvSpPr/>
            <p:nvPr/>
          </p:nvSpPr>
          <p:spPr>
            <a:xfrm>
              <a:off x="6903388" y="2617518"/>
              <a:ext cx="1335305" cy="1489136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VSEBINE SKLOPA: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Socialno učenje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Kultura pogovora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Od šolske k državljanski kulturi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Medkulturni dialog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Prostovoljstvo</a:t>
              </a:r>
            </a:p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Diagram poteka: proces 23">
              <a:extLst>
                <a:ext uri="{FF2B5EF4-FFF2-40B4-BE49-F238E27FC236}">
                  <a16:creationId xmlns:a16="http://schemas.microsoft.com/office/drawing/2014/main" id="{18A34641-BAB8-BC24-83E7-ECEA82208976}"/>
                </a:ext>
              </a:extLst>
            </p:cNvPr>
            <p:cNvSpPr/>
            <p:nvPr/>
          </p:nvSpPr>
          <p:spPr>
            <a:xfrm>
              <a:off x="5810262" y="4991853"/>
              <a:ext cx="1520372" cy="1488336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VSEBINE SKLOPA: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Jaz in moj svet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Moje ožje okolje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Moje širše okolje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Stiki med kulturami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sl-SI" sz="67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sl-SI" sz="67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sl-SI" sz="67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Diagram poteka: proces 24">
              <a:extLst>
                <a:ext uri="{FF2B5EF4-FFF2-40B4-BE49-F238E27FC236}">
                  <a16:creationId xmlns:a16="http://schemas.microsoft.com/office/drawing/2014/main" id="{29B42F20-6A62-181D-CF2C-104A1A05F115}"/>
                </a:ext>
              </a:extLst>
            </p:cNvPr>
            <p:cNvSpPr/>
            <p:nvPr/>
          </p:nvSpPr>
          <p:spPr>
            <a:xfrm>
              <a:off x="8557976" y="1911646"/>
              <a:ext cx="1520372" cy="592000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SAMOSTOJNO IN SODELOVALNO UČENJE</a:t>
              </a:r>
            </a:p>
          </p:txBody>
        </p:sp>
        <p:sp>
          <p:nvSpPr>
            <p:cNvPr id="26" name="Diagram poteka: proces 25">
              <a:extLst>
                <a:ext uri="{FF2B5EF4-FFF2-40B4-BE49-F238E27FC236}">
                  <a16:creationId xmlns:a16="http://schemas.microsoft.com/office/drawing/2014/main" id="{1CCA8776-951C-2726-0608-C6E43AE4874D}"/>
                </a:ext>
              </a:extLst>
            </p:cNvPr>
            <p:cNvSpPr/>
            <p:nvPr/>
          </p:nvSpPr>
          <p:spPr>
            <a:xfrm>
              <a:off x="8557977" y="2617518"/>
              <a:ext cx="1520372" cy="4073913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67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VSEBINE SKLOPA: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Učenje za uspešno opravljanje učnih nalog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Učenje z raziskovanjem in reševanjem problemov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Vseživljenjsko učenje, osebni in socialni razvoj ter karierna orientacija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Priprava na tekmovanja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Reševanje problemov s pomočjo znanja s področja računalništva in informatike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Tehnologija in inovativnost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Informacijsko okolje in medijska pismenost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Dodatna podpora in pomoč učencem pri učenju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sl-SI" sz="675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Diagram poteka: proces 26">
              <a:extLst>
                <a:ext uri="{FF2B5EF4-FFF2-40B4-BE49-F238E27FC236}">
                  <a16:creationId xmlns:a16="http://schemas.microsoft.com/office/drawing/2014/main" id="{180E004C-4A24-E67D-4D6E-9C98CF2F77AC}"/>
                </a:ext>
              </a:extLst>
            </p:cNvPr>
            <p:cNvSpPr/>
            <p:nvPr/>
          </p:nvSpPr>
          <p:spPr>
            <a:xfrm flipH="1">
              <a:off x="5987142" y="1463041"/>
              <a:ext cx="956139" cy="190734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SKLOPI</a:t>
              </a:r>
            </a:p>
          </p:txBody>
        </p:sp>
        <p:sp>
          <p:nvSpPr>
            <p:cNvPr id="28" name="Diagram poteka: proces 27">
              <a:extLst>
                <a:ext uri="{FF2B5EF4-FFF2-40B4-BE49-F238E27FC236}">
                  <a16:creationId xmlns:a16="http://schemas.microsoft.com/office/drawing/2014/main" id="{B138A09D-3A81-4C7A-F4B9-165FCD47C556}"/>
                </a:ext>
              </a:extLst>
            </p:cNvPr>
            <p:cNvSpPr/>
            <p:nvPr/>
          </p:nvSpPr>
          <p:spPr>
            <a:xfrm flipH="1">
              <a:off x="9418874" y="1461285"/>
              <a:ext cx="1146629" cy="199854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SKLOPI</a:t>
              </a:r>
            </a:p>
          </p:txBody>
        </p:sp>
        <p:sp>
          <p:nvSpPr>
            <p:cNvPr id="29" name="Diagram poteka: proces 28">
              <a:extLst>
                <a:ext uri="{FF2B5EF4-FFF2-40B4-BE49-F238E27FC236}">
                  <a16:creationId xmlns:a16="http://schemas.microsoft.com/office/drawing/2014/main" id="{0BD696C9-8614-2855-F25B-66E80BEFB5A9}"/>
                </a:ext>
              </a:extLst>
            </p:cNvPr>
            <p:cNvSpPr/>
            <p:nvPr/>
          </p:nvSpPr>
          <p:spPr>
            <a:xfrm>
              <a:off x="10159985" y="5018553"/>
              <a:ext cx="1520372" cy="565681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IGRA IN SAMOSTOJNO NAČRTOVANJE PROSTEGA ČASA</a:t>
              </a:r>
            </a:p>
          </p:txBody>
        </p:sp>
        <p:sp>
          <p:nvSpPr>
            <p:cNvPr id="30" name="Diagram poteka: proces 29">
              <a:extLst>
                <a:ext uri="{FF2B5EF4-FFF2-40B4-BE49-F238E27FC236}">
                  <a16:creationId xmlns:a16="http://schemas.microsoft.com/office/drawing/2014/main" id="{E3A7770A-1FC7-180F-526F-3E5BCACDEB58}"/>
                </a:ext>
              </a:extLst>
            </p:cNvPr>
            <p:cNvSpPr/>
            <p:nvPr/>
          </p:nvSpPr>
          <p:spPr>
            <a:xfrm>
              <a:off x="10397630" y="1930943"/>
              <a:ext cx="1402483" cy="572703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MEDVRSTNIŠKO,</a:t>
              </a:r>
            </a:p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MEDGENERACIJSKO IN MEDNARODNO SODELOVANJE</a:t>
              </a:r>
            </a:p>
          </p:txBody>
        </p:sp>
        <p:sp>
          <p:nvSpPr>
            <p:cNvPr id="31" name="Diagram poteka: proces 30">
              <a:extLst>
                <a:ext uri="{FF2B5EF4-FFF2-40B4-BE49-F238E27FC236}">
                  <a16:creationId xmlns:a16="http://schemas.microsoft.com/office/drawing/2014/main" id="{7F8D23EB-DD2C-410F-9626-FD1A327B09B3}"/>
                </a:ext>
              </a:extLst>
            </p:cNvPr>
            <p:cNvSpPr/>
            <p:nvPr/>
          </p:nvSpPr>
          <p:spPr>
            <a:xfrm>
              <a:off x="10412801" y="2571714"/>
              <a:ext cx="1387311" cy="1604331"/>
            </a:xfrm>
            <a:prstGeom prst="flowChartProcess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70AD47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VSEBINE SKLOPA: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Medvrstniško</a:t>
              </a: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sodelovanje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Mednarodno sodelovanje</a:t>
              </a:r>
            </a:p>
            <a:p>
              <a:pPr marL="128588" marR="0" lvl="0" indent="-128588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sl-SI" sz="75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Medgeneracijsko sodelovanje</a:t>
              </a:r>
            </a:p>
          </p:txBody>
        </p:sp>
        <p:cxnSp>
          <p:nvCxnSpPr>
            <p:cNvPr id="32" name="Raven povezovalnik 31">
              <a:extLst>
                <a:ext uri="{FF2B5EF4-FFF2-40B4-BE49-F238E27FC236}">
                  <a16:creationId xmlns:a16="http://schemas.microsoft.com/office/drawing/2014/main" id="{02826A47-05FD-1C70-9D74-A92564BC77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054494" y="1722741"/>
              <a:ext cx="2386975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33" name="Raven povezovalnik 32">
              <a:extLst>
                <a:ext uri="{FF2B5EF4-FFF2-40B4-BE49-F238E27FC236}">
                  <a16:creationId xmlns:a16="http://schemas.microsoft.com/office/drawing/2014/main" id="{178E129C-913C-C1D1-9049-B4DE796F68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52072" y="1722741"/>
              <a:ext cx="2635497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34" name="Raven povezovalnik 33">
              <a:extLst>
                <a:ext uri="{FF2B5EF4-FFF2-40B4-BE49-F238E27FC236}">
                  <a16:creationId xmlns:a16="http://schemas.microsoft.com/office/drawing/2014/main" id="{C9B58E65-D619-4B08-827F-1FAF23DC7999}"/>
                </a:ext>
              </a:extLst>
            </p:cNvPr>
            <p:cNvCxnSpPr>
              <a:cxnSpLocks/>
            </p:cNvCxnSpPr>
            <p:nvPr/>
          </p:nvCxnSpPr>
          <p:spPr>
            <a:xfrm>
              <a:off x="2436587" y="1722741"/>
              <a:ext cx="0" cy="2136964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35" name="Raven povezovalnik 34">
              <a:extLst>
                <a:ext uri="{FF2B5EF4-FFF2-40B4-BE49-F238E27FC236}">
                  <a16:creationId xmlns:a16="http://schemas.microsoft.com/office/drawing/2014/main" id="{8F334D28-BDCE-B262-5C18-61E8D746A7F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661801" y="1722741"/>
              <a:ext cx="13319" cy="2615455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36" name="Raven povezovalnik 35">
              <a:extLst>
                <a:ext uri="{FF2B5EF4-FFF2-40B4-BE49-F238E27FC236}">
                  <a16:creationId xmlns:a16="http://schemas.microsoft.com/office/drawing/2014/main" id="{87679097-1078-6962-CB25-F2E79895109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247982" y="1722741"/>
              <a:ext cx="1611" cy="3269112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37" name="Raven povezovalnik 36">
              <a:extLst>
                <a:ext uri="{FF2B5EF4-FFF2-40B4-BE49-F238E27FC236}">
                  <a16:creationId xmlns:a16="http://schemas.microsoft.com/office/drawing/2014/main" id="{53CB8972-8B2A-5622-94D9-E1F37891857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441469" y="1722741"/>
              <a:ext cx="0" cy="215224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38" name="Raven povezovalnik 37">
              <a:extLst>
                <a:ext uri="{FF2B5EF4-FFF2-40B4-BE49-F238E27FC236}">
                  <a16:creationId xmlns:a16="http://schemas.microsoft.com/office/drawing/2014/main" id="{28D39799-ABE9-BFE1-348F-663FF3B577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21600" y="1722741"/>
              <a:ext cx="0" cy="222207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39" name="Raven povezovalnik 38">
              <a:extLst>
                <a:ext uri="{FF2B5EF4-FFF2-40B4-BE49-F238E27FC236}">
                  <a16:creationId xmlns:a16="http://schemas.microsoft.com/office/drawing/2014/main" id="{8DCE544D-0B9E-2642-5378-2A0F182B4674}"/>
                </a:ext>
              </a:extLst>
            </p:cNvPr>
            <p:cNvCxnSpPr>
              <a:cxnSpLocks/>
            </p:cNvCxnSpPr>
            <p:nvPr/>
          </p:nvCxnSpPr>
          <p:spPr>
            <a:xfrm>
              <a:off x="3787569" y="1741404"/>
              <a:ext cx="0" cy="122162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40" name="Raven povezovalnik 39">
              <a:extLst>
                <a:ext uri="{FF2B5EF4-FFF2-40B4-BE49-F238E27FC236}">
                  <a16:creationId xmlns:a16="http://schemas.microsoft.com/office/drawing/2014/main" id="{E5551B1E-9FBE-EA77-CDB0-1A7B54FF11C1}"/>
                </a:ext>
              </a:extLst>
            </p:cNvPr>
            <p:cNvCxnSpPr>
              <a:cxnSpLocks/>
              <a:stCxn id="10" idx="0"/>
            </p:cNvCxnSpPr>
            <p:nvPr/>
          </p:nvCxnSpPr>
          <p:spPr>
            <a:xfrm flipV="1">
              <a:off x="1152073" y="1722741"/>
              <a:ext cx="0" cy="108747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41" name="Raven povezovalnik 40">
              <a:extLst>
                <a:ext uri="{FF2B5EF4-FFF2-40B4-BE49-F238E27FC236}">
                  <a16:creationId xmlns:a16="http://schemas.microsoft.com/office/drawing/2014/main" id="{0F330575-3EC1-1B56-9281-D534A31E03B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054494" y="1722741"/>
              <a:ext cx="0" cy="140825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42" name="Raven povezovalnik 41">
              <a:extLst>
                <a:ext uri="{FF2B5EF4-FFF2-40B4-BE49-F238E27FC236}">
                  <a16:creationId xmlns:a16="http://schemas.microsoft.com/office/drawing/2014/main" id="{8E170EA9-B68B-C0FD-96AA-85B05218BC4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63931" y="4222630"/>
              <a:ext cx="372657" cy="115565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43" name="Raven povezovalnik 42">
              <a:extLst>
                <a:ext uri="{FF2B5EF4-FFF2-40B4-BE49-F238E27FC236}">
                  <a16:creationId xmlns:a16="http://schemas.microsoft.com/office/drawing/2014/main" id="{84B35939-C15B-DEA7-B279-7D69BCBF9FC7}"/>
                </a:ext>
              </a:extLst>
            </p:cNvPr>
            <p:cNvCxnSpPr>
              <a:cxnSpLocks/>
              <a:stCxn id="12" idx="2"/>
            </p:cNvCxnSpPr>
            <p:nvPr/>
          </p:nvCxnSpPr>
          <p:spPr>
            <a:xfrm>
              <a:off x="2587208" y="4222630"/>
              <a:ext cx="412525" cy="115565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44" name="Raven povezovalnik 43">
              <a:extLst>
                <a:ext uri="{FF2B5EF4-FFF2-40B4-BE49-F238E27FC236}">
                  <a16:creationId xmlns:a16="http://schemas.microsoft.com/office/drawing/2014/main" id="{977CDA73-CBBB-1A5F-7902-0EBFCF6FB11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38494" y="1722741"/>
              <a:ext cx="2383106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45" name="Raven povezovalnik 44">
              <a:extLst>
                <a:ext uri="{FF2B5EF4-FFF2-40B4-BE49-F238E27FC236}">
                  <a16:creationId xmlns:a16="http://schemas.microsoft.com/office/drawing/2014/main" id="{BEDD37D1-CC35-5BBD-BC01-D5258827E3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38494" y="1722741"/>
              <a:ext cx="0" cy="140825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75249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značba mesta vsebin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994028"/>
              </p:ext>
            </p:extLst>
          </p:nvPr>
        </p:nvGraphicFramePr>
        <p:xfrm>
          <a:off x="1" y="548680"/>
          <a:ext cx="9144000" cy="55446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Naslov 1"/>
          <p:cNvSpPr txBox="1">
            <a:spLocks/>
          </p:cNvSpPr>
          <p:nvPr/>
        </p:nvSpPr>
        <p:spPr>
          <a:xfrm>
            <a:off x="539552" y="188639"/>
            <a:ext cx="10515600" cy="3600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Predlagane novosti s področja TJ</a:t>
            </a:r>
            <a:endParaRPr kumimoji="0" lang="sl-SI" sz="40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1331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značba mesta vsebin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3479810"/>
              </p:ext>
            </p:extLst>
          </p:nvPr>
        </p:nvGraphicFramePr>
        <p:xfrm>
          <a:off x="251520" y="1412776"/>
          <a:ext cx="8784976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Naslov 1"/>
          <p:cNvSpPr txBox="1">
            <a:spLocks/>
          </p:cNvSpPr>
          <p:nvPr/>
        </p:nvSpPr>
        <p:spPr>
          <a:xfrm>
            <a:off x="323528" y="404664"/>
            <a:ext cx="7886700" cy="555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Predlog uvedbe dveh programskih elementov</a:t>
            </a:r>
            <a:endParaRPr kumimoji="0" lang="sl-SI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3613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dloga_prosojnice_v15">
  <a:themeElements>
    <a:clrScheme name="predloga_prosojnice_v15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loga_prosojnice_v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dloga_prosojnice_v1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924E133569114E81DB2CFCAA033B64" ma:contentTypeVersion="2" ma:contentTypeDescription="Create a new document." ma:contentTypeScope="" ma:versionID="83e4b6643b0db25f7d937c3afe86ff3c">
  <xsd:schema xmlns:xsd="http://www.w3.org/2001/XMLSchema" xmlns:xs="http://www.w3.org/2001/XMLSchema" xmlns:p="http://schemas.microsoft.com/office/2006/metadata/properties" xmlns:ns2="5062380e-f82a-4a43-81f8-699841744a6e" targetNamespace="http://schemas.microsoft.com/office/2006/metadata/properties" ma:root="true" ma:fieldsID="8ce3ef933c0bf4171995e3e19653cb69" ns2:_="">
    <xsd:import namespace="5062380e-f82a-4a43-81f8-699841744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2380e-f82a-4a43-81f8-699841744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337002D-B387-4025-B81D-9F756CABFF5A}"/>
</file>

<file path=customXml/itemProps2.xml><?xml version="1.0" encoding="utf-8"?>
<ds:datastoreItem xmlns:ds="http://schemas.openxmlformats.org/officeDocument/2006/customXml" ds:itemID="{ABF39FCC-3AF4-4285-9284-9B96E8238B1A}"/>
</file>

<file path=customXml/itemProps3.xml><?xml version="1.0" encoding="utf-8"?>
<ds:datastoreItem xmlns:ds="http://schemas.openxmlformats.org/officeDocument/2006/customXml" ds:itemID="{3E58A7E1-4117-418E-8BF5-9691106FE963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9652</TotalTime>
  <Words>1206</Words>
  <Application>Microsoft Office PowerPoint</Application>
  <PresentationFormat>Diaprojekcija na zaslonu (4:3)</PresentationFormat>
  <Paragraphs>240</Paragraphs>
  <Slides>10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predloga_prosojnice_v15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Razširjen program sestavljajo 3 področja: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SSlavic</dc:creator>
  <cp:lastModifiedBy>Vinko Logaj</cp:lastModifiedBy>
  <cp:revision>453</cp:revision>
  <cp:lastPrinted>2023-03-21T13:40:58Z</cp:lastPrinted>
  <dcterms:created xsi:type="dcterms:W3CDTF">2014-05-08T05:52:19Z</dcterms:created>
  <dcterms:modified xsi:type="dcterms:W3CDTF">2023-03-21T13:56:15Z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0x0101004B924E133569114E81DB2CFCAA033B64</vt:lpwstr>
  </property>
</Properties>
</file>