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8"/>
  </p:notesMasterIdLst>
  <p:sldIdLst>
    <p:sldId id="265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9" r:id="rId13"/>
    <p:sldId id="275" r:id="rId14"/>
    <p:sldId id="276" r:id="rId15"/>
    <p:sldId id="277" r:id="rId16"/>
    <p:sldId id="278" r:id="rId1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C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87B69B-98A6-3793-027B-FD2DAD484277}" v="1" dt="2023-08-29T06:48:06.220"/>
    <p1510:client id="{0E3762EA-6EAC-D96E-D0DF-1D6F082FF270}" v="1" dt="2023-09-07T08:29:00.690"/>
    <p1510:client id="{218FBAD7-A7DE-12CD-DF8F-B593BE28BE33}" v="110" dt="2023-11-03T11:25:23.579"/>
    <p1510:client id="{478F5BFC-673F-05A0-D7E7-7E0E4790C5A7}" v="122" dt="2023-08-29T06:46:35.744"/>
    <p1510:client id="{9EC4342B-1F60-7F89-8E37-C4D2FAF3351B}" v="2" dt="2023-10-03T08:16:27.170"/>
    <p1510:client id="{A4376620-F56E-9690-48EB-67CE422E2A16}" v="1" dt="2023-09-25T09:43:09.304"/>
    <p1510:client id="{CB8709AC-17B2-DF7C-6EA3-D56C930B94FB}" v="1" dt="2023-09-12T09:31:02.2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535" autoAdjust="0"/>
  </p:normalViewPr>
  <p:slideViewPr>
    <p:cSldViewPr snapToGrid="0">
      <p:cViewPr varScale="1">
        <p:scale>
          <a:sx n="56" d="100"/>
          <a:sy n="56" d="100"/>
        </p:scale>
        <p:origin x="10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28FCCF-33A9-DE4B-8632-0608DF85E96B}" type="datetimeFigureOut">
              <a:rPr lang="en-SI" smtClean="0"/>
              <a:t>11/06/2023</a:t>
            </a:fld>
            <a:endParaRPr lang="en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7CBC22-9CE0-E44E-B14B-50CA23BED9C9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31806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CBC22-9CE0-E44E-B14B-50CA23BED9C9}" type="slidenum">
              <a:rPr lang="en-SI" smtClean="0"/>
              <a:t>2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77445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CBC22-9CE0-E44E-B14B-50CA23BED9C9}" type="slidenum">
              <a:rPr lang="en-SI" smtClean="0"/>
              <a:t>11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41190674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Označba mesta stranske slik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Označba mesta opomb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sl-SI" altLang="sl-SI" smtClean="0"/>
              <a:t>Ali otroci z lažjo gibalno oviranostjo ali lažjo govorno jezikovno motnjo potrebujejo usmeritev?</a:t>
            </a:r>
          </a:p>
          <a:p>
            <a:pPr eaLnBrk="1" hangingPunct="1"/>
            <a:r>
              <a:rPr lang="sl-SI" altLang="sl-SI" smtClean="0"/>
              <a:t>Ali usmerjamo le otroke z zmernimi oz. težjimi in najtežjimi oblikami primanjkljajev, ovir oz. motenj?</a:t>
            </a:r>
          </a:p>
          <a:p>
            <a:pPr eaLnBrk="1" hangingPunct="1"/>
            <a:endParaRPr lang="sl-SI" altLang="sl-SI" smtClean="0"/>
          </a:p>
          <a:p>
            <a:pPr eaLnBrk="1" hangingPunct="1"/>
            <a:r>
              <a:rPr lang="sl-SI" altLang="sl-SI" smtClean="0"/>
              <a:t>NPR. prednost pri vpisu v primeru omejitve vpisa v srednješolskih programih za otroke s PP?</a:t>
            </a:r>
          </a:p>
          <a:p>
            <a:pPr eaLnBrk="1" hangingPunct="1"/>
            <a:r>
              <a:rPr lang="sl-SI" altLang="sl-SI" smtClean="0"/>
              <a:t> </a:t>
            </a:r>
          </a:p>
        </p:txBody>
      </p:sp>
      <p:sp>
        <p:nvSpPr>
          <p:cNvPr id="21508" name="Označba mesta številke diapoz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B37AED8-97F0-45C9-B82A-016A4ADAE656}" type="slidenum">
              <a:rPr lang="sl-SI" altLang="sl-SI" smtClean="0"/>
              <a:pPr/>
              <a:t>12</a:t>
            </a:fld>
            <a:endParaRPr lang="sl-SI" altLang="sl-SI" smtClean="0"/>
          </a:p>
        </p:txBody>
      </p:sp>
    </p:spTree>
    <p:extLst>
      <p:ext uri="{BB962C8B-B14F-4D97-AF65-F5344CB8AC3E}">
        <p14:creationId xmlns:p14="http://schemas.microsoft.com/office/powerpoint/2010/main" val="31671412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CBC22-9CE0-E44E-B14B-50CA23BED9C9}" type="slidenum">
              <a:rPr lang="en-SI" smtClean="0"/>
              <a:t>13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1222953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značba mesta stranske slik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Označba mesta opomb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sl-SI" altLang="sl-SI" smtClean="0"/>
              <a:t>Morda bi bilo smiselno razmisliti o spremembi financiranja tega področja predšolske vzgoje.  Gre za posebno ranljivo skupino otrok in v tem oziru je odgovornost države, da z državnimi sredstvi poskrbi za realizacijo vzgojno-izobraževalnih ciljev in s tem omogoči vsem otrokom s posebnimi potrebami splošno delujoč in učinkovit sistem zgodnje obravnave ter tako na nediskriminatoren način uresničuje njihovo pravico do prilagojene predšolske vzgoje in izobraževanja.</a:t>
            </a:r>
          </a:p>
          <a:p>
            <a:pPr eaLnBrk="1" hangingPunct="1"/>
            <a:endParaRPr lang="sl-SI" altLang="sl-SI" smtClean="0"/>
          </a:p>
        </p:txBody>
      </p:sp>
      <p:sp>
        <p:nvSpPr>
          <p:cNvPr id="24580" name="Označba mesta številke diapoz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0785AFB-8EDB-4824-AF33-32A5B709A952}" type="slidenum">
              <a:rPr lang="sl-SI" altLang="sl-SI" smtClean="0"/>
              <a:pPr/>
              <a:t>14</a:t>
            </a:fld>
            <a:endParaRPr lang="sl-SI" altLang="sl-SI" smtClean="0"/>
          </a:p>
        </p:txBody>
      </p:sp>
    </p:spTree>
    <p:extLst>
      <p:ext uri="{BB962C8B-B14F-4D97-AF65-F5344CB8AC3E}">
        <p14:creationId xmlns:p14="http://schemas.microsoft.com/office/powerpoint/2010/main" val="2482282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značba mesta stranske slik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Označba mesta opomb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sl-SI" altLang="sl-SI" dirty="0" smtClean="0"/>
              <a:t>2000 Zakon o usmerjanju otrok s posebnimi potrebami (termin kategorizacija nadomesti s terminom usmerjanje) – kasneje več sprememb, nazadnje v letu 2011 (opredeli se nova skupna OPP-otroci z AM), ostale spremembe zaradi ZUJIF in sprejetjem dveh novih </a:t>
            </a:r>
          </a:p>
          <a:p>
            <a:pPr eaLnBrk="1" hangingPunct="1"/>
            <a:r>
              <a:rPr lang="sl-SI" altLang="sl-SI" dirty="0" smtClean="0"/>
              <a:t>Zakon o uravnoteženju javnih financ</a:t>
            </a:r>
          </a:p>
        </p:txBody>
      </p:sp>
      <p:sp>
        <p:nvSpPr>
          <p:cNvPr id="6148" name="Označba mesta številke diapoz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07AF7A5-5C7E-49CF-8272-2A0D583FEC5D}" type="slidenum">
              <a:rPr lang="sl-SI" altLang="sl-SI" smtClean="0"/>
              <a:pPr/>
              <a:t>3</a:t>
            </a:fld>
            <a:endParaRPr lang="sl-SI" altLang="sl-SI" smtClean="0"/>
          </a:p>
        </p:txBody>
      </p:sp>
    </p:spTree>
    <p:extLst>
      <p:ext uri="{BB962C8B-B14F-4D97-AF65-F5344CB8AC3E}">
        <p14:creationId xmlns:p14="http://schemas.microsoft.com/office/powerpoint/2010/main" val="39345996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značba mesta stranske slik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Označba mesta opomb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sl-SI" altLang="sl-SI" smtClean="0"/>
              <a:t>Doktorske disertacije</a:t>
            </a:r>
          </a:p>
          <a:p>
            <a:pPr eaLnBrk="1" hangingPunct="1"/>
            <a:endParaRPr lang="sl-SI" altLang="sl-SI" smtClean="0"/>
          </a:p>
          <a:p>
            <a:pPr eaLnBrk="1" hangingPunct="1"/>
            <a:r>
              <a:rPr lang="sl-SI" altLang="sl-SI" smtClean="0"/>
              <a:t>Integracija otrok s posebnimi potrebami analiza sprememb zakonodaje vzgoje in izobraževanja ter njeni učinki (2005)</a:t>
            </a:r>
          </a:p>
          <a:p>
            <a:pPr eaLnBrk="1" hangingPunct="1"/>
            <a:r>
              <a:rPr lang="sl-SI" altLang="sl-SI" smtClean="0"/>
              <a:t>Značilnosti usmerjanja otrok z motnjami v duševnem razvoju (2013) Rovšek</a:t>
            </a:r>
          </a:p>
          <a:p>
            <a:pPr eaLnBrk="1" hangingPunct="1"/>
            <a:r>
              <a:rPr lang="sl-SI" altLang="sl-SI" smtClean="0"/>
              <a:t>Vloga učitelja v procesu usmerjanja otrok s posebnimi potrebami (2016) Vovk-Ornik</a:t>
            </a:r>
          </a:p>
        </p:txBody>
      </p:sp>
      <p:sp>
        <p:nvSpPr>
          <p:cNvPr id="8196" name="Označba mesta številke diapoz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E6E4F9C-F2DD-4637-AF95-A622997F07B3}" type="slidenum">
              <a:rPr lang="sl-SI" altLang="sl-SI" smtClean="0"/>
              <a:pPr/>
              <a:t>4</a:t>
            </a:fld>
            <a:endParaRPr lang="sl-SI" altLang="sl-SI" smtClean="0"/>
          </a:p>
        </p:txBody>
      </p:sp>
    </p:spTree>
    <p:extLst>
      <p:ext uri="{BB962C8B-B14F-4D97-AF65-F5344CB8AC3E}">
        <p14:creationId xmlns:p14="http://schemas.microsoft.com/office/powerpoint/2010/main" val="219591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značba mesta stranske slik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Označba mesta opomb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sl-SI" altLang="sl-SI" smtClean="0"/>
              <a:t>Cca. 4 mesece</a:t>
            </a:r>
          </a:p>
        </p:txBody>
      </p:sp>
      <p:sp>
        <p:nvSpPr>
          <p:cNvPr id="10244" name="Označba mesta številke diapoz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784FAE4-F602-49B0-80D4-D6D037A4860A}" type="slidenum">
              <a:rPr lang="sl-SI" altLang="sl-SI" smtClean="0"/>
              <a:pPr/>
              <a:t>5</a:t>
            </a:fld>
            <a:endParaRPr lang="sl-SI" altLang="sl-SI" smtClean="0"/>
          </a:p>
        </p:txBody>
      </p:sp>
    </p:spTree>
    <p:extLst>
      <p:ext uri="{BB962C8B-B14F-4D97-AF65-F5344CB8AC3E}">
        <p14:creationId xmlns:p14="http://schemas.microsoft.com/office/powerpoint/2010/main" val="33482643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značba mesta stranske slik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Označba mesta opomb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l-SI" altLang="sl-SI" smtClean="0"/>
          </a:p>
        </p:txBody>
      </p:sp>
      <p:sp>
        <p:nvSpPr>
          <p:cNvPr id="12292" name="Označba mesta številke diapoz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7D9E7B1-7D11-436D-BF38-F1B7E6C05244}" type="slidenum">
              <a:rPr lang="sl-SI" altLang="sl-SI" smtClean="0"/>
              <a:pPr/>
              <a:t>6</a:t>
            </a:fld>
            <a:endParaRPr lang="sl-SI" altLang="sl-SI" smtClean="0"/>
          </a:p>
        </p:txBody>
      </p:sp>
    </p:spTree>
    <p:extLst>
      <p:ext uri="{BB962C8B-B14F-4D97-AF65-F5344CB8AC3E}">
        <p14:creationId xmlns:p14="http://schemas.microsoft.com/office/powerpoint/2010/main" val="29612428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značba mesta stranske slik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Označba mesta opomb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sl-SI" altLang="sl-SI" smtClean="0"/>
              <a:t>Do razlik med statističnimi regijami prihaja: </a:t>
            </a:r>
          </a:p>
          <a:p>
            <a:pPr eaLnBrk="1" hangingPunct="1">
              <a:buFontTx/>
              <a:buChar char="-"/>
            </a:pPr>
            <a:r>
              <a:rPr lang="sl-SI" altLang="sl-SI" smtClean="0"/>
              <a:t>v obsegu usmerjenih otrok </a:t>
            </a:r>
            <a:endParaRPr lang="sl-SI" altLang="sl-SI" b="1" smtClean="0"/>
          </a:p>
          <a:p>
            <a:pPr eaLnBrk="1" hangingPunct="1">
              <a:buFontTx/>
              <a:buChar char="-"/>
            </a:pPr>
            <a:r>
              <a:rPr lang="sl-SI" altLang="sl-SI" b="1" smtClean="0"/>
              <a:t>glede na vrsto primanjkljaja, ovire oz. motnje usmerjenih otrok. </a:t>
            </a:r>
          </a:p>
          <a:p>
            <a:pPr eaLnBrk="1" hangingPunct="1"/>
            <a:r>
              <a:rPr lang="sl-SI" altLang="sl-SI" b="1" smtClean="0"/>
              <a:t>Najbolj izstopajo razlike pri otrocih z govorno-jezikovnimi motnjami, ki so v Zasavski statistični regiji predstavljali 16,2 %, na Gorenjskem pa le 4,0 % vseh usmerjenih otrok. </a:t>
            </a:r>
          </a:p>
          <a:p>
            <a:pPr eaLnBrk="1" hangingPunct="1"/>
            <a:endParaRPr lang="sl-SI" altLang="sl-SI" b="1" smtClean="0"/>
          </a:p>
          <a:p>
            <a:pPr eaLnBrk="1" hangingPunct="1"/>
            <a:r>
              <a:rPr lang="sl-SI" altLang="sl-SI" b="1" smtClean="0"/>
              <a:t>V povprečju je interval med drugo in tretjo odločbo nekoliko daljši kot med prvo in drugo. </a:t>
            </a:r>
          </a:p>
          <a:p>
            <a:pPr eaLnBrk="1" hangingPunct="1"/>
            <a:r>
              <a:rPr lang="sl-SI" altLang="sl-SI" b="1" smtClean="0"/>
              <a:t>Časovni interval med prvo </a:t>
            </a:r>
            <a:r>
              <a:rPr lang="sl-SI" altLang="sl-SI" smtClean="0"/>
              <a:t>in drugo odločbo je najdaljši pri otrocih s </a:t>
            </a:r>
            <a:r>
              <a:rPr lang="sl-SI" altLang="sl-SI" b="1" smtClean="0"/>
              <a:t>PPPU</a:t>
            </a:r>
            <a:r>
              <a:rPr lang="sl-SI" altLang="sl-SI" smtClean="0"/>
              <a:t> (960 dni) in najkrajši pri otrocih s </a:t>
            </a:r>
            <a:r>
              <a:rPr lang="sl-SI" altLang="sl-SI" b="1" smtClean="0"/>
              <a:t>čustvenimi in vedenjskimi motnjami </a:t>
            </a:r>
            <a:r>
              <a:rPr lang="sl-SI" altLang="sl-SI" smtClean="0"/>
              <a:t>(615 dni).</a:t>
            </a:r>
          </a:p>
          <a:p>
            <a:pPr eaLnBrk="1" hangingPunct="1"/>
            <a:endParaRPr lang="sl-SI" altLang="sl-SI" smtClean="0"/>
          </a:p>
          <a:p>
            <a:pPr eaLnBrk="1" hangingPunct="1"/>
            <a:endParaRPr lang="sl-SI" altLang="sl-SI" smtClean="0"/>
          </a:p>
          <a:p>
            <a:pPr eaLnBrk="1" hangingPunct="1"/>
            <a:r>
              <a:rPr lang="sl-SI" altLang="sl-SI" smtClean="0"/>
              <a:t>11. člen: Največ otrok je bilo usmerjenih ali v osnovnošolske programe s prilagojenim izvajanjem in DSP ali v osnovnošolske prilagojene programe z NIS. </a:t>
            </a:r>
          </a:p>
          <a:p>
            <a:pPr eaLnBrk="1" hangingPunct="1"/>
            <a:endParaRPr lang="sl-SI" altLang="sl-SI" smtClean="0"/>
          </a:p>
        </p:txBody>
      </p:sp>
      <p:sp>
        <p:nvSpPr>
          <p:cNvPr id="14340" name="Označba mesta številke diapoz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3730DD5-CC46-4BDE-8691-145C3E9D44A4}" type="slidenum">
              <a:rPr lang="sl-SI" altLang="sl-SI" smtClean="0"/>
              <a:pPr/>
              <a:t>7</a:t>
            </a:fld>
            <a:endParaRPr lang="sl-SI" altLang="sl-SI" smtClean="0"/>
          </a:p>
        </p:txBody>
      </p:sp>
    </p:spTree>
    <p:extLst>
      <p:ext uri="{BB962C8B-B14F-4D97-AF65-F5344CB8AC3E}">
        <p14:creationId xmlns:p14="http://schemas.microsoft.com/office/powerpoint/2010/main" val="24509402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Označba mesta stranske slik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Označba mesta opomb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sl-SI" altLang="sl-SI" smtClean="0"/>
              <a:t>Napredek predvsem na vključevanju učenca v skupino – socialno področje, vzgojno področje, samostojnost učenca, </a:t>
            </a:r>
          </a:p>
        </p:txBody>
      </p:sp>
      <p:sp>
        <p:nvSpPr>
          <p:cNvPr id="16388" name="Označba mesta številke diapoz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D405A6-83C3-44BC-A441-6668C3D0B630}" type="slidenum">
              <a:rPr lang="sl-SI" altLang="sl-SI" smtClean="0"/>
              <a:pPr/>
              <a:t>8</a:t>
            </a:fld>
            <a:endParaRPr lang="sl-SI" altLang="sl-SI" smtClean="0"/>
          </a:p>
        </p:txBody>
      </p:sp>
    </p:spTree>
    <p:extLst>
      <p:ext uri="{BB962C8B-B14F-4D97-AF65-F5344CB8AC3E}">
        <p14:creationId xmlns:p14="http://schemas.microsoft.com/office/powerpoint/2010/main" val="999658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značba mesta stranske slik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Označba mesta opomb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l-SI" altLang="sl-SI" smtClean="0"/>
          </a:p>
        </p:txBody>
      </p:sp>
      <p:sp>
        <p:nvSpPr>
          <p:cNvPr id="18436" name="Označba mesta številke diapoz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A08F794-9B98-4953-A988-19AFEB9DD375}" type="slidenum">
              <a:rPr lang="sl-SI" altLang="sl-SI" smtClean="0"/>
              <a:pPr/>
              <a:t>9</a:t>
            </a:fld>
            <a:endParaRPr lang="sl-SI" altLang="sl-SI" smtClean="0"/>
          </a:p>
        </p:txBody>
      </p:sp>
    </p:spTree>
    <p:extLst>
      <p:ext uri="{BB962C8B-B14F-4D97-AF65-F5344CB8AC3E}">
        <p14:creationId xmlns:p14="http://schemas.microsoft.com/office/powerpoint/2010/main" val="2368171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CBC22-9CE0-E44E-B14B-50CA23BED9C9}" type="slidenum">
              <a:rPr lang="en-SI" smtClean="0"/>
              <a:t>10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366086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C92A0445-6AB3-DEA2-0AE1-5DB5F1A445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222" y="5145440"/>
            <a:ext cx="7916785" cy="627682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DBE6C4DC-92CC-30C8-A388-BF61752B929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136273" y="645377"/>
            <a:ext cx="2273085" cy="4526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5222" y="2564706"/>
            <a:ext cx="7916785" cy="2561704"/>
          </a:xfrm>
        </p:spPr>
        <p:txBody>
          <a:bodyPr anchor="t" anchorCtr="0"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EF39B765-408B-C7EC-47B2-69CE2C07A53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65222" y="1914196"/>
            <a:ext cx="7916785" cy="565150"/>
          </a:xfrm>
        </p:spPr>
        <p:txBody>
          <a:bodyPr anchor="b" anchorCtr="0">
            <a:noAutofit/>
          </a:bodyPr>
          <a:lstStyle>
            <a:lvl1pPr marL="0" indent="0">
              <a:buFontTx/>
              <a:buNone/>
              <a:defRPr sz="1800" spc="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 sz="1800"/>
            </a:lvl2pPr>
            <a:lvl3pPr marL="914400" indent="0">
              <a:buFontTx/>
              <a:buNone/>
              <a:defRPr sz="1800"/>
            </a:lvl3pPr>
            <a:lvl4pPr marL="1371600" indent="0">
              <a:buFontTx/>
              <a:buNone/>
              <a:defRPr sz="1800"/>
            </a:lvl4pPr>
            <a:lvl5pPr marL="1828800" indent="0">
              <a:buFontTx/>
              <a:buNone/>
              <a:defRPr sz="1800"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308AE5E9-8ABD-8748-15EB-BB3FF0022B8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65225" y="5796826"/>
            <a:ext cx="7970838" cy="503237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FontTx/>
              <a:buNone/>
              <a:defRPr sz="1600"/>
            </a:lvl2pPr>
            <a:lvl3pPr marL="914400" indent="0">
              <a:buFontTx/>
              <a:buNone/>
              <a:defRPr sz="1600"/>
            </a:lvl3pPr>
            <a:lvl4pPr marL="1371600" indent="0">
              <a:buFontTx/>
              <a:buNone/>
              <a:defRPr sz="1600"/>
            </a:lvl4pPr>
            <a:lvl5pPr marL="1828800" indent="0">
              <a:buFontTx/>
              <a:buNone/>
              <a:defRPr sz="1600"/>
            </a:lvl5pPr>
          </a:lstStyle>
          <a:p>
            <a:pPr lvl="0"/>
            <a:r>
              <a:rPr lang="en-GB"/>
              <a:t>Click to edit Master text styles</a:t>
            </a:r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443589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62592"/>
            <a:ext cx="7315200" cy="566738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74767"/>
            <a:ext cx="73152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429330"/>
            <a:ext cx="73152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2959A48-8CF9-C396-5F86-3F76B0C24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1" y="6449339"/>
            <a:ext cx="7416800" cy="365125"/>
          </a:xfrm>
        </p:spPr>
        <p:txBody>
          <a:bodyPr anchor="t" anchorCtr="0"/>
          <a:lstStyle>
            <a:lvl1pPr algn="l">
              <a:defRPr sz="1100">
                <a:solidFill>
                  <a:schemeClr val="accent1"/>
                </a:solidFill>
              </a:defRPr>
            </a:lvl1pPr>
          </a:lstStyle>
          <a:p>
            <a:r>
              <a:rPr lang="en-US"/>
              <a:t>Naslov prezentacije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31F1F98-A873-6181-A1A8-62FEB194A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449339"/>
            <a:ext cx="2844800" cy="365125"/>
          </a:xfrm>
        </p:spPr>
        <p:txBody>
          <a:bodyPr anchor="t" anchorCtr="0"/>
          <a:lstStyle>
            <a:lvl1pPr>
              <a:defRPr sz="1100">
                <a:solidFill>
                  <a:schemeClr val="accent1"/>
                </a:solidFill>
              </a:defRPr>
            </a:lvl1pPr>
          </a:lstStyle>
          <a:p>
            <a:fld id="{BBC33A9F-7E15-B342-95DB-76D69CE4159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C6928C4-5C71-7D06-D814-571E906B43D0}"/>
              </a:ext>
            </a:extLst>
          </p:cNvPr>
          <p:cNvCxnSpPr>
            <a:cxnSpLocks/>
          </p:cNvCxnSpPr>
          <p:nvPr userDrawn="1"/>
        </p:nvCxnSpPr>
        <p:spPr>
          <a:xfrm>
            <a:off x="609600" y="6424045"/>
            <a:ext cx="10972800" cy="0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E0F45AF-5D56-B40C-7968-5178A2CCFFD3}"/>
              </a:ext>
            </a:extLst>
          </p:cNvPr>
          <p:cNvCxnSpPr>
            <a:cxnSpLocks/>
          </p:cNvCxnSpPr>
          <p:nvPr userDrawn="1"/>
        </p:nvCxnSpPr>
        <p:spPr>
          <a:xfrm>
            <a:off x="609600" y="470087"/>
            <a:ext cx="10972800" cy="0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361940DE-6A6A-3A2E-658C-C85114427AF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144674" y="143278"/>
            <a:ext cx="391232" cy="21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965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45856"/>
            <a:ext cx="10972800" cy="1143000"/>
          </a:xfrm>
        </p:spPr>
        <p:txBody>
          <a:bodyPr anchor="t" anchorCtr="0">
            <a:normAutofit/>
          </a:bodyPr>
          <a:lstStyle>
            <a:lvl1pPr algn="l">
              <a:defRPr sz="3600" b="1">
                <a:solidFill>
                  <a:srgbClr val="007C92"/>
                </a:solidFill>
                <a:latin typeface="+mj-lt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86738"/>
            <a:ext cx="10972800" cy="3739425"/>
          </a:xfrm>
        </p:spPr>
        <p:txBody>
          <a:bodyPr>
            <a:normAutofit/>
          </a:bodyPr>
          <a:lstStyle>
            <a:lvl1pPr>
              <a:buClr>
                <a:schemeClr val="accent3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buClr>
                <a:schemeClr val="accent3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buClr>
                <a:schemeClr val="accent3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buClr>
                <a:schemeClr val="accent3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buClr>
                <a:schemeClr val="accent3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1" y="6449339"/>
            <a:ext cx="7416800" cy="365125"/>
          </a:xfrm>
        </p:spPr>
        <p:txBody>
          <a:bodyPr anchor="t" anchorCtr="0"/>
          <a:lstStyle>
            <a:lvl1pPr algn="l">
              <a:defRPr sz="1100">
                <a:solidFill>
                  <a:schemeClr val="accent1"/>
                </a:solidFill>
              </a:defRPr>
            </a:lvl1pPr>
          </a:lstStyle>
          <a:p>
            <a:r>
              <a:rPr lang="en-US"/>
              <a:t>Naslov prezentacije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449339"/>
            <a:ext cx="2844800" cy="365125"/>
          </a:xfrm>
        </p:spPr>
        <p:txBody>
          <a:bodyPr anchor="t" anchorCtr="0"/>
          <a:lstStyle>
            <a:lvl1pPr>
              <a:defRPr sz="1100">
                <a:solidFill>
                  <a:schemeClr val="accent1"/>
                </a:solidFill>
              </a:defRPr>
            </a:lvl1pPr>
          </a:lstStyle>
          <a:p>
            <a:fld id="{BBC33A9F-7E15-B342-95DB-76D69CE4159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49D149E-BCA7-CE6B-8EEF-BB92869555B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424045"/>
            <a:ext cx="10972800" cy="0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258AD48-6A59-F258-3A5E-692B8496D955}"/>
              </a:ext>
            </a:extLst>
          </p:cNvPr>
          <p:cNvCxnSpPr>
            <a:cxnSpLocks/>
          </p:cNvCxnSpPr>
          <p:nvPr userDrawn="1"/>
        </p:nvCxnSpPr>
        <p:spPr>
          <a:xfrm>
            <a:off x="609600" y="470087"/>
            <a:ext cx="10972800" cy="0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5143D269-DA1D-BB3F-D591-8D0052532C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44674" y="143278"/>
            <a:ext cx="391232" cy="214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286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45856"/>
            <a:ext cx="10972800" cy="1143000"/>
          </a:xfrm>
        </p:spPr>
        <p:txBody>
          <a:bodyPr anchor="t" anchorCtr="0">
            <a:normAutofit/>
          </a:bodyPr>
          <a:lstStyle>
            <a:lvl1pPr algn="l">
              <a:defRPr sz="3600" b="1">
                <a:solidFill>
                  <a:srgbClr val="007C92"/>
                </a:solidFill>
                <a:latin typeface="+mj-lt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952433"/>
            <a:ext cx="5357247" cy="317373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Clr>
                <a:schemeClr val="accent3"/>
              </a:buClr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Clr>
                <a:schemeClr val="accent3"/>
              </a:buClr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914400" indent="0">
              <a:buClr>
                <a:schemeClr val="accent3"/>
              </a:buClr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371600" indent="0">
              <a:buClr>
                <a:schemeClr val="accent3"/>
              </a:buClr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1828800" indent="0">
              <a:buClr>
                <a:schemeClr val="accent3"/>
              </a:buClr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1" y="6449339"/>
            <a:ext cx="7416800" cy="365125"/>
          </a:xfrm>
        </p:spPr>
        <p:txBody>
          <a:bodyPr anchor="t" anchorCtr="0"/>
          <a:lstStyle>
            <a:lvl1pPr algn="l">
              <a:defRPr sz="1100">
                <a:solidFill>
                  <a:schemeClr val="accent1"/>
                </a:solidFill>
              </a:defRPr>
            </a:lvl1pPr>
          </a:lstStyle>
          <a:p>
            <a:r>
              <a:rPr lang="en-US"/>
              <a:t>Naslov prezentacije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449339"/>
            <a:ext cx="2844800" cy="365125"/>
          </a:xfrm>
        </p:spPr>
        <p:txBody>
          <a:bodyPr anchor="t" anchorCtr="0"/>
          <a:lstStyle>
            <a:lvl1pPr>
              <a:defRPr sz="1100">
                <a:solidFill>
                  <a:schemeClr val="accent1"/>
                </a:solidFill>
              </a:defRPr>
            </a:lvl1pPr>
          </a:lstStyle>
          <a:p>
            <a:fld id="{BBC33A9F-7E15-B342-95DB-76D69CE4159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49D149E-BCA7-CE6B-8EEF-BB92869555B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424045"/>
            <a:ext cx="10972800" cy="0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258AD48-6A59-F258-3A5E-692B8496D955}"/>
              </a:ext>
            </a:extLst>
          </p:cNvPr>
          <p:cNvCxnSpPr>
            <a:cxnSpLocks/>
          </p:cNvCxnSpPr>
          <p:nvPr userDrawn="1"/>
        </p:nvCxnSpPr>
        <p:spPr>
          <a:xfrm>
            <a:off x="609600" y="470087"/>
            <a:ext cx="10972800" cy="0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5143D269-DA1D-BB3F-D591-8D0052532C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44674" y="143278"/>
            <a:ext cx="391232" cy="214608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2939BFA-8653-4FD4-70ED-C68677C5900A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25153" y="2952433"/>
            <a:ext cx="5357247" cy="3173730"/>
          </a:xfrm>
        </p:spPr>
        <p:txBody>
          <a:bodyPr>
            <a:normAutofit/>
          </a:bodyPr>
          <a:lstStyle>
            <a:lvl1pPr>
              <a:buClr>
                <a:schemeClr val="accent3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buClr>
                <a:schemeClr val="accent3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buClr>
                <a:schemeClr val="accent3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buClr>
                <a:schemeClr val="accent3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buClr>
                <a:schemeClr val="accent3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01C4267-8057-2A53-548C-452EACA236B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09600" y="2324100"/>
            <a:ext cx="5357813" cy="54292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2369742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7C9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6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4AA1EF4-FEA6-D0A3-B796-A7334D66D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1" y="6449339"/>
            <a:ext cx="7416800" cy="365125"/>
          </a:xfrm>
        </p:spPr>
        <p:txBody>
          <a:bodyPr anchor="t" anchorCtr="0"/>
          <a:lstStyle>
            <a:lvl1pPr algn="l">
              <a:defRPr sz="1100">
                <a:solidFill>
                  <a:schemeClr val="accent1"/>
                </a:solidFill>
              </a:defRPr>
            </a:lvl1pPr>
          </a:lstStyle>
          <a:p>
            <a:r>
              <a:rPr lang="en-US"/>
              <a:t>Naslov prezentacije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DCA1BAE-F2C7-895B-B9C6-C09CBDB79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449339"/>
            <a:ext cx="2844800" cy="365125"/>
          </a:xfrm>
        </p:spPr>
        <p:txBody>
          <a:bodyPr anchor="t" anchorCtr="0"/>
          <a:lstStyle>
            <a:lvl1pPr>
              <a:defRPr sz="1100">
                <a:solidFill>
                  <a:schemeClr val="accent1"/>
                </a:solidFill>
              </a:defRPr>
            </a:lvl1pPr>
          </a:lstStyle>
          <a:p>
            <a:fld id="{BBC33A9F-7E15-B342-95DB-76D69CE4159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35E7981-A9E9-DE44-BE9E-4C2ADE6E6798}"/>
              </a:ext>
            </a:extLst>
          </p:cNvPr>
          <p:cNvCxnSpPr>
            <a:cxnSpLocks/>
          </p:cNvCxnSpPr>
          <p:nvPr userDrawn="1"/>
        </p:nvCxnSpPr>
        <p:spPr>
          <a:xfrm>
            <a:off x="609600" y="6424045"/>
            <a:ext cx="10972800" cy="0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21B91D3-4675-33A0-76B5-1E4C219700FF}"/>
              </a:ext>
            </a:extLst>
          </p:cNvPr>
          <p:cNvCxnSpPr>
            <a:cxnSpLocks/>
          </p:cNvCxnSpPr>
          <p:nvPr userDrawn="1"/>
        </p:nvCxnSpPr>
        <p:spPr>
          <a:xfrm>
            <a:off x="609600" y="470087"/>
            <a:ext cx="10972800" cy="0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BF596F4A-601C-1345-B334-0D80CFDD7A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144674" y="143278"/>
            <a:ext cx="391232" cy="21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6778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4AA1EF4-FEA6-D0A3-B796-A7334D66D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1" y="6449339"/>
            <a:ext cx="7416800" cy="365125"/>
          </a:xfrm>
        </p:spPr>
        <p:txBody>
          <a:bodyPr anchor="t" anchorCtr="0"/>
          <a:lstStyle>
            <a:lvl1pPr algn="l">
              <a:defRPr sz="1100">
                <a:solidFill>
                  <a:schemeClr val="accent1"/>
                </a:solidFill>
              </a:defRPr>
            </a:lvl1pPr>
          </a:lstStyle>
          <a:p>
            <a:r>
              <a:rPr lang="en-US"/>
              <a:t>Naslov prezentacije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DCA1BAE-F2C7-895B-B9C6-C09CBDB79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449339"/>
            <a:ext cx="2844800" cy="365125"/>
          </a:xfrm>
        </p:spPr>
        <p:txBody>
          <a:bodyPr anchor="t" anchorCtr="0"/>
          <a:lstStyle>
            <a:lvl1pPr>
              <a:defRPr sz="1100">
                <a:solidFill>
                  <a:schemeClr val="accent1"/>
                </a:solidFill>
              </a:defRPr>
            </a:lvl1pPr>
          </a:lstStyle>
          <a:p>
            <a:fld id="{BBC33A9F-7E15-B342-95DB-76D69CE4159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35E7981-A9E9-DE44-BE9E-4C2ADE6E6798}"/>
              </a:ext>
            </a:extLst>
          </p:cNvPr>
          <p:cNvCxnSpPr>
            <a:cxnSpLocks/>
          </p:cNvCxnSpPr>
          <p:nvPr userDrawn="1"/>
        </p:nvCxnSpPr>
        <p:spPr>
          <a:xfrm>
            <a:off x="609600" y="6424045"/>
            <a:ext cx="10972800" cy="0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21B91D3-4675-33A0-76B5-1E4C219700FF}"/>
              </a:ext>
            </a:extLst>
          </p:cNvPr>
          <p:cNvCxnSpPr>
            <a:cxnSpLocks/>
          </p:cNvCxnSpPr>
          <p:nvPr userDrawn="1"/>
        </p:nvCxnSpPr>
        <p:spPr>
          <a:xfrm>
            <a:off x="609600" y="470087"/>
            <a:ext cx="10972800" cy="0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BF596F4A-601C-1345-B334-0D80CFDD7A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144674" y="143278"/>
            <a:ext cx="391232" cy="21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294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rgbClr val="007C9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4AA1EF4-FEA6-D0A3-B796-A7334D66D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1" y="6449339"/>
            <a:ext cx="7416800" cy="365125"/>
          </a:xfrm>
        </p:spPr>
        <p:txBody>
          <a:bodyPr anchor="t" anchorCtr="0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US"/>
              <a:t>Naslov prezentacije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DCA1BAE-F2C7-895B-B9C6-C09CBDB79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449339"/>
            <a:ext cx="2844800" cy="365125"/>
          </a:xfrm>
        </p:spPr>
        <p:txBody>
          <a:bodyPr anchor="t" anchorCtr="0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fld id="{BBC33A9F-7E15-B342-95DB-76D69CE4159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35E7981-A9E9-DE44-BE9E-4C2ADE6E6798}"/>
              </a:ext>
            </a:extLst>
          </p:cNvPr>
          <p:cNvCxnSpPr>
            <a:cxnSpLocks/>
          </p:cNvCxnSpPr>
          <p:nvPr userDrawn="1"/>
        </p:nvCxnSpPr>
        <p:spPr>
          <a:xfrm>
            <a:off x="609600" y="6424045"/>
            <a:ext cx="10972800" cy="0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21B91D3-4675-33A0-76B5-1E4C219700FF}"/>
              </a:ext>
            </a:extLst>
          </p:cNvPr>
          <p:cNvCxnSpPr>
            <a:cxnSpLocks/>
          </p:cNvCxnSpPr>
          <p:nvPr userDrawn="1"/>
        </p:nvCxnSpPr>
        <p:spPr>
          <a:xfrm>
            <a:off x="609600" y="470087"/>
            <a:ext cx="10972800" cy="0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BF596F4A-601C-1345-B334-0D80CFDD7A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144675" y="143278"/>
            <a:ext cx="391230" cy="21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062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99" y="2288501"/>
            <a:ext cx="5384800" cy="4525963"/>
          </a:xfrm>
        </p:spPr>
        <p:txBody>
          <a:bodyPr/>
          <a:lstStyle>
            <a:lvl1pPr>
              <a:buClr>
                <a:schemeClr val="accent3"/>
              </a:buCl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buClr>
                <a:schemeClr val="accent3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buClr>
                <a:schemeClr val="accent3"/>
              </a:buCl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buClr>
                <a:schemeClr val="accent3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buClr>
                <a:schemeClr val="accent3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599" y="2288501"/>
            <a:ext cx="5384800" cy="4525963"/>
          </a:xfrm>
        </p:spPr>
        <p:txBody>
          <a:bodyPr/>
          <a:lstStyle>
            <a:lvl1pPr>
              <a:buClr>
                <a:schemeClr val="accent3"/>
              </a:buCl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buClr>
                <a:schemeClr val="accent3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buClr>
                <a:schemeClr val="accent3"/>
              </a:buCl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buClr>
                <a:schemeClr val="accent3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buClr>
                <a:schemeClr val="accent3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F021E95-0D05-4DD3-51FD-C8060A7D7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1" y="6449339"/>
            <a:ext cx="7416800" cy="365125"/>
          </a:xfrm>
        </p:spPr>
        <p:txBody>
          <a:bodyPr anchor="t" anchorCtr="0"/>
          <a:lstStyle>
            <a:lvl1pPr algn="l">
              <a:defRPr sz="1100">
                <a:solidFill>
                  <a:schemeClr val="accent1"/>
                </a:solidFill>
              </a:defRPr>
            </a:lvl1pPr>
          </a:lstStyle>
          <a:p>
            <a:r>
              <a:rPr lang="en-US"/>
              <a:t>Naslov prezentacije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404AF9F-F820-29C2-9268-56CA7B320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449339"/>
            <a:ext cx="2844800" cy="365125"/>
          </a:xfrm>
        </p:spPr>
        <p:txBody>
          <a:bodyPr anchor="t" anchorCtr="0"/>
          <a:lstStyle>
            <a:lvl1pPr>
              <a:defRPr sz="1100">
                <a:solidFill>
                  <a:schemeClr val="accent1"/>
                </a:solidFill>
              </a:defRPr>
            </a:lvl1pPr>
          </a:lstStyle>
          <a:p>
            <a:fld id="{BBC33A9F-7E15-B342-95DB-76D69CE4159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6EA86DA-E2C5-9D1D-6E4A-E0E59A358035}"/>
              </a:ext>
            </a:extLst>
          </p:cNvPr>
          <p:cNvCxnSpPr>
            <a:cxnSpLocks/>
          </p:cNvCxnSpPr>
          <p:nvPr userDrawn="1"/>
        </p:nvCxnSpPr>
        <p:spPr>
          <a:xfrm>
            <a:off x="609600" y="6424045"/>
            <a:ext cx="10972800" cy="0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82E29D9-7E61-2B92-38E6-919AFC7DA409}"/>
              </a:ext>
            </a:extLst>
          </p:cNvPr>
          <p:cNvCxnSpPr>
            <a:cxnSpLocks/>
          </p:cNvCxnSpPr>
          <p:nvPr userDrawn="1"/>
        </p:nvCxnSpPr>
        <p:spPr>
          <a:xfrm>
            <a:off x="609600" y="470087"/>
            <a:ext cx="10972800" cy="0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747B75B3-7339-D61D-9009-196B4BBC697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44674" y="143278"/>
            <a:ext cx="391232" cy="214608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AB3E2A9A-2BD1-F19A-AEC1-AF41F0C3F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945856"/>
            <a:ext cx="10972800" cy="1143000"/>
          </a:xfrm>
        </p:spPr>
        <p:txBody>
          <a:bodyPr anchor="t" anchorCtr="0">
            <a:normAutofit/>
          </a:bodyPr>
          <a:lstStyle>
            <a:lvl1pPr algn="l">
              <a:defRPr sz="3600" b="1">
                <a:solidFill>
                  <a:srgbClr val="007C92"/>
                </a:solidFill>
                <a:latin typeface="+mj-lt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840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007C9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661737"/>
            <a:ext cx="10972800" cy="322797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80FF30D-481B-C2C8-F81F-7BC49C3D9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1" y="6449339"/>
            <a:ext cx="7416800" cy="365125"/>
          </a:xfrm>
        </p:spPr>
        <p:txBody>
          <a:bodyPr anchor="t" anchorCtr="0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US"/>
              <a:t>Naslov prezentacije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31EE0E5-469A-80A8-EBE1-F048335A9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449339"/>
            <a:ext cx="2844800" cy="365125"/>
          </a:xfrm>
        </p:spPr>
        <p:txBody>
          <a:bodyPr anchor="t" anchorCtr="0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fld id="{BBC33A9F-7E15-B342-95DB-76D69CE4159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AB9DADB-177D-67C2-21FD-95AD97E4FCED}"/>
              </a:ext>
            </a:extLst>
          </p:cNvPr>
          <p:cNvCxnSpPr>
            <a:cxnSpLocks/>
          </p:cNvCxnSpPr>
          <p:nvPr userDrawn="1"/>
        </p:nvCxnSpPr>
        <p:spPr>
          <a:xfrm>
            <a:off x="609600" y="6424045"/>
            <a:ext cx="10972800" cy="0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D2040AF-6D29-4EC2-89C1-F0C06839CB5D}"/>
              </a:ext>
            </a:extLst>
          </p:cNvPr>
          <p:cNvCxnSpPr>
            <a:cxnSpLocks/>
          </p:cNvCxnSpPr>
          <p:nvPr userDrawn="1"/>
        </p:nvCxnSpPr>
        <p:spPr>
          <a:xfrm>
            <a:off x="609600" y="470087"/>
            <a:ext cx="10972800" cy="0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AAE6168E-8B72-7E86-8189-FF2316B1F9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144675" y="143278"/>
            <a:ext cx="391230" cy="21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553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7969"/>
            <a:ext cx="4011084" cy="1162050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084525"/>
            <a:ext cx="6815667" cy="4041639"/>
          </a:xfrm>
        </p:spPr>
        <p:txBody>
          <a:bodyPr>
            <a:normAutofit/>
          </a:bodyPr>
          <a:lstStyle>
            <a:lvl1pPr>
              <a:buClr>
                <a:schemeClr val="accent3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buClr>
                <a:schemeClr val="accent3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buClr>
                <a:schemeClr val="accent3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buClr>
                <a:schemeClr val="accent3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buClr>
                <a:schemeClr val="accent3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084525"/>
            <a:ext cx="4011084" cy="4041639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991EA62-4809-0ADC-F19B-F61521C65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601" y="6449339"/>
            <a:ext cx="7416800" cy="365125"/>
          </a:xfrm>
        </p:spPr>
        <p:txBody>
          <a:bodyPr anchor="t" anchorCtr="0"/>
          <a:lstStyle>
            <a:lvl1pPr algn="l">
              <a:defRPr sz="1100">
                <a:solidFill>
                  <a:schemeClr val="accent1"/>
                </a:solidFill>
              </a:defRPr>
            </a:lvl1pPr>
          </a:lstStyle>
          <a:p>
            <a:r>
              <a:rPr lang="en-US"/>
              <a:t>Naslov prezentacije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5FDB556-62E1-3F2C-80E6-458C03441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449339"/>
            <a:ext cx="2844800" cy="365125"/>
          </a:xfrm>
        </p:spPr>
        <p:txBody>
          <a:bodyPr anchor="t" anchorCtr="0"/>
          <a:lstStyle>
            <a:lvl1pPr>
              <a:defRPr sz="1100">
                <a:solidFill>
                  <a:schemeClr val="accent1"/>
                </a:solidFill>
              </a:defRPr>
            </a:lvl1pPr>
          </a:lstStyle>
          <a:p>
            <a:fld id="{BBC33A9F-7E15-B342-95DB-76D69CE4159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1B6C6EF-FB9B-8552-D814-53FA63AB1FA5}"/>
              </a:ext>
            </a:extLst>
          </p:cNvPr>
          <p:cNvCxnSpPr>
            <a:cxnSpLocks/>
          </p:cNvCxnSpPr>
          <p:nvPr userDrawn="1"/>
        </p:nvCxnSpPr>
        <p:spPr>
          <a:xfrm>
            <a:off x="609600" y="6424045"/>
            <a:ext cx="10972800" cy="0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165927C-3706-3A71-A110-12514B3D3377}"/>
              </a:ext>
            </a:extLst>
          </p:cNvPr>
          <p:cNvCxnSpPr>
            <a:cxnSpLocks/>
          </p:cNvCxnSpPr>
          <p:nvPr userDrawn="1"/>
        </p:nvCxnSpPr>
        <p:spPr>
          <a:xfrm>
            <a:off x="609600" y="470087"/>
            <a:ext cx="10972800" cy="0"/>
          </a:xfrm>
          <a:prstGeom prst="line">
            <a:avLst/>
          </a:prstGeom>
          <a:ln w="127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37445F32-694A-1586-5439-359BF1C91B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144674" y="143278"/>
            <a:ext cx="391232" cy="21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882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Naslov prezentacije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33A9F-7E15-B342-95DB-76D69CE415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254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51" r:id="rId4"/>
    <p:sldLayoutId id="2147483660" r:id="rId5"/>
    <p:sldLayoutId id="2147483661" r:id="rId6"/>
    <p:sldLayoutId id="2147483652" r:id="rId7"/>
    <p:sldLayoutId id="2147483654" r:id="rId8"/>
    <p:sldLayoutId id="2147483656" r:id="rId9"/>
    <p:sldLayoutId id="2147483657" r:id="rId10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3AC61-8B04-1856-95E5-FC1963D16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Calibri"/>
                <a:cs typeface="Calibri"/>
              </a:rPr>
              <a:t>Usmerjanje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otrok</a:t>
            </a:r>
            <a:r>
              <a:rPr lang="en-US" dirty="0">
                <a:ea typeface="Calibri"/>
                <a:cs typeface="Calibri"/>
              </a:rPr>
              <a:t> s </a:t>
            </a:r>
            <a:r>
              <a:rPr lang="en-US" dirty="0" err="1">
                <a:ea typeface="Calibri"/>
                <a:cs typeface="Calibri"/>
              </a:rPr>
              <a:t>posebnimi</a:t>
            </a:r>
            <a:r>
              <a:rPr lang="en-US" dirty="0">
                <a:ea typeface="Calibri"/>
                <a:cs typeface="Calibri"/>
              </a:rPr>
              <a:t> </a:t>
            </a:r>
            <a:r>
              <a:rPr lang="en-US" dirty="0" err="1">
                <a:ea typeface="Calibri"/>
                <a:cs typeface="Calibri"/>
              </a:rPr>
              <a:t>potrebami</a:t>
            </a:r>
            <a:r>
              <a:rPr lang="en-US" dirty="0">
                <a:ea typeface="Calibri"/>
                <a:cs typeface="Calibri"/>
              </a:rPr>
              <a:t/>
            </a:r>
            <a:br>
              <a:rPr lang="en-US" dirty="0">
                <a:ea typeface="Calibri"/>
                <a:cs typeface="Calibri"/>
              </a:rPr>
            </a:br>
            <a:r>
              <a:rPr lang="en-US" sz="1200" dirty="0">
                <a:ea typeface="Calibri"/>
                <a:cs typeface="Calibri"/>
              </a:rPr>
              <a:t>dr. Natalija Vovk-</a:t>
            </a:r>
            <a:r>
              <a:rPr lang="en-US" sz="1200" dirty="0" err="1">
                <a:ea typeface="Calibri"/>
                <a:cs typeface="Calibri"/>
              </a:rPr>
              <a:t>ornik</a:t>
            </a:r>
            <a:r>
              <a:rPr lang="en-US" sz="1200" dirty="0">
                <a:ea typeface="Calibri"/>
                <a:cs typeface="Calibri"/>
              </a:rPr>
              <a:t>, </a:t>
            </a:r>
            <a:r>
              <a:rPr lang="en-US" sz="1200" dirty="0" err="1">
                <a:ea typeface="Calibri"/>
                <a:cs typeface="Calibri"/>
              </a:rPr>
              <a:t>zavod</a:t>
            </a:r>
            <a:r>
              <a:rPr lang="en-US" sz="1200" dirty="0">
                <a:ea typeface="Calibri"/>
                <a:cs typeface="Calibri"/>
              </a:rPr>
              <a:t> RS za </a:t>
            </a:r>
            <a:r>
              <a:rPr lang="en-US" sz="1200" dirty="0" err="1">
                <a:ea typeface="Calibri"/>
                <a:cs typeface="Calibri"/>
              </a:rPr>
              <a:t>šolstvo</a:t>
            </a:r>
            <a:r>
              <a:rPr lang="en-US" sz="1200" dirty="0">
                <a:ea typeface="Calibri"/>
                <a:cs typeface="Calibri"/>
              </a:rPr>
              <a:t>, </a:t>
            </a:r>
            <a:r>
              <a:rPr lang="en-US" sz="1200" dirty="0" err="1">
                <a:ea typeface="Calibri"/>
                <a:cs typeface="Calibri"/>
              </a:rPr>
              <a:t>oddelek</a:t>
            </a:r>
            <a:r>
              <a:rPr lang="en-US" sz="1200" dirty="0">
                <a:ea typeface="Calibri"/>
                <a:cs typeface="Calibri"/>
              </a:rPr>
              <a:t> za </a:t>
            </a:r>
            <a:r>
              <a:rPr lang="en-US" sz="1200" dirty="0" err="1">
                <a:ea typeface="Calibri"/>
                <a:cs typeface="Calibri"/>
              </a:rPr>
              <a:t>usmerjanje</a:t>
            </a:r>
            <a:r>
              <a:rPr lang="en-US" sz="1200" dirty="0">
                <a:ea typeface="Calibri"/>
                <a:cs typeface="Calibri"/>
              </a:rPr>
              <a:t> </a:t>
            </a:r>
            <a:r>
              <a:rPr lang="en-US" sz="1200" dirty="0" err="1">
                <a:ea typeface="Calibri"/>
                <a:cs typeface="Calibri"/>
              </a:rPr>
              <a:t>otrok</a:t>
            </a:r>
            <a:r>
              <a:rPr lang="en-US" sz="1200" dirty="0">
                <a:ea typeface="Calibri"/>
                <a:cs typeface="Calibri"/>
              </a:rPr>
              <a:t> s </a:t>
            </a:r>
            <a:r>
              <a:rPr lang="en-US" sz="1200" dirty="0" err="1">
                <a:ea typeface="Calibri"/>
                <a:cs typeface="Calibri"/>
              </a:rPr>
              <a:t>posebnimi</a:t>
            </a:r>
            <a:r>
              <a:rPr lang="en-US" sz="1200" dirty="0">
                <a:ea typeface="Calibri"/>
                <a:cs typeface="Calibri"/>
              </a:rPr>
              <a:t> </a:t>
            </a:r>
            <a:r>
              <a:rPr lang="en-US" sz="1200" dirty="0" err="1">
                <a:ea typeface="Calibri"/>
                <a:cs typeface="Calibri"/>
              </a:rPr>
              <a:t>potrebami</a:t>
            </a:r>
            <a:endParaRPr lang="en-US" dirty="0" err="1">
              <a:ea typeface="Calibri"/>
              <a:cs typeface="Calibri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5010B0-D269-CF4B-49F9-96EFB2FEFC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sz="1800" b="1" dirty="0" smtClean="0">
                <a:solidFill>
                  <a:srgbClr val="FFFFFF"/>
                </a:solidFill>
                <a:latin typeface="Arial Narrow"/>
              </a:rPr>
              <a:t>15. seja delovne skupine za pripravo </a:t>
            </a:r>
            <a:br>
              <a:rPr lang="sl-SI" sz="1800" b="1" dirty="0" smtClean="0">
                <a:solidFill>
                  <a:srgbClr val="FFFFFF"/>
                </a:solidFill>
                <a:latin typeface="Arial Narrow"/>
              </a:rPr>
            </a:br>
            <a:r>
              <a:rPr lang="sl-SI" sz="1800" b="1" dirty="0" smtClean="0">
                <a:solidFill>
                  <a:srgbClr val="FFFFFF"/>
                </a:solidFill>
                <a:latin typeface="Arial Narrow"/>
              </a:rPr>
              <a:t>Nacionalnega programa vzgoje in izobraževanja za obdobje 2023-2033</a:t>
            </a:r>
          </a:p>
          <a:p>
            <a:r>
              <a:rPr lang="sl-SI" sz="1800" b="1" dirty="0" smtClean="0">
                <a:solidFill>
                  <a:srgbClr val="FFFFFF"/>
                </a:solidFill>
                <a:latin typeface="Arial Narrow"/>
              </a:rPr>
              <a:t>Ljubljana, 7. november 2023</a:t>
            </a:r>
            <a:br>
              <a:rPr lang="sl-SI" sz="1800" b="1" dirty="0" smtClean="0">
                <a:solidFill>
                  <a:srgbClr val="FFFFFF"/>
                </a:solidFill>
                <a:latin typeface="Arial Narrow"/>
              </a:rPr>
            </a:br>
            <a:endParaRPr lang="sl-SI" dirty="0">
              <a:ea typeface="Calibri"/>
              <a:cs typeface="Calibri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951C30-6010-825D-CC3F-E09D56E00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Naslov prezentacije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22DCB1-4DCC-DC9D-E1D9-835D59E1E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33A9F-7E15-B342-95DB-76D69CE4159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850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406769" y="536330"/>
            <a:ext cx="8721481" cy="5916857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sl-SI" sz="2000" b="1" dirty="0"/>
              <a:t>Ključne ugotovitve in predlogi s področja </a:t>
            </a:r>
            <a:r>
              <a:rPr lang="sl-SI" sz="2000" b="1" dirty="0" smtClean="0"/>
              <a:t>UOPP</a:t>
            </a:r>
          </a:p>
          <a:p>
            <a:pPr marL="0" indent="0">
              <a:buNone/>
              <a:defRPr/>
            </a:pPr>
            <a:endParaRPr lang="sl-SI" sz="2000" dirty="0"/>
          </a:p>
          <a:p>
            <a:pPr eaLnBrk="1" hangingPunct="1">
              <a:buFontTx/>
              <a:buChar char="-"/>
              <a:defRPr/>
            </a:pPr>
            <a:r>
              <a:rPr lang="sl-SI" sz="2000" b="1" dirty="0"/>
              <a:t>Cilji in načela vzgoje in izobraževanja OPP </a:t>
            </a:r>
            <a:r>
              <a:rPr lang="sl-SI" sz="2000" dirty="0"/>
              <a:t>/ zagotavljanje inkluzivnega VI okolja</a:t>
            </a:r>
          </a:p>
          <a:p>
            <a:pPr eaLnBrk="1" hangingPunct="1">
              <a:buFontTx/>
              <a:buChar char="-"/>
              <a:defRPr/>
            </a:pPr>
            <a:r>
              <a:rPr lang="sl-SI" sz="2000" b="1" dirty="0"/>
              <a:t>Dodatna strokovna pomoč </a:t>
            </a:r>
            <a:r>
              <a:rPr lang="sl-SI" sz="2000" dirty="0"/>
              <a:t>– namen in cilji pomoči za premagovanje primanjkljajev, ovir oz. motenj, učna pomoč (usmerjena v „poučevanje“ predmeta in zapolnitev vrzeli v znanju – upad obiskovanja dopolnilnega pouka pri otrocih s PP), vloga svetovalne storitve kot oblike DSP (načrtovanje aktivnosti za zagotavljanje inkluzivnega VI okolja na ravni VI ustanove in je obvezni del letnega delovnega načrta šole) </a:t>
            </a:r>
          </a:p>
          <a:p>
            <a:pPr eaLnBrk="1" hangingPunct="1">
              <a:buFontTx/>
              <a:buChar char="-"/>
              <a:defRPr/>
            </a:pPr>
            <a:r>
              <a:rPr lang="sl-SI" sz="2000" b="1" dirty="0"/>
              <a:t>Opredelitev vloge spremljevalca (fizična pomoč in za druge oblike podpore) - </a:t>
            </a:r>
            <a:r>
              <a:rPr lang="sl-SI" sz="2000" dirty="0"/>
              <a:t>začasni spremljevalci za DBO otroke, otroke z AM, slepe otroke in otroke z okvaro vidne funkcije, za otroke s ČVM</a:t>
            </a:r>
          </a:p>
          <a:p>
            <a:pPr eaLnBrk="1" hangingPunct="1">
              <a:buFontTx/>
              <a:buChar char="-"/>
              <a:defRPr/>
            </a:pPr>
            <a:r>
              <a:rPr lang="sl-SI" sz="2000" b="1" dirty="0"/>
              <a:t>Sprememba sestave KUOPP </a:t>
            </a:r>
            <a:r>
              <a:rPr lang="sl-SI" sz="2000" dirty="0"/>
              <a:t>(fleksibilnejša sestava, zdravnika v KUOPP ni obvezni član –  v katerih primerih?), </a:t>
            </a:r>
          </a:p>
          <a:p>
            <a:pPr eaLnBrk="1" hangingPunct="1">
              <a:buFontTx/>
              <a:buChar char="-"/>
              <a:defRPr/>
            </a:pPr>
            <a:r>
              <a:rPr lang="sl-SI" sz="2000" b="1" dirty="0"/>
              <a:t>Iz medicinskega v pedagoški model usmerjanja </a:t>
            </a:r>
            <a:r>
              <a:rPr lang="sl-SI" sz="2000" dirty="0"/>
              <a:t>– poudarek na opredeljevanju otrokovih VI potreb, pri čemer je potrebno vedenje o otrokovih potrebah, ki pa izhajajo iz otrokovega primanjkljaja, ovire oz. motnje</a:t>
            </a:r>
          </a:p>
          <a:p>
            <a:pPr marL="0" indent="0">
              <a:buNone/>
              <a:defRPr/>
            </a:pPr>
            <a:endParaRPr lang="sl-SI" sz="1800" dirty="0"/>
          </a:p>
        </p:txBody>
      </p:sp>
    </p:spTree>
    <p:extLst>
      <p:ext uri="{BB962C8B-B14F-4D97-AF65-F5344CB8AC3E}">
        <p14:creationId xmlns:p14="http://schemas.microsoft.com/office/powerpoint/2010/main" val="314163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679331" y="633046"/>
            <a:ext cx="8531469" cy="5316905"/>
          </a:xfrm>
        </p:spPr>
        <p:txBody>
          <a:bodyPr/>
          <a:lstStyle/>
          <a:p>
            <a:pPr eaLnBrk="1" hangingPunct="1">
              <a:buFontTx/>
              <a:buChar char="-"/>
              <a:defRPr/>
            </a:pPr>
            <a:r>
              <a:rPr lang="sl-SI" sz="2000" b="1" dirty="0"/>
              <a:t>Sprememba pri uvedbi postopka usmerjanja </a:t>
            </a:r>
            <a:r>
              <a:rPr lang="sl-SI" sz="2000" dirty="0"/>
              <a:t>– določena obvezna strokovna dokumentacija in predhodna obravnava otroka – poudarek na izvajanju petstopenjskega modela pomoči, obveščanje VI zavodov glede pogojev za izvajanje programa v katerega bo otrok usmerjen</a:t>
            </a:r>
          </a:p>
          <a:p>
            <a:pPr eaLnBrk="1" hangingPunct="1">
              <a:buFontTx/>
              <a:buChar char="-"/>
              <a:defRPr/>
            </a:pPr>
            <a:r>
              <a:rPr lang="sl-SI" sz="2000" b="1" dirty="0"/>
              <a:t>Sprememba usmerjanja za otroke na prehodih </a:t>
            </a:r>
            <a:r>
              <a:rPr lang="sl-SI" sz="2000" dirty="0"/>
              <a:t>– iz predšolskega obdobja v OŠ in iz OŠ v srednješolsko izobraževanje – vprašanje vpliva statusa OPP na druge pravice, ki izhajajo npr. iz drugih področne zakonodaje </a:t>
            </a:r>
          </a:p>
          <a:p>
            <a:pPr eaLnBrk="1" hangingPunct="1">
              <a:buFontTx/>
              <a:buChar char="-"/>
              <a:defRPr/>
            </a:pPr>
            <a:r>
              <a:rPr lang="sl-SI" sz="2000" dirty="0"/>
              <a:t>Sprememba meril in </a:t>
            </a:r>
            <a:r>
              <a:rPr lang="sl-SI" sz="2000" i="1" dirty="0"/>
              <a:t>Kriterijev za opredelitev vrste in stopnje primanjkljajev, ovir oz. motenj </a:t>
            </a:r>
            <a:r>
              <a:rPr lang="sl-SI" sz="2000" dirty="0"/>
              <a:t>(načrtovana priprava strokovnih izhodišč – </a:t>
            </a:r>
            <a:r>
              <a:rPr lang="sl-SI" sz="2000" u="sng" dirty="0"/>
              <a:t>izhajati iz kontinuuma posebnih potreb pri otrocih - od lažje do zmerne, težje in najtežje oblike posebnih VI potreb</a:t>
            </a:r>
            <a:r>
              <a:rPr lang="sl-SI" sz="2000" dirty="0"/>
              <a:t>) – npr. </a:t>
            </a:r>
            <a:r>
              <a:rPr lang="sl-SI" sz="2000" i="1" dirty="0"/>
              <a:t>Kriteriji za opredeljevanje otrokovih VI potreb </a:t>
            </a:r>
          </a:p>
          <a:p>
            <a:pPr eaLnBrk="1" hangingPunct="1">
              <a:buFontTx/>
              <a:buChar char="-"/>
              <a:defRPr/>
            </a:pPr>
            <a:r>
              <a:rPr lang="sl-SI" sz="2000" b="1" i="1" dirty="0"/>
              <a:t>Usmerjanje kot 5. stopnja pomoči</a:t>
            </a:r>
            <a:r>
              <a:rPr lang="sl-SI" sz="2000" i="1" dirty="0"/>
              <a:t>, v kateri </a:t>
            </a:r>
            <a:r>
              <a:rPr lang="sl-SI" sz="2000" b="1" i="1" dirty="0"/>
              <a:t>strokovni tim za ugotavljanje otrokovih posebnih vzgojno-izobraževalnih potreb </a:t>
            </a:r>
            <a:r>
              <a:rPr lang="sl-SI" sz="2000" i="1" dirty="0"/>
              <a:t>pripravi tako imenovano strokovno mnenje o otrokovih vzgojno-izobraževalnih potrebah.</a:t>
            </a:r>
          </a:p>
          <a:p>
            <a:pPr marL="0" indent="0">
              <a:buNone/>
              <a:defRPr/>
            </a:pPr>
            <a:endParaRPr lang="sl-SI" sz="2000" i="1" dirty="0"/>
          </a:p>
        </p:txBody>
      </p:sp>
    </p:spTree>
    <p:extLst>
      <p:ext uri="{BB962C8B-B14F-4D97-AF65-F5344CB8AC3E}">
        <p14:creationId xmlns:p14="http://schemas.microsoft.com/office/powerpoint/2010/main" val="17616021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661746" y="641838"/>
            <a:ext cx="8395067" cy="537955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sl-SI" b="1" dirty="0"/>
              <a:t>Še nekateri izzivi, s katerimi se soočamo na področju VI otrok s posebnimi potrebami</a:t>
            </a:r>
            <a:r>
              <a:rPr lang="sl-SI" dirty="0"/>
              <a:t>: </a:t>
            </a:r>
          </a:p>
          <a:p>
            <a:pPr marL="0" indent="0">
              <a:buNone/>
              <a:defRPr/>
            </a:pPr>
            <a:endParaRPr lang="sl-SI" dirty="0"/>
          </a:p>
          <a:p>
            <a:pPr eaLnBrk="1" hangingPunct="1">
              <a:buFontTx/>
              <a:buChar char="-"/>
              <a:defRPr/>
            </a:pPr>
            <a:r>
              <a:rPr lang="sl-SI" dirty="0"/>
              <a:t>Vprašanje pomanjkanja ustreznih programov (?) za otroke s kompleksnejšimi primanjkljaji, ovirami oz. motnjami (sopojavnost) in ustrezne mreže ustanov, ki bi izvajala tovrstne programe;</a:t>
            </a:r>
          </a:p>
          <a:p>
            <a:pPr eaLnBrk="1" hangingPunct="1">
              <a:buFontTx/>
              <a:buChar char="-"/>
              <a:defRPr/>
            </a:pPr>
            <a:r>
              <a:rPr lang="sl-SI" dirty="0"/>
              <a:t>Pomanjkanje prostih kapacitet v ZVIOPP, šolah s prilagojenim programom iz socialno varstvenih zavodih;</a:t>
            </a:r>
          </a:p>
          <a:p>
            <a:pPr eaLnBrk="1" hangingPunct="1">
              <a:buFontTx/>
              <a:buChar char="-"/>
              <a:defRPr/>
            </a:pPr>
            <a:r>
              <a:rPr lang="sl-SI" dirty="0" err="1"/>
              <a:t>Redefinirati</a:t>
            </a:r>
            <a:r>
              <a:rPr lang="sl-SI" dirty="0"/>
              <a:t> pogoje za izobraževanje na domu za učence s posebnimi potrebami </a:t>
            </a:r>
          </a:p>
          <a:p>
            <a:pPr eaLnBrk="1" hangingPunct="1">
              <a:buFontTx/>
              <a:buChar char="-"/>
              <a:defRPr/>
            </a:pPr>
            <a:r>
              <a:rPr lang="sl-SI" dirty="0"/>
              <a:t>Pomanjkanje ustreznega strokovnega kadra za delo z otroki s PP </a:t>
            </a:r>
          </a:p>
          <a:p>
            <a:pPr eaLnBrk="1" hangingPunct="1">
              <a:buFontTx/>
              <a:buChar char="-"/>
              <a:defRPr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0895315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>
            <a:spLocks noGrp="1"/>
          </p:cNvSpPr>
          <p:nvPr>
            <p:ph idx="1"/>
          </p:nvPr>
        </p:nvSpPr>
        <p:spPr>
          <a:xfrm>
            <a:off x="2092568" y="1239715"/>
            <a:ext cx="8118231" cy="4494336"/>
          </a:xfrm>
        </p:spPr>
        <p:txBody>
          <a:bodyPr/>
          <a:lstStyle/>
          <a:p>
            <a:pPr algn="just" eaLnBrk="1" hangingPunct="1">
              <a:buFontTx/>
              <a:buChar char="-"/>
              <a:defRPr/>
            </a:pPr>
            <a:r>
              <a:rPr lang="sl-SI" dirty="0"/>
              <a:t>Povezovanje zdravstva, sociale in šolstva pri iskanju rešitev za obravnavo in ustvarjanje pogojev enakih možnosti za otroke s PP (čakalne vrste v zdravstvu posledično pomenijo </a:t>
            </a:r>
            <a:r>
              <a:rPr lang="sl-SI" b="1" dirty="0"/>
              <a:t>pritisk na usmerjanje</a:t>
            </a:r>
            <a:r>
              <a:rPr lang="sl-SI" dirty="0"/>
              <a:t>, …)</a:t>
            </a:r>
          </a:p>
          <a:p>
            <a:pPr algn="just" eaLnBrk="1" hangingPunct="1">
              <a:buFontTx/>
              <a:buChar char="-"/>
              <a:defRPr/>
            </a:pPr>
            <a:r>
              <a:rPr lang="sl-SI" dirty="0"/>
              <a:t>Vprašanje financiranja – lokalne skupnosti/država? (npr. področje predšolske vzgoje in otrok s PP)</a:t>
            </a:r>
          </a:p>
          <a:p>
            <a:pPr marL="0" indent="0" algn="just">
              <a:buNone/>
              <a:defRPr/>
            </a:pPr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4191540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0438" y="571500"/>
            <a:ext cx="10278208" cy="5449888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endParaRPr lang="sl-SI" altLang="sl-SI" sz="2000" b="1" dirty="0" smtClean="0"/>
          </a:p>
          <a:p>
            <a:pPr marL="0" indent="0">
              <a:buNone/>
              <a:defRPr/>
            </a:pPr>
            <a:endParaRPr lang="sl-SI" altLang="sl-SI" sz="2000" b="1" dirty="0"/>
          </a:p>
          <a:p>
            <a:pPr marL="0" indent="0">
              <a:buNone/>
              <a:defRPr/>
            </a:pPr>
            <a:r>
              <a:rPr lang="sl-SI" altLang="sl-SI" sz="2000" b="1" dirty="0" smtClean="0"/>
              <a:t>Pregled </a:t>
            </a:r>
            <a:r>
              <a:rPr lang="sl-SI" altLang="sl-SI" sz="2000" b="1" dirty="0"/>
              <a:t>ključnih sprememb zakonodaje na področju usmerjanja otrok s posebnimi potrebami</a:t>
            </a:r>
          </a:p>
          <a:p>
            <a:pPr marL="0" indent="0">
              <a:buNone/>
              <a:defRPr/>
            </a:pPr>
            <a:endParaRPr lang="sl-SI" altLang="sl-SI" sz="2000" dirty="0"/>
          </a:p>
          <a:p>
            <a:pPr marL="0" indent="0">
              <a:buNone/>
              <a:defRPr/>
            </a:pPr>
            <a:r>
              <a:rPr lang="sl-SI" altLang="sl-SI" sz="2000" dirty="0"/>
              <a:t>1976 </a:t>
            </a:r>
            <a:r>
              <a:rPr lang="sl-SI" altLang="sl-SI" sz="2000" b="1" i="1" dirty="0"/>
              <a:t>Zakon o izobraževanju otrok in mladostnikov z motnjami v telesnem in duševnem razvoju</a:t>
            </a:r>
          </a:p>
          <a:p>
            <a:pPr marL="0" indent="0">
              <a:buNone/>
              <a:defRPr/>
            </a:pPr>
            <a:r>
              <a:rPr lang="sl-SI" altLang="sl-SI" sz="2000" dirty="0"/>
              <a:t>2000 </a:t>
            </a:r>
            <a:r>
              <a:rPr lang="sl-SI" altLang="sl-SI" sz="2000" b="1" i="1" dirty="0"/>
              <a:t>Zakon o usmerjanju otrok s posebnimi potrebami </a:t>
            </a:r>
            <a:r>
              <a:rPr lang="sl-SI" altLang="sl-SI" sz="2000" dirty="0"/>
              <a:t>(termin kategorizacija nadomesti s terminom usmerjanje) – v letu 2011 (opredeli se nova skupna OPP- otroci z AM), ostale spremembe zaradi ZUJIF in sprejetjem dveh novih zakonov:</a:t>
            </a:r>
          </a:p>
          <a:p>
            <a:pPr eaLnBrk="1" hangingPunct="1">
              <a:buFontTx/>
              <a:buChar char="-"/>
              <a:defRPr/>
            </a:pPr>
            <a:r>
              <a:rPr lang="sl-SI" altLang="sl-SI" sz="2000" b="1" dirty="0"/>
              <a:t>Zakon o celostni zgodnji obravnavi predšolskih otrok s posebnimi potrebami </a:t>
            </a:r>
            <a:r>
              <a:rPr lang="sl-SI" altLang="sl-SI" sz="2000" dirty="0"/>
              <a:t>( Ur. l. RS, št. 41/17, ZOPOPP)in </a:t>
            </a:r>
          </a:p>
          <a:p>
            <a:pPr eaLnBrk="1" hangingPunct="1">
              <a:buFontTx/>
              <a:buChar char="-"/>
              <a:defRPr/>
            </a:pPr>
            <a:r>
              <a:rPr lang="sl-SI" altLang="sl-SI" sz="2000" b="1" dirty="0"/>
              <a:t>Zakon o obravnavi otrok in mladostnikov s čustvenimi in vedenjskimi težavami in motnjami v vzgoji in izobraževanju </a:t>
            </a:r>
            <a:r>
              <a:rPr lang="sl-SI" altLang="sl-SI" sz="2000" dirty="0"/>
              <a:t>(Ur. l. RS, št. 200/20, ZOMTVI).</a:t>
            </a:r>
          </a:p>
          <a:p>
            <a:pPr marL="0" indent="0">
              <a:buNone/>
              <a:defRPr/>
            </a:pPr>
            <a:endParaRPr lang="sl-SI" altLang="sl-SI" sz="2000" dirty="0" smtClean="0">
              <a:solidFill>
                <a:srgbClr val="00B0F0"/>
              </a:solidFill>
            </a:endParaRPr>
          </a:p>
          <a:p>
            <a:pPr marL="0" indent="0">
              <a:buNone/>
              <a:defRPr/>
            </a:pPr>
            <a:r>
              <a:rPr lang="sl-SI" altLang="sl-SI" sz="2000" dirty="0" smtClean="0">
                <a:solidFill>
                  <a:srgbClr val="00B0F0"/>
                </a:solidFill>
              </a:rPr>
              <a:t>Kljub </a:t>
            </a:r>
            <a:r>
              <a:rPr lang="sl-SI" altLang="sl-SI" sz="2000" dirty="0">
                <a:solidFill>
                  <a:srgbClr val="00B0F0"/>
                </a:solidFill>
              </a:rPr>
              <a:t>nekajkratnim spremembam zakonodaje (2003, 2007, 2011) pa ni bilo zaslediti bistvenih sprememb v konceptualni ureditvi usmerjanja oz. vzgoje in izobraževanja OPP. </a:t>
            </a:r>
          </a:p>
          <a:p>
            <a:pPr marL="0" indent="0">
              <a:buNone/>
              <a:defRPr/>
            </a:pPr>
            <a:endParaRPr lang="sl-SI" altLang="sl-SI" sz="2000" dirty="0">
              <a:solidFill>
                <a:srgbClr val="00B0F0"/>
              </a:solidFill>
            </a:endParaRPr>
          </a:p>
          <a:p>
            <a:pPr marL="0" indent="0">
              <a:buNone/>
              <a:defRPr/>
            </a:pPr>
            <a:endParaRPr lang="sl-SI" altLang="sl-SI" sz="2000" dirty="0"/>
          </a:p>
        </p:txBody>
      </p:sp>
    </p:spTree>
    <p:extLst>
      <p:ext uri="{BB962C8B-B14F-4D97-AF65-F5344CB8AC3E}">
        <p14:creationId xmlns:p14="http://schemas.microsoft.com/office/powerpoint/2010/main" val="3618861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značba mesta vsebine 2"/>
          <p:cNvSpPr>
            <a:spLocks noGrp="1"/>
          </p:cNvSpPr>
          <p:nvPr>
            <p:ph idx="1"/>
          </p:nvPr>
        </p:nvSpPr>
        <p:spPr>
          <a:xfrm>
            <a:off x="1714500" y="764931"/>
            <a:ext cx="8362950" cy="49691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l-SI" altLang="sl-SI"/>
              <a:t>Nekaj preglednih analiz in raziskav na področju vzgoje in izobraževanja otrok s PP, ki se nanašajo na sistem VI OPP ali usmerjanje iz zadnjega desetletnega obdobja</a:t>
            </a:r>
          </a:p>
          <a:p>
            <a:pPr marL="0" indent="0">
              <a:buNone/>
            </a:pPr>
            <a:endParaRPr lang="sl-SI" altLang="sl-SI"/>
          </a:p>
          <a:p>
            <a:pPr marL="0" indent="0">
              <a:buNone/>
            </a:pPr>
            <a:r>
              <a:rPr lang="sl-SI" altLang="sl-SI" sz="1600"/>
              <a:t>Nacionalna evalvacijska študija: Evalvacija različnih oblik dodatne strokovne pomoči, ki je otrokom dodeljena v skladu z Zakonom o usmerjanju otrok s posebnimi potrebami (2016, nosilka dr. Tina Vršnik Perše, idr. UM, Pedagoška fakulteta)</a:t>
            </a:r>
          </a:p>
          <a:p>
            <a:pPr marL="0" indent="0">
              <a:buNone/>
            </a:pPr>
            <a:endParaRPr lang="sl-SI" altLang="sl-SI" sz="1600"/>
          </a:p>
          <a:p>
            <a:pPr marL="0" indent="0">
              <a:buNone/>
            </a:pPr>
            <a:r>
              <a:rPr lang="sl-SI" altLang="sl-SI" sz="1600"/>
              <a:t>Pravične možnosti izobraževanja v Sloveniji, Populacijska raziskava o učencih s posebnimi potrebami, priseljencih in njihovim socialno-ekonomskih statusom v povezavi z dosežki v šoli (2020, Cankar G., Zupanc, D., RIC)</a:t>
            </a:r>
          </a:p>
          <a:p>
            <a:pPr marL="0" indent="0">
              <a:buNone/>
            </a:pPr>
            <a:endParaRPr lang="sl-SI" altLang="sl-SI" sz="1600"/>
          </a:p>
          <a:p>
            <a:pPr marL="0" indent="0">
              <a:buNone/>
            </a:pPr>
            <a:r>
              <a:rPr lang="sl-SI" altLang="sl-SI" sz="1600"/>
              <a:t>Analiza individualiziranih programov za otroke s posebnimi potrebami v programih devetletne osnovne šole s prilagojenim izvajanjem in dodatno strokovno pomočjo (2021, Košnik, P.  idr. ZRSŠ)</a:t>
            </a:r>
          </a:p>
          <a:p>
            <a:pPr marL="0" indent="0">
              <a:buNone/>
            </a:pPr>
            <a:endParaRPr lang="sl-SI" altLang="sl-SI" sz="1600"/>
          </a:p>
          <a:p>
            <a:pPr marL="0" indent="0">
              <a:buNone/>
            </a:pPr>
            <a:r>
              <a:rPr lang="sl-SI" altLang="sl-SI" sz="1600"/>
              <a:t>Zagotavljanje enakih možnosti v izobraževanju za otroke in mladostnike s posebnimi potrebami, Poročilo o raziskavi (2023, Vovk-Ornik, N. idr., ZRSŠ) </a:t>
            </a:r>
          </a:p>
          <a:p>
            <a:pPr marL="0" indent="0">
              <a:buNone/>
            </a:pPr>
            <a:endParaRPr lang="sl-SI" altLang="sl-SI" sz="1800"/>
          </a:p>
          <a:p>
            <a:pPr marL="0" indent="0">
              <a:buNone/>
            </a:pPr>
            <a:endParaRPr lang="sl-SI" altLang="sl-SI" sz="1800"/>
          </a:p>
        </p:txBody>
      </p:sp>
    </p:spTree>
    <p:extLst>
      <p:ext uri="{BB962C8B-B14F-4D97-AF65-F5344CB8AC3E}">
        <p14:creationId xmlns:p14="http://schemas.microsoft.com/office/powerpoint/2010/main" val="1166428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značba mesta vsebine 2"/>
          <p:cNvSpPr>
            <a:spLocks noGrp="1"/>
          </p:cNvSpPr>
          <p:nvPr>
            <p:ph idx="1"/>
          </p:nvPr>
        </p:nvSpPr>
        <p:spPr>
          <a:xfrm>
            <a:off x="1670538" y="668215"/>
            <a:ext cx="8540262" cy="5281736"/>
          </a:xfrm>
        </p:spPr>
        <p:txBody>
          <a:bodyPr/>
          <a:lstStyle/>
          <a:p>
            <a:pPr marL="0" indent="0">
              <a:buNone/>
            </a:pPr>
            <a:r>
              <a:rPr lang="sl-SI" altLang="sl-SI" sz="2000" b="1" dirty="0"/>
              <a:t>Ključne ugotovitve iz analize podatkov ZRSŠ (iz Poročila o raziskavi, 2023)</a:t>
            </a:r>
          </a:p>
          <a:p>
            <a:pPr marL="0" indent="0">
              <a:buNone/>
            </a:pPr>
            <a:endParaRPr lang="sl-SI" altLang="sl-SI" sz="2000" b="1" dirty="0"/>
          </a:p>
          <a:p>
            <a:pPr marL="0" indent="0">
              <a:buFontTx/>
              <a:buAutoNum type="arabicPeriod"/>
            </a:pPr>
            <a:r>
              <a:rPr lang="sl-SI" altLang="sl-SI" sz="1800" b="1" dirty="0"/>
              <a:t> Kljub precejšnjemu povečanju števila izdanih odločb, </a:t>
            </a:r>
            <a:r>
              <a:rPr lang="sl-SI" altLang="sl-SI" sz="1800" dirty="0"/>
              <a:t>število prvič usmerjenih otrok narašča po zmernejši stopnji, pri čemer je </a:t>
            </a:r>
            <a:r>
              <a:rPr lang="sl-SI" altLang="sl-SI" sz="1800" b="1" dirty="0"/>
              <a:t>do porasta prišlo predvsem v zadnji tretjini analiziranega obdobja.</a:t>
            </a:r>
          </a:p>
          <a:p>
            <a:pPr marL="0" indent="0">
              <a:buFontTx/>
              <a:buAutoNum type="arabicPeriod"/>
            </a:pPr>
            <a:endParaRPr lang="sl-SI" altLang="sl-SI" sz="1800" dirty="0"/>
          </a:p>
          <a:p>
            <a:pPr marL="0" indent="0">
              <a:buFontTx/>
              <a:buAutoNum type="arabicPeriod"/>
            </a:pPr>
            <a:r>
              <a:rPr lang="sl-SI" altLang="sl-SI" sz="1800" dirty="0"/>
              <a:t> </a:t>
            </a:r>
            <a:r>
              <a:rPr lang="sl-SI" altLang="sl-SI" sz="1800" b="1" dirty="0"/>
              <a:t>Trajanje postopka usmerjanja</a:t>
            </a:r>
            <a:r>
              <a:rPr lang="sl-SI" altLang="sl-SI" sz="1800" dirty="0"/>
              <a:t>: V šolskem letu 2020/21 je celotni postopek v povprečju trajal 119 dni. Trajanje postopkov je v povprečju sicer nekoliko daljše, kadar gre za prvo usmeritev, predvsem pri otrocih z več primanjkljaji ovirami oz. motnjami. (Vpliv subsidiarne uporabe ZUP-a – upravni postopek!)</a:t>
            </a:r>
          </a:p>
          <a:p>
            <a:pPr marL="0" indent="0">
              <a:buFontTx/>
              <a:buAutoNum type="arabicPeriod"/>
            </a:pPr>
            <a:endParaRPr lang="sl-SI" altLang="sl-SI" sz="1800" b="1" dirty="0"/>
          </a:p>
          <a:p>
            <a:pPr marL="0" indent="0" algn="just">
              <a:buFontTx/>
              <a:buAutoNum type="arabicPeriod"/>
            </a:pPr>
            <a:r>
              <a:rPr lang="sl-SI" altLang="sl-SI" sz="1800" dirty="0"/>
              <a:t> Največ otrok je bilo usmerjenih zaradi </a:t>
            </a:r>
            <a:r>
              <a:rPr lang="sl-SI" altLang="sl-SI" sz="1800" b="1" dirty="0"/>
              <a:t>primanjkljajev na posameznih področjih učenja (PPPU) </a:t>
            </a:r>
            <a:r>
              <a:rPr lang="sl-SI" altLang="sl-SI" sz="1800" dirty="0"/>
              <a:t>in nekaj manj zaradi prisotnosti </a:t>
            </a:r>
            <a:r>
              <a:rPr lang="sl-SI" altLang="sl-SI" sz="1800" b="1" dirty="0"/>
              <a:t>več primanjkljajev, ovir oz. motenj</a:t>
            </a:r>
            <a:r>
              <a:rPr lang="sl-SI" altLang="sl-SI" sz="1800" dirty="0"/>
              <a:t>. Po pogostosti sledijo otroci z </a:t>
            </a:r>
            <a:r>
              <a:rPr lang="sl-SI" altLang="sl-SI" sz="1800" b="1" dirty="0"/>
              <a:t>govorno – jezikovnimi motnjami (v upadu!) in dolgotrajno bolni otroci</a:t>
            </a:r>
            <a:r>
              <a:rPr lang="sl-SI" altLang="sl-SI" sz="1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22229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Označba mesta vsebine 2"/>
          <p:cNvSpPr>
            <a:spLocks noGrp="1"/>
          </p:cNvSpPr>
          <p:nvPr>
            <p:ph idx="1"/>
          </p:nvPr>
        </p:nvSpPr>
        <p:spPr>
          <a:xfrm>
            <a:off x="1863969" y="712177"/>
            <a:ext cx="8408745" cy="5164749"/>
          </a:xfrm>
        </p:spPr>
        <p:txBody>
          <a:bodyPr/>
          <a:lstStyle/>
          <a:p>
            <a:pPr marL="0" indent="0">
              <a:buNone/>
            </a:pPr>
            <a:r>
              <a:rPr lang="sl-SI" altLang="sl-SI" sz="1800" dirty="0"/>
              <a:t>4. Med usmerjenimi otroki s PP je opazno </a:t>
            </a:r>
            <a:r>
              <a:rPr lang="sl-SI" altLang="sl-SI" sz="1800" b="1" dirty="0"/>
              <a:t>več fantov kot deklet</a:t>
            </a:r>
            <a:r>
              <a:rPr lang="sl-SI" altLang="sl-SI" sz="1800" dirty="0"/>
              <a:t>. Med fanti so v večji meri kot pri dekletih prisotne </a:t>
            </a:r>
            <a:r>
              <a:rPr lang="sl-SI" altLang="sl-SI" sz="1800" b="1" dirty="0"/>
              <a:t>govorno-jezikovne motnje</a:t>
            </a:r>
            <a:r>
              <a:rPr lang="sl-SI" altLang="sl-SI" sz="1800" dirty="0"/>
              <a:t>, </a:t>
            </a:r>
            <a:r>
              <a:rPr lang="sl-SI" altLang="sl-SI" sz="1800" b="1" dirty="0"/>
              <a:t>sopojavnost več primanjkljajev, ovir oz. motenj in avtistične motnje. </a:t>
            </a:r>
            <a:r>
              <a:rPr lang="sl-SI" altLang="sl-SI" sz="1800" dirty="0"/>
              <a:t>Pri dekletih bolj kot pri fantih izstopajo </a:t>
            </a:r>
            <a:r>
              <a:rPr lang="sl-SI" altLang="sl-SI" sz="1800" b="1" dirty="0"/>
              <a:t>dolgotrajne bolezni in izguba sluha.</a:t>
            </a:r>
          </a:p>
          <a:p>
            <a:pPr marL="0" indent="0">
              <a:buNone/>
            </a:pPr>
            <a:r>
              <a:rPr lang="sl-SI" altLang="sl-SI" sz="1800" dirty="0"/>
              <a:t> </a:t>
            </a:r>
          </a:p>
          <a:p>
            <a:pPr marL="0" indent="0">
              <a:buNone/>
            </a:pPr>
            <a:r>
              <a:rPr lang="sl-SI" altLang="sl-SI" sz="1800" dirty="0"/>
              <a:t>5. Od šolskega leta 2014/15 naprej so med </a:t>
            </a:r>
            <a:r>
              <a:rPr lang="sl-SI" altLang="sl-SI" sz="1800" b="1" dirty="0"/>
              <a:t>prilagoditvami v ospredju pripomočki ter prilagoditve prostora in opreme. </a:t>
            </a:r>
          </a:p>
          <a:p>
            <a:pPr marL="0" indent="0">
              <a:buNone/>
            </a:pPr>
            <a:endParaRPr lang="sl-SI" altLang="sl-SI" sz="1800" dirty="0"/>
          </a:p>
          <a:p>
            <a:pPr marL="0" indent="0">
              <a:buNone/>
            </a:pPr>
            <a:r>
              <a:rPr lang="sl-SI" altLang="sl-SI" sz="1800" dirty="0"/>
              <a:t>6. Ob uvedbi svetovalne storitve je od šolskega leta 2014/15 naprej v povprečju </a:t>
            </a:r>
            <a:r>
              <a:rPr lang="sl-SI" altLang="sl-SI" sz="1800" b="1" dirty="0"/>
              <a:t>dodeljena DSP upadla na 2,5 šolske ure</a:t>
            </a:r>
            <a:r>
              <a:rPr lang="sl-SI" altLang="sl-SI" sz="1800" dirty="0"/>
              <a:t>.  Skupaj s svetovalno storitvijo je v tem obdobju </a:t>
            </a:r>
            <a:r>
              <a:rPr lang="sl-SI" altLang="sl-SI" sz="1800" b="1" dirty="0"/>
              <a:t>v povprečju enemu usmerjenemu otroku pripadlo skupaj 3,5 ure</a:t>
            </a:r>
            <a:r>
              <a:rPr lang="sl-SI" altLang="sl-SI" sz="1800" dirty="0"/>
              <a:t> dodatne strokovne pomoči in svetovalne storitve. </a:t>
            </a:r>
          </a:p>
          <a:p>
            <a:pPr marL="0" indent="0">
              <a:buNone/>
            </a:pPr>
            <a:endParaRPr lang="sl-SI" altLang="sl-SI" sz="1800" dirty="0"/>
          </a:p>
          <a:p>
            <a:pPr marL="0" indent="0">
              <a:buNone/>
            </a:pPr>
            <a:r>
              <a:rPr lang="sl-SI" altLang="sl-SI" sz="1800" dirty="0"/>
              <a:t>7. Kot izvajalec dodatne strokovne pomoči otrokom s PP za premagovanje POM so </a:t>
            </a:r>
            <a:r>
              <a:rPr lang="sl-SI" altLang="sl-SI" sz="1800" b="1" dirty="0"/>
              <a:t>največkrat dodeljeni specialni in rehabilitacijski pedagogi. </a:t>
            </a:r>
          </a:p>
        </p:txBody>
      </p:sp>
    </p:spTree>
    <p:extLst>
      <p:ext uri="{BB962C8B-B14F-4D97-AF65-F5344CB8AC3E}">
        <p14:creationId xmlns:p14="http://schemas.microsoft.com/office/powerpoint/2010/main" val="3082174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značba mesta vsebine 2"/>
          <p:cNvSpPr>
            <a:spLocks noGrp="1"/>
          </p:cNvSpPr>
          <p:nvPr>
            <p:ph idx="1"/>
          </p:nvPr>
        </p:nvSpPr>
        <p:spPr>
          <a:xfrm>
            <a:off x="1573823" y="703385"/>
            <a:ext cx="8359165" cy="5175128"/>
          </a:xfrm>
        </p:spPr>
        <p:txBody>
          <a:bodyPr/>
          <a:lstStyle/>
          <a:p>
            <a:pPr marL="0" indent="0">
              <a:buNone/>
            </a:pPr>
            <a:r>
              <a:rPr lang="sl-SI" altLang="sl-SI" sz="1800" dirty="0"/>
              <a:t>8. Največji delež usmerjenih otrok je bil v </a:t>
            </a:r>
            <a:r>
              <a:rPr lang="sl-SI" altLang="sl-SI" sz="1800" b="1" dirty="0"/>
              <a:t>Podravski statistični regiji, kjer je bilo v obdobju od 2003/04 do 2020/21 usmerjenih 18,1 % otrok</a:t>
            </a:r>
            <a:r>
              <a:rPr lang="sl-SI" altLang="sl-SI" sz="1800" dirty="0"/>
              <a:t>, najnižji delež pa v </a:t>
            </a:r>
            <a:r>
              <a:rPr lang="sl-SI" altLang="sl-SI" sz="1800" b="1" dirty="0"/>
              <a:t>Savinjski statistični regiji</a:t>
            </a:r>
            <a:r>
              <a:rPr lang="sl-SI" altLang="sl-SI" sz="1800" dirty="0"/>
              <a:t>, kjer je bilo v tem obdobju usmerjenih </a:t>
            </a:r>
            <a:r>
              <a:rPr lang="sl-SI" altLang="sl-SI" sz="1800" b="1" dirty="0"/>
              <a:t>13,5 % otrok</a:t>
            </a:r>
            <a:r>
              <a:rPr lang="sl-SI" altLang="sl-SI" sz="1800" dirty="0"/>
              <a:t>.</a:t>
            </a:r>
          </a:p>
          <a:p>
            <a:pPr marL="0" indent="0">
              <a:buNone/>
            </a:pPr>
            <a:endParaRPr lang="sl-SI" altLang="sl-SI" sz="1800" dirty="0"/>
          </a:p>
          <a:p>
            <a:pPr marL="0" indent="0">
              <a:buNone/>
            </a:pPr>
            <a:r>
              <a:rPr lang="sl-SI" altLang="sl-SI" sz="1800" dirty="0"/>
              <a:t>9. V povprečju je bila </a:t>
            </a:r>
            <a:r>
              <a:rPr lang="sl-SI" altLang="sl-SI" sz="1800" b="1" dirty="0"/>
              <a:t>druga odločba o usmeritvi izdana nekoliko manj od 2 let in 4 mesecev po izdaji prve odločbe</a:t>
            </a:r>
            <a:r>
              <a:rPr lang="sl-SI" altLang="sl-SI" sz="1800" dirty="0"/>
              <a:t>, tretja odločba pa </a:t>
            </a:r>
            <a:r>
              <a:rPr lang="sl-SI" altLang="sl-SI" sz="1800" b="1" dirty="0"/>
              <a:t>približno 2 leti in 6 mesecev po izdaji druge odločbe o usmeritvi</a:t>
            </a:r>
            <a:r>
              <a:rPr lang="sl-SI" altLang="sl-SI" sz="1800" dirty="0"/>
              <a:t>. </a:t>
            </a:r>
          </a:p>
          <a:p>
            <a:pPr marL="0" indent="0">
              <a:buNone/>
            </a:pPr>
            <a:endParaRPr lang="sl-SI" altLang="sl-SI" sz="2000" dirty="0"/>
          </a:p>
          <a:p>
            <a:pPr marL="0" indent="0">
              <a:buNone/>
            </a:pPr>
            <a:r>
              <a:rPr lang="sl-SI" altLang="sl-SI" sz="1800" dirty="0"/>
              <a:t>10. Število usmeritev otrok </a:t>
            </a:r>
            <a:r>
              <a:rPr lang="sl-SI" altLang="sl-SI" sz="1800" b="1" dirty="0"/>
              <a:t>v njim najprimernejše programe </a:t>
            </a:r>
            <a:r>
              <a:rPr lang="sl-SI" altLang="sl-SI" sz="1800" dirty="0"/>
              <a:t>se je v zadnjih treh analiziranih šolskih letih ustalilo pri približno </a:t>
            </a:r>
            <a:r>
              <a:rPr lang="sl-SI" altLang="sl-SI" sz="1800" b="1" dirty="0"/>
              <a:t>190 primerih letno</a:t>
            </a:r>
            <a:r>
              <a:rPr lang="sl-SI" altLang="sl-SI" sz="1800" dirty="0"/>
              <a:t>. </a:t>
            </a:r>
          </a:p>
          <a:p>
            <a:pPr marL="0" indent="0">
              <a:buNone/>
            </a:pPr>
            <a:endParaRPr lang="sl-SI" altLang="sl-SI" sz="1800" dirty="0"/>
          </a:p>
          <a:p>
            <a:pPr marL="0" indent="0">
              <a:buNone/>
            </a:pPr>
            <a:r>
              <a:rPr lang="sl-SI" altLang="sl-SI" sz="1800" dirty="0"/>
              <a:t>11. So </a:t>
            </a:r>
            <a:r>
              <a:rPr lang="sl-SI" altLang="sl-SI" sz="1800" b="1" dirty="0"/>
              <a:t>pred prvo otrokovo usmeritvijo </a:t>
            </a:r>
            <a:r>
              <a:rPr lang="sl-SI" altLang="sl-SI" sz="1800" b="1" u="sng" dirty="0"/>
              <a:t>premalo zastopane </a:t>
            </a:r>
            <a:r>
              <a:rPr lang="sl-SI" altLang="sl-SI" sz="1800" u="sng" dirty="0"/>
              <a:t>nekatere</a:t>
            </a:r>
            <a:r>
              <a:rPr lang="sl-SI" altLang="sl-SI" sz="1800" b="1" u="sng" dirty="0"/>
              <a:t> prilagoditve, ki so del učiteljeve dobre poučevalne prakse</a:t>
            </a:r>
            <a:r>
              <a:rPr lang="sl-SI" altLang="sl-SI" sz="1800" u="sng" dirty="0"/>
              <a:t>. </a:t>
            </a:r>
          </a:p>
          <a:p>
            <a:pPr marL="0" indent="0">
              <a:buNone/>
            </a:pPr>
            <a:endParaRPr lang="sl-SI" altLang="sl-SI" sz="1800" dirty="0"/>
          </a:p>
          <a:p>
            <a:pPr marL="0" indent="0">
              <a:buNone/>
            </a:pPr>
            <a:r>
              <a:rPr lang="sl-SI" altLang="sl-SI" sz="1800" dirty="0"/>
              <a:t>12. Število </a:t>
            </a:r>
            <a:r>
              <a:rPr lang="sl-SI" altLang="sl-SI" sz="1800" b="1" dirty="0"/>
              <a:t>pripomočkov in didaktično-metodičnih prilagoditev precej naraste </a:t>
            </a:r>
            <a:r>
              <a:rPr lang="sl-SI" altLang="sl-SI" sz="1800" b="1" u="sng" dirty="0"/>
              <a:t>po prvi izdani odločbi</a:t>
            </a:r>
            <a:r>
              <a:rPr lang="sl-SI" altLang="sl-SI" sz="1800" b="1" dirty="0"/>
              <a:t>. </a:t>
            </a:r>
          </a:p>
          <a:p>
            <a:pPr marL="0" indent="0">
              <a:buNone/>
            </a:pPr>
            <a:endParaRPr lang="sl-SI" altLang="sl-SI" dirty="0" smtClean="0"/>
          </a:p>
        </p:txBody>
      </p:sp>
    </p:spTree>
    <p:extLst>
      <p:ext uri="{BB962C8B-B14F-4D97-AF65-F5344CB8AC3E}">
        <p14:creationId xmlns:p14="http://schemas.microsoft.com/office/powerpoint/2010/main" val="238138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značba mesta vsebine 2"/>
          <p:cNvSpPr>
            <a:spLocks noGrp="1"/>
          </p:cNvSpPr>
          <p:nvPr>
            <p:ph idx="1"/>
          </p:nvPr>
        </p:nvSpPr>
        <p:spPr>
          <a:xfrm>
            <a:off x="1919288" y="333376"/>
            <a:ext cx="8291512" cy="5688013"/>
          </a:xfrm>
        </p:spPr>
        <p:txBody>
          <a:bodyPr/>
          <a:lstStyle/>
          <a:p>
            <a:pPr marL="0" indent="0" algn="just">
              <a:buNone/>
            </a:pPr>
            <a:endParaRPr lang="sl-SI" altLang="sl-SI" sz="2000"/>
          </a:p>
          <a:p>
            <a:pPr marL="0" indent="0" algn="just">
              <a:buNone/>
            </a:pPr>
            <a:r>
              <a:rPr lang="sl-SI" altLang="sl-SI" sz="1800"/>
              <a:t>13. Kot </a:t>
            </a:r>
            <a:r>
              <a:rPr lang="sl-SI" altLang="sl-SI" sz="1800" b="1"/>
              <a:t>najmanj učinkovite med didaktično-metodičnimi prilagoditvami za otroke s PP strokovni delavci ocenjujejo tiste, za katere se je izkazalo, da jih v praksi pri delu uporabljajo redkeje </a:t>
            </a:r>
            <a:r>
              <a:rPr lang="sl-SI" altLang="sl-SI" sz="1800"/>
              <a:t>(npr. navajanje primerov/modelov reševanja in sodelovalno učenje pri pouku).</a:t>
            </a:r>
          </a:p>
          <a:p>
            <a:pPr marL="0" indent="0" algn="just">
              <a:buNone/>
            </a:pPr>
            <a:endParaRPr lang="sl-SI" altLang="sl-SI" sz="1800"/>
          </a:p>
          <a:p>
            <a:pPr marL="0" indent="0" algn="just">
              <a:buNone/>
            </a:pPr>
            <a:r>
              <a:rPr lang="sl-SI" altLang="sl-SI" sz="1800"/>
              <a:t>14. V primerjavi z obdobjem pred usmeritvijo po prvi usmeritvi </a:t>
            </a:r>
            <a:r>
              <a:rPr lang="sl-SI" altLang="sl-SI" sz="1800" b="1"/>
              <a:t>upadejo vse tri vrste pomoči, ki jih predvideva petstopenjski model </a:t>
            </a:r>
            <a:r>
              <a:rPr lang="sl-SI" altLang="sl-SI" sz="1800"/>
              <a:t>(pomoč učitelja, svetovalne službe ter individualna in/ali skupinska pomoč). Izstopajoč je velik </a:t>
            </a:r>
            <a:r>
              <a:rPr lang="sl-SI" altLang="sl-SI" sz="1800" u="sng"/>
              <a:t>upad obiskovanja dopolnilnega pouka</a:t>
            </a:r>
            <a:r>
              <a:rPr lang="sl-SI" altLang="sl-SI" sz="1800"/>
              <a:t>.</a:t>
            </a:r>
          </a:p>
          <a:p>
            <a:pPr marL="0" indent="0" algn="just">
              <a:buNone/>
            </a:pPr>
            <a:endParaRPr lang="sl-SI" altLang="sl-SI" sz="1800"/>
          </a:p>
          <a:p>
            <a:pPr marL="0" indent="0" algn="just">
              <a:buNone/>
            </a:pPr>
            <a:r>
              <a:rPr lang="sl-SI" altLang="sl-SI" sz="1800"/>
              <a:t>15. Strokovni delavci ocenjujejo, da sta pri delu z otroki s PP </a:t>
            </a:r>
            <a:r>
              <a:rPr lang="sl-SI" altLang="sl-SI" sz="1800" b="1"/>
              <a:t>najbolj učinkoviti DSP za premagovanje POM in učiteljeva pomoč pri pouku.</a:t>
            </a:r>
            <a:r>
              <a:rPr lang="sl-SI" altLang="sl-SI" sz="1800"/>
              <a:t> </a:t>
            </a:r>
            <a:r>
              <a:rPr lang="sl-SI" altLang="sl-SI" sz="1800" u="sng"/>
              <a:t>Učinkovitost DSP – učne pomoči strokovni delavci ocenjujejo bistveno nižje</a:t>
            </a:r>
            <a:r>
              <a:rPr lang="sl-SI" altLang="sl-SI" sz="1800"/>
              <a:t>.</a:t>
            </a:r>
          </a:p>
          <a:p>
            <a:pPr marL="0" indent="0" algn="just">
              <a:buNone/>
            </a:pPr>
            <a:endParaRPr lang="sl-SI" altLang="sl-SI" sz="2000"/>
          </a:p>
        </p:txBody>
      </p:sp>
    </p:spTree>
    <p:extLst>
      <p:ext uri="{BB962C8B-B14F-4D97-AF65-F5344CB8AC3E}">
        <p14:creationId xmlns:p14="http://schemas.microsoft.com/office/powerpoint/2010/main" val="994531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značba mesta vsebine 2"/>
          <p:cNvSpPr>
            <a:spLocks noGrp="1"/>
          </p:cNvSpPr>
          <p:nvPr>
            <p:ph idx="1"/>
          </p:nvPr>
        </p:nvSpPr>
        <p:spPr>
          <a:xfrm>
            <a:off x="1608992" y="685800"/>
            <a:ext cx="8601808" cy="5048251"/>
          </a:xfrm>
        </p:spPr>
        <p:txBody>
          <a:bodyPr/>
          <a:lstStyle/>
          <a:p>
            <a:pPr marL="0" indent="0">
              <a:buNone/>
            </a:pPr>
            <a:endParaRPr lang="sl-SI" altLang="sl-SI" sz="1800" dirty="0" smtClean="0"/>
          </a:p>
          <a:p>
            <a:pPr marL="0" indent="0">
              <a:buNone/>
            </a:pPr>
            <a:endParaRPr lang="sl-SI" altLang="sl-SI" sz="1800" dirty="0"/>
          </a:p>
          <a:p>
            <a:pPr marL="0" indent="0">
              <a:buNone/>
            </a:pPr>
            <a:r>
              <a:rPr lang="sl-SI" altLang="sl-SI" sz="1800" dirty="0" smtClean="0"/>
              <a:t>16</a:t>
            </a:r>
            <a:r>
              <a:rPr lang="sl-SI" altLang="sl-SI" sz="1800" dirty="0"/>
              <a:t>.  Po usmeritvi se </a:t>
            </a:r>
            <a:r>
              <a:rPr lang="sl-SI" altLang="sl-SI" sz="1800" u="sng" dirty="0"/>
              <a:t>napredek učenca, opisan v drugem poročilu šole, izboljša na vseh vzgojno-izobraževalnih področjih</a:t>
            </a:r>
            <a:r>
              <a:rPr lang="sl-SI" altLang="sl-SI" sz="1800" b="1" dirty="0"/>
              <a:t>. </a:t>
            </a:r>
          </a:p>
          <a:p>
            <a:pPr marL="0" indent="0">
              <a:buNone/>
            </a:pPr>
            <a:endParaRPr lang="sl-SI" altLang="sl-SI" sz="1800" dirty="0"/>
          </a:p>
          <a:p>
            <a:pPr marL="0" indent="0">
              <a:buNone/>
            </a:pPr>
            <a:r>
              <a:rPr lang="sl-SI" altLang="sl-SI" sz="1800" dirty="0"/>
              <a:t>Rezultati kažejo bolj na osredotočenost </a:t>
            </a:r>
            <a:r>
              <a:rPr lang="sl-SI" altLang="sl-SI" sz="1800" b="1" dirty="0"/>
              <a:t>strokovnih delavcev predvsem na napredek na učnem področju</a:t>
            </a:r>
            <a:r>
              <a:rPr lang="sl-SI" altLang="sl-SI" sz="1800" dirty="0"/>
              <a:t>, manj pa na </a:t>
            </a:r>
            <a:r>
              <a:rPr lang="sl-SI" altLang="sl-SI" sz="1800" b="1" dirty="0"/>
              <a:t>napredek pri vključevanju učenca v skupino in razvoj veščin za čim večjo samostojnost v življenju</a:t>
            </a:r>
            <a:r>
              <a:rPr lang="sl-SI" altLang="sl-SI" dirty="0"/>
              <a:t>.    </a:t>
            </a:r>
          </a:p>
        </p:txBody>
      </p:sp>
    </p:spTree>
    <p:extLst>
      <p:ext uri="{BB962C8B-B14F-4D97-AF65-F5344CB8AC3E}">
        <p14:creationId xmlns:p14="http://schemas.microsoft.com/office/powerpoint/2010/main" val="1676222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>
          <a:xfrm>
            <a:off x="609600" y="945856"/>
            <a:ext cx="10451123" cy="671929"/>
          </a:xfrm>
        </p:spPr>
        <p:txBody>
          <a:bodyPr>
            <a:normAutofit/>
          </a:bodyPr>
          <a:lstStyle/>
          <a:p>
            <a:r>
              <a:rPr lang="sl-SI" altLang="sl-SI" sz="2000" dirty="0" smtClean="0"/>
              <a:t>Pregled </a:t>
            </a:r>
            <a:r>
              <a:rPr lang="sl-SI" altLang="sl-SI" sz="2000" dirty="0"/>
              <a:t>podatkov s področja UOPP za obdobje 2019 do </a:t>
            </a:r>
            <a:r>
              <a:rPr lang="sl-SI" altLang="sl-SI" sz="2000" dirty="0" smtClean="0"/>
              <a:t>2023 </a:t>
            </a:r>
            <a:r>
              <a:rPr lang="sl-SI" altLang="sl-SI" sz="2000" dirty="0"/>
              <a:t>(1. 1.- </a:t>
            </a:r>
            <a:r>
              <a:rPr lang="sl-SI" altLang="sl-SI" sz="2000" dirty="0" smtClean="0"/>
              <a:t>3. 11. 2023) </a:t>
            </a:r>
            <a:r>
              <a:rPr lang="sl-SI" altLang="sl-SI" sz="2000" dirty="0"/>
              <a:t/>
            </a:r>
            <a:br>
              <a:rPr lang="sl-SI" altLang="sl-SI" sz="2000" dirty="0"/>
            </a:br>
            <a:r>
              <a:rPr lang="sl-SI" altLang="sl-SI" sz="1400" b="0" dirty="0"/>
              <a:t>Vir: Zavod RS za šolstvo, baza Oracle</a:t>
            </a:r>
            <a:endParaRPr lang="sl-SI" sz="2000" dirty="0"/>
          </a:p>
        </p:txBody>
      </p:sp>
      <p:graphicFrame>
        <p:nvGraphicFramePr>
          <p:cNvPr id="6" name="Označba mesta vsebin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8878131"/>
              </p:ext>
            </p:extLst>
          </p:nvPr>
        </p:nvGraphicFramePr>
        <p:xfrm>
          <a:off x="609600" y="2576145"/>
          <a:ext cx="10248899" cy="20661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82381">
                  <a:extLst>
                    <a:ext uri="{9D8B030D-6E8A-4147-A177-3AD203B41FA5}">
                      <a16:colId xmlns:a16="http://schemas.microsoft.com/office/drawing/2014/main" val="1411424181"/>
                    </a:ext>
                  </a:extLst>
                </a:gridCol>
                <a:gridCol w="993832">
                  <a:extLst>
                    <a:ext uri="{9D8B030D-6E8A-4147-A177-3AD203B41FA5}">
                      <a16:colId xmlns:a16="http://schemas.microsoft.com/office/drawing/2014/main" val="2969952192"/>
                    </a:ext>
                  </a:extLst>
                </a:gridCol>
                <a:gridCol w="993832">
                  <a:extLst>
                    <a:ext uri="{9D8B030D-6E8A-4147-A177-3AD203B41FA5}">
                      <a16:colId xmlns:a16="http://schemas.microsoft.com/office/drawing/2014/main" val="289202174"/>
                    </a:ext>
                  </a:extLst>
                </a:gridCol>
                <a:gridCol w="993832">
                  <a:extLst>
                    <a:ext uri="{9D8B030D-6E8A-4147-A177-3AD203B41FA5}">
                      <a16:colId xmlns:a16="http://schemas.microsoft.com/office/drawing/2014/main" val="2004791450"/>
                    </a:ext>
                  </a:extLst>
                </a:gridCol>
                <a:gridCol w="993832">
                  <a:extLst>
                    <a:ext uri="{9D8B030D-6E8A-4147-A177-3AD203B41FA5}">
                      <a16:colId xmlns:a16="http://schemas.microsoft.com/office/drawing/2014/main" val="2859890193"/>
                    </a:ext>
                  </a:extLst>
                </a:gridCol>
                <a:gridCol w="2091190">
                  <a:extLst>
                    <a:ext uri="{9D8B030D-6E8A-4147-A177-3AD203B41FA5}">
                      <a16:colId xmlns:a16="http://schemas.microsoft.com/office/drawing/2014/main" val="3141346422"/>
                    </a:ext>
                  </a:extLst>
                </a:gridCol>
              </a:tblGrid>
              <a:tr h="344366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Leto</a:t>
                      </a:r>
                      <a:endParaRPr lang="sl-SI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16" marR="10116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2019</a:t>
                      </a:r>
                      <a:endParaRPr lang="sl-SI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16" marR="10116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2020</a:t>
                      </a:r>
                      <a:endParaRPr lang="sl-SI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16" marR="10116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2021</a:t>
                      </a:r>
                      <a:endParaRPr lang="sl-SI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16" marR="10116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2022</a:t>
                      </a:r>
                      <a:endParaRPr lang="sl-SI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16" marR="10116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 dirty="0">
                          <a:effectLst/>
                        </a:rPr>
                        <a:t>2023 (1.1.-3.11.2023)</a:t>
                      </a:r>
                      <a:endParaRPr lang="sl-SI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16" marR="10116" marT="9525" marB="0" anchor="b"/>
                </a:tc>
                <a:extLst>
                  <a:ext uri="{0D108BD9-81ED-4DB2-BD59-A6C34878D82A}">
                    <a16:rowId xmlns:a16="http://schemas.microsoft.com/office/drawing/2014/main" val="2466444692"/>
                  </a:ext>
                </a:extLst>
              </a:tr>
              <a:tr h="344366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>
                          <a:effectLst/>
                        </a:rPr>
                        <a:t>Število zaprosil za izdajo SM</a:t>
                      </a:r>
                      <a:endParaRPr lang="pl-P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16" marR="10116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9.127</a:t>
                      </a:r>
                      <a:endParaRPr lang="sl-SI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16" marR="10116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8.347</a:t>
                      </a:r>
                      <a:endParaRPr lang="sl-SI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16" marR="10116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9.199</a:t>
                      </a:r>
                      <a:endParaRPr lang="sl-SI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16" marR="10116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10.571</a:t>
                      </a:r>
                      <a:endParaRPr lang="sl-SI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16" marR="10116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10.256</a:t>
                      </a:r>
                      <a:endParaRPr lang="sl-SI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16" marR="10116" marT="9525" marB="0" anchor="b"/>
                </a:tc>
                <a:extLst>
                  <a:ext uri="{0D108BD9-81ED-4DB2-BD59-A6C34878D82A}">
                    <a16:rowId xmlns:a16="http://schemas.microsoft.com/office/drawing/2014/main" val="3391795365"/>
                  </a:ext>
                </a:extLst>
              </a:tr>
              <a:tr h="344366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 dirty="0">
                          <a:effectLst/>
                        </a:rPr>
                        <a:t>Število sej KUOPP</a:t>
                      </a:r>
                      <a:endParaRPr lang="sl-SI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16" marR="10116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962</a:t>
                      </a:r>
                      <a:endParaRPr lang="sl-SI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16" marR="10116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960</a:t>
                      </a:r>
                      <a:endParaRPr lang="sl-SI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16" marR="10116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 dirty="0">
                          <a:effectLst/>
                        </a:rPr>
                        <a:t>951</a:t>
                      </a:r>
                      <a:endParaRPr lang="sl-SI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16" marR="10116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1.033</a:t>
                      </a:r>
                      <a:endParaRPr lang="sl-SI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16" marR="10116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920</a:t>
                      </a:r>
                      <a:endParaRPr lang="sl-SI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16" marR="10116" marT="9525" marB="0" anchor="b"/>
                </a:tc>
                <a:extLst>
                  <a:ext uri="{0D108BD9-81ED-4DB2-BD59-A6C34878D82A}">
                    <a16:rowId xmlns:a16="http://schemas.microsoft.com/office/drawing/2014/main" val="1176736629"/>
                  </a:ext>
                </a:extLst>
              </a:tr>
              <a:tr h="344366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Število SM</a:t>
                      </a:r>
                      <a:endParaRPr lang="sl-SI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16" marR="10116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8.890</a:t>
                      </a:r>
                      <a:endParaRPr lang="sl-SI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16" marR="10116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8.220</a:t>
                      </a:r>
                      <a:endParaRPr lang="sl-SI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16" marR="10116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8.656</a:t>
                      </a:r>
                      <a:endParaRPr lang="sl-SI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16" marR="10116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9.919</a:t>
                      </a:r>
                      <a:endParaRPr lang="sl-SI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16" marR="10116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9.574</a:t>
                      </a:r>
                      <a:endParaRPr lang="sl-SI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16" marR="10116" marT="9525" marB="0" anchor="b"/>
                </a:tc>
                <a:extLst>
                  <a:ext uri="{0D108BD9-81ED-4DB2-BD59-A6C34878D82A}">
                    <a16:rowId xmlns:a16="http://schemas.microsoft.com/office/drawing/2014/main" val="1950525898"/>
                  </a:ext>
                </a:extLst>
              </a:tr>
              <a:tr h="344366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Število odločb</a:t>
                      </a:r>
                      <a:endParaRPr lang="sl-SI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16" marR="10116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9.647</a:t>
                      </a:r>
                      <a:endParaRPr lang="sl-SI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16" marR="10116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8.744</a:t>
                      </a:r>
                      <a:endParaRPr lang="sl-SI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16" marR="10116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9.301</a:t>
                      </a:r>
                      <a:endParaRPr lang="sl-SI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16" marR="10116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10.055</a:t>
                      </a:r>
                      <a:endParaRPr lang="sl-SI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16" marR="10116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9.507</a:t>
                      </a:r>
                      <a:endParaRPr lang="sl-SI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16" marR="10116" marT="9525" marB="0" anchor="b"/>
                </a:tc>
                <a:extLst>
                  <a:ext uri="{0D108BD9-81ED-4DB2-BD59-A6C34878D82A}">
                    <a16:rowId xmlns:a16="http://schemas.microsoft.com/office/drawing/2014/main" val="4153975311"/>
                  </a:ext>
                </a:extLst>
              </a:tr>
              <a:tr h="344366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u="none" strike="noStrike">
                          <a:effectLst/>
                        </a:rPr>
                        <a:t>Število preverjanj ustreznosti usmeritve</a:t>
                      </a:r>
                      <a:endParaRPr lang="sl-SI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16" marR="10116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1.308</a:t>
                      </a:r>
                      <a:endParaRPr lang="sl-SI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16" marR="10116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1.261</a:t>
                      </a:r>
                      <a:endParaRPr lang="sl-SI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16" marR="10116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1.151</a:t>
                      </a:r>
                      <a:endParaRPr lang="sl-SI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16" marR="10116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>
                          <a:effectLst/>
                        </a:rPr>
                        <a:t>1.279</a:t>
                      </a:r>
                      <a:endParaRPr lang="sl-SI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16" marR="10116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u="none" strike="noStrike" dirty="0">
                          <a:effectLst/>
                        </a:rPr>
                        <a:t>1.501</a:t>
                      </a:r>
                      <a:endParaRPr lang="sl-SI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116" marR="10116" marT="9525" marB="0" anchor="b"/>
                </a:tc>
                <a:extLst>
                  <a:ext uri="{0D108BD9-81ED-4DB2-BD59-A6C34878D82A}">
                    <a16:rowId xmlns:a16="http://schemas.microsoft.com/office/drawing/2014/main" val="2283348908"/>
                  </a:ext>
                </a:extLst>
              </a:tr>
            </a:tbl>
          </a:graphicData>
        </a:graphic>
      </p:graphicFrame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33A9F-7E15-B342-95DB-76D69CE4159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09863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zrss124">
      <a:dk1>
        <a:srgbClr val="000000"/>
      </a:dk1>
      <a:lt1>
        <a:srgbClr val="FFFFFF"/>
      </a:lt1>
      <a:dk2>
        <a:srgbClr val="007C92"/>
      </a:dk2>
      <a:lt2>
        <a:srgbClr val="EAE8E3"/>
      </a:lt2>
      <a:accent1>
        <a:srgbClr val="0086A8"/>
      </a:accent1>
      <a:accent2>
        <a:srgbClr val="00C0B5"/>
      </a:accent2>
      <a:accent3>
        <a:srgbClr val="FF5C3E"/>
      </a:accent3>
      <a:accent4>
        <a:srgbClr val="FF9300"/>
      </a:accent4>
      <a:accent5>
        <a:srgbClr val="003C4C"/>
      </a:accent5>
      <a:accent6>
        <a:srgbClr val="006C79"/>
      </a:accent6>
      <a:hlink>
        <a:srgbClr val="00C8FF"/>
      </a:hlink>
      <a:folHlink>
        <a:srgbClr val="00D3B9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4479ce6-1160-4452-9f4d-f12712d66490" xsi:nil="true"/>
    <lcf76f155ced4ddcb4097134ff3c332f xmlns="d4bfc8c4-59c3-42f2-b46a-7a21111fae7b">
      <Terms xmlns="http://schemas.microsoft.com/office/infopath/2007/PartnerControls"/>
    </lcf76f155ced4ddcb4097134ff3c332f>
    <Oseba xmlns="d4bfc8c4-59c3-42f2-b46a-7a21111fae7b">
      <UserInfo>
        <DisplayName/>
        <AccountId xsi:nil="true"/>
        <AccountType/>
      </UserInfo>
    </Oseba>
    <Datuminura xmlns="d4bfc8c4-59c3-42f2-b46a-7a21111fae7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381B1CA578535488CD3B4E51027B68D" ma:contentTypeVersion="14" ma:contentTypeDescription="Create a new document." ma:contentTypeScope="" ma:versionID="d79fff17a13e845cdfd32fec3ebdc040">
  <xsd:schema xmlns:xsd="http://www.w3.org/2001/XMLSchema" xmlns:xs="http://www.w3.org/2001/XMLSchema" xmlns:p="http://schemas.microsoft.com/office/2006/metadata/properties" xmlns:ns2="d4bfc8c4-59c3-42f2-b46a-7a21111fae7b" xmlns:ns3="54479ce6-1160-4452-9f4d-f12712d66490" targetNamespace="http://schemas.microsoft.com/office/2006/metadata/properties" ma:root="true" ma:fieldsID="ba860effc95581565c1f01c5153d2046" ns2:_="" ns3:_="">
    <xsd:import namespace="d4bfc8c4-59c3-42f2-b46a-7a21111fae7b"/>
    <xsd:import namespace="54479ce6-1160-4452-9f4d-f12712d664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Datuminura" minOccurs="0"/>
                <xsd:element ref="ns2:Oseb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bfc8c4-59c3-42f2-b46a-7a21111fae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8672001a-a426-428b-916b-40e63e7c602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Datuminura" ma:index="20" nillable="true" ma:displayName="Datum in ura" ma:format="DateOnly" ma:internalName="Datuminura">
      <xsd:simpleType>
        <xsd:restriction base="dms:DateTime"/>
      </xsd:simpleType>
    </xsd:element>
    <xsd:element name="Oseba" ma:index="21" nillable="true" ma:displayName="Oseba" ma:format="Dropdown" ma:list="UserInfo" ma:SharePointGroup="0" ma:internalName="Oseba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479ce6-1160-4452-9f4d-f12712d6649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13e99f29-6963-4b2e-89c6-57162ba83200}" ma:internalName="TaxCatchAll" ma:showField="CatchAllData" ma:web="54479ce6-1160-4452-9f4d-f12712d664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4711AC7-F40C-4390-A975-03055E443AB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F75AB41-B409-49D0-8953-8CF346BD2201}">
  <ds:schemaRefs>
    <ds:schemaRef ds:uri="d4bfc8c4-59c3-42f2-b46a-7a21111fae7b"/>
    <ds:schemaRef ds:uri="http://purl.org/dc/elements/1.1/"/>
    <ds:schemaRef ds:uri="http://schemas.microsoft.com/office/2006/metadata/properties"/>
    <ds:schemaRef ds:uri="54479ce6-1160-4452-9f4d-f12712d66490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BF24481-57EE-4E94-80B6-68AC7B5E39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bfc8c4-59c3-42f2-b46a-7a21111fae7b"/>
    <ds:schemaRef ds:uri="54479ce6-1160-4452-9f4d-f12712d664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1869</Words>
  <Application>Microsoft Office PowerPoint</Application>
  <PresentationFormat>Širokozaslonsko</PresentationFormat>
  <Paragraphs>153</Paragraphs>
  <Slides>13</Slides>
  <Notes>13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13</vt:i4>
      </vt:variant>
    </vt:vector>
  </HeadingPairs>
  <TitlesOfParts>
    <vt:vector size="17" baseType="lpstr">
      <vt:lpstr>Arial</vt:lpstr>
      <vt:lpstr>Arial Narrow</vt:lpstr>
      <vt:lpstr>Calibri</vt:lpstr>
      <vt:lpstr>Default Theme</vt:lpstr>
      <vt:lpstr>Usmerjanje otrok s posebnimi potrebami dr. Natalija Vovk-ornik, zavod RS za šolstvo, oddelek za usmerjanje otrok s posebnimi potrebami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Pregled podatkov s področja UOPP za obdobje 2019 do 2023 (1. 1.- 3. 11. 2023)  Vir: Zavod RS za šolstvo, baza Oracle</vt:lpstr>
      <vt:lpstr>PowerPointova predstavitev</vt:lpstr>
      <vt:lpstr>PowerPointova predstavitev</vt:lpstr>
      <vt:lpstr>PowerPointova predstavitev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Naslov prezentacije</dc:title>
  <dc:creator>Microsoft Office User</dc:creator>
  <cp:lastModifiedBy>Natalija Vovk Ornik</cp:lastModifiedBy>
  <cp:revision>35</cp:revision>
  <cp:lastPrinted>2023-11-03T12:44:16Z</cp:lastPrinted>
  <dcterms:created xsi:type="dcterms:W3CDTF">2023-01-05T09:10:29Z</dcterms:created>
  <dcterms:modified xsi:type="dcterms:W3CDTF">2023-11-06T21:51:33Z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0x0101000381B1CA578535488CD3B4E51027B68D</vt:lpwstr>
  </property>
  <property fmtid="{D5CDD505-2E9C-101B-9397-08002B2CF9AE}" pid="3" name="MediaServiceImageTags">
    <vt:lpwstr/>
  </property>
</Properties>
</file>