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449" r:id="rId3"/>
    <p:sldId id="450" r:id="rId4"/>
    <p:sldId id="448" r:id="rId5"/>
    <p:sldId id="451" r:id="rId6"/>
    <p:sldId id="454" r:id="rId7"/>
    <p:sldId id="452" r:id="rId8"/>
    <p:sldId id="455" r:id="rId9"/>
    <p:sldId id="453" r:id="rId10"/>
    <p:sldId id="456" r:id="rId11"/>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472588-11AE-4155-A704-F27CBDD486D2}" v="1" dt="2023-11-07T12:10:43.2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7" autoAdjust="0"/>
    <p:restoredTop sz="67821" autoAdjust="0"/>
  </p:normalViewPr>
  <p:slideViewPr>
    <p:cSldViewPr snapToGrid="0">
      <p:cViewPr varScale="1">
        <p:scale>
          <a:sx n="53" d="100"/>
          <a:sy n="53" d="100"/>
        </p:scale>
        <p:origin x="84" y="384"/>
      </p:cViewPr>
      <p:guideLst/>
    </p:cSldViewPr>
  </p:slideViewPr>
  <p:notesTextViewPr>
    <p:cViewPr>
      <p:scale>
        <a:sx n="1" d="1"/>
        <a:sy n="1" d="1"/>
      </p:scale>
      <p:origin x="0" y="0"/>
    </p:cViewPr>
  </p:notesTextViewPr>
  <p:notesViewPr>
    <p:cSldViewPr snapToGrid="0">
      <p:cViewPr varScale="1">
        <p:scale>
          <a:sx n="77" d="100"/>
          <a:sy n="77" d="100"/>
        </p:scale>
        <p:origin x="15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šak Babuder, Milena" userId="fe1dbcc8-12de-4726-bc07-c88ab5e3994b" providerId="ADAL" clId="{F3472588-11AE-4155-A704-F27CBDD486D2}"/>
    <pc:docChg chg="custSel modSld">
      <pc:chgData name="Košak Babuder, Milena" userId="fe1dbcc8-12de-4726-bc07-c88ab5e3994b" providerId="ADAL" clId="{F3472588-11AE-4155-A704-F27CBDD486D2}" dt="2023-11-07T12:34:12.143" v="404" actId="113"/>
      <pc:docMkLst>
        <pc:docMk/>
      </pc:docMkLst>
      <pc:sldChg chg="modSp mod modNotesTx">
        <pc:chgData name="Košak Babuder, Milena" userId="fe1dbcc8-12de-4726-bc07-c88ab5e3994b" providerId="ADAL" clId="{F3472588-11AE-4155-A704-F27CBDD486D2}" dt="2023-11-07T12:34:12.143" v="404" actId="113"/>
        <pc:sldMkLst>
          <pc:docMk/>
          <pc:sldMk cId="1488517654" sldId="448"/>
        </pc:sldMkLst>
        <pc:spChg chg="mod">
          <ac:chgData name="Košak Babuder, Milena" userId="fe1dbcc8-12de-4726-bc07-c88ab5e3994b" providerId="ADAL" clId="{F3472588-11AE-4155-A704-F27CBDD486D2}" dt="2023-11-07T12:34:12.143" v="404" actId="113"/>
          <ac:spMkLst>
            <pc:docMk/>
            <pc:sldMk cId="1488517654" sldId="448"/>
            <ac:spMk id="3" creationId="{A2BFB098-FEA2-4E79-9E98-C9CB353776BD}"/>
          </ac:spMkLst>
        </pc:spChg>
      </pc:sldChg>
      <pc:sldChg chg="modSp mod">
        <pc:chgData name="Košak Babuder, Milena" userId="fe1dbcc8-12de-4726-bc07-c88ab5e3994b" providerId="ADAL" clId="{F3472588-11AE-4155-A704-F27CBDD486D2}" dt="2023-11-07T11:59:49.978" v="6" actId="113"/>
        <pc:sldMkLst>
          <pc:docMk/>
          <pc:sldMk cId="3932349967" sldId="450"/>
        </pc:sldMkLst>
        <pc:spChg chg="mod">
          <ac:chgData name="Košak Babuder, Milena" userId="fe1dbcc8-12de-4726-bc07-c88ab5e3994b" providerId="ADAL" clId="{F3472588-11AE-4155-A704-F27CBDD486D2}" dt="2023-11-07T11:59:49.978" v="6" actId="113"/>
          <ac:spMkLst>
            <pc:docMk/>
            <pc:sldMk cId="3932349967" sldId="450"/>
            <ac:spMk id="3" creationId="{A2BFB098-FEA2-4E79-9E98-C9CB353776BD}"/>
          </ac:spMkLst>
        </pc:spChg>
      </pc:sldChg>
      <pc:sldChg chg="modSp mod">
        <pc:chgData name="Košak Babuder, Milena" userId="fe1dbcc8-12de-4726-bc07-c88ab5e3994b" providerId="ADAL" clId="{F3472588-11AE-4155-A704-F27CBDD486D2}" dt="2023-11-07T12:14:32.405" v="160" actId="113"/>
        <pc:sldMkLst>
          <pc:docMk/>
          <pc:sldMk cId="1872579629" sldId="452"/>
        </pc:sldMkLst>
        <pc:spChg chg="mod">
          <ac:chgData name="Košak Babuder, Milena" userId="fe1dbcc8-12de-4726-bc07-c88ab5e3994b" providerId="ADAL" clId="{F3472588-11AE-4155-A704-F27CBDD486D2}" dt="2023-11-07T12:14:32.405" v="160" actId="113"/>
          <ac:spMkLst>
            <pc:docMk/>
            <pc:sldMk cId="1872579629" sldId="452"/>
            <ac:spMk id="2" creationId="{58CD89ED-399B-BCB9-D5B8-3B23E077B39A}"/>
          </ac:spMkLst>
        </pc:spChg>
      </pc:sldChg>
      <pc:sldChg chg="modSp mod">
        <pc:chgData name="Košak Babuder, Milena" userId="fe1dbcc8-12de-4726-bc07-c88ab5e3994b" providerId="ADAL" clId="{F3472588-11AE-4155-A704-F27CBDD486D2}" dt="2023-11-07T12:15:46.031" v="173" actId="20577"/>
        <pc:sldMkLst>
          <pc:docMk/>
          <pc:sldMk cId="3317620746" sldId="453"/>
        </pc:sldMkLst>
        <pc:spChg chg="mod">
          <ac:chgData name="Košak Babuder, Milena" userId="fe1dbcc8-12de-4726-bc07-c88ab5e3994b" providerId="ADAL" clId="{F3472588-11AE-4155-A704-F27CBDD486D2}" dt="2023-11-07T12:15:46.031" v="173" actId="20577"/>
          <ac:spMkLst>
            <pc:docMk/>
            <pc:sldMk cId="3317620746" sldId="453"/>
            <ac:spMk id="2" creationId="{58CD89ED-399B-BCB9-D5B8-3B23E077B39A}"/>
          </ac:spMkLst>
        </pc:spChg>
      </pc:sldChg>
      <pc:sldChg chg="modSp mod modNotesTx">
        <pc:chgData name="Košak Babuder, Milena" userId="fe1dbcc8-12de-4726-bc07-c88ab5e3994b" providerId="ADAL" clId="{F3472588-11AE-4155-A704-F27CBDD486D2}" dt="2023-11-07T12:13:51.165" v="159" actId="20577"/>
        <pc:sldMkLst>
          <pc:docMk/>
          <pc:sldMk cId="1245467797" sldId="454"/>
        </pc:sldMkLst>
        <pc:spChg chg="mod">
          <ac:chgData name="Košak Babuder, Milena" userId="fe1dbcc8-12de-4726-bc07-c88ab5e3994b" providerId="ADAL" clId="{F3472588-11AE-4155-A704-F27CBDD486D2}" dt="2023-11-07T12:13:51.165" v="159" actId="20577"/>
          <ac:spMkLst>
            <pc:docMk/>
            <pc:sldMk cId="1245467797" sldId="454"/>
            <ac:spMk id="3" creationId="{194F09CC-C538-8395-C483-9BAAF955E62F}"/>
          </ac:spMkLst>
        </pc:spChg>
      </pc:sldChg>
      <pc:sldChg chg="modSp mod">
        <pc:chgData name="Košak Babuder, Milena" userId="fe1dbcc8-12de-4726-bc07-c88ab5e3994b" providerId="ADAL" clId="{F3472588-11AE-4155-A704-F27CBDD486D2}" dt="2023-11-07T12:15:04.370" v="169" actId="20577"/>
        <pc:sldMkLst>
          <pc:docMk/>
          <pc:sldMk cId="3029743762" sldId="455"/>
        </pc:sldMkLst>
        <pc:spChg chg="mod">
          <ac:chgData name="Košak Babuder, Milena" userId="fe1dbcc8-12de-4726-bc07-c88ab5e3994b" providerId="ADAL" clId="{F3472588-11AE-4155-A704-F27CBDD486D2}" dt="2023-11-07T12:15:04.370" v="169" actId="20577"/>
          <ac:spMkLst>
            <pc:docMk/>
            <pc:sldMk cId="3029743762" sldId="455"/>
            <ac:spMk id="3" creationId="{194F09CC-C538-8395-C483-9BAAF955E62F}"/>
          </ac:spMkLst>
        </pc:spChg>
      </pc:sldChg>
      <pc:sldChg chg="modSp mod">
        <pc:chgData name="Košak Babuder, Milena" userId="fe1dbcc8-12de-4726-bc07-c88ab5e3994b" providerId="ADAL" clId="{F3472588-11AE-4155-A704-F27CBDD486D2}" dt="2023-11-07T12:27:25.566" v="339" actId="14100"/>
        <pc:sldMkLst>
          <pc:docMk/>
          <pc:sldMk cId="1015065395" sldId="456"/>
        </pc:sldMkLst>
        <pc:spChg chg="mod">
          <ac:chgData name="Košak Babuder, Milena" userId="fe1dbcc8-12de-4726-bc07-c88ab5e3994b" providerId="ADAL" clId="{F3472588-11AE-4155-A704-F27CBDD486D2}" dt="2023-11-07T12:27:25.566" v="339" actId="14100"/>
          <ac:spMkLst>
            <pc:docMk/>
            <pc:sldMk cId="1015065395" sldId="456"/>
            <ac:spMk id="3" creationId="{194F09CC-C538-8395-C483-9BAAF955E62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8A19D59E-2152-B984-3FD7-5A7ADC5C273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a:extLst>
              <a:ext uri="{FF2B5EF4-FFF2-40B4-BE49-F238E27FC236}">
                <a16:creationId xmlns:a16="http://schemas.microsoft.com/office/drawing/2014/main" id="{70887F91-BEDC-754B-7F0B-192A1C9C4F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E9851B-E260-4C1C-9DA2-6609D528F5FB}" type="datetimeFigureOut">
              <a:rPr lang="sl-SI" smtClean="0"/>
              <a:t>7. 11. 2023</a:t>
            </a:fld>
            <a:endParaRPr lang="sl-SI"/>
          </a:p>
        </p:txBody>
      </p:sp>
      <p:sp>
        <p:nvSpPr>
          <p:cNvPr id="4" name="Označba mesta noge 3">
            <a:extLst>
              <a:ext uri="{FF2B5EF4-FFF2-40B4-BE49-F238E27FC236}">
                <a16:creationId xmlns:a16="http://schemas.microsoft.com/office/drawing/2014/main" id="{8547CF83-0BDD-5A56-1028-5DE83D2523F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5" name="Označba mesta številke diapozitiva 4">
            <a:extLst>
              <a:ext uri="{FF2B5EF4-FFF2-40B4-BE49-F238E27FC236}">
                <a16:creationId xmlns:a16="http://schemas.microsoft.com/office/drawing/2014/main" id="{767BC449-A8DE-4470-AB0B-8026F57C86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788DC6C-2444-41CC-9A96-A34259C0F16F}" type="slidenum">
              <a:rPr lang="sl-SI" smtClean="0"/>
              <a:t>‹#›</a:t>
            </a:fld>
            <a:endParaRPr lang="sl-SI"/>
          </a:p>
        </p:txBody>
      </p:sp>
    </p:spTree>
    <p:extLst>
      <p:ext uri="{BB962C8B-B14F-4D97-AF65-F5344CB8AC3E}">
        <p14:creationId xmlns:p14="http://schemas.microsoft.com/office/powerpoint/2010/main" val="1650994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ADF550-F5EC-400B-87DF-1CFA0286E571}" type="datetimeFigureOut">
              <a:rPr lang="sl-SI" smtClean="0"/>
              <a:t>7. 11. 2023</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A82F6B-A2A9-4368-AD1B-189AEA5F1430}" type="slidenum">
              <a:rPr lang="sl-SI" smtClean="0"/>
              <a:t>‹#›</a:t>
            </a:fld>
            <a:endParaRPr lang="sl-SI"/>
          </a:p>
        </p:txBody>
      </p:sp>
    </p:spTree>
    <p:extLst>
      <p:ext uri="{BB962C8B-B14F-4D97-AF65-F5344CB8AC3E}">
        <p14:creationId xmlns:p14="http://schemas.microsoft.com/office/powerpoint/2010/main" val="1265861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800" b="0" i="0" u="none" strike="noStrike" baseline="0" dirty="0">
                <a:solidFill>
                  <a:srgbClr val="000000"/>
                </a:solidFill>
                <a:latin typeface="Calibri" panose="020F0502020204030204" pitchFamily="34" charset="0"/>
              </a:rPr>
              <a:t>odbor za pravice invalidov, ki deluje v okviru konvencije OZN za pravice invalidov, označuje kot »vzporednega« in je do njega precej kritičen, kar je razvidno iz sledečih sklepnih ugotovitev Odbora za pravice invalidov, Sklepne ugotovitve Odbora za pravice invalidov na uvodno poročilo Slovenije iz leta 2018, CRPD/C/SUN/CO/1 . Odbor je dal oceno in priporočila za vse člene Konvencije; posamezni odstavki so označeni s tekočo številko. Navajamo Oceno in pripombe za 24. člen – Izobraževanje; tekoči številki 39 in 40 (Kavkler idr., 2021, str. 57). </a:t>
            </a:r>
            <a:endParaRPr lang="sl-SI" dirty="0"/>
          </a:p>
        </p:txBody>
      </p:sp>
      <p:sp>
        <p:nvSpPr>
          <p:cNvPr id="4" name="Označba mesta številke diapozitiva 3"/>
          <p:cNvSpPr>
            <a:spLocks noGrp="1"/>
          </p:cNvSpPr>
          <p:nvPr>
            <p:ph type="sldNum" sz="quarter" idx="5"/>
          </p:nvPr>
        </p:nvSpPr>
        <p:spPr/>
        <p:txBody>
          <a:bodyPr/>
          <a:lstStyle/>
          <a:p>
            <a:fld id="{8AA82F6B-A2A9-4368-AD1B-189AEA5F1430}" type="slidenum">
              <a:rPr lang="sl-SI" smtClean="0"/>
              <a:t>4</a:t>
            </a:fld>
            <a:endParaRPr lang="sl-SI"/>
          </a:p>
        </p:txBody>
      </p:sp>
    </p:spTree>
    <p:extLst>
      <p:ext uri="{BB962C8B-B14F-4D97-AF65-F5344CB8AC3E}">
        <p14:creationId xmlns:p14="http://schemas.microsoft.com/office/powerpoint/2010/main" val="894831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800" b="0" i="0" u="none" strike="noStrike" baseline="0" dirty="0">
                <a:solidFill>
                  <a:srgbClr val="000000"/>
                </a:solidFill>
                <a:latin typeface="Calibri" panose="020F0502020204030204" pitchFamily="34" charset="0"/>
              </a:rPr>
              <a:t>Obseg vzporednih posebnih ustanov vzgoje in izobraževanja za otroke s PP lahko zmanjšamo z uresničevanjem večjega dela kontinuuma (izobraževalni program s prilagojenim izvajanjem in DSP, prilagojeni izobraževalni program z EIS in prilagojeni izobraževalni program z NIS) uzakonjenih izobraževalnih programov (v 6. členu, ZUOPP, 2011) v inkluzivno naravnanih rednih OŠ in SŠ. Del kontinuuma izobraževalnih programov bo za manjši delež otrok s PP, ki imajo težje in težke posebne potrebe, vedno </a:t>
            </a:r>
            <a:r>
              <a:rPr lang="sl-SI" sz="1800" b="1" i="0" u="none" strike="noStrike" baseline="0" dirty="0">
                <a:solidFill>
                  <a:srgbClr val="000000"/>
                </a:solidFill>
                <a:latin typeface="Calibri" panose="020F0502020204030204" pitchFamily="34" charset="0"/>
              </a:rPr>
              <a:t>treba izvajati v različnih organizacijskih oblikah</a:t>
            </a:r>
            <a:r>
              <a:rPr lang="sl-SI" sz="1800" b="0" i="0" u="none" strike="noStrike" baseline="0" dirty="0">
                <a:solidFill>
                  <a:srgbClr val="000000"/>
                </a:solidFill>
                <a:latin typeface="Calibri" panose="020F0502020204030204" pitchFamily="34" charset="0"/>
              </a:rPr>
              <a:t>, ker ti otroci s PP potrebujejo večje prilagoditve okolja, učenje v manjših skupinah, veliko tehničnih in učnih prilagoditev ter permanentno obravnavo specializiranih strokovnih delavcev. Možne so različne organizacijske oblike vključevanja otrok s PP, in sicer vključevanje v redni razred z ustrezno strokovno pomočjo; v specialni razred in prehajanje v razred z vrstniki pri različnih predmetih; vključevanje v redni razred samo pri praktičnih predmetih (šport, likovna vzgoja, glasbena vzgoja itd.); izobraževanje v specialnem razredu na redni šoli, brez sodelovanja v rednem procesu poučevanja in izobraževanje v specialni šoli, ki je lokacijsko ločena od redne šole. </a:t>
            </a:r>
          </a:p>
          <a:p>
            <a:endParaRPr lang="sl-SI" sz="1800" b="0" i="0" u="none" strike="noStrike" baseline="0" dirty="0">
              <a:solidFill>
                <a:srgbClr val="000000"/>
              </a:solidFill>
              <a:latin typeface="Calibri" panose="020F0502020204030204" pitchFamily="34" charset="0"/>
            </a:endParaRPr>
          </a:p>
          <a:p>
            <a:r>
              <a:rPr lang="sl-SI" sz="1800" b="0" i="0" u="none" strike="noStrike" baseline="0" dirty="0">
                <a:solidFill>
                  <a:srgbClr val="000000"/>
                </a:solidFill>
                <a:latin typeface="Calibri" panose="020F0502020204030204" pitchFamily="34" charset="0"/>
              </a:rPr>
              <a:t>Uresničevanje pravice vseh učencev in dijakov s PP do inkluzivne vzgoje in izobraževanja, ki omogoča zmanjševanje sheme ločenega izobraževanja, je mogoče izvesti s sistematičnim izvajanjem sistemskega pristopa. Nujno potrebno pa je sistematično in dosledno izvajanje vseh elementov sistematskega pristopa, </a:t>
            </a:r>
            <a:endParaRPr lang="sl-SI" dirty="0"/>
          </a:p>
        </p:txBody>
      </p:sp>
      <p:sp>
        <p:nvSpPr>
          <p:cNvPr id="4" name="Označba mesta številke diapozitiva 3"/>
          <p:cNvSpPr>
            <a:spLocks noGrp="1"/>
          </p:cNvSpPr>
          <p:nvPr>
            <p:ph type="sldNum" sz="quarter" idx="5"/>
          </p:nvPr>
        </p:nvSpPr>
        <p:spPr/>
        <p:txBody>
          <a:bodyPr/>
          <a:lstStyle/>
          <a:p>
            <a:fld id="{8AA82F6B-A2A9-4368-AD1B-189AEA5F1430}" type="slidenum">
              <a:rPr lang="sl-SI" smtClean="0"/>
              <a:t>6</a:t>
            </a:fld>
            <a:endParaRPr lang="sl-SI"/>
          </a:p>
        </p:txBody>
      </p:sp>
    </p:spTree>
    <p:extLst>
      <p:ext uri="{BB962C8B-B14F-4D97-AF65-F5344CB8AC3E}">
        <p14:creationId xmlns:p14="http://schemas.microsoft.com/office/powerpoint/2010/main" val="2859913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54A001-5C4F-9BE8-A289-BBE38191C2CD}"/>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2F26E76B-B7DA-C860-A715-5F4173E20B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9C5830C1-3717-238D-F4C5-BE6594341A79}"/>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5" name="Označba mesta noge 4">
            <a:extLst>
              <a:ext uri="{FF2B5EF4-FFF2-40B4-BE49-F238E27FC236}">
                <a16:creationId xmlns:a16="http://schemas.microsoft.com/office/drawing/2014/main" id="{7E1127B8-3309-2FE0-2342-E832D83E900A}"/>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E98B153-38EE-0008-06FF-4AF5AA048FE5}"/>
              </a:ext>
            </a:extLst>
          </p:cNvPr>
          <p:cNvSpPr>
            <a:spLocks noGrp="1"/>
          </p:cNvSpPr>
          <p:nvPr>
            <p:ph type="sldNum" sz="quarter" idx="12"/>
          </p:nvPr>
        </p:nvSpPr>
        <p:spPr/>
        <p:txBody>
          <a:bodyPr/>
          <a:lstStyle/>
          <a:p>
            <a:fld id="{11930284-1DA8-4440-8357-E9B2D62DDB3C}" type="slidenum">
              <a:rPr lang="sl-SI" smtClean="0"/>
              <a:t>‹#›</a:t>
            </a:fld>
            <a:endParaRPr lang="sl-SI"/>
          </a:p>
        </p:txBody>
      </p:sp>
      <p:sp>
        <p:nvSpPr>
          <p:cNvPr id="7" name="Pravokotnik 6">
            <a:extLst>
              <a:ext uri="{FF2B5EF4-FFF2-40B4-BE49-F238E27FC236}">
                <a16:creationId xmlns:a16="http://schemas.microsoft.com/office/drawing/2014/main" id="{171D9958-0AE5-5D6F-3A64-9D86E5D0BBDC}"/>
              </a:ext>
            </a:extLst>
          </p:cNvPr>
          <p:cNvSpPr/>
          <p:nvPr userDrawn="1"/>
        </p:nvSpPr>
        <p:spPr>
          <a:xfrm>
            <a:off x="1" y="0"/>
            <a:ext cx="12192000" cy="146127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000" dirty="0"/>
          </a:p>
        </p:txBody>
      </p:sp>
      <p:sp>
        <p:nvSpPr>
          <p:cNvPr id="8" name="Pravokotnik 7">
            <a:extLst>
              <a:ext uri="{FF2B5EF4-FFF2-40B4-BE49-F238E27FC236}">
                <a16:creationId xmlns:a16="http://schemas.microsoft.com/office/drawing/2014/main" id="{F0793E93-8421-F9A1-0B3A-FD3DCC394B79}"/>
              </a:ext>
            </a:extLst>
          </p:cNvPr>
          <p:cNvSpPr/>
          <p:nvPr userDrawn="1"/>
        </p:nvSpPr>
        <p:spPr>
          <a:xfrm>
            <a:off x="0" y="6589610"/>
            <a:ext cx="12192000" cy="26851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Tree>
    <p:extLst>
      <p:ext uri="{BB962C8B-B14F-4D97-AF65-F5344CB8AC3E}">
        <p14:creationId xmlns:p14="http://schemas.microsoft.com/office/powerpoint/2010/main" val="2091183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A4EAEB-8BAE-405E-7182-440F31E109A1}"/>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8F4030F6-A7BA-3C09-D928-9DDACA466A99}"/>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2C30EA5B-C1D9-0492-3035-29F6CE23B479}"/>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5" name="Označba mesta noge 4">
            <a:extLst>
              <a:ext uri="{FF2B5EF4-FFF2-40B4-BE49-F238E27FC236}">
                <a16:creationId xmlns:a16="http://schemas.microsoft.com/office/drawing/2014/main" id="{1A190022-47F6-F084-816F-B8346815A8CD}"/>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E3EB521-44AA-BB5E-AA6F-BE640F9E1A42}"/>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14956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F2A276FD-F919-3D3C-EFC7-35A5B46C6773}"/>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5726B189-D0CF-FD92-0CB7-CAE7228DA795}"/>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41F0CBE9-B672-1EAD-BA3E-B5FA1656EBC4}"/>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5" name="Označba mesta noge 4">
            <a:extLst>
              <a:ext uri="{FF2B5EF4-FFF2-40B4-BE49-F238E27FC236}">
                <a16:creationId xmlns:a16="http://schemas.microsoft.com/office/drawing/2014/main" id="{D02531C2-7ACE-B2BF-69AC-3518AE9E76CE}"/>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3A2D2C07-7F70-C62C-A7C3-2B3C74A3A99D}"/>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3733159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7BF106-1B21-AD6D-073A-AB47411963BD}"/>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5E939E73-D8DD-58CC-E1F0-9DCE56CE2C92}"/>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7D155BB-894E-5599-2A5A-AA96812621DC}"/>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5" name="Označba mesta noge 4">
            <a:extLst>
              <a:ext uri="{FF2B5EF4-FFF2-40B4-BE49-F238E27FC236}">
                <a16:creationId xmlns:a16="http://schemas.microsoft.com/office/drawing/2014/main" id="{AD1CA0DD-CACC-306B-86C8-57CD91456336}"/>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212D1344-5994-16D2-118C-63AE5D9F9377}"/>
              </a:ext>
            </a:extLst>
          </p:cNvPr>
          <p:cNvSpPr>
            <a:spLocks noGrp="1"/>
          </p:cNvSpPr>
          <p:nvPr>
            <p:ph type="sldNum" sz="quarter" idx="12"/>
          </p:nvPr>
        </p:nvSpPr>
        <p:spPr/>
        <p:txBody>
          <a:bodyPr/>
          <a:lstStyle/>
          <a:p>
            <a:fld id="{11930284-1DA8-4440-8357-E9B2D62DDB3C}" type="slidenum">
              <a:rPr lang="sl-SI" smtClean="0"/>
              <a:t>‹#›</a:t>
            </a:fld>
            <a:endParaRPr lang="sl-SI"/>
          </a:p>
        </p:txBody>
      </p:sp>
      <p:sp>
        <p:nvSpPr>
          <p:cNvPr id="7" name="Pravokotnik 6">
            <a:extLst>
              <a:ext uri="{FF2B5EF4-FFF2-40B4-BE49-F238E27FC236}">
                <a16:creationId xmlns:a16="http://schemas.microsoft.com/office/drawing/2014/main" id="{9F9505BE-24BE-AA07-F7E1-4E409A371D2A}"/>
              </a:ext>
            </a:extLst>
          </p:cNvPr>
          <p:cNvSpPr/>
          <p:nvPr userDrawn="1"/>
        </p:nvSpPr>
        <p:spPr>
          <a:xfrm>
            <a:off x="0" y="2249"/>
            <a:ext cx="12192000" cy="678788"/>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8" name="Pravokotnik 7">
            <a:extLst>
              <a:ext uri="{FF2B5EF4-FFF2-40B4-BE49-F238E27FC236}">
                <a16:creationId xmlns:a16="http://schemas.microsoft.com/office/drawing/2014/main" id="{5729B3E9-1AF4-7F35-7463-377F6A4DF07E}"/>
              </a:ext>
            </a:extLst>
          </p:cNvPr>
          <p:cNvSpPr/>
          <p:nvPr userDrawn="1"/>
        </p:nvSpPr>
        <p:spPr>
          <a:xfrm>
            <a:off x="0" y="6589610"/>
            <a:ext cx="12192000" cy="26851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Tree>
    <p:extLst>
      <p:ext uri="{BB962C8B-B14F-4D97-AF65-F5344CB8AC3E}">
        <p14:creationId xmlns:p14="http://schemas.microsoft.com/office/powerpoint/2010/main" val="3348371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97163C0-F2BE-2617-1009-A8ABDC4CD23A}"/>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7C2AA7EE-33EB-43B3-31C2-54CB8EDDD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2B7165E2-C4C3-C0AC-428E-33C461F4CADA}"/>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5" name="Označba mesta noge 4">
            <a:extLst>
              <a:ext uri="{FF2B5EF4-FFF2-40B4-BE49-F238E27FC236}">
                <a16:creationId xmlns:a16="http://schemas.microsoft.com/office/drawing/2014/main" id="{6712B3C3-9071-812B-2C08-986C2CA6157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41CD341-6956-18B0-77AF-3EFBCBDD17E4}"/>
              </a:ext>
            </a:extLst>
          </p:cNvPr>
          <p:cNvSpPr>
            <a:spLocks noGrp="1"/>
          </p:cNvSpPr>
          <p:nvPr>
            <p:ph type="sldNum" sz="quarter" idx="12"/>
          </p:nvPr>
        </p:nvSpPr>
        <p:spPr/>
        <p:txBody>
          <a:bodyPr/>
          <a:lstStyle/>
          <a:p>
            <a:fld id="{11930284-1DA8-4440-8357-E9B2D62DDB3C}" type="slidenum">
              <a:rPr lang="sl-SI" smtClean="0"/>
              <a:t>‹#›</a:t>
            </a:fld>
            <a:endParaRPr lang="sl-SI"/>
          </a:p>
        </p:txBody>
      </p:sp>
      <p:sp>
        <p:nvSpPr>
          <p:cNvPr id="7" name="Pravokotnik 6">
            <a:extLst>
              <a:ext uri="{FF2B5EF4-FFF2-40B4-BE49-F238E27FC236}">
                <a16:creationId xmlns:a16="http://schemas.microsoft.com/office/drawing/2014/main" id="{0AFD3FB4-3040-3A66-D21F-99146BA4E286}"/>
              </a:ext>
            </a:extLst>
          </p:cNvPr>
          <p:cNvSpPr/>
          <p:nvPr userDrawn="1"/>
        </p:nvSpPr>
        <p:spPr>
          <a:xfrm>
            <a:off x="0" y="2249"/>
            <a:ext cx="12192000" cy="678788"/>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8" name="Pravokotnik 7">
            <a:extLst>
              <a:ext uri="{FF2B5EF4-FFF2-40B4-BE49-F238E27FC236}">
                <a16:creationId xmlns:a16="http://schemas.microsoft.com/office/drawing/2014/main" id="{662CA17C-29AF-6F4F-5D32-B484D22028DD}"/>
              </a:ext>
            </a:extLst>
          </p:cNvPr>
          <p:cNvSpPr/>
          <p:nvPr userDrawn="1"/>
        </p:nvSpPr>
        <p:spPr>
          <a:xfrm>
            <a:off x="0" y="6589610"/>
            <a:ext cx="12192000" cy="26851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Tree>
    <p:extLst>
      <p:ext uri="{BB962C8B-B14F-4D97-AF65-F5344CB8AC3E}">
        <p14:creationId xmlns:p14="http://schemas.microsoft.com/office/powerpoint/2010/main" val="425437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218753-B94A-082A-C0F2-0E20A6EE0931}"/>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87FB1B25-ACE9-3EF8-D14E-521395C9A8F9}"/>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525CD469-F4ED-34C3-92C5-F2032B4F2FF0}"/>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2FC93BD3-C7A5-52CB-B69B-4DDF099017D9}"/>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6" name="Označba mesta noge 5">
            <a:extLst>
              <a:ext uri="{FF2B5EF4-FFF2-40B4-BE49-F238E27FC236}">
                <a16:creationId xmlns:a16="http://schemas.microsoft.com/office/drawing/2014/main" id="{C9476393-46F4-9874-774A-2C34BA61CEF8}"/>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C8FFD064-5D4D-9DAC-6578-1779E4C013BD}"/>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1395173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D4C7083-B2F0-BD9E-78F5-1FEBF9A7AEF2}"/>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0692A96E-55CE-1387-9728-7F2C9C01A6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C528D12E-B7AE-DE41-8FCA-25ECEEC52FB2}"/>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0BB200A5-FF67-4E30-B71E-2209B6E510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F78424CE-7EC4-F9F5-2939-81F6EAC4F6FE}"/>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6073E66C-BA9F-93A9-0CD4-53B0B6A84C07}"/>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8" name="Označba mesta noge 7">
            <a:extLst>
              <a:ext uri="{FF2B5EF4-FFF2-40B4-BE49-F238E27FC236}">
                <a16:creationId xmlns:a16="http://schemas.microsoft.com/office/drawing/2014/main" id="{BB813332-05AD-E2C5-E977-3B40610DB925}"/>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3EE08919-F41E-5524-504A-1E2FB52B7A38}"/>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749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55E5D11-72BC-8523-2817-9918ACB2C750}"/>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DF789658-0AB0-E6B7-0AE4-6212BAD40600}"/>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4" name="Označba mesta noge 3">
            <a:extLst>
              <a:ext uri="{FF2B5EF4-FFF2-40B4-BE49-F238E27FC236}">
                <a16:creationId xmlns:a16="http://schemas.microsoft.com/office/drawing/2014/main" id="{1EFE7089-FED7-9D44-F757-AF10712370E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369468C3-CF39-6C87-0CA7-4E5F398B0EF4}"/>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192606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9C691BFB-869C-DC70-F171-5294C6262967}"/>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3" name="Označba mesta noge 2">
            <a:extLst>
              <a:ext uri="{FF2B5EF4-FFF2-40B4-BE49-F238E27FC236}">
                <a16:creationId xmlns:a16="http://schemas.microsoft.com/office/drawing/2014/main" id="{8A6CE572-E4B2-4FD1-84ED-6CF41D746EC9}"/>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914ABB84-A1DB-CC61-22F6-E35C6AE55A65}"/>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36845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D13E00-425A-5A16-FCF1-B6DB699253A8}"/>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D8D41045-B40E-1856-BDEE-BCDEED3790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AE9FF894-D66D-899D-128F-CA33368AE5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B6AFEFFF-41BE-2C9E-3232-D8C44C5883D7}"/>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6" name="Označba mesta noge 5">
            <a:extLst>
              <a:ext uri="{FF2B5EF4-FFF2-40B4-BE49-F238E27FC236}">
                <a16:creationId xmlns:a16="http://schemas.microsoft.com/office/drawing/2014/main" id="{5E523136-B29A-6C2A-ADC0-FCB889A7137A}"/>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85288803-61AF-9FA9-84C7-CF7657B95D0D}"/>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88237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8793DDE-2C02-0895-912B-336703E69C8A}"/>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926EA685-F4EB-8ABA-DD65-9ED9D3803F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C5A5B0E8-2AF2-445C-25DD-5AB3D024C7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7CEDAF50-CF4E-0950-8923-52942F7679ED}"/>
              </a:ext>
            </a:extLst>
          </p:cNvPr>
          <p:cNvSpPr>
            <a:spLocks noGrp="1"/>
          </p:cNvSpPr>
          <p:nvPr>
            <p:ph type="dt" sz="half" idx="10"/>
          </p:nvPr>
        </p:nvSpPr>
        <p:spPr/>
        <p:txBody>
          <a:bodyPr/>
          <a:lstStyle/>
          <a:p>
            <a:fld id="{76A28327-0AAC-4DAA-BC05-A97FCF2BB8C8}" type="datetimeFigureOut">
              <a:rPr lang="sl-SI" smtClean="0"/>
              <a:t>7. 11. 2023</a:t>
            </a:fld>
            <a:endParaRPr lang="sl-SI"/>
          </a:p>
        </p:txBody>
      </p:sp>
      <p:sp>
        <p:nvSpPr>
          <p:cNvPr id="6" name="Označba mesta noge 5">
            <a:extLst>
              <a:ext uri="{FF2B5EF4-FFF2-40B4-BE49-F238E27FC236}">
                <a16:creationId xmlns:a16="http://schemas.microsoft.com/office/drawing/2014/main" id="{05CA857C-E13B-5D5A-4C86-CE58EF121CAA}"/>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7D3C20F4-4D1B-4747-C388-AD8A80DB1311}"/>
              </a:ext>
            </a:extLst>
          </p:cNvPr>
          <p:cNvSpPr>
            <a:spLocks noGrp="1"/>
          </p:cNvSpPr>
          <p:nvPr>
            <p:ph type="sldNum" sz="quarter" idx="12"/>
          </p:nvPr>
        </p:nvSpPr>
        <p:spPr/>
        <p:txBody>
          <a:bodyPr/>
          <a:lstStyle/>
          <a:p>
            <a:fld id="{11930284-1DA8-4440-8357-E9B2D62DDB3C}" type="slidenum">
              <a:rPr lang="sl-SI" smtClean="0"/>
              <a:t>‹#›</a:t>
            </a:fld>
            <a:endParaRPr lang="sl-SI"/>
          </a:p>
        </p:txBody>
      </p:sp>
    </p:spTree>
    <p:extLst>
      <p:ext uri="{BB962C8B-B14F-4D97-AF65-F5344CB8AC3E}">
        <p14:creationId xmlns:p14="http://schemas.microsoft.com/office/powerpoint/2010/main" val="113668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6F27B22B-288A-08D2-6AAB-FB287B6A34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81B1B638-14C9-2C68-40D8-AF073C4FBC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997B46B1-198E-FB28-E74D-AB08CC323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28327-0AAC-4DAA-BC05-A97FCF2BB8C8}" type="datetimeFigureOut">
              <a:rPr lang="sl-SI" smtClean="0"/>
              <a:t>7. 11. 2023</a:t>
            </a:fld>
            <a:endParaRPr lang="sl-SI"/>
          </a:p>
        </p:txBody>
      </p:sp>
      <p:sp>
        <p:nvSpPr>
          <p:cNvPr id="5" name="Označba mesta noge 4">
            <a:extLst>
              <a:ext uri="{FF2B5EF4-FFF2-40B4-BE49-F238E27FC236}">
                <a16:creationId xmlns:a16="http://schemas.microsoft.com/office/drawing/2014/main" id="{B2097EBC-D4DC-7ADB-8B93-3943D54EFC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EF3622CB-FE0D-DF69-0DD0-2BA5413129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30284-1DA8-4440-8357-E9B2D62DDB3C}" type="slidenum">
              <a:rPr lang="sl-SI" smtClean="0"/>
              <a:t>‹#›</a:t>
            </a:fld>
            <a:endParaRPr lang="sl-SI"/>
          </a:p>
        </p:txBody>
      </p:sp>
      <p:sp>
        <p:nvSpPr>
          <p:cNvPr id="7" name="Pravokotnik 6">
            <a:extLst>
              <a:ext uri="{FF2B5EF4-FFF2-40B4-BE49-F238E27FC236}">
                <a16:creationId xmlns:a16="http://schemas.microsoft.com/office/drawing/2014/main" id="{82ABC184-6ED9-EB1F-988E-CBEE70CFADF2}"/>
              </a:ext>
            </a:extLst>
          </p:cNvPr>
          <p:cNvSpPr/>
          <p:nvPr userDrawn="1"/>
        </p:nvSpPr>
        <p:spPr>
          <a:xfrm>
            <a:off x="0" y="2249"/>
            <a:ext cx="12192000" cy="678788"/>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8" name="Pravokotnik 7">
            <a:extLst>
              <a:ext uri="{FF2B5EF4-FFF2-40B4-BE49-F238E27FC236}">
                <a16:creationId xmlns:a16="http://schemas.microsoft.com/office/drawing/2014/main" id="{41655C99-6FA1-A84F-521C-0490F6D336DA}"/>
              </a:ext>
            </a:extLst>
          </p:cNvPr>
          <p:cNvSpPr/>
          <p:nvPr userDrawn="1"/>
        </p:nvSpPr>
        <p:spPr>
          <a:xfrm>
            <a:off x="0" y="6589610"/>
            <a:ext cx="12192000" cy="26851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Tree>
    <p:extLst>
      <p:ext uri="{BB962C8B-B14F-4D97-AF65-F5344CB8AC3E}">
        <p14:creationId xmlns:p14="http://schemas.microsoft.com/office/powerpoint/2010/main" val="3485209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C96DBC-958A-C3FA-4956-6B0938143DC8}"/>
              </a:ext>
            </a:extLst>
          </p:cNvPr>
          <p:cNvSpPr>
            <a:spLocks noGrp="1"/>
          </p:cNvSpPr>
          <p:nvPr>
            <p:ph type="ctrTitle"/>
          </p:nvPr>
        </p:nvSpPr>
        <p:spPr>
          <a:xfrm>
            <a:off x="1524000" y="1472883"/>
            <a:ext cx="9144000" cy="2387600"/>
          </a:xfrm>
        </p:spPr>
        <p:txBody>
          <a:bodyPr/>
          <a:lstStyle/>
          <a:p>
            <a:r>
              <a:rPr lang="sl-SI" b="1" dirty="0">
                <a:latin typeface="Maiandra GD" panose="020E0502030308020204" pitchFamily="34" charset="0"/>
              </a:rPr>
              <a:t>Otroci in mladostniki s PP v vzgoji in izobraževanju</a:t>
            </a:r>
          </a:p>
        </p:txBody>
      </p:sp>
      <p:sp>
        <p:nvSpPr>
          <p:cNvPr id="3" name="Podnaslov 2">
            <a:extLst>
              <a:ext uri="{FF2B5EF4-FFF2-40B4-BE49-F238E27FC236}">
                <a16:creationId xmlns:a16="http://schemas.microsoft.com/office/drawing/2014/main" id="{A00D97D2-4323-11FD-C3CB-84A02E5B4960}"/>
              </a:ext>
            </a:extLst>
          </p:cNvPr>
          <p:cNvSpPr>
            <a:spLocks noGrp="1"/>
          </p:cNvSpPr>
          <p:nvPr>
            <p:ph type="subTitle" idx="1"/>
          </p:nvPr>
        </p:nvSpPr>
        <p:spPr>
          <a:xfrm>
            <a:off x="1524000" y="4983480"/>
            <a:ext cx="9144000" cy="1203960"/>
          </a:xfrm>
        </p:spPr>
        <p:txBody>
          <a:bodyPr/>
          <a:lstStyle/>
          <a:p>
            <a:r>
              <a:rPr lang="sl-SI" b="1" dirty="0"/>
              <a:t>Milena Košak Babuder</a:t>
            </a:r>
          </a:p>
          <a:p>
            <a:r>
              <a:rPr lang="sl-SI" b="1" dirty="0"/>
              <a:t>Pedagoška fakulteta Univerze v Ljubljani</a:t>
            </a:r>
          </a:p>
        </p:txBody>
      </p:sp>
    </p:spTree>
    <p:extLst>
      <p:ext uri="{BB962C8B-B14F-4D97-AF65-F5344CB8AC3E}">
        <p14:creationId xmlns:p14="http://schemas.microsoft.com/office/powerpoint/2010/main" val="3507217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194F09CC-C538-8395-C483-9BAAF955E62F}"/>
              </a:ext>
            </a:extLst>
          </p:cNvPr>
          <p:cNvSpPr>
            <a:spLocks noGrp="1"/>
          </p:cNvSpPr>
          <p:nvPr>
            <p:ph idx="1"/>
          </p:nvPr>
        </p:nvSpPr>
        <p:spPr>
          <a:xfrm>
            <a:off x="237744" y="658368"/>
            <a:ext cx="11954256" cy="6035039"/>
          </a:xfrm>
        </p:spPr>
        <p:txBody>
          <a:bodyPr>
            <a:noAutofit/>
          </a:bodyPr>
          <a:lstStyle/>
          <a:p>
            <a:pPr marL="0" indent="0">
              <a:lnSpc>
                <a:spcPct val="100000"/>
              </a:lnSpc>
              <a:buNone/>
            </a:pPr>
            <a:r>
              <a:rPr lang="sl-SI" sz="2400" b="1" dirty="0">
                <a:solidFill>
                  <a:srgbClr val="000000"/>
                </a:solidFill>
                <a:effectLst/>
                <a:latin typeface="Calibri" panose="020F0502020204030204" pitchFamily="34" charset="0"/>
                <a:ea typeface="Calibri" panose="020F0502020204030204" pitchFamily="34" charset="0"/>
              </a:rPr>
              <a:t>TRIJE DEJAVNIKI za uresničevanje inkluzije v praksi:</a:t>
            </a:r>
          </a:p>
          <a:p>
            <a:pPr>
              <a:lnSpc>
                <a:spcPct val="100000"/>
              </a:lnSpc>
            </a:pPr>
            <a:r>
              <a:rPr lang="sl-SI" sz="2400" b="1" dirty="0">
                <a:solidFill>
                  <a:srgbClr val="000000"/>
                </a:solidFill>
                <a:effectLst/>
                <a:latin typeface="Calibri" panose="020F0502020204030204" pitchFamily="34" charset="0"/>
                <a:ea typeface="Calibri" panose="020F0502020204030204" pitchFamily="34" charset="0"/>
              </a:rPr>
              <a:t>Preoblikovanje stališč in prepričanj o inkluziji </a:t>
            </a:r>
            <a:r>
              <a:rPr lang="sl-SI" sz="2200" dirty="0">
                <a:solidFill>
                  <a:srgbClr val="000000"/>
                </a:solidFill>
                <a:effectLst/>
                <a:latin typeface="Calibri" panose="020F0502020204030204" pitchFamily="34" charset="0"/>
                <a:ea typeface="Calibri" panose="020F0502020204030204" pitchFamily="34" charset="0"/>
              </a:rPr>
              <a:t>(</a:t>
            </a:r>
            <a:r>
              <a:rPr lang="sl-SI" sz="2200" dirty="0">
                <a:effectLst/>
                <a:latin typeface="Calibri" panose="020F0502020204030204" pitchFamily="34" charset="0"/>
                <a:ea typeface="Calibri" panose="020F0502020204030204" pitchFamily="34" charset="0"/>
              </a:rPr>
              <a:t>vsi učenci in dijaki se lahko učijo; poučevanje je učiteljeva odgovornost in ne le naloga za specialiste;</a:t>
            </a: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preoblikovanje stališč učiteljev z opazovanjem dobrih modelov v praksi in lastnimi pozitivnimi izkušnjami)</a:t>
            </a:r>
            <a:endParaRPr lang="sl-SI" sz="2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pPr>
            <a:r>
              <a:rPr lang="sl-SI" sz="2400" b="1" dirty="0">
                <a:solidFill>
                  <a:srgbClr val="000000"/>
                </a:solidFill>
                <a:effectLst/>
                <a:latin typeface="Calibri" panose="020F0502020204030204" pitchFamily="34" charset="0"/>
                <a:ea typeface="Calibri" panose="020F0502020204030204" pitchFamily="34" charset="0"/>
              </a:rPr>
              <a:t>Pridobivanje znanj vseh strokovnih delavcev za uresničevanje inkluzije v praksi</a:t>
            </a:r>
            <a:r>
              <a:rPr lang="sl-SI" sz="2400" b="1" dirty="0">
                <a:effectLst/>
                <a:latin typeface="Calibri" panose="020F0502020204030204" pitchFamily="34" charset="0"/>
                <a:ea typeface="Calibri" panose="020F0502020204030204" pitchFamily="34" charset="0"/>
              </a:rPr>
              <a:t> </a:t>
            </a:r>
            <a:r>
              <a:rPr lang="sl-SI" sz="2200" dirty="0">
                <a:effectLst/>
                <a:latin typeface="Calibri" panose="020F0502020204030204" pitchFamily="34" charset="0"/>
                <a:ea typeface="Calibri" panose="020F0502020204030204" pitchFamily="34" charset="0"/>
              </a:rPr>
              <a:t>(</a:t>
            </a:r>
            <a:r>
              <a:rPr lang="sl-SI"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 Sloveniji je i</a:t>
            </a:r>
            <a:r>
              <a:rPr lang="sl-SI"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zvedba pogojev in strategij inkluzivne VIZ v praksi problematična tako na ravni izvedbe kot stališč strokovnih delavcev.) </a:t>
            </a:r>
            <a:endParaRPr lang="sl-SI" sz="2200" dirty="0">
              <a:latin typeface="Calibri" panose="020F0502020204030204" pitchFamily="34" charset="0"/>
              <a:ea typeface="Calibri" panose="020F0502020204030204" pitchFamily="34" charset="0"/>
            </a:endParaRPr>
          </a:p>
          <a:p>
            <a:pPr>
              <a:lnSpc>
                <a:spcPct val="100000"/>
              </a:lnSpc>
            </a:pPr>
            <a:r>
              <a:rPr lang="sl-SI" sz="2400" b="1" dirty="0">
                <a:solidFill>
                  <a:srgbClr val="000000"/>
                </a:solidFill>
                <a:effectLst/>
                <a:latin typeface="Calibri" panose="020F0502020204030204" pitchFamily="34" charset="0"/>
                <a:ea typeface="Calibri" panose="020F0502020204030204" pitchFamily="34" charset="0"/>
              </a:rPr>
              <a:t>Izvajane inkluzije v praksi </a:t>
            </a: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je odvisno od znanj in stališč vseh strokovnih delavcev v ožjem in širšem okolju ter vključuje </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izvajanje znanstveno dokazano učinkovitih strategij v okviru modela </a:t>
            </a:r>
            <a:r>
              <a:rPr lang="sl-SI" sz="22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RTI</a:t>
            </a: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kakovostno poučevanje, </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individualizacijo in diferenciacijo procesa poučevanja,</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poučevanje socialnih veščin, </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prilagoditve učnega okolja, </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specifične treninge, izvajanje reflektivne prakse, </a:t>
            </a:r>
          </a:p>
          <a:p>
            <a:pPr lvl="1">
              <a:lnSpc>
                <a:spcPct val="100000"/>
              </a:lnSpc>
              <a:spcBef>
                <a:spcPts val="0"/>
              </a:spcBef>
            </a:pPr>
            <a:r>
              <a:rPr lang="sl-SI"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sodelovanje s sodelavci in starši itn. ter potrebne strokovne in materialne vire.</a:t>
            </a:r>
            <a:endParaRPr lang="sl-SI"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5065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A2BFB098-FEA2-4E79-9E98-C9CB353776BD}"/>
              </a:ext>
            </a:extLst>
          </p:cNvPr>
          <p:cNvSpPr>
            <a:spLocks noGrp="1"/>
          </p:cNvSpPr>
          <p:nvPr>
            <p:ph idx="1"/>
          </p:nvPr>
        </p:nvSpPr>
        <p:spPr>
          <a:xfrm>
            <a:off x="838200" y="1078992"/>
            <a:ext cx="10515600" cy="5321807"/>
          </a:xfrm>
        </p:spPr>
        <p:txBody>
          <a:bodyPr>
            <a:normAutofit/>
          </a:bodyPr>
          <a:lstStyle/>
          <a:p>
            <a:pPr>
              <a:lnSpc>
                <a:spcPct val="114000"/>
              </a:lnSpc>
              <a:spcBef>
                <a:spcPts val="1800"/>
              </a:spcBef>
            </a:pPr>
            <a:r>
              <a:rPr lang="sl-SI" sz="2400" b="1" dirty="0">
                <a:effectLst/>
                <a:latin typeface="Calibri" panose="020F0502020204030204" pitchFamily="34" charset="0"/>
                <a:ea typeface="Calibri" panose="020F0502020204030204" pitchFamily="34" charset="0"/>
                <a:cs typeface="Times New Roman" panose="02020603050405020304" pitchFamily="18" charset="0"/>
              </a:rPr>
              <a:t>Optimalni razvoj vseh otrok in mladostnikov</a:t>
            </a:r>
            <a:r>
              <a:rPr lang="sl-SI" sz="2400" dirty="0">
                <a:effectLst/>
                <a:latin typeface="Calibri" panose="020F0502020204030204" pitchFamily="34" charset="0"/>
                <a:ea typeface="Calibri" panose="020F0502020204030204" pitchFamily="34" charset="0"/>
                <a:cs typeface="Times New Roman" panose="02020603050405020304" pitchFamily="18" charset="0"/>
              </a:rPr>
              <a:t> je omogočeno z razvojem inkluzivne vzgojno-izobraževalne prakse, </a:t>
            </a:r>
            <a:r>
              <a:rPr lang="sl-SI" sz="2400" b="1" dirty="0">
                <a:effectLst/>
                <a:latin typeface="Calibri" panose="020F0502020204030204" pitchFamily="34" charset="0"/>
                <a:ea typeface="Calibri" panose="020F0502020204030204" pitchFamily="34" charset="0"/>
                <a:cs typeface="Times New Roman" panose="02020603050405020304" pitchFamily="18" charset="0"/>
              </a:rPr>
              <a:t>pri kateri je najbolj pomemben argument, da je to dobrobit za vse učence in dijake in še posebno za učence in dijake s PP. </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4000"/>
              </a:lnSpc>
              <a:spcBef>
                <a:spcPts val="1800"/>
              </a:spcBef>
            </a:pPr>
            <a:r>
              <a:rPr lang="sl-SI" sz="2400" b="1" dirty="0">
                <a:effectLst/>
                <a:latin typeface="Calibri" panose="020F0502020204030204" pitchFamily="34" charset="0"/>
                <a:ea typeface="Calibri" panose="020F0502020204030204" pitchFamily="34" charset="0"/>
                <a:cs typeface="Times New Roman" panose="02020603050405020304" pitchFamily="18" charset="0"/>
              </a:rPr>
              <a:t>Članice EU in tudi Slovenija so se zavezale k razvoju inkluzivnega vzgojno-izobraževalnega sistema</a:t>
            </a:r>
            <a:r>
              <a:rPr lang="sl-SI" sz="2400" dirty="0">
                <a:effectLst/>
                <a:latin typeface="Calibri" panose="020F0502020204030204" pitchFamily="34" charset="0"/>
                <a:ea typeface="Calibri" panose="020F0502020204030204" pitchFamily="34" charset="0"/>
                <a:cs typeface="Times New Roman" panose="02020603050405020304" pitchFamily="18" charset="0"/>
              </a:rPr>
              <a:t>, ki naj bi vsem OPP uresničil pravico do inkluzivne VIZ v domačem okolju skupaj z vrstniki </a:t>
            </a:r>
            <a:r>
              <a:rPr lang="sl-SI" sz="1800" dirty="0">
                <a:effectLst/>
                <a:latin typeface="Calibri" panose="020F0502020204030204" pitchFamily="34" charset="0"/>
                <a:ea typeface="Calibri" panose="020F0502020204030204" pitchFamily="34" charset="0"/>
                <a:cs typeface="Times New Roman" panose="02020603050405020304" pitchFamily="18" charset="0"/>
              </a:rPr>
              <a:t>(</a:t>
            </a:r>
            <a:r>
              <a:rPr lang="sl-SI" sz="1800" dirty="0" err="1">
                <a:effectLst/>
                <a:latin typeface="Calibri" panose="020F0502020204030204" pitchFamily="34" charset="0"/>
                <a:ea typeface="Calibri" panose="020F0502020204030204" pitchFamily="34" charset="0"/>
                <a:cs typeface="Times New Roman" panose="02020603050405020304" pitchFamily="18" charset="0"/>
              </a:rPr>
              <a:t>Kyriazopoulou</a:t>
            </a:r>
            <a:r>
              <a:rPr lang="sl-SI" sz="1800" dirty="0">
                <a:effectLst/>
                <a:latin typeface="Calibri" panose="020F0502020204030204" pitchFamily="34" charset="0"/>
                <a:ea typeface="Calibri" panose="020F0502020204030204" pitchFamily="34" charset="0"/>
                <a:cs typeface="Times New Roman" panose="02020603050405020304" pitchFamily="18" charset="0"/>
              </a:rPr>
              <a:t> in </a:t>
            </a:r>
            <a:r>
              <a:rPr lang="sl-SI" sz="1800" dirty="0" err="1">
                <a:effectLst/>
                <a:latin typeface="Calibri" panose="020F0502020204030204" pitchFamily="34" charset="0"/>
                <a:ea typeface="Calibri" panose="020F0502020204030204" pitchFamily="34" charset="0"/>
                <a:cs typeface="Times New Roman" panose="02020603050405020304" pitchFamily="18" charset="0"/>
              </a:rPr>
              <a:t>Kefallinou</a:t>
            </a:r>
            <a:r>
              <a:rPr lang="sl-SI" sz="1800" dirty="0">
                <a:effectLst/>
                <a:latin typeface="Calibri" panose="020F0502020204030204" pitchFamily="34" charset="0"/>
                <a:ea typeface="Calibri" panose="020F0502020204030204" pitchFamily="34" charset="0"/>
                <a:cs typeface="Times New Roman" panose="02020603050405020304" pitchFamily="18" charset="0"/>
              </a:rPr>
              <a:t>, 2022)</a:t>
            </a:r>
          </a:p>
          <a:p>
            <a:pPr>
              <a:lnSpc>
                <a:spcPct val="114000"/>
              </a:lnSpc>
              <a:spcBef>
                <a:spcPts val="1800"/>
              </a:spcBef>
            </a:pP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Ker je v Sloveniji v vzgojno-izobraževalni praksi za OPP pogosteje prisotna integracija kot inkluzija, je </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treba čim </a:t>
            </a:r>
            <a:r>
              <a:rPr lang="sl-SI" sz="2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prej začeti udejanjati pogoje</a:t>
            </a:r>
            <a:r>
              <a:rPr lang="sl-SI"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za razvoj inkluzivne VIZ, ker je to dolgotrajen proces, hkrati pa je to tudi tisto, kar razvija varno in spodbudno okolje za vse.</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1800"/>
              </a:spcBef>
            </a:pPr>
            <a:endParaRPr lang="sl-SI" sz="3600" dirty="0"/>
          </a:p>
        </p:txBody>
      </p:sp>
      <p:cxnSp>
        <p:nvCxnSpPr>
          <p:cNvPr id="5" name="Raven povezovalnik 4">
            <a:extLst>
              <a:ext uri="{FF2B5EF4-FFF2-40B4-BE49-F238E27FC236}">
                <a16:creationId xmlns:a16="http://schemas.microsoft.com/office/drawing/2014/main" id="{1A7E90C8-195E-4117-951F-858924680F86}"/>
              </a:ext>
            </a:extLst>
          </p:cNvPr>
          <p:cNvCxnSpPr/>
          <p:nvPr/>
        </p:nvCxnSpPr>
        <p:spPr>
          <a:xfrm>
            <a:off x="838200" y="828623"/>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861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A2BFB098-FEA2-4E79-9E98-C9CB353776BD}"/>
              </a:ext>
            </a:extLst>
          </p:cNvPr>
          <p:cNvSpPr>
            <a:spLocks noGrp="1"/>
          </p:cNvSpPr>
          <p:nvPr>
            <p:ph idx="1"/>
          </p:nvPr>
        </p:nvSpPr>
        <p:spPr>
          <a:xfrm>
            <a:off x="838200" y="1499620"/>
            <a:ext cx="10515600" cy="4901180"/>
          </a:xfrm>
        </p:spPr>
        <p:txBody>
          <a:bodyPr>
            <a:normAutofit/>
          </a:bodyPr>
          <a:lstStyle/>
          <a:p>
            <a:pPr>
              <a:lnSpc>
                <a:spcPct val="114000"/>
              </a:lnSpc>
              <a:spcBef>
                <a:spcPts val="1800"/>
              </a:spcBef>
            </a:pPr>
            <a:r>
              <a:rPr lang="sl-SI" sz="2400" b="1" dirty="0">
                <a:effectLst/>
                <a:latin typeface="Calibri" panose="020F0502020204030204" pitchFamily="34" charset="0"/>
                <a:ea typeface="Calibri" panose="020F0502020204030204" pitchFamily="34" charset="0"/>
              </a:rPr>
              <a:t>Vodilni koncept na področju VI otrok in mladostnikov s PP je koncept inkluzije</a:t>
            </a:r>
            <a:r>
              <a:rPr lang="sl-SI" sz="2400" dirty="0">
                <a:effectLst/>
                <a:latin typeface="Calibri" panose="020F0502020204030204" pitchFamily="34" charset="0"/>
                <a:ea typeface="Calibri" panose="020F0502020204030204" pitchFamily="34" charset="0"/>
              </a:rPr>
              <a:t>. </a:t>
            </a:r>
          </a:p>
          <a:p>
            <a:pPr>
              <a:lnSpc>
                <a:spcPct val="114000"/>
              </a:lnSpc>
              <a:spcBef>
                <a:spcPts val="1800"/>
              </a:spcBef>
            </a:pPr>
            <a:r>
              <a:rPr lang="sl-SI" sz="2400" b="1" dirty="0">
                <a:effectLst/>
                <a:latin typeface="Calibri" panose="020F0502020204030204" pitchFamily="34" charset="0"/>
                <a:ea typeface="Calibri" panose="020F0502020204030204" pitchFamily="34" charset="0"/>
                <a:cs typeface="Calibri" panose="020F0502020204030204" pitchFamily="34" charset="0"/>
              </a:rPr>
              <a:t>Posebna pozornost </a:t>
            </a:r>
            <a:r>
              <a:rPr lang="sl-SI" sz="2400" dirty="0">
                <a:effectLst/>
                <a:latin typeface="Calibri" panose="020F0502020204030204" pitchFamily="34" charset="0"/>
                <a:ea typeface="Calibri" panose="020F0502020204030204" pitchFamily="34" charset="0"/>
                <a:cs typeface="Calibri" panose="020F0502020204030204" pitchFamily="34" charset="0"/>
              </a:rPr>
              <a:t>je v inkluzivni šoli namenjena učencem in dijakom s PP ter vsem posameznikom in skupinam, ki so rizični za vzgojno-izobraževalno neuspešnost. </a:t>
            </a:r>
          </a:p>
          <a:p>
            <a:pPr>
              <a:lnSpc>
                <a:spcPct val="114000"/>
              </a:lnSpc>
              <a:spcBef>
                <a:spcPts val="1800"/>
              </a:spcBef>
            </a:pPr>
            <a:r>
              <a:rPr lang="sl-SI"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Potrebno je oblikovanje politike inkluzivne vzgoje in izobraževanja, v kateri sta močno </a:t>
            </a:r>
            <a:r>
              <a:rPr lang="sl-SI"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poudarjeni kakovost ter pravičnost VI sistema</a:t>
            </a:r>
            <a:r>
              <a:rPr lang="sl-SI"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ki poudarja enakost izobraževalnih možnosti </a:t>
            </a:r>
            <a:r>
              <a:rPr lang="sl-SI"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 vse</a:t>
            </a:r>
            <a:r>
              <a:rPr lang="sl-SI"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 poudarkom na skrbi </a:t>
            </a:r>
            <a:r>
              <a:rPr lang="sl-SI"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 najbolj ranljive skupine</a:t>
            </a:r>
            <a:r>
              <a:rPr lang="sl-SI"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kar je osnova za oblikovanje inkluzivne vzgoje in izobraževanja. </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4000"/>
              </a:lnSpc>
            </a:pP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4000"/>
              </a:lnSpc>
            </a:pPr>
            <a:endParaRPr lang="sl-SI" sz="3600" dirty="0"/>
          </a:p>
        </p:txBody>
      </p:sp>
      <p:cxnSp>
        <p:nvCxnSpPr>
          <p:cNvPr id="5" name="Raven povezovalnik 4">
            <a:extLst>
              <a:ext uri="{FF2B5EF4-FFF2-40B4-BE49-F238E27FC236}">
                <a16:creationId xmlns:a16="http://schemas.microsoft.com/office/drawing/2014/main" id="{1A7E90C8-195E-4117-951F-858924680F86}"/>
              </a:ext>
            </a:extLst>
          </p:cNvPr>
          <p:cNvCxnSpPr/>
          <p:nvPr/>
        </p:nvCxnSpPr>
        <p:spPr>
          <a:xfrm>
            <a:off x="838200" y="885138"/>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2349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A2BFB098-FEA2-4E79-9E98-C9CB353776BD}"/>
              </a:ext>
            </a:extLst>
          </p:cNvPr>
          <p:cNvSpPr>
            <a:spLocks noGrp="1"/>
          </p:cNvSpPr>
          <p:nvPr>
            <p:ph idx="1"/>
          </p:nvPr>
        </p:nvSpPr>
        <p:spPr>
          <a:xfrm>
            <a:off x="838200" y="2103124"/>
            <a:ext cx="10515600" cy="4297675"/>
          </a:xfrm>
        </p:spPr>
        <p:txBody>
          <a:bodyPr>
            <a:normAutofit/>
          </a:bodyPr>
          <a:lstStyle/>
          <a:p>
            <a:pPr>
              <a:lnSpc>
                <a:spcPct val="107000"/>
              </a:lnSpc>
              <a:spcAft>
                <a:spcPts val="800"/>
              </a:spcAft>
            </a:pPr>
            <a:r>
              <a:rPr lang="sl-SI"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Nasveti in priporočila za spremembe, ki so predstavljeni v Sklepnih ugotovitvah </a:t>
            </a:r>
            <a:r>
              <a:rPr lang="sl-SI"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Odbora za pravice invalidov, </a:t>
            </a:r>
            <a:r>
              <a:rPr lang="sl-SI"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ki deluje v okviru konvencije OZN za pravice invalidov, na uvodno poročilo Slovenije iz leta 2018 </a:t>
            </a: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CRPD/C/SUN/CO/1, </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ki je Slovenijo že nekajkrat opozoril na pomanjkanje pogojev za izvajanje vključujočega izobraževanja</a:t>
            </a:r>
            <a:r>
              <a:rPr lang="sl-SI"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p:txBody>
      </p:sp>
      <p:sp>
        <p:nvSpPr>
          <p:cNvPr id="4" name="Naslov 4">
            <a:extLst>
              <a:ext uri="{FF2B5EF4-FFF2-40B4-BE49-F238E27FC236}">
                <a16:creationId xmlns:a16="http://schemas.microsoft.com/office/drawing/2014/main" id="{3E7C56AF-1E6C-40EE-902E-0095D278528A}"/>
              </a:ext>
            </a:extLst>
          </p:cNvPr>
          <p:cNvSpPr txBox="1">
            <a:spLocks/>
          </p:cNvSpPr>
          <p:nvPr/>
        </p:nvSpPr>
        <p:spPr>
          <a:xfrm>
            <a:off x="838200" y="681037"/>
            <a:ext cx="10515600" cy="11128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l-SI" sz="3200" b="1" dirty="0">
                <a:latin typeface="Maiandra GD" panose="020E0502030308020204" pitchFamily="34" charset="0"/>
              </a:rPr>
              <a:t>Udejanjanje pogojev za izvajanje vključujočega izobraževanja </a:t>
            </a:r>
          </a:p>
        </p:txBody>
      </p:sp>
      <p:cxnSp>
        <p:nvCxnSpPr>
          <p:cNvPr id="5" name="Raven povezovalnik 4">
            <a:extLst>
              <a:ext uri="{FF2B5EF4-FFF2-40B4-BE49-F238E27FC236}">
                <a16:creationId xmlns:a16="http://schemas.microsoft.com/office/drawing/2014/main" id="{1A7E90C8-195E-4117-951F-858924680F86}"/>
              </a:ext>
            </a:extLst>
          </p:cNvPr>
          <p:cNvCxnSpPr/>
          <p:nvPr/>
        </p:nvCxnSpPr>
        <p:spPr>
          <a:xfrm>
            <a:off x="838200" y="1793875"/>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517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8CD89ED-399B-BCB9-D5B8-3B23E077B39A}"/>
              </a:ext>
            </a:extLst>
          </p:cNvPr>
          <p:cNvSpPr>
            <a:spLocks noGrp="1"/>
          </p:cNvSpPr>
          <p:nvPr>
            <p:ph type="title"/>
          </p:nvPr>
        </p:nvSpPr>
        <p:spPr>
          <a:xfrm>
            <a:off x="512064" y="681033"/>
            <a:ext cx="11430000" cy="2921696"/>
          </a:xfrm>
        </p:spPr>
        <p:txBody>
          <a:bodyPr>
            <a:normAutofit/>
          </a:bodyPr>
          <a:lstStyle/>
          <a:p>
            <a:pPr marL="457200" indent="-457200">
              <a:lnSpc>
                <a:spcPct val="100000"/>
              </a:lnSpc>
              <a:buFont typeface="+mj-lt"/>
              <a:buAutoNum type="alphaLcPeriod"/>
            </a:pPr>
            <a:r>
              <a:rPr lang="sl-SI" sz="2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Odbor za pravice invalidov je zaskrbljen zaradi obstoječih vzporednih posebnih in splošnih izobraževalnih sistemov za otroke s PP, zato je Sloveniji kot državi pogodbenici predlagal, </a:t>
            </a:r>
            <a:r>
              <a:rPr lang="sl-SI" sz="2400" b="1"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da prizna pravico otrok s PP do inkluzivnega izobraževanja in opusti sheme ločenega izobraževanja</a:t>
            </a:r>
            <a:r>
              <a:rPr lang="sl-SI" sz="24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a:t>
            </a:r>
            <a:endParaRPr lang="sl-SI" sz="2400" dirty="0">
              <a:solidFill>
                <a:srgbClr val="FF0000"/>
              </a:solidFill>
            </a:endParaRPr>
          </a:p>
        </p:txBody>
      </p:sp>
      <p:cxnSp>
        <p:nvCxnSpPr>
          <p:cNvPr id="4" name="Raven povezovalnik 3">
            <a:extLst>
              <a:ext uri="{FF2B5EF4-FFF2-40B4-BE49-F238E27FC236}">
                <a16:creationId xmlns:a16="http://schemas.microsoft.com/office/drawing/2014/main" id="{66620277-8978-64D2-31B7-ED8716C58209}"/>
              </a:ext>
            </a:extLst>
          </p:cNvPr>
          <p:cNvCxnSpPr/>
          <p:nvPr/>
        </p:nvCxnSpPr>
        <p:spPr>
          <a:xfrm>
            <a:off x="512064" y="3145530"/>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7458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194F09CC-C538-8395-C483-9BAAF955E62F}"/>
              </a:ext>
            </a:extLst>
          </p:cNvPr>
          <p:cNvSpPr>
            <a:spLocks noGrp="1"/>
          </p:cNvSpPr>
          <p:nvPr>
            <p:ph idx="1"/>
          </p:nvPr>
        </p:nvSpPr>
        <p:spPr>
          <a:xfrm>
            <a:off x="182880" y="694944"/>
            <a:ext cx="12009120" cy="5888736"/>
          </a:xfrm>
        </p:spPr>
        <p:txBody>
          <a:bodyPr>
            <a:noAutofit/>
          </a:bodyPr>
          <a:lstStyle/>
          <a:p>
            <a:pPr marL="274638" indent="-274638">
              <a:lnSpc>
                <a:spcPct val="100000"/>
              </a:lnSpc>
              <a:buNone/>
            </a:pPr>
            <a:r>
              <a:rPr lang="sl-SI" sz="2400" b="1" dirty="0">
                <a:effectLst/>
                <a:latin typeface="Calibri" panose="020F0502020204030204" pitchFamily="34" charset="0"/>
                <a:ea typeface="Calibri" panose="020F0502020204030204" pitchFamily="34" charset="0"/>
                <a:cs typeface="Times New Roman" panose="02020603050405020304" pitchFamily="18" charset="0"/>
              </a:rPr>
              <a:t>1. Obseg vzporednih posebnih ustanov vzgoje in izobraževanja za otroke s PP lahko zmanjšamo</a:t>
            </a:r>
            <a:r>
              <a:rPr lang="sl-SI" sz="2400" dirty="0">
                <a:effectLst/>
                <a:latin typeface="Calibri" panose="020F0502020204030204" pitchFamily="34" charset="0"/>
                <a:ea typeface="Calibri" panose="020F0502020204030204" pitchFamily="34" charset="0"/>
                <a:cs typeface="Times New Roman" panose="02020603050405020304" pitchFamily="18" charset="0"/>
              </a:rPr>
              <a:t> </a:t>
            </a:r>
            <a:r>
              <a:rPr lang="sl-SI" sz="2400" b="1" dirty="0">
                <a:effectLst/>
                <a:latin typeface="Calibri" panose="020F0502020204030204" pitchFamily="34" charset="0"/>
                <a:ea typeface="Calibri" panose="020F0502020204030204" pitchFamily="34" charset="0"/>
                <a:cs typeface="Times New Roman" panose="02020603050405020304" pitchFamily="18" charset="0"/>
              </a:rPr>
              <a:t>z uresničevanjem večjega dela kontinuuma</a:t>
            </a:r>
            <a:r>
              <a:rPr lang="sl-SI" sz="2400" dirty="0">
                <a:effectLst/>
                <a:latin typeface="Calibri" panose="020F0502020204030204" pitchFamily="34" charset="0"/>
                <a:ea typeface="Calibri" panose="020F0502020204030204" pitchFamily="34" charset="0"/>
                <a:cs typeface="Times New Roman" panose="02020603050405020304" pitchFamily="18" charset="0"/>
              </a:rPr>
              <a:t> </a:t>
            </a:r>
            <a:r>
              <a:rPr lang="sl-SI" sz="2400" b="1" dirty="0">
                <a:effectLst/>
                <a:latin typeface="Calibri" panose="020F0502020204030204" pitchFamily="34" charset="0"/>
                <a:ea typeface="Calibri" panose="020F0502020204030204" pitchFamily="34" charset="0"/>
                <a:cs typeface="Times New Roman" panose="02020603050405020304" pitchFamily="18" charset="0"/>
              </a:rPr>
              <a:t>uzakonjenih izobraževalnih programov v inkluzivno naravnanih rednih OŠ in SŠ.</a:t>
            </a:r>
            <a:r>
              <a:rPr lang="sl-SI" sz="2400" dirty="0">
                <a:effectLst/>
                <a:latin typeface="Calibri" panose="020F0502020204030204" pitchFamily="34" charset="0"/>
                <a:ea typeface="Calibri" panose="020F0502020204030204" pitchFamily="34" charset="0"/>
                <a:cs typeface="Times New Roman" panose="02020603050405020304" pitchFamily="18" charset="0"/>
              </a:rPr>
              <a:t> </a:t>
            </a:r>
          </a:p>
          <a:p>
            <a:pPr marL="274638" indent="-274638">
              <a:lnSpc>
                <a:spcPct val="100000"/>
              </a:lnSpc>
              <a:buNone/>
            </a:pPr>
            <a:r>
              <a:rPr lang="sl-SI" sz="2400" b="1" dirty="0">
                <a:latin typeface="Calibri" panose="020F0502020204030204" pitchFamily="34" charset="0"/>
                <a:ea typeface="Calibri" panose="020F0502020204030204" pitchFamily="34" charset="0"/>
                <a:cs typeface="Times New Roman" panose="02020603050405020304" pitchFamily="18" charset="0"/>
              </a:rPr>
              <a:t>2</a:t>
            </a:r>
            <a:r>
              <a:rPr lang="sl-SI" sz="2400" dirty="0">
                <a:latin typeface="Calibri" panose="020F0502020204030204" pitchFamily="34" charset="0"/>
                <a:ea typeface="Calibri" panose="020F0502020204030204" pitchFamily="34" charset="0"/>
                <a:cs typeface="Times New Roman" panose="02020603050405020304" pitchFamily="18" charset="0"/>
              </a:rPr>
              <a:t>. </a:t>
            </a:r>
            <a:r>
              <a:rPr lang="sl-SI" sz="2400" b="1" dirty="0">
                <a:latin typeface="Calibri" panose="020F0502020204030204" pitchFamily="34" charset="0"/>
                <a:ea typeface="Calibri" panose="020F0502020204030204" pitchFamily="34" charset="0"/>
                <a:cs typeface="Times New Roman" panose="02020603050405020304" pitchFamily="18" charset="0"/>
              </a:rPr>
              <a:t>Sistematično </a:t>
            </a:r>
            <a:r>
              <a:rPr lang="sl-SI" sz="2400" dirty="0">
                <a:latin typeface="Calibri" panose="020F0502020204030204" pitchFamily="34" charset="0"/>
                <a:ea typeface="Calibri" panose="020F0502020204030204" pitchFamily="34" charset="0"/>
                <a:cs typeface="Times New Roman" panose="02020603050405020304" pitchFamily="18" charset="0"/>
              </a:rPr>
              <a:t>in dosledno izvajanje vseh </a:t>
            </a:r>
            <a:r>
              <a:rPr lang="sl-SI" sz="2400" b="1" dirty="0">
                <a:latin typeface="Calibri" panose="020F0502020204030204" pitchFamily="34" charset="0"/>
                <a:ea typeface="Calibri" panose="020F0502020204030204" pitchFamily="34" charset="0"/>
                <a:cs typeface="Times New Roman" panose="02020603050405020304" pitchFamily="18" charset="0"/>
              </a:rPr>
              <a:t>elementov sistematskega pristopa</a:t>
            </a:r>
            <a:r>
              <a:rPr lang="sl-SI" sz="2400" dirty="0">
                <a:latin typeface="Calibri" panose="020F0502020204030204" pitchFamily="34" charset="0"/>
                <a:ea typeface="Calibri" panose="020F0502020204030204" pitchFamily="34" charset="0"/>
                <a:cs typeface="Times New Roman" panose="02020603050405020304" pitchFamily="18" charset="0"/>
              </a:rPr>
              <a:t>, za zmanjševanje sheme ločenega izobraževanja, ki vključuje: </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marL="438150">
              <a:lnSpc>
                <a:spcPct val="100000"/>
              </a:lnSpc>
            </a:pPr>
            <a:r>
              <a:rPr lang="sl-SI" sz="2400" i="1" u="sng" dirty="0">
                <a:effectLst/>
                <a:latin typeface="Calibri" panose="020F0502020204030204" pitchFamily="34" charset="0"/>
                <a:ea typeface="Calibri" panose="020F0502020204030204" pitchFamily="34" charset="0"/>
                <a:cs typeface="Times New Roman" panose="02020603050405020304" pitchFamily="18" charset="0"/>
              </a:rPr>
              <a:t>podsistem širše okolje </a:t>
            </a:r>
            <a:r>
              <a:rPr lang="sl-SI" sz="2200" dirty="0">
                <a:effectLst/>
                <a:latin typeface="Calibri" panose="020F0502020204030204" pitchFamily="34" charset="0"/>
                <a:ea typeface="Calibri" panose="020F0502020204030204" pitchFamily="34" charset="0"/>
                <a:cs typeface="Times New Roman" panose="02020603050405020304" pitchFamily="18" charset="0"/>
              </a:rPr>
              <a:t>(ki vključuje fleksibilnejši </a:t>
            </a:r>
            <a:r>
              <a:rPr lang="sl-SI" sz="2200" dirty="0" err="1">
                <a:effectLst/>
                <a:latin typeface="Calibri" panose="020F0502020204030204" pitchFamily="34" charset="0"/>
                <a:ea typeface="Calibri" panose="020F0502020204030204" pitchFamily="34" charset="0"/>
                <a:cs typeface="Times New Roman" panose="02020603050405020304" pitchFamily="18" charset="0"/>
              </a:rPr>
              <a:t>kurikulum</a:t>
            </a:r>
            <a:r>
              <a:rPr lang="sl-SI" sz="2200" dirty="0">
                <a:effectLst/>
                <a:latin typeface="Calibri" panose="020F0502020204030204" pitchFamily="34" charset="0"/>
                <a:ea typeface="Calibri" panose="020F0502020204030204" pitchFamily="34" charset="0"/>
                <a:cs typeface="Times New Roman" panose="02020603050405020304" pitchFamily="18" charset="0"/>
              </a:rPr>
              <a:t>, </a:t>
            </a:r>
            <a:r>
              <a:rPr lang="sl-SI" sz="2200" b="1" dirty="0">
                <a:effectLst/>
                <a:latin typeface="Calibri" panose="020F0502020204030204" pitchFamily="34" charset="0"/>
                <a:ea typeface="Calibri" panose="020F0502020204030204" pitchFamily="34" charset="0"/>
                <a:cs typeface="Times New Roman" panose="02020603050405020304" pitchFamily="18" charset="0"/>
              </a:rPr>
              <a:t>načrtovanje in usposabljanje strokovnih delavcev za izvajanje inkluzivne IV</a:t>
            </a:r>
            <a:r>
              <a:rPr lang="sl-SI" sz="2200" dirty="0">
                <a:effectLst/>
                <a:latin typeface="Calibri" panose="020F0502020204030204" pitchFamily="34" charset="0"/>
                <a:ea typeface="Calibri" panose="020F0502020204030204" pitchFamily="34" charset="0"/>
                <a:cs typeface="Times New Roman" panose="02020603050405020304" pitchFamily="18" charset="0"/>
              </a:rPr>
              <a:t>, dostopnost do ustreznih učnih gradiv …; </a:t>
            </a:r>
          </a:p>
          <a:p>
            <a:pPr marL="438150">
              <a:lnSpc>
                <a:spcPct val="100000"/>
              </a:lnSpc>
            </a:pPr>
            <a:r>
              <a:rPr lang="sl-SI" sz="2400" i="1" u="sng" dirty="0">
                <a:effectLst/>
                <a:latin typeface="Calibri" panose="020F0502020204030204" pitchFamily="34" charset="0"/>
                <a:ea typeface="Calibri" panose="020F0502020204030204" pitchFamily="34" charset="0"/>
                <a:cs typeface="Times New Roman" panose="02020603050405020304" pitchFamily="18" charset="0"/>
              </a:rPr>
              <a:t>podsistem šola</a:t>
            </a:r>
            <a:r>
              <a:rPr lang="sl-SI" sz="2400" i="1" dirty="0">
                <a:effectLst/>
                <a:latin typeface="Calibri" panose="020F0502020204030204" pitchFamily="34" charset="0"/>
                <a:ea typeface="Calibri" panose="020F0502020204030204" pitchFamily="34" charset="0"/>
                <a:cs typeface="Times New Roman" panose="02020603050405020304" pitchFamily="18" charset="0"/>
              </a:rPr>
              <a:t> </a:t>
            </a:r>
            <a:r>
              <a:rPr lang="sl-SI" sz="2200" dirty="0">
                <a:effectLst/>
                <a:latin typeface="Calibri" panose="020F0502020204030204" pitchFamily="34" charset="0"/>
                <a:ea typeface="Calibri" panose="020F0502020204030204" pitchFamily="34" charset="0"/>
                <a:cs typeface="Times New Roman" panose="02020603050405020304" pitchFamily="18" charset="0"/>
              </a:rPr>
              <a:t>(ki vključuje </a:t>
            </a:r>
            <a:r>
              <a:rPr lang="sl-SI" sz="2200" b="1" dirty="0">
                <a:effectLst/>
                <a:latin typeface="Calibri" panose="020F0502020204030204" pitchFamily="34" charset="0"/>
                <a:ea typeface="Calibri" panose="020F0502020204030204" pitchFamily="34" charset="0"/>
                <a:cs typeface="Times New Roman" panose="02020603050405020304" pitchFamily="18" charset="0"/>
              </a:rPr>
              <a:t>izvajanje modela RTI</a:t>
            </a:r>
            <a:r>
              <a:rPr lang="sl-SI" sz="2200" dirty="0">
                <a:effectLst/>
                <a:latin typeface="Calibri" panose="020F0502020204030204" pitchFamily="34" charset="0"/>
                <a:ea typeface="Calibri" panose="020F0502020204030204" pitchFamily="34" charset="0"/>
                <a:cs typeface="Times New Roman" panose="02020603050405020304" pitchFamily="18" charset="0"/>
              </a:rPr>
              <a:t> – </a:t>
            </a:r>
            <a:r>
              <a:rPr lang="sl-SI" sz="2200" b="1" dirty="0">
                <a:effectLst/>
                <a:latin typeface="Calibri" panose="020F0502020204030204" pitchFamily="34" charset="0"/>
                <a:ea typeface="Calibri" panose="020F0502020204030204" pitchFamily="34" charset="0"/>
                <a:cs typeface="Times New Roman" panose="02020603050405020304" pitchFamily="18" charset="0"/>
              </a:rPr>
              <a:t>obstoječi petstopenjski model dela z učenci z UT v okviru Koncepta)</a:t>
            </a:r>
            <a:r>
              <a:rPr lang="sl-SI" sz="2200" dirty="0">
                <a:effectLst/>
                <a:latin typeface="Calibri" panose="020F0502020204030204" pitchFamily="34" charset="0"/>
                <a:ea typeface="Calibri" panose="020F0502020204030204" pitchFamily="34" charset="0"/>
                <a:cs typeface="Times New Roman" panose="02020603050405020304" pitchFamily="18" charset="0"/>
              </a:rPr>
              <a:t>; </a:t>
            </a:r>
          </a:p>
          <a:p>
            <a:pPr marL="438150">
              <a:lnSpc>
                <a:spcPct val="100000"/>
              </a:lnSpc>
            </a:pPr>
            <a:r>
              <a:rPr lang="sl-SI" sz="2400" i="1" u="sng" dirty="0">
                <a:effectLst/>
                <a:latin typeface="Calibri" panose="020F0502020204030204" pitchFamily="34" charset="0"/>
                <a:ea typeface="Calibri" panose="020F0502020204030204" pitchFamily="34" charset="0"/>
                <a:cs typeface="Times New Roman" panose="02020603050405020304" pitchFamily="18" charset="0"/>
              </a:rPr>
              <a:t>podsistem razred</a:t>
            </a:r>
            <a:r>
              <a:rPr lang="sl-SI" sz="2400" dirty="0">
                <a:effectLst/>
                <a:latin typeface="Calibri" panose="020F0502020204030204" pitchFamily="34" charset="0"/>
                <a:ea typeface="Calibri" panose="020F0502020204030204" pitchFamily="34" charset="0"/>
                <a:cs typeface="Times New Roman" panose="02020603050405020304" pitchFamily="18" charset="0"/>
              </a:rPr>
              <a:t> </a:t>
            </a:r>
            <a:r>
              <a:rPr lang="sl-SI" sz="2200" dirty="0">
                <a:effectLst/>
                <a:latin typeface="Calibri" panose="020F0502020204030204" pitchFamily="34" charset="0"/>
                <a:ea typeface="Calibri" panose="020F0502020204030204" pitchFamily="34" charset="0"/>
                <a:cs typeface="Times New Roman" panose="02020603050405020304" pitchFamily="18" charset="0"/>
              </a:rPr>
              <a:t>(ki vključuje kakovostno poučevanje učitelja, ki prilagaja </a:t>
            </a:r>
            <a:r>
              <a:rPr lang="sl-SI" sz="2200" b="1" dirty="0">
                <a:effectLst/>
                <a:latin typeface="Calibri" panose="020F0502020204030204" pitchFamily="34" charset="0"/>
                <a:ea typeface="Calibri" panose="020F0502020204030204" pitchFamily="34" charset="0"/>
                <a:cs typeface="Times New Roman" panose="02020603050405020304" pitchFamily="18" charset="0"/>
              </a:rPr>
              <a:t>učno okolje</a:t>
            </a:r>
            <a:r>
              <a:rPr lang="sl-SI" sz="2200" dirty="0">
                <a:effectLst/>
                <a:latin typeface="Calibri" panose="020F0502020204030204" pitchFamily="34" charset="0"/>
                <a:ea typeface="Calibri" panose="020F0502020204030204" pitchFamily="34" charset="0"/>
                <a:cs typeface="Times New Roman" panose="02020603050405020304" pitchFamily="18" charset="0"/>
              </a:rPr>
              <a:t> (didaktično, fizično, socialno, kurikularno) in </a:t>
            </a:r>
            <a:r>
              <a:rPr lang="sl-SI" sz="2200" dirty="0">
                <a:effectLst/>
                <a:latin typeface="Calibri" panose="020F0502020204030204" pitchFamily="34" charset="0"/>
                <a:ea typeface="Calibri" panose="020F0502020204030204" pitchFamily="34" charset="0"/>
              </a:rPr>
              <a:t>skrbi za socialno počutje, solidarnost in varno okolje za vse učence, timsko sodeluje s strokovnimi delavci in starši itn.); </a:t>
            </a:r>
          </a:p>
          <a:p>
            <a:pPr marL="438150">
              <a:lnSpc>
                <a:spcPct val="100000"/>
              </a:lnSpc>
            </a:pPr>
            <a:r>
              <a:rPr lang="sl-SI" sz="2400" i="1" u="sng" dirty="0">
                <a:effectLst/>
                <a:latin typeface="Calibri" panose="020F0502020204030204" pitchFamily="34" charset="0"/>
                <a:ea typeface="Calibri" panose="020F0502020204030204" pitchFamily="34" charset="0"/>
              </a:rPr>
              <a:t>podsistem otrok</a:t>
            </a:r>
            <a:r>
              <a:rPr lang="sl-SI" sz="2400" dirty="0">
                <a:effectLst/>
                <a:latin typeface="Calibri" panose="020F0502020204030204" pitchFamily="34" charset="0"/>
                <a:ea typeface="Calibri" panose="020F0502020204030204" pitchFamily="34" charset="0"/>
              </a:rPr>
              <a:t> (</a:t>
            </a:r>
            <a:r>
              <a:rPr lang="sl-SI" sz="2200" dirty="0">
                <a:effectLst/>
                <a:latin typeface="Calibri" panose="020F0502020204030204" pitchFamily="34" charset="0"/>
                <a:ea typeface="Calibri" panose="020F0502020204030204" pitchFamily="34" charset="0"/>
              </a:rPr>
              <a:t>katerega funkcioniranje je odvisno od njegovih bioloških danosti ter socialno-emocionalnih in VI pogojev v ožjem in širšem okolju –</a:t>
            </a:r>
            <a:r>
              <a:rPr lang="sl-SI" sz="2200" dirty="0">
                <a:effectLst/>
                <a:latin typeface="Calibri" panose="020F0502020204030204" pitchFamily="34" charset="0"/>
                <a:ea typeface="Calibri" panose="020F0502020204030204" pitchFamily="34" charset="0"/>
                <a:cs typeface="Times New Roman" panose="02020603050405020304" pitchFamily="18" charset="0"/>
              </a:rPr>
              <a:t> širšega okolj</a:t>
            </a:r>
            <a:r>
              <a:rPr lang="sl-SI" sz="2200" dirty="0">
                <a:latin typeface="Calibri" panose="020F0502020204030204" pitchFamily="34" charset="0"/>
                <a:ea typeface="Calibri" panose="020F0502020204030204" pitchFamily="34" charset="0"/>
                <a:cs typeface="Times New Roman" panose="02020603050405020304" pitchFamily="18" charset="0"/>
              </a:rPr>
              <a:t>a, šole, razreda, otroka s PP)</a:t>
            </a:r>
            <a:r>
              <a:rPr lang="sl-SI" sz="2200" dirty="0">
                <a:effectLst/>
                <a:latin typeface="Calibri" panose="020F0502020204030204" pitchFamily="34" charset="0"/>
                <a:ea typeface="Calibri" panose="020F0502020204030204" pitchFamily="34" charset="0"/>
                <a:cs typeface="Times New Roman" panose="02020603050405020304" pitchFamily="18" charset="0"/>
              </a:rPr>
              <a:t> </a:t>
            </a:r>
            <a:endParaRPr lang="sl-SI" sz="2200" dirty="0"/>
          </a:p>
        </p:txBody>
      </p:sp>
    </p:spTree>
    <p:extLst>
      <p:ext uri="{BB962C8B-B14F-4D97-AF65-F5344CB8AC3E}">
        <p14:creationId xmlns:p14="http://schemas.microsoft.com/office/powerpoint/2010/main" val="1245467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8CD89ED-399B-BCB9-D5B8-3B23E077B39A}"/>
              </a:ext>
            </a:extLst>
          </p:cNvPr>
          <p:cNvSpPr>
            <a:spLocks noGrp="1"/>
          </p:cNvSpPr>
          <p:nvPr>
            <p:ph type="title"/>
          </p:nvPr>
        </p:nvSpPr>
        <p:spPr>
          <a:xfrm>
            <a:off x="365760" y="681037"/>
            <a:ext cx="11503152" cy="2747962"/>
          </a:xfrm>
        </p:spPr>
        <p:txBody>
          <a:bodyPr>
            <a:normAutofit/>
          </a:bodyPr>
          <a:lstStyle/>
          <a:p>
            <a:pPr marL="457200" indent="-457200">
              <a:lnSpc>
                <a:spcPct val="100000"/>
              </a:lnSpc>
              <a:buFont typeface="+mj-lt"/>
              <a:buAutoNum type="alphaLcPeriod" startAt="2"/>
            </a:pPr>
            <a:r>
              <a:rPr lang="sl-SI" sz="2400" i="1" dirty="0">
                <a:effectLst/>
                <a:latin typeface="Calibri" panose="020F0502020204030204" pitchFamily="34" charset="0"/>
                <a:ea typeface="Calibri" panose="020F0502020204030204" pitchFamily="34" charset="0"/>
              </a:rPr>
              <a:t>Odbor za pravice invalidov je zaskrbljen zaradi pomanjkanja konkretnih ciljev in določb za izvajanje inkluzivnega izobraževanja v </a:t>
            </a:r>
            <a:r>
              <a:rPr lang="sl-SI" sz="2400" b="1" i="1" dirty="0">
                <a:effectLst/>
                <a:latin typeface="Calibri" panose="020F0502020204030204" pitchFamily="34" charset="0"/>
                <a:ea typeface="Calibri" panose="020F0502020204030204" pitchFamily="34" charset="0"/>
              </a:rPr>
              <a:t>obstoječih politikah in zakonodaji</a:t>
            </a:r>
            <a:r>
              <a:rPr lang="sl-SI" sz="2400" i="1" dirty="0">
                <a:effectLst/>
                <a:latin typeface="Calibri" panose="020F0502020204030204" pitchFamily="34" charset="0"/>
                <a:ea typeface="Calibri" panose="020F0502020204030204" pitchFamily="34" charset="0"/>
              </a:rPr>
              <a:t>, ki zagotavlja inkluzivno izobraževanje, </a:t>
            </a:r>
            <a:r>
              <a:rPr lang="sl-SI" sz="2400" i="1" dirty="0">
                <a:solidFill>
                  <a:srgbClr val="FF0000"/>
                </a:solidFill>
                <a:effectLst/>
                <a:latin typeface="Calibri" panose="020F0502020204030204" pitchFamily="34" charset="0"/>
                <a:ea typeface="Calibri" panose="020F0502020204030204" pitchFamily="34" charset="0"/>
              </a:rPr>
              <a:t>zato je predlagal, da </a:t>
            </a:r>
            <a:r>
              <a:rPr lang="sl-SI" sz="2400" b="1" i="1" dirty="0">
                <a:solidFill>
                  <a:srgbClr val="FF0000"/>
                </a:solidFill>
                <a:effectLst/>
                <a:latin typeface="Calibri" panose="020F0502020204030204" pitchFamily="34" charset="0"/>
                <a:ea typeface="Calibri" panose="020F0502020204030204" pitchFamily="34" charset="0"/>
              </a:rPr>
              <a:t>Slovenija sprejme strategijo in akcijski načrt z jasnim časovnim okvirjem za izvajanje inkluzivnega izobraževanja na vseh ravneh za vse otroke s PP ter vzpostavi tudi celovit sistem spremljanja za oceno napredka inkluzivnega izobraževanja;</a:t>
            </a:r>
            <a:endParaRPr lang="sl-SI" sz="2400" dirty="0">
              <a:solidFill>
                <a:srgbClr val="FF0000"/>
              </a:solidFill>
            </a:endParaRPr>
          </a:p>
        </p:txBody>
      </p:sp>
      <p:cxnSp>
        <p:nvCxnSpPr>
          <p:cNvPr id="4" name="Raven povezovalnik 3">
            <a:extLst>
              <a:ext uri="{FF2B5EF4-FFF2-40B4-BE49-F238E27FC236}">
                <a16:creationId xmlns:a16="http://schemas.microsoft.com/office/drawing/2014/main" id="{A92A44E5-3680-763E-AACE-D5457C402067}"/>
              </a:ext>
            </a:extLst>
          </p:cNvPr>
          <p:cNvCxnSpPr/>
          <p:nvPr/>
        </p:nvCxnSpPr>
        <p:spPr>
          <a:xfrm>
            <a:off x="676656" y="3394074"/>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579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194F09CC-C538-8395-C483-9BAAF955E62F}"/>
              </a:ext>
            </a:extLst>
          </p:cNvPr>
          <p:cNvSpPr>
            <a:spLocks noGrp="1"/>
          </p:cNvSpPr>
          <p:nvPr>
            <p:ph idx="1"/>
          </p:nvPr>
        </p:nvSpPr>
        <p:spPr>
          <a:xfrm>
            <a:off x="365760" y="1152144"/>
            <a:ext cx="11503152" cy="5285230"/>
          </a:xfrm>
        </p:spPr>
        <p:txBody>
          <a:bodyPr>
            <a:normAutofit/>
          </a:bodyPr>
          <a:lstStyle/>
          <a:p>
            <a:pPr>
              <a:lnSpc>
                <a:spcPct val="107000"/>
              </a:lnSpc>
              <a:spcAft>
                <a:spcPts val="800"/>
              </a:spcAft>
            </a:pPr>
            <a:r>
              <a:rPr lang="sl-SI"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Potrebno je</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načrtovanje, uresničevanje in </a:t>
            </a:r>
            <a:r>
              <a:rPr lang="sl-SI" sz="24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evalvacija</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inkluzivne vzgoje in izobraževanja na vseh stopnjah vzgoje in izobraževanja.</a:t>
            </a:r>
          </a:p>
          <a:p>
            <a:pPr>
              <a:lnSpc>
                <a:spcPct val="107000"/>
              </a:lnSpc>
              <a:spcAft>
                <a:spcPts val="800"/>
              </a:spcAft>
            </a:pP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 dopolnjenem ali </a:t>
            </a:r>
            <a:r>
              <a:rPr lang="sl-SI"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spremenjenem Zakonu o usmerjanju otrok s posebnimi potrebami</a:t>
            </a: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je treba upoštevati </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mednarodno pravno zavezujoče dokumente</a:t>
            </a: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sl-SI"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Salamanško deklaracijo, Konvencijo o otrokovih pravicah, Konvencijo o pravicah invalidov, Evropske usmeritve </a:t>
            </a: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a:t>
            </a:r>
            <a:r>
              <a:rPr lang="sl-SI"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zaveze o pravicah otrok s PP</a:t>
            </a: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itn.) </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ter za uresničevanje uzakonjenih pravic oblikovati ustrezne zakonske in podzakonske dokument</a:t>
            </a:r>
            <a:r>
              <a:rPr lang="sl-SI"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 </a:t>
            </a:r>
            <a:r>
              <a:rPr lang="sl-SI"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Predvidena pa bi morali biti tudi evalvacija uresničevanja uzakonjenih pravic. </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9743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8CD89ED-399B-BCB9-D5B8-3B23E077B39A}"/>
              </a:ext>
            </a:extLst>
          </p:cNvPr>
          <p:cNvSpPr>
            <a:spLocks noGrp="1"/>
          </p:cNvSpPr>
          <p:nvPr>
            <p:ph type="title"/>
          </p:nvPr>
        </p:nvSpPr>
        <p:spPr>
          <a:xfrm>
            <a:off x="509016" y="991933"/>
            <a:ext cx="11173968" cy="3836097"/>
          </a:xfrm>
        </p:spPr>
        <p:txBody>
          <a:bodyPr>
            <a:noAutofit/>
          </a:bodyPr>
          <a:lstStyle/>
          <a:p>
            <a:pPr marL="457200" indent="-457200">
              <a:lnSpc>
                <a:spcPct val="107000"/>
              </a:lnSpc>
              <a:spcBef>
                <a:spcPts val="1800"/>
              </a:spcBef>
              <a:spcAft>
                <a:spcPts val="1200"/>
              </a:spcAft>
              <a:buFont typeface="+mj-lt"/>
              <a:buAutoNum type="alphaLcPeriod" startAt="3"/>
            </a:pPr>
            <a:r>
              <a:rPr lang="sl-SI" sz="2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Odbor za pravice invalidov je zaskrbljen tudi zaradi nezadostnih zmogljivosti rednih šol pri zagotavljanju prilagojenih izobraževalnih programov in inkluzivnega učnega okolja, zlasti </a:t>
            </a:r>
            <a:r>
              <a:rPr lang="sl-SI" sz="24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zaradi pomanjkanja veščin in znanja učiteljev </a:t>
            </a:r>
            <a:r>
              <a:rPr lang="sl-SI" sz="2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 metodologijah inkluzivnega poučevanja ter </a:t>
            </a:r>
            <a:r>
              <a:rPr lang="sl-SI" sz="24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zaradi nizkih pričakovanj glede zmožnosti otrok s PP, </a:t>
            </a:r>
            <a:r>
              <a:rPr lang="sl-SI" sz="24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zato je predlagal, da Slovenija okrepi zmogljivosti šol, ki izvajajo inkluzivno izobraževanje, </a:t>
            </a:r>
            <a:r>
              <a:rPr lang="sl-SI" sz="2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z zagotavljanjem usposabljanja učiteljev za inkluzivno izobraževanje, prilagoditev izobraževalnih programov in učnih metod. </a:t>
            </a:r>
            <a:r>
              <a:rPr lang="sl-SI" sz="24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Država pogodbenica naj </a:t>
            </a:r>
            <a:r>
              <a:rPr lang="sl-SI" sz="2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izboljša kakovost podpore pri izobraževanju, ko zagotavlja individualni način dela z otroki s PP, in krepitev njihovih sposobnosti</a:t>
            </a:r>
            <a:r>
              <a:rPr lang="sl-SI" sz="24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endParaRPr lang="sl-SI"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Raven povezovalnik 3">
            <a:extLst>
              <a:ext uri="{FF2B5EF4-FFF2-40B4-BE49-F238E27FC236}">
                <a16:creationId xmlns:a16="http://schemas.microsoft.com/office/drawing/2014/main" id="{8F795A36-D3C3-319E-BA20-8D63FCE2BDE1}"/>
              </a:ext>
            </a:extLst>
          </p:cNvPr>
          <p:cNvCxnSpPr/>
          <p:nvPr/>
        </p:nvCxnSpPr>
        <p:spPr>
          <a:xfrm>
            <a:off x="509016" y="4828030"/>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62074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1253</Words>
  <Application>Microsoft Office PowerPoint</Application>
  <PresentationFormat>Širokozaslonsko</PresentationFormat>
  <Paragraphs>39</Paragraphs>
  <Slides>10</Slides>
  <Notes>2</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10</vt:i4>
      </vt:variant>
    </vt:vector>
  </HeadingPairs>
  <TitlesOfParts>
    <vt:vector size="15" baseType="lpstr">
      <vt:lpstr>Arial</vt:lpstr>
      <vt:lpstr>Calibri</vt:lpstr>
      <vt:lpstr>Calibri Light</vt:lpstr>
      <vt:lpstr>Maiandra GD</vt:lpstr>
      <vt:lpstr>Officeova tema</vt:lpstr>
      <vt:lpstr>Otroci in mladostniki s PP v vzgoji in izobraževanju</vt:lpstr>
      <vt:lpstr>PowerPointova predstavitev</vt:lpstr>
      <vt:lpstr>PowerPointova predstavitev</vt:lpstr>
      <vt:lpstr>PowerPointova predstavitev</vt:lpstr>
      <vt:lpstr>Odbor za pravice invalidov je zaskrbljen zaradi obstoječih vzporednih posebnih in splošnih izobraževalnih sistemov za otroke s PP, zato je Sloveniji kot državi pogodbenici predlagal, da prizna pravico otrok s PP do inkluzivnega izobraževanja in opusti sheme ločenega izobraževanja.</vt:lpstr>
      <vt:lpstr>PowerPointova predstavitev</vt:lpstr>
      <vt:lpstr>Odbor za pravice invalidov je zaskrbljen zaradi pomanjkanja konkretnih ciljev in določb za izvajanje inkluzivnega izobraževanja v obstoječih politikah in zakonodaji, ki zagotavlja inkluzivno izobraževanje, zato je predlagal, da Slovenija sprejme strategijo in akcijski načrt z jasnim časovnim okvirjem za izvajanje inkluzivnega izobraževanja na vseh ravneh za vse otroke s PP ter vzpostavi tudi celovit sistem spremljanja za oceno napredka inkluzivnega izobraževanja;</vt:lpstr>
      <vt:lpstr>PowerPointova predstavitev</vt:lpstr>
      <vt:lpstr>Odbor za pravice invalidov je zaskrbljen tudi zaradi nezadostnih zmogljivosti rednih šol pri zagotavljanju prilagojenih izobraževalnih programov in inkluzivnega učnega okolja, zlasti zaradi pomanjkanja veščin in znanja učiteljev o metodologijah inkluzivnega poučevanja ter zaradi nizkih pričakovanj glede zmožnosti otrok s PP, zato je predlagal, da Slovenija okrepi zmogljivosti šol, ki izvajajo inkluzivno izobraževanje, z zagotavljanjem usposabljanja učiteljev za inkluzivno izobraževanje, prilagoditev izobraževalnih programov in učnih metod. Država pogodbenica naj izboljša kakovost podpore pri izobraževanju, ko zagotavlja individualni način dela z otroki s PP, in krepitev njihovih sposobnosti.</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Otroci in mladostniki s PP v vzgoji in izobraževanju</dc:title>
  <dc:creator>Košak Babuder, Milena</dc:creator>
  <cp:lastModifiedBy>Košak Babuder, Milena</cp:lastModifiedBy>
  <cp:revision>3</cp:revision>
  <dcterms:created xsi:type="dcterms:W3CDTF">2023-07-12T07:51:04Z</dcterms:created>
  <dcterms:modified xsi:type="dcterms:W3CDTF">2023-11-07T12:34:22Z</dcterms:modified>
</cp:coreProperties>
</file>