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16"/>
  </p:notesMasterIdLst>
  <p:handoutMasterIdLst>
    <p:handoutMasterId r:id="rId17"/>
  </p:handoutMasterIdLst>
  <p:sldIdLst>
    <p:sldId id="365" r:id="rId5"/>
    <p:sldId id="381" r:id="rId6"/>
    <p:sldId id="383" r:id="rId7"/>
    <p:sldId id="374" r:id="rId8"/>
    <p:sldId id="375" r:id="rId9"/>
    <p:sldId id="376" r:id="rId10"/>
    <p:sldId id="382" r:id="rId11"/>
    <p:sldId id="378" r:id="rId12"/>
    <p:sldId id="379" r:id="rId13"/>
    <p:sldId id="380" r:id="rId14"/>
    <p:sldId id="377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9933"/>
    <a:srgbClr val="B25B34"/>
    <a:srgbClr val="FF0000"/>
    <a:srgbClr val="F5F8D4"/>
    <a:srgbClr val="00FF00"/>
    <a:srgbClr val="F4E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9606BE-492A-4B67-A9BE-E8379B78DB63}" v="57" dt="2023-03-14T20:38:10.068"/>
    <p1510:client id="{E708FC6C-BC53-41EB-8FA4-FF0CC8E87D60}" v="108" dt="2023-04-07T07:32:50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43" autoAdjust="0"/>
  </p:normalViewPr>
  <p:slideViewPr>
    <p:cSldViewPr>
      <p:cViewPr varScale="1">
        <p:scale>
          <a:sx n="122" d="100"/>
          <a:sy n="122" d="100"/>
        </p:scale>
        <p:origin x="1284" y="114"/>
      </p:cViewPr>
      <p:guideLst>
        <p:guide orient="horz" pos="279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EC5FA-8A73-4D4B-BC58-DA4F9F683F47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CA821-5028-42C2-AA8F-0B1AE65D1A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1362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BC90B-6A09-48BD-8379-48866DF036D5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5BED9-7238-4822-BBF4-07EDF2B9DA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6871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noProof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l-SI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224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1935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1760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98235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05486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279944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77447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383728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52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01934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43122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pic>
        <p:nvPicPr>
          <p:cNvPr id="1028" name="Picture 7" descr="11_noga_druga_str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76925"/>
            <a:ext cx="9144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7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1"/>
          <p:cNvSpPr txBox="1">
            <a:spLocks/>
          </p:cNvSpPr>
          <p:nvPr/>
        </p:nvSpPr>
        <p:spPr bwMode="auto">
          <a:xfrm>
            <a:off x="601712" y="3979859"/>
            <a:ext cx="8229600" cy="150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sl-SI" sz="1600" kern="0" dirty="0" smtClean="0">
              <a:solidFill>
                <a:srgbClr val="002060"/>
              </a:solidFill>
              <a:cs typeface="Arial"/>
            </a:endParaRPr>
          </a:p>
          <a:p>
            <a:endParaRPr lang="sl-SI" sz="1600" kern="0" dirty="0">
              <a:solidFill>
                <a:srgbClr val="002060"/>
              </a:solidFill>
              <a:cs typeface="Arial"/>
            </a:endParaRPr>
          </a:p>
          <a:p>
            <a:r>
              <a:rPr lang="sl-SI" sz="1600" kern="0" dirty="0" smtClean="0">
                <a:solidFill>
                  <a:srgbClr val="002060"/>
                </a:solidFill>
                <a:cs typeface="Arial"/>
              </a:rPr>
              <a:t>6. seja Delovne skupine za pripravo Nacionalnega </a:t>
            </a:r>
          </a:p>
          <a:p>
            <a:r>
              <a:rPr lang="sl-SI" sz="1600" kern="0" dirty="0" smtClean="0">
                <a:solidFill>
                  <a:srgbClr val="002060"/>
                </a:solidFill>
                <a:cs typeface="Arial"/>
              </a:rPr>
              <a:t>programa vzgoje in izobraževanja za obdobje 2023-2033                        16. 5. 2023</a:t>
            </a:r>
          </a:p>
          <a:p>
            <a:endParaRPr lang="sl-SI" sz="1800" kern="0" dirty="0">
              <a:solidFill>
                <a:schemeClr val="accent6"/>
              </a:solidFill>
              <a:cs typeface="Arial"/>
            </a:endParaRPr>
          </a:p>
          <a:p>
            <a:endParaRPr lang="sl-SI" sz="1800" kern="0" dirty="0">
              <a:solidFill>
                <a:schemeClr val="accent6"/>
              </a:solidFill>
              <a:cs typeface="Arial"/>
            </a:endParaRPr>
          </a:p>
        </p:txBody>
      </p:sp>
      <p:pic>
        <p:nvPicPr>
          <p:cNvPr id="5" name="Slika 4" descr="primar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5470"/>
            <a:ext cx="516890" cy="686435"/>
          </a:xfrm>
          <a:prstGeom prst="rect">
            <a:avLst/>
          </a:prstGeom>
          <a:noFill/>
        </p:spPr>
      </p:pic>
      <p:pic>
        <p:nvPicPr>
          <p:cNvPr id="6" name="Slika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935" y="592180"/>
            <a:ext cx="1875155" cy="356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277" y="513020"/>
            <a:ext cx="1487805" cy="46355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644" y="623323"/>
            <a:ext cx="2106613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467544" y="1908685"/>
            <a:ext cx="8229600" cy="1143000"/>
          </a:xfrm>
        </p:spPr>
        <p:txBody>
          <a:bodyPr/>
          <a:lstStyle/>
          <a:p>
            <a:pPr algn="ctr"/>
            <a:r>
              <a:rPr lang="sl-SI" dirty="0" smtClean="0">
                <a:solidFill>
                  <a:srgbClr val="002060"/>
                </a:solidFill>
                <a:cs typeface="Arial"/>
              </a:rPr>
              <a:t>Predstavitev </a:t>
            </a:r>
            <a:br>
              <a:rPr lang="sl-SI" dirty="0" smtClean="0">
                <a:solidFill>
                  <a:srgbClr val="002060"/>
                </a:solidFill>
                <a:cs typeface="Arial"/>
              </a:rPr>
            </a:br>
            <a:r>
              <a:rPr lang="sl-SI" dirty="0" smtClean="0">
                <a:solidFill>
                  <a:srgbClr val="002060"/>
                </a:solidFill>
                <a:cs typeface="Arial"/>
              </a:rPr>
              <a:t>Izhodišč za prenovo kurikuluma za vrtce</a:t>
            </a:r>
            <a:endParaRPr lang="sl-SI" dirty="0">
              <a:solidFill>
                <a:srgbClr val="00206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83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23528" y="116632"/>
            <a:ext cx="8712968" cy="5832648"/>
          </a:xfrm>
        </p:spPr>
        <p:txBody>
          <a:bodyPr/>
          <a:lstStyle/>
          <a:p>
            <a:pPr marL="0" indent="0">
              <a:buNone/>
            </a:pPr>
            <a:r>
              <a:rPr lang="sl-SI" sz="2400" b="1" u="sng" dirty="0" smtClean="0">
                <a:solidFill>
                  <a:srgbClr val="C00000"/>
                </a:solidFill>
              </a:rPr>
              <a:t>CILJI PRENOVE Kurikuluma za vrtce</a:t>
            </a:r>
          </a:p>
          <a:p>
            <a:pPr marL="0" indent="0">
              <a:buNone/>
            </a:pPr>
            <a:endParaRPr lang="sl-SI" sz="1200" b="1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 startAt="12"/>
            </a:pPr>
            <a:r>
              <a:rPr lang="sl-SI" sz="2200" dirty="0" smtClean="0">
                <a:solidFill>
                  <a:srgbClr val="002060"/>
                </a:solidFill>
              </a:rPr>
              <a:t>Poudariti pomen horizontalne </a:t>
            </a:r>
            <a:r>
              <a:rPr lang="sl-SI" sz="2200" dirty="0">
                <a:solidFill>
                  <a:srgbClr val="002060"/>
                </a:solidFill>
              </a:rPr>
              <a:t>povezave in </a:t>
            </a:r>
            <a:r>
              <a:rPr lang="sl-SI" sz="2200" dirty="0" smtClean="0">
                <a:solidFill>
                  <a:srgbClr val="002060"/>
                </a:solidFill>
              </a:rPr>
              <a:t>aktivne vključenosti </a:t>
            </a:r>
            <a:r>
              <a:rPr lang="sl-SI" sz="2200" dirty="0">
                <a:solidFill>
                  <a:srgbClr val="002060"/>
                </a:solidFill>
              </a:rPr>
              <a:t>vrtca v lokalno </a:t>
            </a:r>
            <a:r>
              <a:rPr lang="sl-SI" sz="2200" dirty="0" smtClean="0">
                <a:solidFill>
                  <a:srgbClr val="002060"/>
                </a:solidFill>
              </a:rPr>
              <a:t>skupnost ter stalnega in kakovostnega sodelovanja s straši.</a:t>
            </a:r>
            <a:endParaRPr lang="sl-SI" sz="2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 startAt="12"/>
            </a:pPr>
            <a:r>
              <a:rPr lang="sl-SI" sz="2200" dirty="0" smtClean="0">
                <a:solidFill>
                  <a:srgbClr val="002060"/>
                </a:solidFill>
              </a:rPr>
              <a:t>Posebno pozornost nameniti postopnemu uvajanju </a:t>
            </a:r>
            <a:r>
              <a:rPr lang="sl-SI" sz="2200" dirty="0">
                <a:solidFill>
                  <a:srgbClr val="002060"/>
                </a:solidFill>
              </a:rPr>
              <a:t>otrok v vrtec ter </a:t>
            </a:r>
            <a:r>
              <a:rPr lang="sl-SI" sz="2200" dirty="0" smtClean="0">
                <a:solidFill>
                  <a:srgbClr val="002060"/>
                </a:solidFill>
              </a:rPr>
              <a:t>vstopu </a:t>
            </a:r>
            <a:r>
              <a:rPr lang="sl-SI" sz="2200" dirty="0">
                <a:solidFill>
                  <a:srgbClr val="002060"/>
                </a:solidFill>
              </a:rPr>
              <a:t>otrok v šolo; </a:t>
            </a:r>
            <a:r>
              <a:rPr lang="sl-SI" sz="2200" dirty="0" smtClean="0">
                <a:solidFill>
                  <a:srgbClr val="002060"/>
                </a:solidFill>
              </a:rPr>
              <a:t>poudariti pomen stalnega </a:t>
            </a:r>
            <a:r>
              <a:rPr lang="sl-SI" sz="2200" dirty="0">
                <a:solidFill>
                  <a:srgbClr val="002060"/>
                </a:solidFill>
              </a:rPr>
              <a:t>in </a:t>
            </a:r>
            <a:r>
              <a:rPr lang="sl-SI" sz="2200" dirty="0" smtClean="0">
                <a:solidFill>
                  <a:srgbClr val="002060"/>
                </a:solidFill>
              </a:rPr>
              <a:t>kakovostnega sodelovanja </a:t>
            </a:r>
            <a:r>
              <a:rPr lang="sl-SI" sz="2200" dirty="0">
                <a:solidFill>
                  <a:srgbClr val="002060"/>
                </a:solidFill>
              </a:rPr>
              <a:t>s </a:t>
            </a:r>
            <a:r>
              <a:rPr lang="sl-SI" sz="2200" dirty="0" smtClean="0">
                <a:solidFill>
                  <a:srgbClr val="002060"/>
                </a:solidFill>
              </a:rPr>
              <a:t>starši, šolo </a:t>
            </a:r>
            <a:r>
              <a:rPr lang="sl-SI" sz="2200" dirty="0">
                <a:solidFill>
                  <a:srgbClr val="002060"/>
                </a:solidFill>
              </a:rPr>
              <a:t>in drugimi strokovnimi </a:t>
            </a:r>
            <a:r>
              <a:rPr lang="sl-SI" sz="2200" dirty="0" smtClean="0">
                <a:solidFill>
                  <a:srgbClr val="002060"/>
                </a:solidFill>
              </a:rPr>
              <a:t>institucijami (ustvarjanje prostorov srečevanja med vrtcem in šolo).</a:t>
            </a:r>
            <a:endParaRPr lang="sl-SI" sz="2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 startAt="12"/>
            </a:pPr>
            <a:r>
              <a:rPr lang="sl-SI" sz="2200" dirty="0">
                <a:solidFill>
                  <a:srgbClr val="002060"/>
                </a:solidFill>
              </a:rPr>
              <a:t>Uvajanju </a:t>
            </a:r>
            <a:r>
              <a:rPr lang="sl-SI" sz="2200" dirty="0" smtClean="0">
                <a:solidFill>
                  <a:srgbClr val="002060"/>
                </a:solidFill>
              </a:rPr>
              <a:t>prenovljenega </a:t>
            </a:r>
            <a:r>
              <a:rPr lang="sl-SI" sz="2200" dirty="0">
                <a:solidFill>
                  <a:srgbClr val="002060"/>
                </a:solidFill>
              </a:rPr>
              <a:t>kurikuluma nameniti dovolj časa in strokovne podpore</a:t>
            </a:r>
            <a:r>
              <a:rPr lang="sl-SI" sz="2200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Font typeface="+mj-lt"/>
              <a:buAutoNum type="arabicPeriod" startAt="12"/>
            </a:pPr>
            <a:endParaRPr lang="sl-SI" sz="2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 startAt="12"/>
            </a:pPr>
            <a:endParaRPr lang="sl-SI" sz="2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836712"/>
          </a:xfrm>
        </p:spPr>
        <p:txBody>
          <a:bodyPr/>
          <a:lstStyle/>
          <a:p>
            <a:r>
              <a:rPr lang="sl-SI" sz="2400" u="sng" dirty="0">
                <a:solidFill>
                  <a:srgbClr val="C00000"/>
                </a:solidFill>
              </a:rPr>
              <a:t>Načela </a:t>
            </a:r>
            <a:r>
              <a:rPr lang="sl-SI" sz="2400" u="sng" dirty="0" smtClean="0">
                <a:solidFill>
                  <a:srgbClr val="C00000"/>
                </a:solidFill>
              </a:rPr>
              <a:t>prenove kurikuluma za vrtce</a:t>
            </a:r>
            <a:endParaRPr lang="sl-SI" sz="2400" u="sng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18457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l-SI" sz="2100" dirty="0">
                <a:solidFill>
                  <a:srgbClr val="002060"/>
                </a:solidFill>
              </a:rPr>
              <a:t>Načelo enakih možnosti ter uglašenosti kurikuluma s spremembami v družbi in svetu ter življenjem otrok in družin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100" dirty="0">
                <a:solidFill>
                  <a:srgbClr val="002060"/>
                </a:solidFill>
              </a:rPr>
              <a:t>Načelo strokovne utemeljenosti kurikuluma 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100" dirty="0">
                <a:solidFill>
                  <a:srgbClr val="002060"/>
                </a:solidFill>
              </a:rPr>
              <a:t>Načelo primerjave s sodobnimi kurikulumi za predšolsko vzgojo v drugih državah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100" dirty="0">
                <a:solidFill>
                  <a:srgbClr val="002060"/>
                </a:solidFill>
              </a:rPr>
              <a:t>Načelo procesno-razvojnega načrtovanja </a:t>
            </a:r>
            <a:r>
              <a:rPr lang="sl-SI" sz="2100" dirty="0" smtClean="0">
                <a:solidFill>
                  <a:srgbClr val="002060"/>
                </a:solidFill>
              </a:rPr>
              <a:t>VI dela</a:t>
            </a:r>
            <a:r>
              <a:rPr lang="sl-SI" sz="2100" dirty="0">
                <a:solidFill>
                  <a:srgbClr val="002060"/>
                </a:solidFill>
              </a:rPr>
              <a:t>, sprotnega spremljanja ter avtonomnosti in strokovne odgovornosti vrtca 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100" dirty="0">
                <a:solidFill>
                  <a:srgbClr val="002060"/>
                </a:solidFill>
              </a:rPr>
              <a:t>Načelo stalnega in kakovostnega povezovanja in sodelovanja s starši ter sodelovanja z lokalnim okoljem, šolo in drugimi institucijami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100" dirty="0">
                <a:solidFill>
                  <a:srgbClr val="002060"/>
                </a:solidFill>
              </a:rPr>
              <a:t>Načelo vključevanja </a:t>
            </a:r>
            <a:r>
              <a:rPr lang="sl-SI" sz="2100" dirty="0" err="1">
                <a:solidFill>
                  <a:srgbClr val="002060"/>
                </a:solidFill>
              </a:rPr>
              <a:t>medpodročnih</a:t>
            </a:r>
            <a:r>
              <a:rPr lang="sl-SI" sz="2100" dirty="0">
                <a:solidFill>
                  <a:srgbClr val="002060"/>
                </a:solidFill>
              </a:rPr>
              <a:t> dejavnosti v </a:t>
            </a:r>
            <a:r>
              <a:rPr lang="sl-SI" sz="2100" dirty="0" smtClean="0">
                <a:solidFill>
                  <a:srgbClr val="002060"/>
                </a:solidFill>
              </a:rPr>
              <a:t>kurikulum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sl-SI" sz="2000" dirty="0"/>
              <a:t>Poleg področij dejavnosti so ključnega pomena </a:t>
            </a:r>
            <a:r>
              <a:rPr lang="sl-SI" sz="2000" dirty="0" err="1"/>
              <a:t>medpodročne</a:t>
            </a:r>
            <a:r>
              <a:rPr lang="sl-SI" sz="2000" dirty="0"/>
              <a:t> dejavnosti, ki prečijo kurikulum.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sl-SI" sz="2000" dirty="0"/>
              <a:t>Pomembno je tudi spodbujanje iniciativnosti, ustvarjalnosti, samostojnosti, reševanja problemov in kritičnega mišljenja</a:t>
            </a:r>
            <a:endParaRPr lang="sl-SI" sz="20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l-SI" sz="2100" dirty="0" smtClean="0">
                <a:solidFill>
                  <a:srgbClr val="002060"/>
                </a:solidFill>
              </a:rPr>
              <a:t>Načelo </a:t>
            </a:r>
            <a:r>
              <a:rPr lang="sl-SI" sz="2100" dirty="0">
                <a:solidFill>
                  <a:srgbClr val="002060"/>
                </a:solidFill>
              </a:rPr>
              <a:t>strokovne podpore ob uvajanju prenovljenega </a:t>
            </a:r>
            <a:r>
              <a:rPr lang="sl-SI" sz="2100" dirty="0" smtClean="0">
                <a:solidFill>
                  <a:srgbClr val="002060"/>
                </a:solidFill>
              </a:rPr>
              <a:t>kurikuluma</a:t>
            </a:r>
            <a:endParaRPr lang="sl-SI" sz="1800" dirty="0"/>
          </a:p>
          <a:p>
            <a:pPr marL="400050" lvl="1" indent="0">
              <a:buNone/>
            </a:pPr>
            <a:endParaRPr lang="sl-SI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1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692696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sz="2400" u="sng" dirty="0" smtClean="0">
                <a:solidFill>
                  <a:srgbClr val="C00000"/>
                </a:solidFill>
              </a:rPr>
              <a:t>Ključni poudarki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84684" y="620688"/>
            <a:ext cx="8712968" cy="5256584"/>
          </a:xfrm>
        </p:spPr>
        <p:txBody>
          <a:bodyPr/>
          <a:lstStyle/>
          <a:p>
            <a:pPr>
              <a:buFontTx/>
              <a:buChar char="-"/>
            </a:pPr>
            <a:r>
              <a:rPr lang="sl-SI" sz="2100" i="1" dirty="0">
                <a:solidFill>
                  <a:srgbClr val="CC0000"/>
                </a:solidFill>
              </a:rPr>
              <a:t>Izhodišča za prenovo kurikuluma za vrtce </a:t>
            </a:r>
            <a:r>
              <a:rPr lang="sl-SI" sz="2100" i="1" dirty="0" smtClean="0">
                <a:solidFill>
                  <a:srgbClr val="CC0000"/>
                </a:solidFill>
              </a:rPr>
              <a:t>(2022) </a:t>
            </a:r>
            <a:r>
              <a:rPr lang="sl-SI" sz="2100" dirty="0" smtClean="0">
                <a:solidFill>
                  <a:srgbClr val="CC0000"/>
                </a:solidFill>
              </a:rPr>
              <a:t>konceptualno </a:t>
            </a:r>
            <a:r>
              <a:rPr lang="sl-SI" sz="2100" dirty="0">
                <a:solidFill>
                  <a:srgbClr val="CC0000"/>
                </a:solidFill>
              </a:rPr>
              <a:t>ne spreminjajo izhodiščnega </a:t>
            </a:r>
            <a:r>
              <a:rPr lang="sl-SI" sz="2100" dirty="0" err="1">
                <a:solidFill>
                  <a:srgbClr val="CC0000"/>
                </a:solidFill>
              </a:rPr>
              <a:t>kurikularnega</a:t>
            </a:r>
            <a:r>
              <a:rPr lang="sl-SI" sz="2100" dirty="0">
                <a:solidFill>
                  <a:srgbClr val="CC0000"/>
                </a:solidFill>
              </a:rPr>
              <a:t> dokumenta, pač pa ga le dopolnjujejo v tistih vsebinskih vidikih, ki niso ustrezno opredeljeni oz. ki manjkajo.</a:t>
            </a:r>
          </a:p>
          <a:p>
            <a:pPr>
              <a:buFontTx/>
              <a:buChar char="-"/>
            </a:pPr>
            <a:r>
              <a:rPr lang="sl-SI" sz="2100" dirty="0" smtClean="0">
                <a:solidFill>
                  <a:srgbClr val="002060"/>
                </a:solidFill>
              </a:rPr>
              <a:t>Kurikulum </a:t>
            </a:r>
            <a:r>
              <a:rPr lang="sl-SI" sz="2100" dirty="0">
                <a:solidFill>
                  <a:srgbClr val="002060"/>
                </a:solidFill>
              </a:rPr>
              <a:t>mora omogočati vsem </a:t>
            </a:r>
            <a:r>
              <a:rPr lang="sl-SI" sz="2100" dirty="0" smtClean="0">
                <a:solidFill>
                  <a:srgbClr val="002060"/>
                </a:solidFill>
              </a:rPr>
              <a:t>otrokom enake možnosti, upoštevati značilnosti </a:t>
            </a:r>
            <a:r>
              <a:rPr lang="sl-SI" sz="2100" dirty="0">
                <a:solidFill>
                  <a:srgbClr val="002060"/>
                </a:solidFill>
              </a:rPr>
              <a:t>in potrebe otrok in </a:t>
            </a:r>
            <a:r>
              <a:rPr lang="sl-SI" sz="2100" dirty="0" smtClean="0">
                <a:solidFill>
                  <a:srgbClr val="002060"/>
                </a:solidFill>
              </a:rPr>
              <a:t>staršev; biti mora razvojno </a:t>
            </a:r>
            <a:r>
              <a:rPr lang="sl-SI" sz="2100" dirty="0">
                <a:solidFill>
                  <a:srgbClr val="002060"/>
                </a:solidFill>
              </a:rPr>
              <a:t>naravnan</a:t>
            </a:r>
            <a:r>
              <a:rPr lang="sl-SI" sz="2100" dirty="0" smtClean="0">
                <a:solidFill>
                  <a:srgbClr val="00206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sl-SI" sz="2100" dirty="0" smtClean="0">
                <a:solidFill>
                  <a:srgbClr val="002060"/>
                </a:solidFill>
              </a:rPr>
              <a:t>Temeljiti mora na </a:t>
            </a:r>
            <a:r>
              <a:rPr lang="sl-SI" sz="2100" dirty="0">
                <a:solidFill>
                  <a:srgbClr val="002060"/>
                </a:solidFill>
              </a:rPr>
              <a:t>znanstvenih spoznanjih strok, ki se navezujejo na posamezna področja </a:t>
            </a:r>
            <a:r>
              <a:rPr lang="sl-SI" sz="2100" dirty="0" smtClean="0">
                <a:solidFill>
                  <a:srgbClr val="002060"/>
                </a:solidFill>
              </a:rPr>
              <a:t>kurikuluma, </a:t>
            </a:r>
            <a:r>
              <a:rPr lang="sl-SI" sz="2100" dirty="0">
                <a:solidFill>
                  <a:srgbClr val="002060"/>
                </a:solidFill>
              </a:rPr>
              <a:t>in strok, ki preučujejo obdobje zgodnjega </a:t>
            </a:r>
            <a:r>
              <a:rPr lang="sl-SI" sz="2100" dirty="0" smtClean="0">
                <a:solidFill>
                  <a:srgbClr val="002060"/>
                </a:solidFill>
              </a:rPr>
              <a:t>otroštva.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sl-SI" sz="2100" dirty="0" smtClean="0">
                <a:solidFill>
                  <a:srgbClr val="002060"/>
                </a:solidFill>
              </a:rPr>
              <a:t>Vsa </a:t>
            </a:r>
            <a:r>
              <a:rPr lang="sl-SI" sz="2100" dirty="0">
                <a:solidFill>
                  <a:srgbClr val="002060"/>
                </a:solidFill>
              </a:rPr>
              <a:t>besedila </a:t>
            </a:r>
            <a:r>
              <a:rPr lang="sl-SI" sz="2100" dirty="0" smtClean="0">
                <a:solidFill>
                  <a:srgbClr val="002060"/>
                </a:solidFill>
              </a:rPr>
              <a:t>se morajo smiselno dopolniti z vidika novih </a:t>
            </a:r>
            <a:r>
              <a:rPr lang="sl-SI" sz="2100" dirty="0">
                <a:solidFill>
                  <a:srgbClr val="002060"/>
                </a:solidFill>
              </a:rPr>
              <a:t>spoznanj ter specifičnosti razvoja </a:t>
            </a:r>
            <a:r>
              <a:rPr lang="sl-SI" sz="2100" dirty="0" smtClean="0">
                <a:solidFill>
                  <a:srgbClr val="002060"/>
                </a:solidFill>
              </a:rPr>
              <a:t>in </a:t>
            </a:r>
            <a:r>
              <a:rPr lang="sl-SI" sz="2100" dirty="0">
                <a:solidFill>
                  <a:srgbClr val="002060"/>
                </a:solidFill>
              </a:rPr>
              <a:t>učenja </a:t>
            </a:r>
            <a:r>
              <a:rPr lang="sl-SI" sz="2100" dirty="0" smtClean="0">
                <a:solidFill>
                  <a:srgbClr val="002060"/>
                </a:solidFill>
              </a:rPr>
              <a:t>otrok</a:t>
            </a:r>
            <a:endParaRPr lang="sl-SI" sz="2100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l-SI" sz="2100" dirty="0">
                <a:solidFill>
                  <a:srgbClr val="002060"/>
                </a:solidFill>
              </a:rPr>
              <a:t>Posebno pozornost je treba nameniti zgodnjemu razvoju in učenju malčkov </a:t>
            </a:r>
            <a:r>
              <a:rPr lang="sl-SI" sz="2100" dirty="0" smtClean="0">
                <a:solidFill>
                  <a:srgbClr val="002060"/>
                </a:solidFill>
              </a:rPr>
              <a:t>oz. </a:t>
            </a:r>
            <a:r>
              <a:rPr lang="sl-SI" sz="2100" dirty="0">
                <a:solidFill>
                  <a:srgbClr val="002060"/>
                </a:solidFill>
              </a:rPr>
              <a:t>ciljem in dejavnostim v </a:t>
            </a:r>
            <a:r>
              <a:rPr lang="sl-SI" sz="2100" dirty="0" smtClean="0">
                <a:solidFill>
                  <a:srgbClr val="002060"/>
                </a:solidFill>
              </a:rPr>
              <a:t>1. starostnem </a:t>
            </a:r>
            <a:r>
              <a:rPr lang="sl-SI" sz="2100" dirty="0">
                <a:solidFill>
                  <a:srgbClr val="002060"/>
                </a:solidFill>
              </a:rPr>
              <a:t>obdobju </a:t>
            </a:r>
            <a:r>
              <a:rPr lang="sl-SI" sz="2100" dirty="0" smtClean="0">
                <a:solidFill>
                  <a:srgbClr val="002060"/>
                </a:solidFill>
              </a:rPr>
              <a:t>(1-3 </a:t>
            </a:r>
            <a:r>
              <a:rPr lang="sl-SI" sz="2100" dirty="0">
                <a:solidFill>
                  <a:srgbClr val="002060"/>
                </a:solidFill>
              </a:rPr>
              <a:t>let</a:t>
            </a:r>
            <a:r>
              <a:rPr lang="sl-SI" sz="2100" dirty="0" smtClean="0">
                <a:solidFill>
                  <a:srgbClr val="002060"/>
                </a:solidFill>
              </a:rPr>
              <a:t>), tj. opredeliti „kurikulum za 1. starostno obdobje“, ki bo občutljiv za značilnosti malčkov in skladen s „</a:t>
            </a:r>
            <a:r>
              <a:rPr lang="sl-SI" sz="2100" dirty="0" err="1" smtClean="0">
                <a:solidFill>
                  <a:srgbClr val="002060"/>
                </a:solidFill>
              </a:rPr>
              <a:t>kurikulom</a:t>
            </a:r>
            <a:r>
              <a:rPr lang="sl-SI" sz="2100" dirty="0" smtClean="0">
                <a:solidFill>
                  <a:srgbClr val="002060"/>
                </a:solidFill>
              </a:rPr>
              <a:t> za starejše otroke“.</a:t>
            </a:r>
          </a:p>
          <a:p>
            <a:pPr marL="0" indent="0">
              <a:buNone/>
            </a:pPr>
            <a:endParaRPr lang="sl-SI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6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692696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sz="2400" u="sng" dirty="0" smtClean="0">
                <a:solidFill>
                  <a:srgbClr val="C00000"/>
                </a:solidFill>
              </a:rPr>
              <a:t>Ključni poudarki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90059" y="620688"/>
            <a:ext cx="8712968" cy="5256584"/>
          </a:xfrm>
        </p:spPr>
        <p:txBody>
          <a:bodyPr/>
          <a:lstStyle/>
          <a:p>
            <a:pPr>
              <a:spcBef>
                <a:spcPts val="0"/>
              </a:spcBef>
              <a:buFontTx/>
              <a:buChar char="-"/>
            </a:pPr>
            <a:r>
              <a:rPr lang="sl-SI" sz="2100" dirty="0" smtClean="0">
                <a:solidFill>
                  <a:srgbClr val="002060"/>
                </a:solidFill>
              </a:rPr>
              <a:t>Zagotavljanje </a:t>
            </a:r>
            <a:r>
              <a:rPr lang="sl-SI" sz="2100" u="sng" dirty="0">
                <a:solidFill>
                  <a:srgbClr val="002060"/>
                </a:solidFill>
              </a:rPr>
              <a:t>čustvene varnosti otrok </a:t>
            </a:r>
            <a:r>
              <a:rPr lang="sl-SI" sz="2100" dirty="0">
                <a:solidFill>
                  <a:srgbClr val="002060"/>
                </a:solidFill>
              </a:rPr>
              <a:t>je temeljni pogoj za socialno povezovanje in sodelovanje, učenje, dobro </a:t>
            </a:r>
            <a:r>
              <a:rPr lang="sl-SI" sz="2100" dirty="0" smtClean="0">
                <a:solidFill>
                  <a:srgbClr val="002060"/>
                </a:solidFill>
              </a:rPr>
              <a:t>počutje…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l-PL" sz="2100" dirty="0">
                <a:solidFill>
                  <a:srgbClr val="002060"/>
                </a:solidFill>
              </a:rPr>
              <a:t>Pomen spodbujanja pragmatičnih in socialnih veščin, čustvenega doživljanja in izražanja otrok ter učenja empatije in samoregulacije (ti. </a:t>
            </a:r>
            <a:r>
              <a:rPr lang="pl-PL" sz="2100" u="sng" dirty="0">
                <a:solidFill>
                  <a:srgbClr val="002060"/>
                </a:solidFill>
              </a:rPr>
              <a:t>mehke veščine</a:t>
            </a:r>
            <a:r>
              <a:rPr lang="pl-PL" sz="2100" dirty="0">
                <a:solidFill>
                  <a:srgbClr val="002060"/>
                </a:solidFill>
              </a:rPr>
              <a:t>).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l-PL" sz="2100" dirty="0">
                <a:solidFill>
                  <a:srgbClr val="002060"/>
                </a:solidFill>
              </a:rPr>
              <a:t>Vloga vzgojitelja, ki </a:t>
            </a:r>
            <a:r>
              <a:rPr lang="pl-PL" sz="2100" u="sng" dirty="0">
                <a:solidFill>
                  <a:srgbClr val="002060"/>
                </a:solidFill>
              </a:rPr>
              <a:t>pogosto vstopa v interakcijo in pogovore z otroki</a:t>
            </a:r>
            <a:r>
              <a:rPr lang="pl-PL" sz="2100" dirty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sl-SI" sz="2100" u="sng" dirty="0" err="1">
                <a:solidFill>
                  <a:srgbClr val="002060"/>
                </a:solidFill>
              </a:rPr>
              <a:t>Participatorni</a:t>
            </a:r>
            <a:r>
              <a:rPr lang="sl-SI" sz="2100" u="sng" dirty="0">
                <a:solidFill>
                  <a:srgbClr val="002060"/>
                </a:solidFill>
              </a:rPr>
              <a:t> pedagoški modeli</a:t>
            </a:r>
            <a:r>
              <a:rPr lang="sl-SI" sz="2100" dirty="0">
                <a:solidFill>
                  <a:srgbClr val="002060"/>
                </a:solidFill>
              </a:rPr>
              <a:t>, ki izpostavijo pogled na otroka </a:t>
            </a:r>
            <a:r>
              <a:rPr lang="pl-PL" sz="2100" dirty="0">
                <a:solidFill>
                  <a:srgbClr val="002060"/>
                </a:solidFill>
              </a:rPr>
              <a:t>kot zmožnega posameznika.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sl-SI" sz="2100" dirty="0" smtClean="0">
                <a:solidFill>
                  <a:srgbClr val="002060"/>
                </a:solidFill>
              </a:rPr>
              <a:t>Socialna </a:t>
            </a:r>
            <a:r>
              <a:rPr lang="sl-SI" sz="2100" dirty="0">
                <a:solidFill>
                  <a:srgbClr val="002060"/>
                </a:solidFill>
              </a:rPr>
              <a:t>dimenzija učenja.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l-PL" sz="2100" dirty="0" smtClean="0">
                <a:solidFill>
                  <a:srgbClr val="002060"/>
                </a:solidFill>
              </a:rPr>
              <a:t>Raznovrstnost načinov učenja otrok.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l-PL" sz="2100" dirty="0" smtClean="0">
                <a:solidFill>
                  <a:srgbClr val="002060"/>
                </a:solidFill>
              </a:rPr>
              <a:t>Kakovost v vrtcu: </a:t>
            </a:r>
          </a:p>
          <a:p>
            <a:pPr marL="685800" lvl="1">
              <a:spcBef>
                <a:spcPts val="0"/>
              </a:spcBef>
            </a:pPr>
            <a:r>
              <a:rPr lang="pl-PL" sz="1800" dirty="0" smtClean="0">
                <a:solidFill>
                  <a:srgbClr val="002060"/>
                </a:solidFill>
              </a:rPr>
              <a:t>pomen spremljanja individualnega napredka otrok na vseh področjih razvoja in učenja; </a:t>
            </a:r>
          </a:p>
          <a:p>
            <a:pPr marL="685800" lvl="1">
              <a:spcBef>
                <a:spcPts val="0"/>
              </a:spcBef>
            </a:pPr>
            <a:r>
              <a:rPr lang="pl-PL" sz="1800" dirty="0" smtClean="0">
                <a:solidFill>
                  <a:srgbClr val="002060"/>
                </a:solidFill>
              </a:rPr>
              <a:t>pomen </a:t>
            </a:r>
            <a:r>
              <a:rPr lang="pl-PL" sz="1800" dirty="0">
                <a:solidFill>
                  <a:srgbClr val="002060"/>
                </a:solidFill>
              </a:rPr>
              <a:t>sporotnega </a:t>
            </a:r>
            <a:r>
              <a:rPr lang="pl-PL" sz="1800" dirty="0" smtClean="0">
                <a:solidFill>
                  <a:srgbClr val="002060"/>
                </a:solidFill>
              </a:rPr>
              <a:t>spremljanja vzgojnega </a:t>
            </a:r>
            <a:r>
              <a:rPr lang="pl-PL" sz="1800" dirty="0">
                <a:solidFill>
                  <a:srgbClr val="002060"/>
                </a:solidFill>
              </a:rPr>
              <a:t>dela  </a:t>
            </a:r>
            <a:r>
              <a:rPr lang="pl-PL" sz="1800" dirty="0" smtClean="0">
                <a:solidFill>
                  <a:srgbClr val="002060"/>
                </a:solidFill>
              </a:rPr>
              <a:t>za nadaljevanje ali začetek procesa načrtovanja in izvajanja (formativno spremljanje).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l-PL" sz="2100" dirty="0" smtClean="0">
                <a:solidFill>
                  <a:srgbClr val="002060"/>
                </a:solidFill>
              </a:rPr>
              <a:t>Digitalno </a:t>
            </a:r>
            <a:r>
              <a:rPr lang="pl-PL" sz="2100" dirty="0">
                <a:solidFill>
                  <a:srgbClr val="002060"/>
                </a:solidFill>
              </a:rPr>
              <a:t>podprto </a:t>
            </a:r>
            <a:r>
              <a:rPr lang="pl-PL" sz="2100" dirty="0" smtClean="0">
                <a:solidFill>
                  <a:srgbClr val="002060"/>
                </a:solidFill>
              </a:rPr>
              <a:t>učenje: premišljeno </a:t>
            </a:r>
            <a:r>
              <a:rPr lang="pl-PL" sz="2100" dirty="0">
                <a:solidFill>
                  <a:srgbClr val="002060"/>
                </a:solidFill>
              </a:rPr>
              <a:t>in strokovno vključiti v delo z </a:t>
            </a:r>
            <a:r>
              <a:rPr lang="pl-PL" sz="2100" dirty="0" smtClean="0">
                <a:solidFill>
                  <a:srgbClr val="002060"/>
                </a:solidFill>
              </a:rPr>
              <a:t>otroki, ko pomeni dodano vrednost pri spodbujanju in učenju otrok.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sl-SI" sz="21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l-SI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40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23528" y="116632"/>
            <a:ext cx="8712968" cy="5832648"/>
          </a:xfrm>
        </p:spPr>
        <p:txBody>
          <a:bodyPr/>
          <a:lstStyle/>
          <a:p>
            <a:pPr marL="0" indent="0">
              <a:buNone/>
            </a:pPr>
            <a:r>
              <a:rPr lang="sl-SI" sz="2400" b="1" u="sng" dirty="0" smtClean="0">
                <a:solidFill>
                  <a:srgbClr val="C00000"/>
                </a:solidFill>
              </a:rPr>
              <a:t>IZHODIŠČA za prenovo Kurikuluma za vrtce zajemajo:</a:t>
            </a:r>
          </a:p>
          <a:p>
            <a:pPr marL="0" indent="0">
              <a:buNone/>
            </a:pPr>
            <a:endParaRPr lang="sl-SI" sz="1200" b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romanUcPeriod"/>
            </a:pPr>
            <a:r>
              <a:rPr lang="sl-SI" sz="2200" b="1" dirty="0" smtClean="0">
                <a:solidFill>
                  <a:srgbClr val="C00000"/>
                </a:solidFill>
              </a:rPr>
              <a:t>UVOD</a:t>
            </a:r>
            <a:r>
              <a:rPr lang="sl-SI" sz="2200" b="1" dirty="0" smtClean="0">
                <a:solidFill>
                  <a:srgbClr val="002060"/>
                </a:solidFill>
              </a:rPr>
              <a:t> </a:t>
            </a:r>
            <a:r>
              <a:rPr lang="sl-SI" sz="2200" dirty="0" smtClean="0">
                <a:solidFill>
                  <a:srgbClr val="002060"/>
                </a:solidFill>
              </a:rPr>
              <a:t>- namen </a:t>
            </a:r>
            <a:r>
              <a:rPr lang="sl-SI" sz="2200" dirty="0">
                <a:solidFill>
                  <a:srgbClr val="002060"/>
                </a:solidFill>
              </a:rPr>
              <a:t>prenove kurikuluma za </a:t>
            </a:r>
            <a:r>
              <a:rPr lang="sl-SI" sz="2200" dirty="0" smtClean="0">
                <a:solidFill>
                  <a:srgbClr val="002060"/>
                </a:solidFill>
              </a:rPr>
              <a:t>vrtce </a:t>
            </a:r>
            <a:endParaRPr lang="sl-SI" sz="22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romanUcPeriod"/>
            </a:pPr>
            <a:r>
              <a:rPr lang="sl-SI" sz="2200" b="1" dirty="0" smtClean="0">
                <a:solidFill>
                  <a:srgbClr val="C00000"/>
                </a:solidFill>
              </a:rPr>
              <a:t>RAZLOGE ZA PRENOVO </a:t>
            </a:r>
          </a:p>
          <a:p>
            <a:pPr marL="685800" lvl="1">
              <a:lnSpc>
                <a:spcPts val="1900"/>
              </a:lnSpc>
              <a:buFontTx/>
              <a:buChar char="-"/>
            </a:pPr>
            <a:r>
              <a:rPr lang="sl-SI" sz="2200" dirty="0" smtClean="0">
                <a:solidFill>
                  <a:srgbClr val="002060"/>
                </a:solidFill>
              </a:rPr>
              <a:t>sistemski razlogi</a:t>
            </a:r>
          </a:p>
          <a:p>
            <a:pPr marL="685800" lvl="1">
              <a:lnSpc>
                <a:spcPts val="1900"/>
              </a:lnSpc>
              <a:buFontTx/>
              <a:buChar char="-"/>
            </a:pPr>
            <a:r>
              <a:rPr lang="sl-SI" sz="2200" dirty="0" smtClean="0">
                <a:solidFill>
                  <a:srgbClr val="002060"/>
                </a:solidFill>
              </a:rPr>
              <a:t>konceptualni razlogi, na podlagi: </a:t>
            </a:r>
          </a:p>
          <a:p>
            <a:pPr lvl="3" indent="-342900">
              <a:lnSpc>
                <a:spcPts val="1900"/>
              </a:lnSpc>
              <a:buFont typeface="+mj-lt"/>
              <a:buAutoNum type="alphaLcPeriod"/>
            </a:pPr>
            <a:r>
              <a:rPr lang="sl-SI" sz="1800" dirty="0" smtClean="0"/>
              <a:t>teoretskih spoznanj </a:t>
            </a:r>
            <a:r>
              <a:rPr lang="sl-SI" sz="1800" dirty="0"/>
              <a:t>o razvoju in učenju </a:t>
            </a:r>
            <a:r>
              <a:rPr lang="sl-SI" sz="1800" dirty="0" smtClean="0"/>
              <a:t>malčkov/otrok</a:t>
            </a:r>
          </a:p>
          <a:p>
            <a:pPr lvl="3" indent="-342900">
              <a:lnSpc>
                <a:spcPts val="1900"/>
              </a:lnSpc>
              <a:buFont typeface="+mj-lt"/>
              <a:buAutoNum type="alphaLcPeriod"/>
            </a:pPr>
            <a:r>
              <a:rPr lang="sl-SI" sz="1800" dirty="0" smtClean="0"/>
              <a:t>izsledkov </a:t>
            </a:r>
            <a:r>
              <a:rPr lang="sl-SI" sz="1800" dirty="0"/>
              <a:t>raziskav o učinku vrtca na razvoj in učenje </a:t>
            </a:r>
            <a:r>
              <a:rPr lang="sl-SI" sz="1800" dirty="0" smtClean="0"/>
              <a:t>otrok</a:t>
            </a:r>
            <a:endParaRPr lang="sl-SI" sz="1800" dirty="0"/>
          </a:p>
          <a:p>
            <a:pPr marL="514350" indent="-514350">
              <a:buFont typeface="+mj-lt"/>
              <a:buAutoNum type="romanUcPeriod"/>
            </a:pPr>
            <a:r>
              <a:rPr lang="sl-SI" sz="2200" b="1" dirty="0" smtClean="0">
                <a:solidFill>
                  <a:srgbClr val="C00000"/>
                </a:solidFill>
              </a:rPr>
              <a:t>CILJE PRENOVE </a:t>
            </a:r>
            <a:r>
              <a:rPr lang="sl-SI" sz="2200" dirty="0">
                <a:solidFill>
                  <a:srgbClr val="002060"/>
                </a:solidFill>
              </a:rPr>
              <a:t>-</a:t>
            </a:r>
            <a:r>
              <a:rPr lang="sl-SI" sz="2200" dirty="0" smtClean="0">
                <a:solidFill>
                  <a:srgbClr val="002060"/>
                </a:solidFill>
              </a:rPr>
              <a:t> opredeljenih 14 ciljev prenove </a:t>
            </a:r>
            <a:r>
              <a:rPr lang="sl-SI" sz="2200" dirty="0">
                <a:solidFill>
                  <a:srgbClr val="002060"/>
                </a:solidFill>
              </a:rPr>
              <a:t>kurikuluma </a:t>
            </a:r>
            <a:endParaRPr lang="sl-SI" sz="22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romanUcPeriod"/>
            </a:pPr>
            <a:r>
              <a:rPr lang="sl-SI" sz="2200" b="1" dirty="0" smtClean="0">
                <a:solidFill>
                  <a:srgbClr val="C00000"/>
                </a:solidFill>
              </a:rPr>
              <a:t>NAČELA PRENOVE </a:t>
            </a:r>
            <a:r>
              <a:rPr lang="sl-SI" sz="2200" dirty="0">
                <a:solidFill>
                  <a:srgbClr val="002060"/>
                </a:solidFill>
              </a:rPr>
              <a:t>- opredeljenih </a:t>
            </a:r>
            <a:r>
              <a:rPr lang="sl-SI" sz="2200" dirty="0" smtClean="0">
                <a:solidFill>
                  <a:srgbClr val="002060"/>
                </a:solidFill>
              </a:rPr>
              <a:t>7 načel prenove kurikuluma </a:t>
            </a:r>
            <a:endParaRPr lang="sl-SI" sz="2200" b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romanUcPeriod"/>
            </a:pPr>
            <a:r>
              <a:rPr lang="sl-SI" sz="2200" b="1" dirty="0" smtClean="0">
                <a:solidFill>
                  <a:srgbClr val="C00000"/>
                </a:solidFill>
              </a:rPr>
              <a:t>PREDLOG STRUKTURE PRENOVLJENEGA KURIKULUMA</a:t>
            </a:r>
            <a:endParaRPr lang="sl-SI" sz="22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romanUcPeriod"/>
            </a:pPr>
            <a:r>
              <a:rPr lang="sl-SI" sz="2200" b="1" dirty="0" smtClean="0">
                <a:solidFill>
                  <a:srgbClr val="C00000"/>
                </a:solidFill>
              </a:rPr>
              <a:t>VIRE</a:t>
            </a:r>
          </a:p>
          <a:p>
            <a:pPr marL="514350" indent="-514350">
              <a:buFont typeface="+mj-lt"/>
              <a:buAutoNum type="romanUcPeriod"/>
            </a:pPr>
            <a:r>
              <a:rPr lang="sl-SI" sz="2200" b="1" dirty="0" smtClean="0">
                <a:solidFill>
                  <a:srgbClr val="C00000"/>
                </a:solidFill>
              </a:rPr>
              <a:t>AKCIJSKI NAČRT ZA PRENOVO KURIKULUMA ZA VRTCE </a:t>
            </a:r>
            <a:r>
              <a:rPr lang="sl-SI" sz="2200" dirty="0" smtClean="0">
                <a:solidFill>
                  <a:srgbClr val="002060"/>
                </a:solidFill>
              </a:rPr>
              <a:t>- opredeljene aktivnosti, kazalniki, nosilci in časovni okvir procesa posodabljanja, usposabljanja strokovnih delavcev, uvajanja in spremljanja uvajanja</a:t>
            </a:r>
          </a:p>
          <a:p>
            <a:pPr marL="0" indent="0">
              <a:buNone/>
            </a:pPr>
            <a:endParaRPr lang="sl-SI" sz="2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4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23528" y="188640"/>
            <a:ext cx="8712968" cy="5688632"/>
          </a:xfrm>
        </p:spPr>
        <p:txBody>
          <a:bodyPr/>
          <a:lstStyle/>
          <a:p>
            <a:pPr marL="0" indent="0">
              <a:buNone/>
            </a:pPr>
            <a:r>
              <a:rPr lang="sl-SI" sz="2400" b="1" u="sng" dirty="0" smtClean="0">
                <a:solidFill>
                  <a:srgbClr val="CC0000"/>
                </a:solidFill>
              </a:rPr>
              <a:t>PREDLOG STRUKTURE </a:t>
            </a:r>
            <a:r>
              <a:rPr lang="sl-SI" sz="2400" b="1" u="sng" dirty="0" err="1" smtClean="0">
                <a:solidFill>
                  <a:srgbClr val="CC0000"/>
                </a:solidFill>
              </a:rPr>
              <a:t>kurikularnega</a:t>
            </a:r>
            <a:r>
              <a:rPr lang="sl-SI" sz="2400" b="1" u="sng" dirty="0" smtClean="0">
                <a:solidFill>
                  <a:srgbClr val="CC0000"/>
                </a:solidFill>
              </a:rPr>
              <a:t> dokumenta</a:t>
            </a:r>
          </a:p>
          <a:p>
            <a:pPr marL="457200" indent="-457200">
              <a:buFont typeface="+mj-lt"/>
              <a:buAutoNum type="arabicPeriod"/>
            </a:pPr>
            <a:endParaRPr lang="sl-SI" sz="1200" b="1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l-SI" sz="2200" b="1" dirty="0" smtClean="0">
                <a:solidFill>
                  <a:srgbClr val="C00000"/>
                </a:solidFill>
              </a:rPr>
              <a:t>Ohrani se obstoječa struktura</a:t>
            </a:r>
            <a:r>
              <a:rPr lang="sl-SI" sz="2200" b="1" dirty="0">
                <a:solidFill>
                  <a:srgbClr val="002060"/>
                </a:solidFill>
              </a:rPr>
              <a:t> </a:t>
            </a:r>
            <a:r>
              <a:rPr lang="sl-SI" sz="2200" dirty="0" smtClean="0">
                <a:solidFill>
                  <a:srgbClr val="002060"/>
                </a:solidFill>
              </a:rPr>
              <a:t>- Uvod, Cilji, Načela, Otrok v vrtcu, Področja dejavnosti, Viri.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200" b="1" dirty="0" smtClean="0">
                <a:solidFill>
                  <a:srgbClr val="C00000"/>
                </a:solidFill>
              </a:rPr>
              <a:t>Prenovijo se vsa navedena poglavja </a:t>
            </a:r>
            <a:r>
              <a:rPr lang="sl-SI" sz="2200" b="1" dirty="0" smtClean="0">
                <a:solidFill>
                  <a:srgbClr val="CC0000"/>
                </a:solidFill>
              </a:rPr>
              <a:t>in podpoglavja v poglavju </a:t>
            </a:r>
            <a:r>
              <a:rPr lang="sl-SI" sz="2200" b="1" i="1" dirty="0" smtClean="0">
                <a:solidFill>
                  <a:srgbClr val="CC0000"/>
                </a:solidFill>
              </a:rPr>
              <a:t>Otrok v vrtcu</a:t>
            </a:r>
            <a:r>
              <a:rPr lang="sl-SI" sz="2200" i="1" dirty="0" smtClean="0">
                <a:solidFill>
                  <a:srgbClr val="CC0000"/>
                </a:solidFill>
              </a:rPr>
              <a:t> </a:t>
            </a:r>
            <a:r>
              <a:rPr lang="sl-SI" sz="2200" dirty="0">
                <a:solidFill>
                  <a:srgbClr val="002060"/>
                </a:solidFill>
              </a:rPr>
              <a:t>(</a:t>
            </a:r>
            <a:r>
              <a:rPr lang="sl-SI" sz="1800" dirty="0">
                <a:solidFill>
                  <a:srgbClr val="002060"/>
                </a:solidFill>
              </a:rPr>
              <a:t>Razvoj in učenje v predšolskem obdobju, Počitek, hranjenje in druge vsakodnevne dejavnosti kot element kurikuluma, Odnosi med otroki, med otroki in odraslimi v vrtcu, Socialno učenje, Prostor kot element kurikuluma, Sodelovanje s </a:t>
            </a:r>
            <a:r>
              <a:rPr lang="sl-SI" sz="1800" dirty="0" smtClean="0">
                <a:solidFill>
                  <a:srgbClr val="002060"/>
                </a:solidFill>
              </a:rPr>
              <a:t>starši). </a:t>
            </a:r>
            <a:endParaRPr lang="sl-SI" sz="2000" dirty="0" smtClean="0">
              <a:solidFill>
                <a:srgbClr val="002060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2000" dirty="0">
                <a:solidFill>
                  <a:srgbClr val="002060"/>
                </a:solidFill>
              </a:rPr>
              <a:t> </a:t>
            </a:r>
            <a:r>
              <a:rPr lang="sl-SI" sz="2200" dirty="0" smtClean="0">
                <a:solidFill>
                  <a:srgbClr val="CC0000"/>
                </a:solidFill>
              </a:rPr>
              <a:t>Skladno s poudarki v </a:t>
            </a:r>
            <a:r>
              <a:rPr lang="sl-SI" sz="2200" i="1" dirty="0" smtClean="0">
                <a:solidFill>
                  <a:srgbClr val="CC0000"/>
                </a:solidFill>
              </a:rPr>
              <a:t>Izhodiščih</a:t>
            </a:r>
            <a:r>
              <a:rPr lang="sl-SI" sz="2200" dirty="0" smtClean="0">
                <a:solidFill>
                  <a:srgbClr val="CC0000"/>
                </a:solidFill>
              </a:rPr>
              <a:t> </a:t>
            </a:r>
            <a:r>
              <a:rPr lang="sl-SI" sz="2200" b="1" dirty="0" smtClean="0">
                <a:solidFill>
                  <a:srgbClr val="CC0000"/>
                </a:solidFill>
              </a:rPr>
              <a:t>se dodajo tudi nova poglavja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sl-SI" sz="2200" b="1" dirty="0" smtClean="0">
                <a:solidFill>
                  <a:srgbClr val="CC0000"/>
                </a:solidFill>
              </a:rPr>
              <a:t> in/ali podpoglavja.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200" b="1" dirty="0" smtClean="0">
                <a:solidFill>
                  <a:srgbClr val="C00000"/>
                </a:solidFill>
              </a:rPr>
              <a:t>Ohranijo se PODROČJA DEJAVNOSTI </a:t>
            </a:r>
            <a:r>
              <a:rPr lang="sl-SI" sz="1800" dirty="0" smtClean="0">
                <a:solidFill>
                  <a:srgbClr val="002060"/>
                </a:solidFill>
              </a:rPr>
              <a:t>(</a:t>
            </a:r>
            <a:r>
              <a:rPr lang="sl-SI" sz="1800" dirty="0">
                <a:solidFill>
                  <a:srgbClr val="002060"/>
                </a:solidFill>
              </a:rPr>
              <a:t>Gibanje</a:t>
            </a:r>
            <a:r>
              <a:rPr lang="sl-SI" sz="1800" dirty="0" smtClean="0">
                <a:solidFill>
                  <a:srgbClr val="002060"/>
                </a:solidFill>
              </a:rPr>
              <a:t>, Matematika, Jezik, Družba, Narava</a:t>
            </a:r>
            <a:r>
              <a:rPr lang="sl-SI" sz="1800" dirty="0">
                <a:solidFill>
                  <a:srgbClr val="002060"/>
                </a:solidFill>
              </a:rPr>
              <a:t>, </a:t>
            </a:r>
            <a:r>
              <a:rPr lang="sl-SI" sz="1800" dirty="0" smtClean="0">
                <a:solidFill>
                  <a:srgbClr val="002060"/>
                </a:solidFill>
              </a:rPr>
              <a:t>Umetnost</a:t>
            </a:r>
            <a:r>
              <a:rPr lang="sl-SI" sz="1800" dirty="0">
                <a:solidFill>
                  <a:srgbClr val="002060"/>
                </a:solidFill>
              </a:rPr>
              <a:t>)</a:t>
            </a:r>
            <a:r>
              <a:rPr lang="sl-SI" sz="2200" dirty="0" smtClean="0">
                <a:solidFill>
                  <a:srgbClr val="002060"/>
                </a:solidFill>
              </a:rPr>
              <a:t>, ki pa se lahko dopolnijo oz. razširijo, preimenujejo ali prestrukturirajo</a:t>
            </a:r>
            <a:r>
              <a:rPr lang="sl-SI" sz="2200" dirty="0">
                <a:solidFill>
                  <a:srgbClr val="002060"/>
                </a:solidFill>
              </a:rPr>
              <a:t>.</a:t>
            </a:r>
            <a:endParaRPr lang="sl-SI" sz="22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l-SI" sz="2200" b="1" dirty="0" smtClean="0">
                <a:solidFill>
                  <a:srgbClr val="C00000"/>
                </a:solidFill>
              </a:rPr>
              <a:t>Vsa besedila se smiselno dopolnijo z vidika novih spoznanj ter specifičnosti razvoja in učenja</a:t>
            </a:r>
            <a:r>
              <a:rPr lang="sl-SI" sz="2200" b="1" dirty="0" smtClean="0">
                <a:solidFill>
                  <a:srgbClr val="CC0000"/>
                </a:solidFill>
              </a:rPr>
              <a:t> otrok. Posebno pozornost se </a:t>
            </a:r>
            <a:r>
              <a:rPr lang="sl-SI" sz="2200" b="1" dirty="0">
                <a:solidFill>
                  <a:srgbClr val="CC0000"/>
                </a:solidFill>
              </a:rPr>
              <a:t>nameni </a:t>
            </a:r>
            <a:r>
              <a:rPr lang="sl-SI" sz="2200" b="1" dirty="0" smtClean="0">
                <a:solidFill>
                  <a:srgbClr val="CC0000"/>
                </a:solidFill>
              </a:rPr>
              <a:t>ciljem </a:t>
            </a:r>
            <a:r>
              <a:rPr lang="sl-SI" sz="2200" b="1" dirty="0">
                <a:solidFill>
                  <a:srgbClr val="CC0000"/>
                </a:solidFill>
              </a:rPr>
              <a:t>in dejavnostim v </a:t>
            </a:r>
            <a:r>
              <a:rPr lang="sl-SI" sz="2200" b="1" dirty="0" smtClean="0">
                <a:solidFill>
                  <a:srgbClr val="CC0000"/>
                </a:solidFill>
              </a:rPr>
              <a:t>1. </a:t>
            </a:r>
            <a:r>
              <a:rPr lang="sl-SI" sz="2200" b="1" dirty="0">
                <a:solidFill>
                  <a:srgbClr val="CC0000"/>
                </a:solidFill>
              </a:rPr>
              <a:t>starostnem </a:t>
            </a:r>
            <a:r>
              <a:rPr lang="sl-SI" sz="2200" b="1" dirty="0" smtClean="0">
                <a:solidFill>
                  <a:srgbClr val="CC0000"/>
                </a:solidFill>
              </a:rPr>
              <a:t>obdobju. </a:t>
            </a:r>
            <a:endParaRPr lang="sl-SI" sz="22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66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5544616"/>
          </a:xfrm>
        </p:spPr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sl-SI" sz="2200" b="1" dirty="0" smtClean="0">
                <a:solidFill>
                  <a:srgbClr val="CC0000"/>
                </a:solidFill>
              </a:rPr>
              <a:t>Doda se </a:t>
            </a:r>
            <a:r>
              <a:rPr lang="sl-SI" sz="2200" b="1" dirty="0">
                <a:solidFill>
                  <a:srgbClr val="CC0000"/>
                </a:solidFill>
              </a:rPr>
              <a:t>novo </a:t>
            </a:r>
            <a:r>
              <a:rPr lang="sl-SI" sz="2200" b="1" dirty="0" smtClean="0">
                <a:solidFill>
                  <a:srgbClr val="CC0000"/>
                </a:solidFill>
              </a:rPr>
              <a:t>poglavje/podpoglavje za MEDPODROČNE DEJAVNOSTI </a:t>
            </a:r>
            <a:r>
              <a:rPr lang="sl-SI" sz="1800" dirty="0" smtClean="0">
                <a:solidFill>
                  <a:srgbClr val="002060"/>
                </a:solidFill>
              </a:rPr>
              <a:t>(npr. gibanje</a:t>
            </a:r>
            <a:r>
              <a:rPr lang="sl-SI" sz="1800" dirty="0">
                <a:solidFill>
                  <a:srgbClr val="002060"/>
                </a:solidFill>
              </a:rPr>
              <a:t>, socialne spretnosti, počutje otrok, moralni razvoj, govor in zgodnja pismenost, trajnostni razvoj, digitalne kompetence, vzgoja za </a:t>
            </a:r>
            <a:r>
              <a:rPr lang="sl-SI" sz="1800" dirty="0" smtClean="0">
                <a:solidFill>
                  <a:srgbClr val="002060"/>
                </a:solidFill>
              </a:rPr>
              <a:t>medije, skrb </a:t>
            </a:r>
            <a:r>
              <a:rPr lang="sl-SI" sz="1800" dirty="0">
                <a:solidFill>
                  <a:srgbClr val="002060"/>
                </a:solidFill>
              </a:rPr>
              <a:t>za zdravje in duševno zdravje </a:t>
            </a:r>
            <a:r>
              <a:rPr lang="sl-SI" sz="1800" dirty="0" smtClean="0">
                <a:solidFill>
                  <a:srgbClr val="002060"/>
                </a:solidFill>
              </a:rPr>
              <a:t>malčkov/otrok).</a:t>
            </a:r>
            <a:endParaRPr lang="sl-SI" sz="1800" b="1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sl-SI" sz="2200" b="1" dirty="0" smtClean="0">
                <a:solidFill>
                  <a:srgbClr val="C00000"/>
                </a:solidFill>
              </a:rPr>
              <a:t>Doda se podpoglavje o večjezičnosti in multikulturnosti </a:t>
            </a:r>
            <a:r>
              <a:rPr lang="sl-SI" sz="1800" dirty="0" smtClean="0">
                <a:solidFill>
                  <a:srgbClr val="002060"/>
                </a:solidFill>
              </a:rPr>
              <a:t>(opredeli se </a:t>
            </a:r>
            <a:r>
              <a:rPr lang="sl-SI" sz="1800" dirty="0">
                <a:solidFill>
                  <a:srgbClr val="002060"/>
                </a:solidFill>
              </a:rPr>
              <a:t>načine podpore pri učenju materinščine za otroke, ki jim slovenščina ni materni jezik, in načine </a:t>
            </a:r>
            <a:r>
              <a:rPr lang="sl-SI" sz="1800" dirty="0" smtClean="0">
                <a:solidFill>
                  <a:srgbClr val="002060"/>
                </a:solidFill>
              </a:rPr>
              <a:t>podpore </a:t>
            </a:r>
            <a:r>
              <a:rPr lang="sl-SI" sz="1800" dirty="0">
                <a:solidFill>
                  <a:srgbClr val="002060"/>
                </a:solidFill>
              </a:rPr>
              <a:t>pri učenju slovenščine kot jezika poučevanja v </a:t>
            </a:r>
            <a:r>
              <a:rPr lang="sl-SI" sz="1800" dirty="0" smtClean="0">
                <a:solidFill>
                  <a:srgbClr val="002060"/>
                </a:solidFill>
              </a:rPr>
              <a:t>vrtcu; opredeli se zagotavljanje </a:t>
            </a:r>
            <a:r>
              <a:rPr lang="sl-SI" sz="1800" dirty="0">
                <a:solidFill>
                  <a:srgbClr val="002060"/>
                </a:solidFill>
              </a:rPr>
              <a:t>svobodne uporabe slovenskega znakovnega </a:t>
            </a:r>
            <a:r>
              <a:rPr lang="sl-SI" sz="1800" dirty="0" smtClean="0">
                <a:solidFill>
                  <a:srgbClr val="002060"/>
                </a:solidFill>
              </a:rPr>
              <a:t>jezika in zagotavljanje </a:t>
            </a:r>
            <a:r>
              <a:rPr lang="sl-SI" sz="1800" dirty="0">
                <a:solidFill>
                  <a:srgbClr val="002060"/>
                </a:solidFill>
              </a:rPr>
              <a:t>svobodne uporabe italijanskega in madžarskega </a:t>
            </a:r>
            <a:r>
              <a:rPr lang="sl-SI" sz="1800" dirty="0" smtClean="0">
                <a:solidFill>
                  <a:srgbClr val="002060"/>
                </a:solidFill>
              </a:rPr>
              <a:t>jezika v občinah, kjer sta to uradna jezika).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sl-SI" sz="2200" b="1" dirty="0" smtClean="0">
                <a:solidFill>
                  <a:srgbClr val="CC0000"/>
                </a:solidFill>
              </a:rPr>
              <a:t>Doda se </a:t>
            </a:r>
            <a:r>
              <a:rPr lang="sl-SI" sz="2200" b="1" dirty="0">
                <a:solidFill>
                  <a:srgbClr val="CC0000"/>
                </a:solidFill>
              </a:rPr>
              <a:t>novo poglavje/podpoglavje </a:t>
            </a:r>
            <a:r>
              <a:rPr lang="sl-SI" sz="2200" b="1" dirty="0" smtClean="0">
                <a:solidFill>
                  <a:srgbClr val="CC0000"/>
                </a:solidFill>
              </a:rPr>
              <a:t> o </a:t>
            </a:r>
            <a:r>
              <a:rPr lang="sl-SI" sz="2200" b="1" dirty="0" smtClean="0">
                <a:solidFill>
                  <a:srgbClr val="C00000"/>
                </a:solidFill>
              </a:rPr>
              <a:t>KAKOVOSTI </a:t>
            </a:r>
            <a:r>
              <a:rPr lang="sl-SI" sz="2200" b="1" dirty="0" smtClean="0">
                <a:solidFill>
                  <a:srgbClr val="CC0000"/>
                </a:solidFill>
              </a:rPr>
              <a:t>PREDŠOLSKE VZGOJE V VRTCU</a:t>
            </a:r>
            <a:r>
              <a:rPr lang="sl-SI" sz="2200" b="1" dirty="0" smtClean="0">
                <a:solidFill>
                  <a:srgbClr val="002060"/>
                </a:solidFill>
              </a:rPr>
              <a:t> </a:t>
            </a:r>
            <a:r>
              <a:rPr lang="sl-SI" sz="2200" dirty="0" smtClean="0">
                <a:solidFill>
                  <a:srgbClr val="002060"/>
                </a:solidFill>
              </a:rPr>
              <a:t>v povezavi z načrtovanjem in spremljanjem VI dela z malčki/otroki; poudari se procesna kakovost vzgojnega dela.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sl-SI" sz="2200" b="1" dirty="0" smtClean="0">
                <a:solidFill>
                  <a:srgbClr val="CC0000"/>
                </a:solidFill>
              </a:rPr>
              <a:t>Doda se novo poglavje za POLDNEVNE in KRAJŠE PROGRAME v vrtcu </a:t>
            </a:r>
            <a:r>
              <a:rPr lang="sl-SI" sz="2200" dirty="0" smtClean="0">
                <a:solidFill>
                  <a:srgbClr val="002060"/>
                </a:solidFill>
              </a:rPr>
              <a:t>(</a:t>
            </a:r>
            <a:r>
              <a:rPr lang="sl-SI" sz="2200" dirty="0" err="1" smtClean="0">
                <a:solidFill>
                  <a:srgbClr val="002060"/>
                </a:solidFill>
              </a:rPr>
              <a:t>kurikularne</a:t>
            </a:r>
            <a:r>
              <a:rPr lang="sl-SI" sz="2200" dirty="0" smtClean="0">
                <a:solidFill>
                  <a:srgbClr val="002060"/>
                </a:solidFill>
              </a:rPr>
              <a:t> podlage). </a:t>
            </a:r>
            <a:endParaRPr lang="sl-SI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7422" y="116632"/>
            <a:ext cx="8712968" cy="692696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sz="2200" u="sng" dirty="0" smtClean="0">
                <a:solidFill>
                  <a:srgbClr val="C00000"/>
                </a:solidFill>
              </a:rPr>
              <a:t>Želimo si, da bo prenovljen kurikulum spodbujal strokovne delavce pri razmišljanju </a:t>
            </a:r>
            <a:r>
              <a:rPr lang="sl-SI" sz="2200" u="sng" smtClean="0">
                <a:solidFill>
                  <a:srgbClr val="C00000"/>
                </a:solidFill>
              </a:rPr>
              <a:t>o nekaterih ključnih vprašanjih: </a:t>
            </a:r>
            <a:r>
              <a:rPr lang="sl-SI" sz="2200" u="sng" dirty="0">
                <a:solidFill>
                  <a:srgbClr val="C00000"/>
                </a:solidFill>
              </a:rPr>
              <a:t/>
            </a:r>
            <a:br>
              <a:rPr lang="sl-SI" sz="2200" u="sng" dirty="0">
                <a:solidFill>
                  <a:srgbClr val="C00000"/>
                </a:solidFill>
              </a:rPr>
            </a:br>
            <a:endParaRPr lang="sl-SI" sz="2200" u="sng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97422" y="908720"/>
            <a:ext cx="8712968" cy="5184576"/>
          </a:xfrm>
        </p:spPr>
        <p:txBody>
          <a:bodyPr/>
          <a:lstStyle/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Ali </a:t>
            </a:r>
            <a:r>
              <a:rPr lang="sl-SI" sz="2200" dirty="0">
                <a:solidFill>
                  <a:srgbClr val="002060"/>
                </a:solidFill>
              </a:rPr>
              <a:t>se otrok v vrtcu res dobro počuti in kako to prepoznam?</a:t>
            </a:r>
          </a:p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Ali </a:t>
            </a:r>
            <a:r>
              <a:rPr lang="sl-SI" sz="2200" dirty="0">
                <a:solidFill>
                  <a:srgbClr val="002060"/>
                </a:solidFill>
              </a:rPr>
              <a:t>je pri dejavnostih aktiven, spontan, radoveden, vedoželjen, ustvarjalen?</a:t>
            </a:r>
          </a:p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Kako </a:t>
            </a:r>
            <a:r>
              <a:rPr lang="sl-SI" sz="2200" dirty="0">
                <a:solidFill>
                  <a:srgbClr val="002060"/>
                </a:solidFill>
              </a:rPr>
              <a:t>in koliko </a:t>
            </a:r>
            <a:r>
              <a:rPr lang="sl-SI" sz="2200" dirty="0" smtClean="0">
                <a:solidFill>
                  <a:srgbClr val="002060"/>
                </a:solidFill>
              </a:rPr>
              <a:t>komunicira otrok, kako in koliko komuniciram jaz?</a:t>
            </a:r>
          </a:p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Ali </a:t>
            </a:r>
            <a:r>
              <a:rPr lang="sl-SI" sz="2200" dirty="0">
                <a:solidFill>
                  <a:srgbClr val="002060"/>
                </a:solidFill>
              </a:rPr>
              <a:t>upoštevam otrokovo predznanje</a:t>
            </a:r>
            <a:r>
              <a:rPr lang="sl-SI" sz="2200" dirty="0" smtClean="0">
                <a:solidFill>
                  <a:srgbClr val="002060"/>
                </a:solidFill>
              </a:rPr>
              <a:t>?</a:t>
            </a:r>
          </a:p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Ali prepoznam in omogočim otrokove pobude, interese?</a:t>
            </a:r>
            <a:endParaRPr lang="sl-SI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Ali </a:t>
            </a:r>
            <a:r>
              <a:rPr lang="sl-SI" sz="2200" dirty="0">
                <a:solidFill>
                  <a:srgbClr val="002060"/>
                </a:solidFill>
              </a:rPr>
              <a:t>vse dejavnosti, ki potekajo preko celega </a:t>
            </a:r>
            <a:r>
              <a:rPr lang="sl-SI" sz="2200" dirty="0" smtClean="0">
                <a:solidFill>
                  <a:srgbClr val="002060"/>
                </a:solidFill>
              </a:rPr>
              <a:t>dne v vrtcu, </a:t>
            </a:r>
            <a:r>
              <a:rPr lang="sl-SI" sz="2200" dirty="0">
                <a:solidFill>
                  <a:srgbClr val="002060"/>
                </a:solidFill>
              </a:rPr>
              <a:t>dejansko podpirajo razvoj </a:t>
            </a:r>
            <a:r>
              <a:rPr lang="sl-SI" sz="2200" dirty="0" smtClean="0">
                <a:solidFill>
                  <a:srgbClr val="002060"/>
                </a:solidFill>
              </a:rPr>
              <a:t>in </a:t>
            </a:r>
            <a:r>
              <a:rPr lang="sl-SI" sz="2200" dirty="0">
                <a:solidFill>
                  <a:srgbClr val="002060"/>
                </a:solidFill>
              </a:rPr>
              <a:t>učenje </a:t>
            </a:r>
            <a:r>
              <a:rPr lang="sl-SI" sz="2200" dirty="0" smtClean="0">
                <a:solidFill>
                  <a:srgbClr val="002060"/>
                </a:solidFill>
              </a:rPr>
              <a:t>otroka ter njegovo dobro počutje? </a:t>
            </a:r>
            <a:endParaRPr lang="sl-SI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Kako </a:t>
            </a:r>
            <a:r>
              <a:rPr lang="sl-SI" sz="2200" dirty="0">
                <a:solidFill>
                  <a:srgbClr val="002060"/>
                </a:solidFill>
              </a:rPr>
              <a:t>podpiram otroka pri njegovem lastnem načinu učenja? </a:t>
            </a:r>
          </a:p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Ali </a:t>
            </a:r>
            <a:r>
              <a:rPr lang="sl-SI" sz="2200" dirty="0">
                <a:solidFill>
                  <a:srgbClr val="002060"/>
                </a:solidFill>
              </a:rPr>
              <a:t>zagotavljam uravnoteženost različnih </a:t>
            </a:r>
            <a:r>
              <a:rPr lang="sl-SI" sz="2200" dirty="0" smtClean="0">
                <a:solidFill>
                  <a:srgbClr val="002060"/>
                </a:solidFill>
              </a:rPr>
              <a:t>področij dejavnosti </a:t>
            </a:r>
            <a:r>
              <a:rPr lang="sl-SI" sz="2200" dirty="0">
                <a:solidFill>
                  <a:srgbClr val="002060"/>
                </a:solidFill>
              </a:rPr>
              <a:t>in zakaj je </a:t>
            </a:r>
            <a:r>
              <a:rPr lang="sl-SI" sz="2200" dirty="0" smtClean="0">
                <a:solidFill>
                  <a:srgbClr val="002060"/>
                </a:solidFill>
              </a:rPr>
              <a:t>to pomembno</a:t>
            </a:r>
            <a:r>
              <a:rPr lang="sl-SI" sz="2200" dirty="0">
                <a:solidFill>
                  <a:srgbClr val="002060"/>
                </a:solidFill>
              </a:rPr>
              <a:t>?</a:t>
            </a:r>
          </a:p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Ali </a:t>
            </a:r>
            <a:r>
              <a:rPr lang="sl-SI" sz="2200" dirty="0">
                <a:solidFill>
                  <a:srgbClr val="002060"/>
                </a:solidFill>
              </a:rPr>
              <a:t>zagotavljam dovolj časa za prosto igro otrok?</a:t>
            </a:r>
          </a:p>
          <a:p>
            <a:pPr marL="0" indent="0">
              <a:buNone/>
            </a:pPr>
            <a:r>
              <a:rPr lang="sl-SI" sz="2200" dirty="0" smtClean="0">
                <a:solidFill>
                  <a:srgbClr val="002060"/>
                </a:solidFill>
              </a:rPr>
              <a:t>Ali </a:t>
            </a:r>
            <a:r>
              <a:rPr lang="sl-SI" sz="2200" dirty="0">
                <a:solidFill>
                  <a:srgbClr val="002060"/>
                </a:solidFill>
              </a:rPr>
              <a:t>omogočam učenje in igro v različnih okoljih</a:t>
            </a:r>
            <a:r>
              <a:rPr lang="sl-SI" sz="2200" dirty="0" smtClean="0">
                <a:solidFill>
                  <a:srgbClr val="002060"/>
                </a:solidFill>
              </a:rPr>
              <a:t>? …</a:t>
            </a:r>
            <a:endParaRPr lang="sl-SI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l-SI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5760640"/>
          </a:xfrm>
        </p:spPr>
        <p:txBody>
          <a:bodyPr/>
          <a:lstStyle/>
          <a:p>
            <a:pPr marL="0" indent="0">
              <a:buNone/>
            </a:pPr>
            <a:r>
              <a:rPr lang="sl-SI" sz="2400" b="1" u="sng" dirty="0" smtClean="0">
                <a:solidFill>
                  <a:srgbClr val="C00000"/>
                </a:solidFill>
              </a:rPr>
              <a:t>CILJI PRENOVE Kurikuluma za vrtce </a:t>
            </a:r>
          </a:p>
          <a:p>
            <a:pPr marL="0" indent="0">
              <a:buNone/>
            </a:pPr>
            <a:endParaRPr lang="sl-SI" sz="1000" b="1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l-SI" sz="2200" dirty="0">
                <a:solidFill>
                  <a:srgbClr val="002060"/>
                </a:solidFill>
              </a:rPr>
              <a:t>Smiselno posodobiti </a:t>
            </a:r>
            <a:r>
              <a:rPr lang="sl-SI" sz="2200" dirty="0" err="1">
                <a:solidFill>
                  <a:srgbClr val="002060"/>
                </a:solidFill>
              </a:rPr>
              <a:t>kurikularni</a:t>
            </a:r>
            <a:r>
              <a:rPr lang="sl-SI" sz="2200" dirty="0">
                <a:solidFill>
                  <a:srgbClr val="002060"/>
                </a:solidFill>
              </a:rPr>
              <a:t> dokument, ohraniti specifičnosti kurikuluma, ki so povezane z značilnostmi razvoja in učenja predšolskih otrok ter poudariti usmerjenost kurikuluma na različna področja otrokovega razvoja ter spodbujanja njegovih potencialov.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200" dirty="0">
                <a:solidFill>
                  <a:srgbClr val="002060"/>
                </a:solidFill>
              </a:rPr>
              <a:t>Ohraniti odprtost in fleksibilnost kurikuluma v celodnevnem </a:t>
            </a:r>
            <a:r>
              <a:rPr lang="sl-SI" sz="2200" dirty="0" smtClean="0">
                <a:solidFill>
                  <a:srgbClr val="002060"/>
                </a:solidFill>
              </a:rPr>
              <a:t>programu; zagotoviti uporabnost in jasnost dokumenta.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200" dirty="0" smtClean="0">
                <a:solidFill>
                  <a:srgbClr val="002060"/>
                </a:solidFill>
              </a:rPr>
              <a:t>Oblikovati predlog kurikuluma za poldnevne in krajše programe.</a:t>
            </a:r>
            <a:endParaRPr lang="sl-SI" sz="2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l-SI" sz="2200" dirty="0">
                <a:solidFill>
                  <a:srgbClr val="002060"/>
                </a:solidFill>
              </a:rPr>
              <a:t>Okrepiti vlogo procesno-razvojnega načrtovanja VI dela z otroki in povezavo s sprotnim ugotavljanjem in zagotavljanjem procesne kakovosti (formativno spremljanje).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200" dirty="0">
                <a:solidFill>
                  <a:srgbClr val="002060"/>
                </a:solidFill>
              </a:rPr>
              <a:t>Izpostaviti individualizacijo pri delu z otroki ter jo uravnotežiti z delom v manjših in večjih </a:t>
            </a:r>
            <a:r>
              <a:rPr lang="sl-SI" sz="2200" dirty="0" smtClean="0">
                <a:solidFill>
                  <a:srgbClr val="002060"/>
                </a:solidFill>
              </a:rPr>
              <a:t>skupinah (razvijanje </a:t>
            </a:r>
            <a:r>
              <a:rPr lang="sl-SI" sz="2200" dirty="0">
                <a:solidFill>
                  <a:srgbClr val="002060"/>
                </a:solidFill>
              </a:rPr>
              <a:t>empatije, socialnega razumevanja, </a:t>
            </a:r>
            <a:r>
              <a:rPr lang="sl-SI" sz="2200" dirty="0" smtClean="0">
                <a:solidFill>
                  <a:srgbClr val="002060"/>
                </a:solidFill>
              </a:rPr>
              <a:t>pogosta komunikacija, pripadnost).</a:t>
            </a:r>
            <a:endParaRPr lang="sl-SI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l-SI" sz="2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8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23528" y="116632"/>
            <a:ext cx="8712968" cy="5832648"/>
          </a:xfrm>
        </p:spPr>
        <p:txBody>
          <a:bodyPr/>
          <a:lstStyle/>
          <a:p>
            <a:pPr marL="0" indent="0">
              <a:buNone/>
            </a:pPr>
            <a:r>
              <a:rPr lang="sl-SI" sz="2400" b="1" u="sng" dirty="0" smtClean="0">
                <a:solidFill>
                  <a:srgbClr val="C00000"/>
                </a:solidFill>
              </a:rPr>
              <a:t>CILJI PRENOVE Kurikuluma za vrtce</a:t>
            </a:r>
          </a:p>
          <a:p>
            <a:pPr marL="0" indent="0">
              <a:buNone/>
            </a:pPr>
            <a:endParaRPr lang="sl-SI" sz="1200" b="1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sl-SI" sz="2200" dirty="0">
                <a:solidFill>
                  <a:srgbClr val="002060"/>
                </a:solidFill>
              </a:rPr>
              <a:t>Opredeliti razumevanje čustveno, socialno, miselno, domišljijsko, gibalno spodbudnega, varnega in estetskega učnega okolja.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sl-SI" sz="2200" dirty="0">
                <a:solidFill>
                  <a:srgbClr val="002060"/>
                </a:solidFill>
              </a:rPr>
              <a:t>Uresničevanje inkluzivnega okolja </a:t>
            </a:r>
            <a:r>
              <a:rPr lang="pl-PL" sz="2200" dirty="0">
                <a:solidFill>
                  <a:srgbClr val="002060"/>
                </a:solidFill>
              </a:rPr>
              <a:t>s poudarkom na enakih </a:t>
            </a:r>
            <a:r>
              <a:rPr lang="pl-PL" sz="2200" dirty="0" smtClean="0">
                <a:solidFill>
                  <a:srgbClr val="002060"/>
                </a:solidFill>
              </a:rPr>
              <a:t>možnostih (</a:t>
            </a:r>
            <a:r>
              <a:rPr lang="sl-SI" sz="2200" dirty="0">
                <a:solidFill>
                  <a:srgbClr val="002060"/>
                </a:solidFill>
              </a:rPr>
              <a:t>pri izvajanju načrtovanih dejavnosti in prikritega </a:t>
            </a:r>
            <a:r>
              <a:rPr lang="sl-SI" sz="2200" dirty="0" smtClean="0">
                <a:solidFill>
                  <a:srgbClr val="002060"/>
                </a:solidFill>
              </a:rPr>
              <a:t>kurikuluma).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sl-SI" sz="2200" dirty="0">
                <a:solidFill>
                  <a:srgbClr val="002060"/>
                </a:solidFill>
              </a:rPr>
              <a:t>Spodbujanje trajnostnega </a:t>
            </a:r>
            <a:r>
              <a:rPr lang="sl-SI" sz="2200" dirty="0" smtClean="0">
                <a:solidFill>
                  <a:srgbClr val="002060"/>
                </a:solidFill>
              </a:rPr>
              <a:t>razvoja (odgovornost do sebe, drugih).</a:t>
            </a:r>
            <a:endParaRPr lang="sl-SI" sz="2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sl-SI" sz="2200" dirty="0">
                <a:solidFill>
                  <a:srgbClr val="002060"/>
                </a:solidFill>
              </a:rPr>
              <a:t>Uresničevanje večjezičnosti in multikulturnosti.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sl-SI" sz="2200" dirty="0">
                <a:solidFill>
                  <a:srgbClr val="002060"/>
                </a:solidFill>
              </a:rPr>
              <a:t>Opredeliti vlogo strokovne </a:t>
            </a:r>
            <a:r>
              <a:rPr lang="sl-SI" sz="2200" dirty="0" smtClean="0">
                <a:solidFill>
                  <a:srgbClr val="002060"/>
                </a:solidFill>
              </a:rPr>
              <a:t>delavke, ki pogosto vstopa </a:t>
            </a:r>
            <a:r>
              <a:rPr lang="sl-SI" sz="2200" dirty="0">
                <a:solidFill>
                  <a:srgbClr val="002060"/>
                </a:solidFill>
              </a:rPr>
              <a:t>v </a:t>
            </a:r>
            <a:r>
              <a:rPr lang="sl-SI" sz="2200" dirty="0" smtClean="0">
                <a:solidFill>
                  <a:srgbClr val="002060"/>
                </a:solidFill>
              </a:rPr>
              <a:t>pogovor in interakcijo z </a:t>
            </a:r>
            <a:r>
              <a:rPr lang="sl-SI" sz="2200" dirty="0">
                <a:solidFill>
                  <a:srgbClr val="002060"/>
                </a:solidFill>
              </a:rPr>
              <a:t>malčki/otroki z namenom spodbujanja razvoja </a:t>
            </a:r>
            <a:r>
              <a:rPr lang="sl-SI" sz="2200" dirty="0" smtClean="0">
                <a:solidFill>
                  <a:srgbClr val="002060"/>
                </a:solidFill>
              </a:rPr>
              <a:t>govora, zgodnje pismenosti, socialnih spretnosti.</a:t>
            </a:r>
            <a:endParaRPr lang="sl-SI" sz="2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sl-SI" sz="2200" dirty="0" smtClean="0">
                <a:solidFill>
                  <a:srgbClr val="002060"/>
                </a:solidFill>
              </a:rPr>
              <a:t>Poudariti pomen raznovrstnih načinov učenja, pomena </a:t>
            </a:r>
            <a:r>
              <a:rPr lang="sl-SI" sz="2200" dirty="0">
                <a:solidFill>
                  <a:srgbClr val="002060"/>
                </a:solidFill>
              </a:rPr>
              <a:t>čustev pri </a:t>
            </a:r>
            <a:r>
              <a:rPr lang="sl-SI" sz="2200" dirty="0" smtClean="0">
                <a:solidFill>
                  <a:srgbClr val="002060"/>
                </a:solidFill>
              </a:rPr>
              <a:t>učenju, pomena participacije </a:t>
            </a:r>
            <a:r>
              <a:rPr lang="sl-SI" sz="2200" dirty="0">
                <a:solidFill>
                  <a:srgbClr val="002060"/>
                </a:solidFill>
              </a:rPr>
              <a:t>otrok.</a:t>
            </a:r>
          </a:p>
          <a:p>
            <a:pPr marL="457200" indent="-457200">
              <a:buFont typeface="+mj-lt"/>
              <a:buAutoNum type="arabicPeriod" startAt="6"/>
            </a:pPr>
            <a:endParaRPr lang="sl-SI" sz="2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00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loga_prosojnice_v15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924E133569114E81DB2CFCAA033B64" ma:contentTypeVersion="2" ma:contentTypeDescription="Ustvari nov dokument." ma:contentTypeScope="" ma:versionID="32b51069470359bdc505c09230a43840">
  <xsd:schema xmlns:xsd="http://www.w3.org/2001/XMLSchema" xmlns:xs="http://www.w3.org/2001/XMLSchema" xmlns:p="http://schemas.microsoft.com/office/2006/metadata/properties" xmlns:ns2="5062380e-f82a-4a43-81f8-699841744a6e" targetNamespace="http://schemas.microsoft.com/office/2006/metadata/properties" ma:root="true" ma:fieldsID="166faacb91d29e849cce62ae902832a0" ns2:_="">
    <xsd:import namespace="5062380e-f82a-4a43-81f8-699841744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380e-f82a-4a43-81f8-699841744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46B46E-9723-4200-A271-BD5FDDC69B5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4479ce6-1160-4452-9f4d-f12712d66490"/>
    <ds:schemaRef ds:uri="http://schemas.microsoft.com/office/2006/documentManagement/types"/>
    <ds:schemaRef ds:uri="d4bfc8c4-59c3-42f2-b46a-7a21111fae7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0F240B-A8E1-45A8-A26A-324C93A8D3A5}"/>
</file>

<file path=customXml/itemProps3.xml><?xml version="1.0" encoding="utf-8"?>
<ds:datastoreItem xmlns:ds="http://schemas.openxmlformats.org/officeDocument/2006/customXml" ds:itemID="{ECD461B7-30C0-4E24-9AB7-F2A16388EE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8146</TotalTime>
  <Words>1232</Words>
  <Application>Microsoft Office PowerPoint</Application>
  <PresentationFormat>Diaprojekcija na zaslonu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4" baseType="lpstr">
      <vt:lpstr>Arial</vt:lpstr>
      <vt:lpstr>Calibri</vt:lpstr>
      <vt:lpstr>predloga_prosojnice_v15</vt:lpstr>
      <vt:lpstr>Predstavitev  Izhodišč za prenovo kurikuluma za vrtce</vt:lpstr>
      <vt:lpstr> Ključni poudarki </vt:lpstr>
      <vt:lpstr> Ključni poudarki </vt:lpstr>
      <vt:lpstr>PowerPointova predstavitev</vt:lpstr>
      <vt:lpstr>PowerPointova predstavitev</vt:lpstr>
      <vt:lpstr>PowerPointova predstavitev</vt:lpstr>
      <vt:lpstr> Želimo si, da bo prenovljen kurikulum spodbujal strokovne delavce pri razmišljanju o nekaterih ključnih vprašanjih:  </vt:lpstr>
      <vt:lpstr>PowerPointova predstavitev</vt:lpstr>
      <vt:lpstr>PowerPointova predstavitev</vt:lpstr>
      <vt:lpstr>PowerPointova predstavitev</vt:lpstr>
      <vt:lpstr>Načela prenove kurikuluma za vrtce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SSlavic</dc:creator>
  <cp:lastModifiedBy>Vinko Logaj</cp:lastModifiedBy>
  <cp:revision>364</cp:revision>
  <cp:lastPrinted>2023-05-15T11:29:36Z</cp:lastPrinted>
  <dcterms:created xsi:type="dcterms:W3CDTF">2014-05-08T05:52:19Z</dcterms:created>
  <dcterms:modified xsi:type="dcterms:W3CDTF">2023-05-16T12:30:51Z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0x0101004B924E133569114E81DB2CFCAA033B64</vt:lpwstr>
  </property>
</Properties>
</file>