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308" r:id="rId6"/>
    <p:sldId id="310" r:id="rId7"/>
    <p:sldId id="311" r:id="rId8"/>
    <p:sldId id="312" r:id="rId9"/>
    <p:sldId id="313" r:id="rId10"/>
    <p:sldId id="307" r:id="rId11"/>
    <p:sldId id="264" r:id="rId12"/>
    <p:sldId id="309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3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1671-B85C-EB4A-9EE4-4C3F3F38B86A}" type="doc">
      <dgm:prSet loTypeId="urn:microsoft.com/office/officeart/2005/8/layout/venn2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BC35D8-81B6-DC4B-BAF7-A2D811CD99A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 err="1"/>
            <a:t>Jezikovna</a:t>
          </a:r>
          <a:r>
            <a:rPr lang="en-GB" sz="1800" dirty="0"/>
            <a:t> </a:t>
          </a:r>
          <a:r>
            <a:rPr lang="en-GB" sz="1800" dirty="0" err="1"/>
            <a:t>učljivost</a:t>
          </a:r>
          <a:endParaRPr lang="en-GB" sz="1800" dirty="0"/>
        </a:p>
      </dgm:t>
    </dgm:pt>
    <dgm:pt modelId="{250EE2AB-7706-594C-B398-E6BC0F08C5D7}" type="sibTrans" cxnId="{3AFFA4C3-17E5-E742-82DA-D39A6C52F574}">
      <dgm:prSet/>
      <dgm:spPr/>
      <dgm:t>
        <a:bodyPr/>
        <a:lstStyle/>
        <a:p>
          <a:endParaRPr lang="en-GB"/>
        </a:p>
      </dgm:t>
    </dgm:pt>
    <dgm:pt modelId="{699060A8-AADB-7547-87E9-BDE2FF0ECDA8}" type="parTrans" cxnId="{3AFFA4C3-17E5-E742-82DA-D39A6C52F574}">
      <dgm:prSet/>
      <dgm:spPr/>
      <dgm:t>
        <a:bodyPr/>
        <a:lstStyle/>
        <a:p>
          <a:endParaRPr lang="en-GB"/>
        </a:p>
      </dgm:t>
    </dgm:pt>
    <dgm:pt modelId="{6C294011-1AFE-514E-B9F7-E9537B38B4D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800" dirty="0" err="1"/>
            <a:t>Šola</a:t>
          </a:r>
          <a:r>
            <a:rPr lang="en-GB" sz="1800" dirty="0"/>
            <a:t>, </a:t>
          </a:r>
          <a:r>
            <a:rPr lang="en-GB" sz="1800" dirty="0" err="1"/>
            <a:t>vrtec</a:t>
          </a:r>
          <a:endParaRPr lang="en-GB" sz="1800" dirty="0"/>
        </a:p>
      </dgm:t>
    </dgm:pt>
    <dgm:pt modelId="{67F29514-6110-9D49-A0ED-77F1F1E33C92}" type="sibTrans" cxnId="{5ACF32C0-73F7-CB4D-A804-BD1D66A6B6F2}">
      <dgm:prSet/>
      <dgm:spPr/>
      <dgm:t>
        <a:bodyPr/>
        <a:lstStyle/>
        <a:p>
          <a:endParaRPr lang="en-GB"/>
        </a:p>
      </dgm:t>
    </dgm:pt>
    <dgm:pt modelId="{AB2FEF94-D45A-7C44-AE3B-446C4744C6AA}" type="parTrans" cxnId="{5ACF32C0-73F7-CB4D-A804-BD1D66A6B6F2}">
      <dgm:prSet/>
      <dgm:spPr/>
      <dgm:t>
        <a:bodyPr/>
        <a:lstStyle/>
        <a:p>
          <a:endParaRPr lang="en-GB"/>
        </a:p>
      </dgm:t>
    </dgm:pt>
    <dgm:pt modelId="{921DC206-7301-4146-AABE-4B16C21F544A}">
      <dgm:prSet phldrT="[Text]" custT="1"/>
      <dgm:spPr>
        <a:solidFill>
          <a:schemeClr val="accent1">
            <a:hueOff val="0"/>
            <a:satOff val="0"/>
            <a:lumOff val="0"/>
            <a:alpha val="78687"/>
          </a:schemeClr>
        </a:solidFill>
      </dgm:spPr>
      <dgm:t>
        <a:bodyPr/>
        <a:lstStyle/>
        <a:p>
          <a:r>
            <a:rPr lang="en-GB" sz="1600" dirty="0"/>
            <a:t>Starost</a:t>
          </a:r>
        </a:p>
      </dgm:t>
    </dgm:pt>
    <dgm:pt modelId="{9A98BD7D-7529-F446-8B7D-DB52DC45C9D6}" type="sibTrans" cxnId="{F8ED737F-2B66-E049-A5C0-3F8F29003839}">
      <dgm:prSet/>
      <dgm:spPr/>
      <dgm:t>
        <a:bodyPr/>
        <a:lstStyle/>
        <a:p>
          <a:endParaRPr lang="en-GB"/>
        </a:p>
      </dgm:t>
    </dgm:pt>
    <dgm:pt modelId="{AD162DE8-D8F5-3446-81F8-966BDF227CA4}" type="parTrans" cxnId="{F8ED737F-2B66-E049-A5C0-3F8F29003839}">
      <dgm:prSet/>
      <dgm:spPr/>
      <dgm:t>
        <a:bodyPr/>
        <a:lstStyle/>
        <a:p>
          <a:endParaRPr lang="en-GB"/>
        </a:p>
      </dgm:t>
    </dgm:pt>
    <dgm:pt modelId="{D81BFE49-4E89-BC4C-B572-47630A4CA8E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dirty="0"/>
            <a:t>SES</a:t>
          </a:r>
        </a:p>
      </dgm:t>
    </dgm:pt>
    <dgm:pt modelId="{63E0D931-71A4-2C45-BA20-0165E70BE463}" type="sibTrans" cxnId="{B43E8B14-E0E8-2541-A186-C777A735030E}">
      <dgm:prSet/>
      <dgm:spPr/>
      <dgm:t>
        <a:bodyPr/>
        <a:lstStyle/>
        <a:p>
          <a:endParaRPr lang="en-GB"/>
        </a:p>
      </dgm:t>
    </dgm:pt>
    <dgm:pt modelId="{8DD677E0-9E60-0C45-AE3D-DDFCD1E2A5BA}" type="parTrans" cxnId="{B43E8B14-E0E8-2541-A186-C777A735030E}">
      <dgm:prSet/>
      <dgm:spPr/>
      <dgm:t>
        <a:bodyPr/>
        <a:lstStyle/>
        <a:p>
          <a:endParaRPr lang="en-GB"/>
        </a:p>
      </dgm:t>
    </dgm:pt>
    <dgm:pt modelId="{0EAB5A56-C04F-FF4F-8F90-A1DDDF3C4D5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1800" dirty="0"/>
            <a:t>Status </a:t>
          </a:r>
          <a:r>
            <a:rPr lang="en-GB" sz="1800" dirty="0" err="1"/>
            <a:t>jezika</a:t>
          </a:r>
          <a:endParaRPr lang="en-GB" sz="1800" dirty="0"/>
        </a:p>
      </dgm:t>
    </dgm:pt>
    <dgm:pt modelId="{5F7E6ED4-7E1B-7244-B9F7-2B771715A32C}" type="parTrans" cxnId="{8F84E61E-BE83-9143-A8AD-9EFEFC87F2DD}">
      <dgm:prSet/>
      <dgm:spPr/>
      <dgm:t>
        <a:bodyPr/>
        <a:lstStyle/>
        <a:p>
          <a:endParaRPr lang="en-GB"/>
        </a:p>
      </dgm:t>
    </dgm:pt>
    <dgm:pt modelId="{3B3851B6-2A77-6748-9571-38A3F9D5AB66}" type="sibTrans" cxnId="{8F84E61E-BE83-9143-A8AD-9EFEFC87F2DD}">
      <dgm:prSet/>
      <dgm:spPr/>
      <dgm:t>
        <a:bodyPr/>
        <a:lstStyle/>
        <a:p>
          <a:endParaRPr lang="en-GB"/>
        </a:p>
      </dgm:t>
    </dgm:pt>
    <dgm:pt modelId="{6A5F0C61-F05F-714C-8C79-855625BD2704}">
      <dgm:prSet custT="1"/>
      <dgm:spPr/>
      <dgm:t>
        <a:bodyPr/>
        <a:lstStyle/>
        <a:p>
          <a:r>
            <a:rPr lang="en-GB" sz="1600" dirty="0" err="1"/>
            <a:t>Motivacija</a:t>
          </a:r>
          <a:endParaRPr lang="en-GB" sz="1600" dirty="0"/>
        </a:p>
      </dgm:t>
    </dgm:pt>
    <dgm:pt modelId="{102D0C3F-87E7-1B43-82AC-77662B26270C}" type="parTrans" cxnId="{51D41F4E-4C6B-C640-ACDA-8D8982277869}">
      <dgm:prSet/>
      <dgm:spPr/>
      <dgm:t>
        <a:bodyPr/>
        <a:lstStyle/>
        <a:p>
          <a:endParaRPr lang="en-GB"/>
        </a:p>
      </dgm:t>
    </dgm:pt>
    <dgm:pt modelId="{522B7047-2ADD-6D4A-AC75-5871E772A7C8}" type="sibTrans" cxnId="{51D41F4E-4C6B-C640-ACDA-8D8982277869}">
      <dgm:prSet/>
      <dgm:spPr/>
      <dgm:t>
        <a:bodyPr/>
        <a:lstStyle/>
        <a:p>
          <a:endParaRPr lang="en-GB"/>
        </a:p>
      </dgm:t>
    </dgm:pt>
    <dgm:pt modelId="{7C33B663-11BD-BC4F-927A-842F66C1555D}">
      <dgm:prSet custT="1"/>
      <dgm:spPr>
        <a:solidFill>
          <a:schemeClr val="accent4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GB" sz="1200" dirty="0" err="1"/>
            <a:t>Stališča</a:t>
          </a:r>
          <a:endParaRPr lang="en-GB" sz="1100" dirty="0"/>
        </a:p>
      </dgm:t>
    </dgm:pt>
    <dgm:pt modelId="{07E32797-61B6-3547-9001-0A9DAA9D200C}" type="parTrans" cxnId="{15AD6131-1124-C54B-8249-C611B74A51AD}">
      <dgm:prSet/>
      <dgm:spPr/>
      <dgm:t>
        <a:bodyPr/>
        <a:lstStyle/>
        <a:p>
          <a:endParaRPr lang="en-GB"/>
        </a:p>
      </dgm:t>
    </dgm:pt>
    <dgm:pt modelId="{26233D93-28A1-074F-A54D-5685BDE6A983}" type="sibTrans" cxnId="{15AD6131-1124-C54B-8249-C611B74A51AD}">
      <dgm:prSet/>
      <dgm:spPr/>
      <dgm:t>
        <a:bodyPr/>
        <a:lstStyle/>
        <a:p>
          <a:endParaRPr lang="en-GB"/>
        </a:p>
      </dgm:t>
    </dgm:pt>
    <dgm:pt modelId="{37C6C849-741C-6F4A-9D8A-35F4D2300907}" type="pres">
      <dgm:prSet presAssocID="{2DC11671-B85C-EB4A-9EE4-4C3F3F38B86A}" presName="Name0" presStyleCnt="0">
        <dgm:presLayoutVars>
          <dgm:chMax val="7"/>
          <dgm:resizeHandles val="exact"/>
        </dgm:presLayoutVars>
      </dgm:prSet>
      <dgm:spPr/>
    </dgm:pt>
    <dgm:pt modelId="{EAB61E7E-2194-C14D-8880-5B71E8F6F521}" type="pres">
      <dgm:prSet presAssocID="{2DC11671-B85C-EB4A-9EE4-4C3F3F38B86A}" presName="comp1" presStyleCnt="0"/>
      <dgm:spPr/>
    </dgm:pt>
    <dgm:pt modelId="{59B8A58A-7BC1-BF42-B21A-76AF07307F6B}" type="pres">
      <dgm:prSet presAssocID="{2DC11671-B85C-EB4A-9EE4-4C3F3F38B86A}" presName="circle1" presStyleLbl="node1" presStyleIdx="0" presStyleCnt="7"/>
      <dgm:spPr/>
    </dgm:pt>
    <dgm:pt modelId="{39FDD895-5FB2-3143-94BE-543C7595EC8D}" type="pres">
      <dgm:prSet presAssocID="{2DC11671-B85C-EB4A-9EE4-4C3F3F38B86A}" presName="c1text" presStyleLbl="node1" presStyleIdx="0" presStyleCnt="7">
        <dgm:presLayoutVars>
          <dgm:bulletEnabled val="1"/>
        </dgm:presLayoutVars>
      </dgm:prSet>
      <dgm:spPr/>
    </dgm:pt>
    <dgm:pt modelId="{60DC7BAF-1F74-FB41-85BD-6836A20B99A6}" type="pres">
      <dgm:prSet presAssocID="{2DC11671-B85C-EB4A-9EE4-4C3F3F38B86A}" presName="comp2" presStyleCnt="0"/>
      <dgm:spPr/>
    </dgm:pt>
    <dgm:pt modelId="{8445FA2D-9CA4-4A49-951A-BB85C016D132}" type="pres">
      <dgm:prSet presAssocID="{2DC11671-B85C-EB4A-9EE4-4C3F3F38B86A}" presName="circle2" presStyleLbl="node1" presStyleIdx="1" presStyleCnt="7"/>
      <dgm:spPr/>
    </dgm:pt>
    <dgm:pt modelId="{4E0E1ABA-6D24-4B4A-B8C8-CF9BFCDB6F8D}" type="pres">
      <dgm:prSet presAssocID="{2DC11671-B85C-EB4A-9EE4-4C3F3F38B86A}" presName="c2text" presStyleLbl="node1" presStyleIdx="1" presStyleCnt="7">
        <dgm:presLayoutVars>
          <dgm:bulletEnabled val="1"/>
        </dgm:presLayoutVars>
      </dgm:prSet>
      <dgm:spPr/>
    </dgm:pt>
    <dgm:pt modelId="{71D15110-0E80-3A47-80D6-CEBFA8734F4D}" type="pres">
      <dgm:prSet presAssocID="{2DC11671-B85C-EB4A-9EE4-4C3F3F38B86A}" presName="comp3" presStyleCnt="0"/>
      <dgm:spPr/>
    </dgm:pt>
    <dgm:pt modelId="{F506B6D7-A861-4C4F-AF5E-1B6735918014}" type="pres">
      <dgm:prSet presAssocID="{2DC11671-B85C-EB4A-9EE4-4C3F3F38B86A}" presName="circle3" presStyleLbl="node1" presStyleIdx="2" presStyleCnt="7"/>
      <dgm:spPr/>
    </dgm:pt>
    <dgm:pt modelId="{A15B46BA-7AFA-E24F-AA2D-6227204038FB}" type="pres">
      <dgm:prSet presAssocID="{2DC11671-B85C-EB4A-9EE4-4C3F3F38B86A}" presName="c3text" presStyleLbl="node1" presStyleIdx="2" presStyleCnt="7">
        <dgm:presLayoutVars>
          <dgm:bulletEnabled val="1"/>
        </dgm:presLayoutVars>
      </dgm:prSet>
      <dgm:spPr/>
    </dgm:pt>
    <dgm:pt modelId="{7516E755-4749-3C4B-BA71-DC47975C1D08}" type="pres">
      <dgm:prSet presAssocID="{2DC11671-B85C-EB4A-9EE4-4C3F3F38B86A}" presName="comp4" presStyleCnt="0"/>
      <dgm:spPr/>
    </dgm:pt>
    <dgm:pt modelId="{B02FE931-D709-8045-8FEE-4B3078AB8860}" type="pres">
      <dgm:prSet presAssocID="{2DC11671-B85C-EB4A-9EE4-4C3F3F38B86A}" presName="circle4" presStyleLbl="node1" presStyleIdx="3" presStyleCnt="7"/>
      <dgm:spPr/>
    </dgm:pt>
    <dgm:pt modelId="{6D54AD56-12FD-EF4E-B4E4-8EE600C24150}" type="pres">
      <dgm:prSet presAssocID="{2DC11671-B85C-EB4A-9EE4-4C3F3F38B86A}" presName="c4text" presStyleLbl="node1" presStyleIdx="3" presStyleCnt="7">
        <dgm:presLayoutVars>
          <dgm:bulletEnabled val="1"/>
        </dgm:presLayoutVars>
      </dgm:prSet>
      <dgm:spPr/>
    </dgm:pt>
    <dgm:pt modelId="{FA9E80F8-AEAB-D34C-931E-51267BD3782F}" type="pres">
      <dgm:prSet presAssocID="{2DC11671-B85C-EB4A-9EE4-4C3F3F38B86A}" presName="comp5" presStyleCnt="0"/>
      <dgm:spPr/>
    </dgm:pt>
    <dgm:pt modelId="{ABF95AD3-89A2-E24B-96A2-C0DD1B149985}" type="pres">
      <dgm:prSet presAssocID="{2DC11671-B85C-EB4A-9EE4-4C3F3F38B86A}" presName="circle5" presStyleLbl="node1" presStyleIdx="4" presStyleCnt="7" custLinFactNeighborX="3921" custLinFactNeighborY="-2892"/>
      <dgm:spPr/>
    </dgm:pt>
    <dgm:pt modelId="{FF795664-6183-DF4B-9685-275FD22E8D12}" type="pres">
      <dgm:prSet presAssocID="{2DC11671-B85C-EB4A-9EE4-4C3F3F38B86A}" presName="c5text" presStyleLbl="node1" presStyleIdx="4" presStyleCnt="7">
        <dgm:presLayoutVars>
          <dgm:bulletEnabled val="1"/>
        </dgm:presLayoutVars>
      </dgm:prSet>
      <dgm:spPr/>
    </dgm:pt>
    <dgm:pt modelId="{910B291C-1D0D-7F4A-B897-4AC9D677D2E7}" type="pres">
      <dgm:prSet presAssocID="{2DC11671-B85C-EB4A-9EE4-4C3F3F38B86A}" presName="comp6" presStyleCnt="0"/>
      <dgm:spPr/>
    </dgm:pt>
    <dgm:pt modelId="{36DCDF6B-B00A-6747-B432-E754537075AC}" type="pres">
      <dgm:prSet presAssocID="{2DC11671-B85C-EB4A-9EE4-4C3F3F38B86A}" presName="circle6" presStyleLbl="node1" presStyleIdx="5" presStyleCnt="7"/>
      <dgm:spPr/>
    </dgm:pt>
    <dgm:pt modelId="{B87D1F26-59D6-B84F-8406-532004EACDDE}" type="pres">
      <dgm:prSet presAssocID="{2DC11671-B85C-EB4A-9EE4-4C3F3F38B86A}" presName="c6text" presStyleLbl="node1" presStyleIdx="5" presStyleCnt="7">
        <dgm:presLayoutVars>
          <dgm:bulletEnabled val="1"/>
        </dgm:presLayoutVars>
      </dgm:prSet>
      <dgm:spPr/>
    </dgm:pt>
    <dgm:pt modelId="{6EA928E5-4708-774C-B9C6-35ED54A01D82}" type="pres">
      <dgm:prSet presAssocID="{2DC11671-B85C-EB4A-9EE4-4C3F3F38B86A}" presName="comp7" presStyleCnt="0"/>
      <dgm:spPr/>
    </dgm:pt>
    <dgm:pt modelId="{F86338F7-B25B-1C45-BD33-444A28C447F3}" type="pres">
      <dgm:prSet presAssocID="{2DC11671-B85C-EB4A-9EE4-4C3F3F38B86A}" presName="circle7" presStyleLbl="node1" presStyleIdx="6" presStyleCnt="7"/>
      <dgm:spPr/>
    </dgm:pt>
    <dgm:pt modelId="{FEC28257-0529-5F47-A9A3-CDB3DFEC17CE}" type="pres">
      <dgm:prSet presAssocID="{2DC11671-B85C-EB4A-9EE4-4C3F3F38B86A}" presName="c7text" presStyleLbl="node1" presStyleIdx="6" presStyleCnt="7">
        <dgm:presLayoutVars>
          <dgm:bulletEnabled val="1"/>
        </dgm:presLayoutVars>
      </dgm:prSet>
      <dgm:spPr/>
    </dgm:pt>
  </dgm:ptLst>
  <dgm:cxnLst>
    <dgm:cxn modelId="{45B3C90B-6A0A-5548-A68A-054391055BDD}" type="presOf" srcId="{6A5F0C61-F05F-714C-8C79-855625BD2704}" destId="{36DCDF6B-B00A-6747-B432-E754537075AC}" srcOrd="0" destOrd="0" presId="urn:microsoft.com/office/officeart/2005/8/layout/venn2"/>
    <dgm:cxn modelId="{3ACBC60D-477E-FB46-857E-FEE98BA918F6}" type="presOf" srcId="{921DC206-7301-4146-AABE-4B16C21F544A}" destId="{F506B6D7-A861-4C4F-AF5E-1B6735918014}" srcOrd="0" destOrd="0" presId="urn:microsoft.com/office/officeart/2005/8/layout/venn2"/>
    <dgm:cxn modelId="{B43E8B14-E0E8-2541-A186-C777A735030E}" srcId="{2DC11671-B85C-EB4A-9EE4-4C3F3F38B86A}" destId="{D81BFE49-4E89-BC4C-B572-47630A4CA8E9}" srcOrd="3" destOrd="0" parTransId="{8DD677E0-9E60-0C45-AE3D-DDFCD1E2A5BA}" sibTransId="{63E0D931-71A4-2C45-BA20-0165E70BE463}"/>
    <dgm:cxn modelId="{01BD511C-8000-6D49-A4A0-68DA0FD7EA16}" type="presOf" srcId="{06BC35D8-81B6-DC4B-BAF7-A2D811CD99A9}" destId="{59B8A58A-7BC1-BF42-B21A-76AF07307F6B}" srcOrd="0" destOrd="0" presId="urn:microsoft.com/office/officeart/2005/8/layout/venn2"/>
    <dgm:cxn modelId="{8F84E61E-BE83-9143-A8AD-9EFEFC87F2DD}" srcId="{2DC11671-B85C-EB4A-9EE4-4C3F3F38B86A}" destId="{0EAB5A56-C04F-FF4F-8F90-A1DDDF3C4D5B}" srcOrd="4" destOrd="0" parTransId="{5F7E6ED4-7E1B-7244-B9F7-2B771715A32C}" sibTransId="{3B3851B6-2A77-6748-9571-38A3F9D5AB66}"/>
    <dgm:cxn modelId="{43CC3E28-0858-FD4C-A7EB-6324216FD185}" type="presOf" srcId="{6C294011-1AFE-514E-B9F7-E9537B38B4D0}" destId="{8445FA2D-9CA4-4A49-951A-BB85C016D132}" srcOrd="0" destOrd="0" presId="urn:microsoft.com/office/officeart/2005/8/layout/venn2"/>
    <dgm:cxn modelId="{D7852C2D-929C-6841-807F-A5BC932FB003}" type="presOf" srcId="{2DC11671-B85C-EB4A-9EE4-4C3F3F38B86A}" destId="{37C6C849-741C-6F4A-9D8A-35F4D2300907}" srcOrd="0" destOrd="0" presId="urn:microsoft.com/office/officeart/2005/8/layout/venn2"/>
    <dgm:cxn modelId="{15AD6131-1124-C54B-8249-C611B74A51AD}" srcId="{2DC11671-B85C-EB4A-9EE4-4C3F3F38B86A}" destId="{7C33B663-11BD-BC4F-927A-842F66C1555D}" srcOrd="6" destOrd="0" parTransId="{07E32797-61B6-3547-9001-0A9DAA9D200C}" sibTransId="{26233D93-28A1-074F-A54D-5685BDE6A983}"/>
    <dgm:cxn modelId="{9E240335-D0FA-414D-8647-699AC3BE6768}" type="presOf" srcId="{7C33B663-11BD-BC4F-927A-842F66C1555D}" destId="{F86338F7-B25B-1C45-BD33-444A28C447F3}" srcOrd="0" destOrd="0" presId="urn:microsoft.com/office/officeart/2005/8/layout/venn2"/>
    <dgm:cxn modelId="{6816205D-60BD-934F-8AD8-9CEA62F81A17}" type="presOf" srcId="{D81BFE49-4E89-BC4C-B572-47630A4CA8E9}" destId="{B02FE931-D709-8045-8FEE-4B3078AB8860}" srcOrd="0" destOrd="0" presId="urn:microsoft.com/office/officeart/2005/8/layout/venn2"/>
    <dgm:cxn modelId="{5A5C9F46-F3C5-924E-AFF7-ACE8FEC05C63}" type="presOf" srcId="{7C33B663-11BD-BC4F-927A-842F66C1555D}" destId="{FEC28257-0529-5F47-A9A3-CDB3DFEC17CE}" srcOrd="1" destOrd="0" presId="urn:microsoft.com/office/officeart/2005/8/layout/venn2"/>
    <dgm:cxn modelId="{F13F924C-0B7B-4741-9588-4911F639E268}" type="presOf" srcId="{D81BFE49-4E89-BC4C-B572-47630A4CA8E9}" destId="{6D54AD56-12FD-EF4E-B4E4-8EE600C24150}" srcOrd="1" destOrd="0" presId="urn:microsoft.com/office/officeart/2005/8/layout/venn2"/>
    <dgm:cxn modelId="{3B1D226D-4558-8E46-A72D-204023FD6CF0}" type="presOf" srcId="{0EAB5A56-C04F-FF4F-8F90-A1DDDF3C4D5B}" destId="{ABF95AD3-89A2-E24B-96A2-C0DD1B149985}" srcOrd="0" destOrd="0" presId="urn:microsoft.com/office/officeart/2005/8/layout/venn2"/>
    <dgm:cxn modelId="{51D41F4E-4C6B-C640-ACDA-8D8982277869}" srcId="{2DC11671-B85C-EB4A-9EE4-4C3F3F38B86A}" destId="{6A5F0C61-F05F-714C-8C79-855625BD2704}" srcOrd="5" destOrd="0" parTransId="{102D0C3F-87E7-1B43-82AC-77662B26270C}" sibTransId="{522B7047-2ADD-6D4A-AC75-5871E772A7C8}"/>
    <dgm:cxn modelId="{F8ED737F-2B66-E049-A5C0-3F8F29003839}" srcId="{2DC11671-B85C-EB4A-9EE4-4C3F3F38B86A}" destId="{921DC206-7301-4146-AABE-4B16C21F544A}" srcOrd="2" destOrd="0" parTransId="{AD162DE8-D8F5-3446-81F8-966BDF227CA4}" sibTransId="{9A98BD7D-7529-F446-8B7D-DB52DC45C9D6}"/>
    <dgm:cxn modelId="{D291988E-9109-C143-88CD-747CCA13A6A2}" type="presOf" srcId="{6A5F0C61-F05F-714C-8C79-855625BD2704}" destId="{B87D1F26-59D6-B84F-8406-532004EACDDE}" srcOrd="1" destOrd="0" presId="urn:microsoft.com/office/officeart/2005/8/layout/venn2"/>
    <dgm:cxn modelId="{6666E597-0016-8245-8F81-917356C455AA}" type="presOf" srcId="{06BC35D8-81B6-DC4B-BAF7-A2D811CD99A9}" destId="{39FDD895-5FB2-3143-94BE-543C7595EC8D}" srcOrd="1" destOrd="0" presId="urn:microsoft.com/office/officeart/2005/8/layout/venn2"/>
    <dgm:cxn modelId="{2844B798-1525-1745-941A-489D30EBB260}" type="presOf" srcId="{0EAB5A56-C04F-FF4F-8F90-A1DDDF3C4D5B}" destId="{FF795664-6183-DF4B-9685-275FD22E8D12}" srcOrd="1" destOrd="0" presId="urn:microsoft.com/office/officeart/2005/8/layout/venn2"/>
    <dgm:cxn modelId="{5ACF32C0-73F7-CB4D-A804-BD1D66A6B6F2}" srcId="{2DC11671-B85C-EB4A-9EE4-4C3F3F38B86A}" destId="{6C294011-1AFE-514E-B9F7-E9537B38B4D0}" srcOrd="1" destOrd="0" parTransId="{AB2FEF94-D45A-7C44-AE3B-446C4744C6AA}" sibTransId="{67F29514-6110-9D49-A0ED-77F1F1E33C92}"/>
    <dgm:cxn modelId="{3AFFA4C3-17E5-E742-82DA-D39A6C52F574}" srcId="{2DC11671-B85C-EB4A-9EE4-4C3F3F38B86A}" destId="{06BC35D8-81B6-DC4B-BAF7-A2D811CD99A9}" srcOrd="0" destOrd="0" parTransId="{699060A8-AADB-7547-87E9-BDE2FF0ECDA8}" sibTransId="{250EE2AB-7706-594C-B398-E6BC0F08C5D7}"/>
    <dgm:cxn modelId="{C0FE9BD9-7CEB-3140-AE6F-0545ED9E6EF2}" type="presOf" srcId="{921DC206-7301-4146-AABE-4B16C21F544A}" destId="{A15B46BA-7AFA-E24F-AA2D-6227204038FB}" srcOrd="1" destOrd="0" presId="urn:microsoft.com/office/officeart/2005/8/layout/venn2"/>
    <dgm:cxn modelId="{7F0291EF-7A5D-1244-93C8-DFD4BF492BB6}" type="presOf" srcId="{6C294011-1AFE-514E-B9F7-E9537B38B4D0}" destId="{4E0E1ABA-6D24-4B4A-B8C8-CF9BFCDB6F8D}" srcOrd="1" destOrd="0" presId="urn:microsoft.com/office/officeart/2005/8/layout/venn2"/>
    <dgm:cxn modelId="{A1E4367C-F9A1-1B4D-A3EA-33554A2C60DA}" type="presParOf" srcId="{37C6C849-741C-6F4A-9D8A-35F4D2300907}" destId="{EAB61E7E-2194-C14D-8880-5B71E8F6F521}" srcOrd="0" destOrd="0" presId="urn:microsoft.com/office/officeart/2005/8/layout/venn2"/>
    <dgm:cxn modelId="{59E8228C-20F2-C74F-B696-21607ABA42C2}" type="presParOf" srcId="{EAB61E7E-2194-C14D-8880-5B71E8F6F521}" destId="{59B8A58A-7BC1-BF42-B21A-76AF07307F6B}" srcOrd="0" destOrd="0" presId="urn:microsoft.com/office/officeart/2005/8/layout/venn2"/>
    <dgm:cxn modelId="{959FF558-2A88-C842-88A9-F6720F7A6962}" type="presParOf" srcId="{EAB61E7E-2194-C14D-8880-5B71E8F6F521}" destId="{39FDD895-5FB2-3143-94BE-543C7595EC8D}" srcOrd="1" destOrd="0" presId="urn:microsoft.com/office/officeart/2005/8/layout/venn2"/>
    <dgm:cxn modelId="{9058B343-7BB8-6B41-B0C0-64B3EB54E122}" type="presParOf" srcId="{37C6C849-741C-6F4A-9D8A-35F4D2300907}" destId="{60DC7BAF-1F74-FB41-85BD-6836A20B99A6}" srcOrd="1" destOrd="0" presId="urn:microsoft.com/office/officeart/2005/8/layout/venn2"/>
    <dgm:cxn modelId="{48550C64-7081-5348-AEF2-3DE426A51B5A}" type="presParOf" srcId="{60DC7BAF-1F74-FB41-85BD-6836A20B99A6}" destId="{8445FA2D-9CA4-4A49-951A-BB85C016D132}" srcOrd="0" destOrd="0" presId="urn:microsoft.com/office/officeart/2005/8/layout/venn2"/>
    <dgm:cxn modelId="{8E804012-0F57-984B-95C6-F2B2C3B4AED8}" type="presParOf" srcId="{60DC7BAF-1F74-FB41-85BD-6836A20B99A6}" destId="{4E0E1ABA-6D24-4B4A-B8C8-CF9BFCDB6F8D}" srcOrd="1" destOrd="0" presId="urn:microsoft.com/office/officeart/2005/8/layout/venn2"/>
    <dgm:cxn modelId="{9DE5EAAA-6004-F044-9BCC-5E581077B13B}" type="presParOf" srcId="{37C6C849-741C-6F4A-9D8A-35F4D2300907}" destId="{71D15110-0E80-3A47-80D6-CEBFA8734F4D}" srcOrd="2" destOrd="0" presId="urn:microsoft.com/office/officeart/2005/8/layout/venn2"/>
    <dgm:cxn modelId="{062859F4-460E-2946-87E7-8DCB05DF63BF}" type="presParOf" srcId="{71D15110-0E80-3A47-80D6-CEBFA8734F4D}" destId="{F506B6D7-A861-4C4F-AF5E-1B6735918014}" srcOrd="0" destOrd="0" presId="urn:microsoft.com/office/officeart/2005/8/layout/venn2"/>
    <dgm:cxn modelId="{35CEAFEE-FF5B-B74A-8E05-6A404E87311B}" type="presParOf" srcId="{71D15110-0E80-3A47-80D6-CEBFA8734F4D}" destId="{A15B46BA-7AFA-E24F-AA2D-6227204038FB}" srcOrd="1" destOrd="0" presId="urn:microsoft.com/office/officeart/2005/8/layout/venn2"/>
    <dgm:cxn modelId="{B38DB59E-FED5-5747-B9F0-15222177CBBF}" type="presParOf" srcId="{37C6C849-741C-6F4A-9D8A-35F4D2300907}" destId="{7516E755-4749-3C4B-BA71-DC47975C1D08}" srcOrd="3" destOrd="0" presId="urn:microsoft.com/office/officeart/2005/8/layout/venn2"/>
    <dgm:cxn modelId="{E7C90A7B-2F52-E146-B504-9F912976EF44}" type="presParOf" srcId="{7516E755-4749-3C4B-BA71-DC47975C1D08}" destId="{B02FE931-D709-8045-8FEE-4B3078AB8860}" srcOrd="0" destOrd="0" presId="urn:microsoft.com/office/officeart/2005/8/layout/venn2"/>
    <dgm:cxn modelId="{EF39AE49-25C8-5B4F-A48F-851D9B629303}" type="presParOf" srcId="{7516E755-4749-3C4B-BA71-DC47975C1D08}" destId="{6D54AD56-12FD-EF4E-B4E4-8EE600C24150}" srcOrd="1" destOrd="0" presId="urn:microsoft.com/office/officeart/2005/8/layout/venn2"/>
    <dgm:cxn modelId="{50BE8009-26D3-2140-8969-A91084BB3E54}" type="presParOf" srcId="{37C6C849-741C-6F4A-9D8A-35F4D2300907}" destId="{FA9E80F8-AEAB-D34C-931E-51267BD3782F}" srcOrd="4" destOrd="0" presId="urn:microsoft.com/office/officeart/2005/8/layout/venn2"/>
    <dgm:cxn modelId="{342CBFEC-3D61-664D-8208-3C8887E860D8}" type="presParOf" srcId="{FA9E80F8-AEAB-D34C-931E-51267BD3782F}" destId="{ABF95AD3-89A2-E24B-96A2-C0DD1B149985}" srcOrd="0" destOrd="0" presId="urn:microsoft.com/office/officeart/2005/8/layout/venn2"/>
    <dgm:cxn modelId="{974EAE17-8E6E-C443-A2B2-8762B65EC800}" type="presParOf" srcId="{FA9E80F8-AEAB-D34C-931E-51267BD3782F}" destId="{FF795664-6183-DF4B-9685-275FD22E8D12}" srcOrd="1" destOrd="0" presId="urn:microsoft.com/office/officeart/2005/8/layout/venn2"/>
    <dgm:cxn modelId="{56DDF7CB-C67F-9F45-B467-EA466079B513}" type="presParOf" srcId="{37C6C849-741C-6F4A-9D8A-35F4D2300907}" destId="{910B291C-1D0D-7F4A-B897-4AC9D677D2E7}" srcOrd="5" destOrd="0" presId="urn:microsoft.com/office/officeart/2005/8/layout/venn2"/>
    <dgm:cxn modelId="{4CD399CB-5B70-FF43-A55B-3654B7D3329F}" type="presParOf" srcId="{910B291C-1D0D-7F4A-B897-4AC9D677D2E7}" destId="{36DCDF6B-B00A-6747-B432-E754537075AC}" srcOrd="0" destOrd="0" presId="urn:microsoft.com/office/officeart/2005/8/layout/venn2"/>
    <dgm:cxn modelId="{E35E8468-D428-EA49-88F4-1F8B881FEC62}" type="presParOf" srcId="{910B291C-1D0D-7F4A-B897-4AC9D677D2E7}" destId="{B87D1F26-59D6-B84F-8406-532004EACDDE}" srcOrd="1" destOrd="0" presId="urn:microsoft.com/office/officeart/2005/8/layout/venn2"/>
    <dgm:cxn modelId="{B9B43E06-E3F4-774B-B46B-27550E7DA1D2}" type="presParOf" srcId="{37C6C849-741C-6F4A-9D8A-35F4D2300907}" destId="{6EA928E5-4708-774C-B9C6-35ED54A01D82}" srcOrd="6" destOrd="0" presId="urn:microsoft.com/office/officeart/2005/8/layout/venn2"/>
    <dgm:cxn modelId="{EFE4B4F6-6EDE-2047-A96A-9134695E6BA1}" type="presParOf" srcId="{6EA928E5-4708-774C-B9C6-35ED54A01D82}" destId="{F86338F7-B25B-1C45-BD33-444A28C447F3}" srcOrd="0" destOrd="0" presId="urn:microsoft.com/office/officeart/2005/8/layout/venn2"/>
    <dgm:cxn modelId="{CEEEC6E9-B236-134C-BD8D-186413DC803B}" type="presParOf" srcId="{6EA928E5-4708-774C-B9C6-35ED54A01D82}" destId="{FEC28257-0529-5F47-A9A3-CDB3DFEC17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8A58A-7BC1-BF42-B21A-76AF07307F6B}">
      <dsp:nvSpPr>
        <dsp:cNvPr id="0" name=""/>
        <dsp:cNvSpPr/>
      </dsp:nvSpPr>
      <dsp:spPr>
        <a:xfrm>
          <a:off x="2362200" y="0"/>
          <a:ext cx="6346371" cy="6346371"/>
        </a:xfrm>
        <a:prstGeom prst="ellipse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Jezikovna</a:t>
          </a:r>
          <a:r>
            <a:rPr lang="en-GB" sz="1800" kern="1200" dirty="0"/>
            <a:t> </a:t>
          </a:r>
          <a:r>
            <a:rPr lang="en-GB" sz="1800" kern="1200" dirty="0" err="1"/>
            <a:t>učljivost</a:t>
          </a:r>
          <a:endParaRPr lang="en-GB" sz="1800" kern="1200" dirty="0"/>
        </a:p>
      </dsp:txBody>
      <dsp:txXfrm>
        <a:off x="4345441" y="317318"/>
        <a:ext cx="2379889" cy="634637"/>
      </dsp:txXfrm>
    </dsp:sp>
    <dsp:sp modelId="{8445FA2D-9CA4-4A49-951A-BB85C016D132}">
      <dsp:nvSpPr>
        <dsp:cNvPr id="0" name=""/>
        <dsp:cNvSpPr/>
      </dsp:nvSpPr>
      <dsp:spPr>
        <a:xfrm>
          <a:off x="2838178" y="951955"/>
          <a:ext cx="5394415" cy="539441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Šola</a:t>
          </a:r>
          <a:r>
            <a:rPr lang="en-GB" sz="1800" kern="1200" dirty="0"/>
            <a:t>, </a:t>
          </a:r>
          <a:r>
            <a:rPr lang="en-GB" sz="1800" kern="1200" dirty="0" err="1"/>
            <a:t>vrtec</a:t>
          </a:r>
          <a:endParaRPr lang="en-GB" sz="1800" kern="1200" dirty="0"/>
        </a:p>
      </dsp:txBody>
      <dsp:txXfrm>
        <a:off x="4372215" y="1262134"/>
        <a:ext cx="2326341" cy="620357"/>
      </dsp:txXfrm>
    </dsp:sp>
    <dsp:sp modelId="{F506B6D7-A861-4C4F-AF5E-1B6735918014}">
      <dsp:nvSpPr>
        <dsp:cNvPr id="0" name=""/>
        <dsp:cNvSpPr/>
      </dsp:nvSpPr>
      <dsp:spPr>
        <a:xfrm>
          <a:off x="3314156" y="1903911"/>
          <a:ext cx="4442459" cy="4442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868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Starost</a:t>
          </a:r>
        </a:p>
      </dsp:txBody>
      <dsp:txXfrm>
        <a:off x="4385899" y="2210441"/>
        <a:ext cx="2298972" cy="613059"/>
      </dsp:txXfrm>
    </dsp:sp>
    <dsp:sp modelId="{B02FE931-D709-8045-8FEE-4B3078AB8860}">
      <dsp:nvSpPr>
        <dsp:cNvPr id="0" name=""/>
        <dsp:cNvSpPr/>
      </dsp:nvSpPr>
      <dsp:spPr>
        <a:xfrm>
          <a:off x="3790133" y="2855866"/>
          <a:ext cx="3490504" cy="3490504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SES</a:t>
          </a:r>
        </a:p>
      </dsp:txBody>
      <dsp:txXfrm>
        <a:off x="4592949" y="3170012"/>
        <a:ext cx="1884872" cy="628290"/>
      </dsp:txXfrm>
    </dsp:sp>
    <dsp:sp modelId="{ABF95AD3-89A2-E24B-96A2-C0DD1B149985}">
      <dsp:nvSpPr>
        <dsp:cNvPr id="0" name=""/>
        <dsp:cNvSpPr/>
      </dsp:nvSpPr>
      <dsp:spPr>
        <a:xfrm>
          <a:off x="4365648" y="3734407"/>
          <a:ext cx="2538548" cy="25385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Status </a:t>
          </a:r>
          <a:r>
            <a:rPr lang="en-GB" sz="1800" kern="1200" dirty="0" err="1"/>
            <a:t>jezika</a:t>
          </a:r>
          <a:endParaRPr lang="en-GB" sz="1800" kern="1200" dirty="0"/>
        </a:p>
      </dsp:txBody>
      <dsp:txXfrm>
        <a:off x="4809894" y="4051726"/>
        <a:ext cx="1650056" cy="634637"/>
      </dsp:txXfrm>
    </dsp:sp>
    <dsp:sp modelId="{36DCDF6B-B00A-6747-B432-E754537075AC}">
      <dsp:nvSpPr>
        <dsp:cNvPr id="0" name=""/>
        <dsp:cNvSpPr/>
      </dsp:nvSpPr>
      <dsp:spPr>
        <a:xfrm>
          <a:off x="4742089" y="4759778"/>
          <a:ext cx="1586592" cy="1586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Motivacija</a:t>
          </a:r>
          <a:endParaRPr lang="en-GB" sz="1600" kern="1200" dirty="0"/>
        </a:p>
      </dsp:txBody>
      <dsp:txXfrm>
        <a:off x="4995944" y="4996973"/>
        <a:ext cx="1078883" cy="382368"/>
      </dsp:txXfrm>
    </dsp:sp>
    <dsp:sp modelId="{F86338F7-B25B-1C45-BD33-444A28C447F3}">
      <dsp:nvSpPr>
        <dsp:cNvPr id="0" name=""/>
        <dsp:cNvSpPr/>
      </dsp:nvSpPr>
      <dsp:spPr>
        <a:xfrm>
          <a:off x="5059408" y="5394415"/>
          <a:ext cx="951955" cy="951955"/>
        </a:xfrm>
        <a:prstGeom prst="ellipse">
          <a:avLst/>
        </a:prstGeom>
        <a:solidFill>
          <a:schemeClr val="accent4">
            <a:lumMod val="50000"/>
          </a:schemeClr>
        </a:solidFill>
        <a:ln>
          <a:solidFill>
            <a:schemeClr val="accent3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Stališča</a:t>
          </a:r>
          <a:endParaRPr lang="en-GB" sz="1100" kern="1200" dirty="0"/>
        </a:p>
      </dsp:txBody>
      <dsp:txXfrm>
        <a:off x="5198818" y="5632404"/>
        <a:ext cx="673134" cy="47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4870-0730-0C40-98DF-B68A40BE9F40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6B53-E814-4240-9121-2EB08B8A8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1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6B53-E814-4240-9121-2EB08B8A88C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07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3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52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3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1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26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96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19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10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8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0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95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4C06-406F-4F7B-B94E-F182B0073485}" type="datetimeFigureOut">
              <a:rPr lang="sl-SI" smtClean="0"/>
              <a:t>23. 06. 2023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0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otoba.commons.gc.cuny.edu/files/2023/01/NCELA_OELA2023BenefitsOfBilingualismPoster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urlex.europa.eu/legalcontent/EN/TXT/?uri=CELEX%3A52008DC0566#text" TargetMode="External"/><Relationship Id="rId2" Type="http://schemas.openxmlformats.org/officeDocument/2006/relationships/hyperlink" Target="http://europa.eu/documents/comm/white%20papers/pdf/com95%20590%20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cea.ec.europa.eu/education/eurydice/documents/key_data_series/143e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xUriServ/LexUriServ.do?uri=CELEX:52003DC0449:EN: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059709"/>
            <a:ext cx="7772400" cy="1471367"/>
          </a:xfrm>
        </p:spPr>
        <p:txBody>
          <a:bodyPr>
            <a:noAutofit/>
          </a:bodyPr>
          <a:lstStyle/>
          <a:p>
            <a:r>
              <a:rPr lang="sl-SI" sz="4400" dirty="0">
                <a:latin typeface="Garamond" panose="02020404030301010803" pitchFamily="18" charset="0"/>
              </a:rPr>
              <a:t>TUJI JEZIKI v mednarodnem izobraževalnem kontekstu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72310" y="3695515"/>
            <a:ext cx="6858000" cy="2853067"/>
          </a:xfrm>
        </p:spPr>
        <p:txBody>
          <a:bodyPr>
            <a:normAutofit/>
          </a:bodyPr>
          <a:lstStyle/>
          <a:p>
            <a:r>
              <a:rPr lang="sl-SI" dirty="0">
                <a:latin typeface="Garamond" panose="02020404030301010803" pitchFamily="18" charset="0"/>
              </a:rPr>
              <a:t>Prof. dr.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Karmen Pižorn</a:t>
            </a:r>
            <a:endParaRPr lang="sl-SI" i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Predsednica Delovne skupine za pripravo</a:t>
            </a:r>
          </a:p>
          <a:p>
            <a:r>
              <a:rPr lang="sl-SI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strategije jezikovnega izobraževanja do leta 2030 pri MVI</a:t>
            </a:r>
          </a:p>
          <a:p>
            <a:r>
              <a:rPr lang="sl-SI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Redna profesorica za angleščino v izobraževanju</a:t>
            </a:r>
          </a:p>
          <a:p>
            <a:r>
              <a:rPr lang="sl-SI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Prodekanica za dodiplomski in magistrski študij ter mednarodno sodelovanje </a:t>
            </a:r>
          </a:p>
          <a:p>
            <a:r>
              <a:rPr lang="sl-SI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Pedagoška</a:t>
            </a:r>
            <a:r>
              <a:rPr lang="sl-SI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fakulteta</a:t>
            </a:r>
          </a:p>
          <a:p>
            <a:r>
              <a:rPr lang="sl-SI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Univerza v Ljubljani</a:t>
            </a:r>
          </a:p>
          <a:p>
            <a:endParaRPr lang="sl-SI" i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79DBA9-057C-5CBA-0BC7-27F9B06C6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57414"/>
              </p:ext>
            </p:extLst>
          </p:nvPr>
        </p:nvGraphicFramePr>
        <p:xfrm>
          <a:off x="490361" y="545614"/>
          <a:ext cx="7967838" cy="4638454"/>
        </p:xfrm>
        <a:graphic>
          <a:graphicData uri="http://schemas.openxmlformats.org/drawingml/2006/table">
            <a:tbl>
              <a:tblPr firstRow="1" firstCol="1" bandRow="1"/>
              <a:tblGrid>
                <a:gridCol w="1323930">
                  <a:extLst>
                    <a:ext uri="{9D8B030D-6E8A-4147-A177-3AD203B41FA5}">
                      <a16:colId xmlns:a16="http://schemas.microsoft.com/office/drawing/2014/main" val="1608650789"/>
                    </a:ext>
                  </a:extLst>
                </a:gridCol>
                <a:gridCol w="2155060">
                  <a:extLst>
                    <a:ext uri="{9D8B030D-6E8A-4147-A177-3AD203B41FA5}">
                      <a16:colId xmlns:a16="http://schemas.microsoft.com/office/drawing/2014/main" val="751105292"/>
                    </a:ext>
                  </a:extLst>
                </a:gridCol>
                <a:gridCol w="920813">
                  <a:extLst>
                    <a:ext uri="{9D8B030D-6E8A-4147-A177-3AD203B41FA5}">
                      <a16:colId xmlns:a16="http://schemas.microsoft.com/office/drawing/2014/main" val="2200712023"/>
                    </a:ext>
                  </a:extLst>
                </a:gridCol>
                <a:gridCol w="2175822">
                  <a:extLst>
                    <a:ext uri="{9D8B030D-6E8A-4147-A177-3AD203B41FA5}">
                      <a16:colId xmlns:a16="http://schemas.microsoft.com/office/drawing/2014/main" val="1022511592"/>
                    </a:ext>
                  </a:extLst>
                </a:gridCol>
                <a:gridCol w="1392213">
                  <a:extLst>
                    <a:ext uri="{9D8B030D-6E8A-4147-A177-3AD203B41FA5}">
                      <a16:colId xmlns:a16="http://schemas.microsoft.com/office/drawing/2014/main" val="672858311"/>
                    </a:ext>
                  </a:extLst>
                </a:gridCol>
              </a:tblGrid>
              <a:tr h="337133">
                <a:tc rowSpan="17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Prvi tuji jezik kot obvezen jezik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7" marR="59517" marT="29758" marB="29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Država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Začetna starost v letih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Država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Drugi tuji jezik kot obvezen jezik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7" marR="59517" marT="29758" marB="29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899271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80932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086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(nem), Luksemburg, Poljska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25534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Grčija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45333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Ciper, Malta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21278"/>
                  </a:ext>
                </a:extLst>
              </a:tr>
              <a:tr h="4868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Španija, Francija, Italija, Avstrija, Romunija, Albanija, Lihtenštajn, Črna Gora, Severna Makedonija, Norveška, Srbija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Luksemburg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3655"/>
                  </a:ext>
                </a:extLst>
              </a:tr>
              <a:tr h="33713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Danska, Hrvaška, Latvija, Slovenija, Finska, </a:t>
                      </a:r>
                      <a:r>
                        <a:rPr lang="sl-SI" sz="800" b="0" i="0" u="none" strike="noStrike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Švedska</a:t>
                      </a: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Turčija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92990"/>
                  </a:ext>
                </a:extLst>
              </a:tr>
              <a:tr h="33713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Bolgarija, Češka, Nemčija, Litva, Portugalska,  Slovaška, Bosna in Hercegovina, Švica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99428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Estonija,</a:t>
                      </a: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Madžarska, </a:t>
                      </a:r>
                      <a:r>
                        <a:rPr lang="sl-SI" sz="800" b="0" i="0" u="none" strike="noStrike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49629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(fra), Belgija (niz), Nizozemska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Grčija, Latvija, Švica, Srbija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315905"/>
                  </a:ext>
                </a:extLst>
              </a:tr>
              <a:tr h="33713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Danska, Italija, Malta, Romunija, Bosna in Hercegovina, Črna Gora, Severna Makedonija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06987"/>
                  </a:ext>
                </a:extLst>
              </a:tr>
              <a:tr h="33713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(niz), Estonija, Francija, Ciper, Litva, Nizozemska, Portugalska, Finska, Islandija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00283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(nem), Češka, Poljska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366343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Madžarska, Avstrija, Turčija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2792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Bolgarija, Slovenija, Slovaška, Lihtenštajn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83277"/>
                  </a:ext>
                </a:extLst>
              </a:tr>
              <a:tr h="1874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Norveška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83403"/>
                  </a:ext>
                </a:extLst>
              </a:tr>
              <a:tr h="404185"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Irska ne ponuja obveznega prvega jezika.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7" marR="59517" marT="29758" marB="29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8" marR="44638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8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(fr), Nemčija, Irska, Španija, Hrvaška, Švedska, Albanija ne ponujajo obveznega tujega jezika.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7" marR="59517" marT="29758" marB="29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43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D194A5-BDE9-8FFB-DFC1-DD1597205EA0}"/>
              </a:ext>
            </a:extLst>
          </p:cNvPr>
          <p:cNvSpPr txBox="1"/>
          <p:nvPr/>
        </p:nvSpPr>
        <p:spPr>
          <a:xfrm>
            <a:off x="137481" y="5774177"/>
            <a:ext cx="8882743" cy="6076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Commission / EACEA / Eurydice, 2023. Key data on teaching languages at school in Europe – 2023 edition, Eurydice report, Publications Office of the European Union, Luxembourg.</a:t>
            </a:r>
            <a:endParaRPr lang="en-S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E821E-0C6F-11FF-1152-05E192A40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03915"/>
              </p:ext>
            </p:extLst>
          </p:nvPr>
        </p:nvGraphicFramePr>
        <p:xfrm>
          <a:off x="490361" y="5450931"/>
          <a:ext cx="3014839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09">
                  <a:extLst>
                    <a:ext uri="{9D8B030D-6E8A-4147-A177-3AD203B41FA5}">
                      <a16:colId xmlns:a16="http://schemas.microsoft.com/office/drawing/2014/main" val="2205965881"/>
                    </a:ext>
                  </a:extLst>
                </a:gridCol>
                <a:gridCol w="2779430">
                  <a:extLst>
                    <a:ext uri="{9D8B030D-6E8A-4147-A177-3AD203B41FA5}">
                      <a16:colId xmlns:a16="http://schemas.microsoft.com/office/drawing/2014/main" val="305583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I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kern="100" dirty="0">
                          <a:solidFill>
                            <a:schemeClr val="tx1"/>
                          </a:solidFill>
                          <a:effectLst/>
                        </a:rPr>
                        <a:t>Starost začetka učenja lahko variira.</a:t>
                      </a:r>
                      <a:endParaRPr lang="en-SI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9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05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4E3FED-90E4-E5D6-A615-EE833C48B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24170"/>
              </p:ext>
            </p:extLst>
          </p:nvPr>
        </p:nvGraphicFramePr>
        <p:xfrm>
          <a:off x="482600" y="555171"/>
          <a:ext cx="8178800" cy="5885708"/>
        </p:xfrm>
        <a:graphic>
          <a:graphicData uri="http://schemas.openxmlformats.org/drawingml/2006/table">
            <a:tbl>
              <a:tblPr firstRow="1" firstCol="1" bandRow="1"/>
              <a:tblGrid>
                <a:gridCol w="1992771">
                  <a:extLst>
                    <a:ext uri="{9D8B030D-6E8A-4147-A177-3AD203B41FA5}">
                      <a16:colId xmlns:a16="http://schemas.microsoft.com/office/drawing/2014/main" val="2037834461"/>
                    </a:ext>
                  </a:extLst>
                </a:gridCol>
                <a:gridCol w="4762715">
                  <a:extLst>
                    <a:ext uri="{9D8B030D-6E8A-4147-A177-3AD203B41FA5}">
                      <a16:colId xmlns:a16="http://schemas.microsoft.com/office/drawing/2014/main" val="3676573265"/>
                    </a:ext>
                  </a:extLst>
                </a:gridCol>
                <a:gridCol w="1423314">
                  <a:extLst>
                    <a:ext uri="{9D8B030D-6E8A-4147-A177-3AD203B41FA5}">
                      <a16:colId xmlns:a16="http://schemas.microsoft.com/office/drawing/2014/main" val="1767306432"/>
                    </a:ext>
                  </a:extLst>
                </a:gridCol>
              </a:tblGrid>
              <a:tr h="478544">
                <a:tc rowSpan="17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Prvi tuji jezik kot obvezen jezik</a:t>
                      </a:r>
                      <a:endParaRPr lang="sl-SI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01" marR="119501" marT="59751" marB="597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Država</a:t>
                      </a:r>
                      <a:endParaRPr lang="sl-SI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Začetna starost v letih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4348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65374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77559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(nem), Luksemburg, Poljska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821823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Grčija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389330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Ciper, Malta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390874"/>
                  </a:ext>
                </a:extLst>
              </a:tr>
              <a:tr h="41224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Španija, Francija, Italija, Avstrija, Romunija, Albanija, Lihtenštajn, Črna Gora, Severna Makedonija, Norveška, Srbija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84805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Danska, Hrvaška, Latvija, Slovenija, Finska, </a:t>
                      </a:r>
                      <a:r>
                        <a:rPr lang="sl-SI" sz="1400" b="0" i="0" u="none" strike="noStrike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Švedska</a:t>
                      </a: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Turčija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143822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Bolgarija, Češka, Nemčija, Litva, Portugalska,  Slovaška, Bosna in Hercegovina, Švica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641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Estonija,</a:t>
                      </a: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Madžarska, </a:t>
                      </a:r>
                      <a:r>
                        <a:rPr lang="sl-SI" sz="1400" b="0" i="0" u="none" strike="noStrike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724796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</a:t>
                      </a:r>
                      <a:r>
                        <a:rPr lang="en-GB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b="0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</a:t>
                      </a:r>
                      <a:r>
                        <a:rPr lang="en-GB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GB" sz="1400" b="0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</a:t>
                      </a:r>
                      <a:r>
                        <a:rPr lang="en-GB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b="0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niz</a:t>
                      </a:r>
                      <a:r>
                        <a:rPr lang="en-GB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GB" sz="1400" b="0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Nizozemska</a:t>
                      </a:r>
                      <a:endParaRPr lang="en-GB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7041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64493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843909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59448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715510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68927"/>
                  </a:ext>
                </a:extLst>
              </a:tr>
              <a:tr h="28073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3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sl-SI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644442"/>
                  </a:ext>
                </a:extLst>
              </a:tr>
              <a:tr h="399848"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Irska ne ponuja obveznega prvega jezika. Obvezno se vsi učenci učijo irščine in angleščine.</a:t>
                      </a:r>
                      <a:endParaRPr lang="sl-SI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01" marR="119501" marT="59751" marB="597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7" marR="58257" marT="8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6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3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27E4CF-84DF-3F60-703D-F1695B7D0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06028"/>
              </p:ext>
            </p:extLst>
          </p:nvPr>
        </p:nvGraphicFramePr>
        <p:xfrm>
          <a:off x="326571" y="253561"/>
          <a:ext cx="8567057" cy="6350878"/>
        </p:xfrm>
        <a:graphic>
          <a:graphicData uri="http://schemas.openxmlformats.org/drawingml/2006/table">
            <a:tbl>
              <a:tblPr firstRow="1" firstCol="1" bandRow="1"/>
              <a:tblGrid>
                <a:gridCol w="1474201">
                  <a:extLst>
                    <a:ext uri="{9D8B030D-6E8A-4147-A177-3AD203B41FA5}">
                      <a16:colId xmlns:a16="http://schemas.microsoft.com/office/drawing/2014/main" val="740437202"/>
                    </a:ext>
                  </a:extLst>
                </a:gridCol>
                <a:gridCol w="5666828">
                  <a:extLst>
                    <a:ext uri="{9D8B030D-6E8A-4147-A177-3AD203B41FA5}">
                      <a16:colId xmlns:a16="http://schemas.microsoft.com/office/drawing/2014/main" val="263072361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val="1312141520"/>
                    </a:ext>
                  </a:extLst>
                </a:gridCol>
              </a:tblGrid>
              <a:tr h="21286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Začetna starost v letih</a:t>
                      </a:r>
                      <a:endParaRPr lang="sl-SI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Država</a:t>
                      </a:r>
                      <a:endParaRPr lang="sl-SI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Drugi tuji jezik kot obvezen jezik</a:t>
                      </a:r>
                      <a:endParaRPr lang="sl-SI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65" marR="118165" marT="59082" marB="590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271821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8388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69955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43179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97116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43873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Luksemburg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80584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667522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3241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2818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Grčija, Latvija, Švica, Srbija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22503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Danska, Italija, Malta, Romunija, Bosna in Hercegovina, Črna Gora, Severna Makedonija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51345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(niz), Estonija, Francija, Ciper, Litva, Nizozemska, Portugalska, Finska, Islandija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464870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(nem), Češka, Poljska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3692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Madžarska, Avstrija, Turčija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37625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Bolgarija, Slovenija, Slovaška, Lihtenštajn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46177"/>
                  </a:ext>
                </a:extLst>
              </a:tr>
              <a:tr h="252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Norveška</a:t>
                      </a:r>
                      <a:endParaRPr lang="sl-S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111981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5" marR="57605" marT="8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 (fr), Nemčija, Irska, Španija, Hrvaška, Švedska, Albanija ne ponujajo obveznega tujega jezika.</a:t>
                      </a:r>
                      <a:endParaRPr lang="sl-SI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65" marR="118165" marT="59082" marB="590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12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43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979D-1637-4D0D-500D-0DD8E2FE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461"/>
            <a:ext cx="7886700" cy="930274"/>
          </a:xfrm>
        </p:spPr>
        <p:txBody>
          <a:bodyPr/>
          <a:lstStyle/>
          <a:p>
            <a:pPr algn="ctr"/>
            <a:r>
              <a:rPr lang="sl-SI" dirty="0"/>
              <a:t>CILJ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2431-947D-D035-DE06-9F0DB411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3200" dirty="0" err="1"/>
              <a:t>Večjezičnost</a:t>
            </a:r>
            <a:r>
              <a:rPr lang="en-GB" sz="3200" dirty="0"/>
              <a:t> je </a:t>
            </a:r>
            <a:r>
              <a:rPr lang="en-GB" sz="3200" dirty="0" err="1"/>
              <a:t>zmožnost</a:t>
            </a:r>
            <a:r>
              <a:rPr lang="en-GB" sz="3200" dirty="0"/>
              <a:t> </a:t>
            </a:r>
            <a:r>
              <a:rPr lang="en-GB" sz="3200" dirty="0" err="1"/>
              <a:t>posameznega</a:t>
            </a:r>
            <a:r>
              <a:rPr lang="en-GB" sz="3200" dirty="0"/>
              <a:t> </a:t>
            </a:r>
            <a:r>
              <a:rPr lang="en-GB" sz="3200" dirty="0" err="1"/>
              <a:t>govorca</a:t>
            </a:r>
            <a:r>
              <a:rPr lang="en-GB" sz="3200" dirty="0"/>
              <a:t> </a:t>
            </a:r>
            <a:r>
              <a:rPr lang="en-GB" sz="3200" dirty="0" err="1"/>
              <a:t>ali</a:t>
            </a:r>
            <a:r>
              <a:rPr lang="en-GB" sz="3200" dirty="0"/>
              <a:t> </a:t>
            </a:r>
            <a:r>
              <a:rPr lang="en-GB" sz="3200" dirty="0" err="1"/>
              <a:t>skupnosti</a:t>
            </a:r>
            <a:r>
              <a:rPr lang="en-GB" sz="3200" dirty="0"/>
              <a:t> </a:t>
            </a:r>
            <a:r>
              <a:rPr lang="en-GB" sz="3200" dirty="0" err="1"/>
              <a:t>govorcev</a:t>
            </a:r>
            <a:r>
              <a:rPr lang="en-GB" sz="3200" dirty="0"/>
              <a:t>, da se </a:t>
            </a:r>
            <a:r>
              <a:rPr lang="en-GB" sz="3200" b="1" dirty="0" err="1"/>
              <a:t>učinkovito</a:t>
            </a:r>
            <a:r>
              <a:rPr lang="en-GB" sz="3200" dirty="0"/>
              <a:t> </a:t>
            </a:r>
            <a:r>
              <a:rPr lang="en-GB" sz="3200" dirty="0" err="1"/>
              <a:t>sporazumeva</a:t>
            </a:r>
            <a:r>
              <a:rPr lang="en-GB" sz="3200" dirty="0"/>
              <a:t> v </a:t>
            </a:r>
            <a:r>
              <a:rPr lang="en-GB" sz="3200" dirty="0" err="1"/>
              <a:t>treh</a:t>
            </a:r>
            <a:r>
              <a:rPr lang="en-GB" sz="3200" dirty="0"/>
              <a:t> </a:t>
            </a:r>
            <a:r>
              <a:rPr lang="en-GB" sz="3200" dirty="0" err="1"/>
              <a:t>ali</a:t>
            </a:r>
            <a:r>
              <a:rPr lang="en-GB" sz="3200" dirty="0"/>
              <a:t> </a:t>
            </a:r>
            <a:r>
              <a:rPr lang="en-GB" sz="3200" dirty="0" err="1"/>
              <a:t>več</a:t>
            </a:r>
            <a:r>
              <a:rPr lang="en-GB" sz="3200" dirty="0"/>
              <a:t> </a:t>
            </a:r>
            <a:r>
              <a:rPr lang="en-GB" sz="3200" dirty="0" err="1"/>
              <a:t>jezikih</a:t>
            </a:r>
            <a:r>
              <a:rPr lang="en-GB" sz="3200" dirty="0"/>
              <a:t>, v </a:t>
            </a:r>
            <a:r>
              <a:rPr lang="en-GB" sz="3200" dirty="0" err="1"/>
              <a:t>nasprotju</a:t>
            </a:r>
            <a:r>
              <a:rPr lang="en-GB" sz="3200" dirty="0"/>
              <a:t> z </a:t>
            </a:r>
            <a:r>
              <a:rPr lang="en-GB" sz="3200" dirty="0" err="1"/>
              <a:t>enojezičnostjo</a:t>
            </a:r>
            <a:r>
              <a:rPr lang="en-GB" sz="3200" dirty="0"/>
              <a:t>.</a:t>
            </a:r>
            <a:endParaRPr lang="sl-SI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F566E-C5BC-2B47-92F6-2CE9DF59D2EB}"/>
              </a:ext>
            </a:extLst>
          </p:cNvPr>
          <p:cNvSpPr txBox="1"/>
          <p:nvPr/>
        </p:nvSpPr>
        <p:spPr>
          <a:xfrm>
            <a:off x="413658" y="4629299"/>
            <a:ext cx="8436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000" dirty="0"/>
              <a:t>V današnji globalni družbi ima večjezičnost, večpredstavnost in večkulturnost številne prednosti. Znanje več kot enega jezika od zgodnjega otroštva, učenje novega jezika v šoli ali učenje jezikov pozneje v življenju lahko prinese oprijemljive prednosti na številnih področjih.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1F177-B47A-7A32-0E14-2D07E5D51769}"/>
              </a:ext>
            </a:extLst>
          </p:cNvPr>
          <p:cNvSpPr txBox="1"/>
          <p:nvPr/>
        </p:nvSpPr>
        <p:spPr>
          <a:xfrm>
            <a:off x="174172" y="6257669"/>
            <a:ext cx="8545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hlinkClick r:id="rId2"/>
              </a:rPr>
              <a:t>https://kotoba.commons.gc.cuny.edu/files/2023/01/NCELA_OELA2023BenefitsOfBilingualismPoster.pdf</a:t>
            </a:r>
            <a:endParaRPr lang="sl-SI" sz="1200" dirty="0"/>
          </a:p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79118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B12DB9-B2F6-5FB1-C5A6-BA33EF995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" b="2390"/>
          <a:stretch/>
        </p:blipFill>
        <p:spPr>
          <a:xfrm>
            <a:off x="217734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D88DC-6064-F41E-F196-F61BE1959460}"/>
              </a:ext>
            </a:extLst>
          </p:cNvPr>
          <p:cNvSpPr txBox="1"/>
          <p:nvPr/>
        </p:nvSpPr>
        <p:spPr>
          <a:xfrm>
            <a:off x="0" y="1"/>
            <a:ext cx="3309257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l-SI" sz="32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3200">
                <a:solidFill>
                  <a:schemeClr val="accent1">
                    <a:lumMod val="50000"/>
                  </a:schemeClr>
                </a:solidFill>
              </a:rPr>
              <a:t>VEČJEZIČNOST</a:t>
            </a:r>
          </a:p>
          <a:p>
            <a:pPr algn="ctr"/>
            <a:endParaRPr lang="sl-SI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1F27-903B-7646-7DCE-B3C0CF8A3952}"/>
              </a:ext>
            </a:extLst>
          </p:cNvPr>
          <p:cNvSpPr txBox="1"/>
          <p:nvPr/>
        </p:nvSpPr>
        <p:spPr>
          <a:xfrm>
            <a:off x="304801" y="6257837"/>
            <a:ext cx="300445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sz="1100" dirty="0"/>
              <a:t>https://kotoba.commons.gc.cuny.edu/files/2023/01/NCELA_OELA2023BenefitsOfBilingualismPoster.pdf</a:t>
            </a:r>
          </a:p>
        </p:txBody>
      </p:sp>
    </p:spTree>
    <p:extLst>
      <p:ext uri="{BB962C8B-B14F-4D97-AF65-F5344CB8AC3E}">
        <p14:creationId xmlns:p14="http://schemas.microsoft.com/office/powerpoint/2010/main" val="41968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159C-94D1-038C-AB80-226D4E87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430665"/>
            <a:ext cx="7886700" cy="1592718"/>
          </a:xfrm>
        </p:spPr>
        <p:txBody>
          <a:bodyPr>
            <a:normAutofit/>
          </a:bodyPr>
          <a:lstStyle/>
          <a:p>
            <a:pPr algn="ctr"/>
            <a:r>
              <a:rPr lang="en-GB" sz="4000" b="0" i="0" u="none" strike="noStrike" dirty="0" err="1">
                <a:solidFill>
                  <a:srgbClr val="4A4A4A"/>
                </a:solidFill>
                <a:effectLst/>
                <a:latin typeface="+mn-lt"/>
              </a:rPr>
              <a:t>Kognitivni</a:t>
            </a:r>
            <a:r>
              <a:rPr lang="en-GB" sz="4000" b="0" i="0" u="none" strike="noStrike" dirty="0">
                <a:solidFill>
                  <a:srgbClr val="4A4A4A"/>
                </a:solidFill>
                <a:effectLst/>
                <a:latin typeface="+mn-lt"/>
              </a:rPr>
              <a:t> </a:t>
            </a:r>
            <a:r>
              <a:rPr lang="en-GB" sz="4000" b="0" i="0" u="none" strike="noStrike" dirty="0" err="1">
                <a:solidFill>
                  <a:srgbClr val="4A4A4A"/>
                </a:solidFill>
                <a:effectLst/>
                <a:latin typeface="+mn-lt"/>
              </a:rPr>
              <a:t>procesi</a:t>
            </a:r>
            <a:br>
              <a:rPr lang="en-GB" sz="4000" b="0" i="0" u="none" strike="noStrike" dirty="0">
                <a:solidFill>
                  <a:srgbClr val="4A4A4A"/>
                </a:solidFill>
                <a:effectLst/>
                <a:latin typeface="+mn-lt"/>
              </a:rPr>
            </a:br>
            <a:r>
              <a:rPr lang="en-GB" sz="4000" b="0" i="0" u="none" strike="noStrike" dirty="0">
                <a:solidFill>
                  <a:srgbClr val="4A4A4A"/>
                </a:solidFill>
                <a:effectLst/>
                <a:latin typeface="+mn-lt"/>
              </a:rPr>
              <a:t>(</a:t>
            </a:r>
            <a:r>
              <a:rPr lang="en-GB" sz="4000" b="0" i="0" u="none" strike="noStrike" dirty="0" err="1">
                <a:solidFill>
                  <a:srgbClr val="4A4A4A"/>
                </a:solidFill>
                <a:effectLst/>
                <a:latin typeface="+mn-lt"/>
              </a:rPr>
              <a:t>zaznavanje</a:t>
            </a:r>
            <a:r>
              <a:rPr lang="en-GB" sz="4000" b="0" i="0" u="none" strike="noStrike" dirty="0">
                <a:solidFill>
                  <a:srgbClr val="4A4A4A"/>
                </a:solidFill>
                <a:effectLst/>
                <a:latin typeface="+mn-lt"/>
              </a:rPr>
              <a:t>, </a:t>
            </a:r>
            <a:r>
              <a:rPr lang="en-GB" sz="4000" b="0" i="0" u="none" strike="noStrike" dirty="0" err="1">
                <a:solidFill>
                  <a:srgbClr val="4A4A4A"/>
                </a:solidFill>
                <a:effectLst/>
                <a:latin typeface="+mn-lt"/>
              </a:rPr>
              <a:t>učenje</a:t>
            </a:r>
            <a:r>
              <a:rPr lang="en-GB" sz="4000" b="0" i="0" u="none" strike="noStrike" dirty="0">
                <a:solidFill>
                  <a:srgbClr val="4A4A4A"/>
                </a:solidFill>
                <a:effectLst/>
                <a:latin typeface="+mn-lt"/>
              </a:rPr>
              <a:t>, </a:t>
            </a:r>
            <a:r>
              <a:rPr lang="en-GB" sz="4000" b="0" i="0" u="none" strike="noStrike" dirty="0" err="1">
                <a:solidFill>
                  <a:srgbClr val="4A4A4A"/>
                </a:solidFill>
                <a:effectLst/>
                <a:latin typeface="+mn-lt"/>
              </a:rPr>
              <a:t>mišljenje</a:t>
            </a:r>
            <a:r>
              <a:rPr lang="en-GB" sz="4000" b="0" i="0" u="none" strike="noStrike" dirty="0">
                <a:solidFill>
                  <a:srgbClr val="4A4A4A"/>
                </a:solidFill>
                <a:effectLst/>
                <a:latin typeface="+mn-lt"/>
              </a:rPr>
              <a:t>)</a:t>
            </a:r>
            <a:endParaRPr lang="sl-SI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1476-96AD-E5FD-46FB-A0F6EBB5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3714"/>
            <a:ext cx="7886700" cy="3673249"/>
          </a:xfrm>
        </p:spPr>
        <p:txBody>
          <a:bodyPr/>
          <a:lstStyle/>
          <a:p>
            <a:r>
              <a:rPr lang="sl-SI" dirty="0"/>
              <a:t>Izvršilne funkcije (nadzor pozornosti, preklapljanje med nalogami, mentalna fleksibilnost);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podaljševanje časa za nastanek s starostjo povezanih kognitivnih bolezni (demenca);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večja intelektualna prožnost.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252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D377-0DDD-DCD4-8914-BEE5DD3A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Družbeno-kulturne prednosti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6234-7AEC-E9C2-B429-7C518230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Razumevanje drugih svetovnih kultur; </a:t>
            </a:r>
          </a:p>
          <a:p>
            <a:pPr>
              <a:lnSpc>
                <a:spcPct val="150000"/>
              </a:lnSpc>
            </a:pPr>
            <a:r>
              <a:rPr lang="sl-SI" dirty="0"/>
              <a:t>večja empatija;</a:t>
            </a:r>
          </a:p>
          <a:p>
            <a:pPr>
              <a:lnSpc>
                <a:spcPct val="150000"/>
              </a:lnSpc>
            </a:pPr>
            <a:r>
              <a:rPr lang="sl-SI" dirty="0"/>
              <a:t>večjezičnost spodbuja globalno ozaveščenost, zmanjšuje diskriminacijo, izboljšuje samospoštovanje in krepi medskupinske odnose.</a:t>
            </a:r>
          </a:p>
        </p:txBody>
      </p:sp>
    </p:spTree>
    <p:extLst>
      <p:ext uri="{BB962C8B-B14F-4D97-AF65-F5344CB8AC3E}">
        <p14:creationId xmlns:p14="http://schemas.microsoft.com/office/powerpoint/2010/main" val="429356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44A9-9232-5437-ADA6-270F9E41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/>
              <a:t>Prednosti na področju izobraževanja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B7DB-7C2E-5A28-FDEE-4D01CA0F5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Večjezičnost povečuje stopnjo ustvarjalnosti;</a:t>
            </a:r>
          </a:p>
          <a:p>
            <a:pPr>
              <a:lnSpc>
                <a:spcPct val="150000"/>
              </a:lnSpc>
            </a:pPr>
            <a:r>
              <a:rPr lang="sl-SI" dirty="0"/>
              <a:t>večjezičnost spodbuja višjo raven abstraktnega mišljenja in sklepanja;</a:t>
            </a:r>
          </a:p>
          <a:p>
            <a:pPr>
              <a:lnSpc>
                <a:spcPct val="150000"/>
              </a:lnSpc>
            </a:pPr>
            <a:r>
              <a:rPr lang="sl-SI" dirty="0"/>
              <a:t>večjezičnost spodbuja nastanek metajezikovnih zmožnosti, ki podpirajo učenje novih jezikov.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276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D770D5-D865-7D50-7E8D-B06DF1050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34279"/>
              </p:ext>
            </p:extLst>
          </p:nvPr>
        </p:nvGraphicFramePr>
        <p:xfrm>
          <a:off x="-1567542" y="391886"/>
          <a:ext cx="11070772" cy="634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8A7C2C-05CF-3577-D950-2F56BB50F4F5}"/>
              </a:ext>
            </a:extLst>
          </p:cNvPr>
          <p:cNvSpPr txBox="1"/>
          <p:nvPr/>
        </p:nvSpPr>
        <p:spPr>
          <a:xfrm>
            <a:off x="388717" y="242147"/>
            <a:ext cx="22565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VEČJEZIČNOST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8836C-6FC1-D911-94F9-4340A4703996}"/>
              </a:ext>
            </a:extLst>
          </p:cNvPr>
          <p:cNvSpPr txBox="1"/>
          <p:nvPr/>
        </p:nvSpPr>
        <p:spPr>
          <a:xfrm>
            <a:off x="6574971" y="1438878"/>
            <a:ext cx="225651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Jezikovna tesnobnost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89629-B7D5-BD9C-867F-9561794324DE}"/>
              </a:ext>
            </a:extLst>
          </p:cNvPr>
          <p:cNvSpPr txBox="1"/>
          <p:nvPr/>
        </p:nvSpPr>
        <p:spPr>
          <a:xfrm>
            <a:off x="6892726" y="2810453"/>
            <a:ext cx="20863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Odnos družbe kot celote do jezikov/jezika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5871A-DF36-7563-9119-C95B0F057FD7}"/>
              </a:ext>
            </a:extLst>
          </p:cNvPr>
          <p:cNvSpPr txBox="1"/>
          <p:nvPr/>
        </p:nvSpPr>
        <p:spPr>
          <a:xfrm>
            <a:off x="6878980" y="4188973"/>
            <a:ext cx="208633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Jezikovni viri in tehnologije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B01EF-BFCC-1DA0-A0C8-D91AE4D91E84}"/>
              </a:ext>
            </a:extLst>
          </p:cNvPr>
          <p:cNvSpPr txBox="1"/>
          <p:nvPr/>
        </p:nvSpPr>
        <p:spPr>
          <a:xfrm>
            <a:off x="6458675" y="5359744"/>
            <a:ext cx="264047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Usposobljenost učiteljev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361FD-3A8A-E296-8C75-30E96FDD0113}"/>
              </a:ext>
            </a:extLst>
          </p:cNvPr>
          <p:cNvCxnSpPr>
            <a:cxnSpLocks/>
          </p:cNvCxnSpPr>
          <p:nvPr/>
        </p:nvCxnSpPr>
        <p:spPr>
          <a:xfrm>
            <a:off x="1371600" y="642257"/>
            <a:ext cx="593272" cy="981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5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DDDA-98C6-D96F-99CE-30ACB5A7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68" y="631683"/>
            <a:ext cx="8447232" cy="5545279"/>
          </a:xfrm>
        </p:spPr>
        <p:txBody>
          <a:bodyPr>
            <a:normAutofit/>
          </a:bodyPr>
          <a:lstStyle/>
          <a:p>
            <a:pPr algn="just"/>
            <a:r>
              <a:rPr lang="sl-SI" dirty="0"/>
              <a:t>Evropa je </a:t>
            </a:r>
            <a:r>
              <a:rPr lang="sl-SI" b="1" dirty="0"/>
              <a:t>jezikovno raznolika celina </a:t>
            </a:r>
            <a:r>
              <a:rPr lang="sl-SI" dirty="0"/>
              <a:t>in zato </a:t>
            </a:r>
            <a:r>
              <a:rPr lang="sl-SI" b="1" dirty="0"/>
              <a:t>spoštovanje</a:t>
            </a:r>
            <a:r>
              <a:rPr lang="sl-SI" dirty="0"/>
              <a:t> </a:t>
            </a:r>
            <a:r>
              <a:rPr lang="sl-SI" b="1" dirty="0"/>
              <a:t>jezikovne raznolikosti </a:t>
            </a:r>
            <a:r>
              <a:rPr lang="sl-SI" dirty="0"/>
              <a:t>velja za ključno načelo Evropske unije.</a:t>
            </a:r>
          </a:p>
          <a:p>
            <a:pPr algn="just"/>
            <a:r>
              <a:rPr lang="sl-SI" dirty="0"/>
              <a:t>Učinkovito </a:t>
            </a:r>
            <a:r>
              <a:rPr lang="sl-SI" b="1" dirty="0"/>
              <a:t>znanje več jezikov </a:t>
            </a:r>
            <a:r>
              <a:rPr lang="sl-SI" dirty="0"/>
              <a:t>neposredno vpliva na zmožnost evropskih državljanov, da izkoristijo </a:t>
            </a:r>
            <a:r>
              <a:rPr lang="sl-SI" b="1" dirty="0"/>
              <a:t>priložnosti za izobraževanje, usposabljanje in delo po vsej Evropi</a:t>
            </a:r>
            <a:r>
              <a:rPr lang="sl-SI" dirty="0"/>
              <a:t>. </a:t>
            </a:r>
          </a:p>
          <a:p>
            <a:pPr algn="just"/>
            <a:r>
              <a:rPr lang="sl-SI" dirty="0"/>
              <a:t>Večjezičnost se obravnava tudi kot strategija za razvoj </a:t>
            </a:r>
            <a:r>
              <a:rPr lang="sl-SI" b="1" dirty="0"/>
              <a:t>socialne kohezije</a:t>
            </a:r>
            <a:r>
              <a:rPr lang="sl-SI" dirty="0"/>
              <a:t>, </a:t>
            </a:r>
            <a:r>
              <a:rPr lang="sl-SI" b="1" dirty="0"/>
              <a:t>strpnosti</a:t>
            </a:r>
            <a:r>
              <a:rPr lang="sl-SI" dirty="0"/>
              <a:t> in </a:t>
            </a:r>
            <a:r>
              <a:rPr lang="sl-SI" b="1" dirty="0"/>
              <a:t>enakosti </a:t>
            </a:r>
            <a:r>
              <a:rPr lang="sl-SI" dirty="0"/>
              <a:t>(Evropska komisija, 1995, 2008).</a:t>
            </a:r>
          </a:p>
          <a:p>
            <a:pPr marL="0" indent="0" algn="just">
              <a:buNone/>
            </a:pPr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728E2-934C-68EB-2287-C63833051497}"/>
              </a:ext>
            </a:extLst>
          </p:cNvPr>
          <p:cNvSpPr txBox="1"/>
          <p:nvPr/>
        </p:nvSpPr>
        <p:spPr>
          <a:xfrm>
            <a:off x="290368" y="6226316"/>
            <a:ext cx="8224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European Commission / EACEA / Eurydice, 2023. Key data on teaching languages at school in</a:t>
            </a:r>
            <a:r>
              <a:rPr lang="sl-SI" sz="1200" dirty="0"/>
              <a:t> </a:t>
            </a:r>
            <a:r>
              <a:rPr lang="en-US" sz="1200" dirty="0"/>
              <a:t>Europe – 2023 edition, Eurydice report, Publications Office of the European Union, Luxembourg.</a:t>
            </a:r>
            <a:endParaRPr lang="sl-SI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59ED1-10E9-DEBF-137F-134E28CDC1EF}"/>
              </a:ext>
            </a:extLst>
          </p:cNvPr>
          <p:cNvSpPr txBox="1"/>
          <p:nvPr/>
        </p:nvSpPr>
        <p:spPr>
          <a:xfrm>
            <a:off x="290368" y="5110626"/>
            <a:ext cx="8829964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European Commission (1995) Teaching and Training: Towards the Learning Society.</a:t>
            </a:r>
            <a:r>
              <a:rPr lang="sl-SI" sz="1200" dirty="0"/>
              <a:t> </a:t>
            </a:r>
          </a:p>
          <a:p>
            <a:r>
              <a:rPr lang="en-US" sz="1100" dirty="0">
                <a:hlinkClick r:id="rId2"/>
              </a:rPr>
              <a:t>http://europa.eu/documents/comm/white papers/pdf/com95 590 en.pdf</a:t>
            </a:r>
            <a:endParaRPr lang="sl-SI" sz="1100" dirty="0"/>
          </a:p>
          <a:p>
            <a:r>
              <a:rPr lang="en-US" sz="1200" dirty="0"/>
              <a:t>European Commission (2008) Multilingualism: An Asset for Europe and a Shared</a:t>
            </a:r>
            <a:r>
              <a:rPr lang="sl-SI" sz="1200" dirty="0"/>
              <a:t> </a:t>
            </a:r>
            <a:r>
              <a:rPr lang="en-US" sz="1200" dirty="0"/>
              <a:t>Commitment. Available at: </a:t>
            </a:r>
            <a:r>
              <a:rPr lang="en-US" sz="1050" dirty="0">
                <a:hlinkClick r:id="rId3"/>
              </a:rPr>
              <a:t>http://eurlex.europa.eu/legalcontent/EN/TXT/?uri=CELEX%3A52008DC0566#text</a:t>
            </a:r>
            <a:endParaRPr lang="sl-SI" sz="1050" dirty="0"/>
          </a:p>
          <a:p>
            <a:r>
              <a:rPr lang="en-US" sz="1050" dirty="0"/>
              <a:t>European Commission (2012) Key Data on Teaching Languages in School at Europe.</a:t>
            </a:r>
            <a:endParaRPr lang="sl-SI" sz="1050" dirty="0"/>
          </a:p>
          <a:p>
            <a:r>
              <a:rPr lang="en-US" sz="1050" dirty="0">
                <a:hlinkClick r:id="rId4"/>
              </a:rPr>
              <a:t>http://eacea.ec.europa.eu/education/eurydice/documents/key_data_series/143en.pdf</a:t>
            </a:r>
            <a:r>
              <a:rPr lang="en-US" sz="1050" dirty="0"/>
              <a:t> 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74125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5377-8B88-AE2E-12AC-913F75AE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6058"/>
            <a:ext cx="7886700" cy="5610906"/>
          </a:xfrm>
        </p:spPr>
        <p:txBody>
          <a:bodyPr>
            <a:norm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sl-S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Znanje tujih jezikov ne more biti več rezervirano za </a:t>
            </a:r>
            <a:r>
              <a:rPr lang="sl-S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elito</a:t>
            </a:r>
            <a:r>
              <a:rPr lang="sl-S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tiste, ki ga pridobijo zaradi </a:t>
            </a:r>
            <a:r>
              <a:rPr lang="sl-S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geografske mobilnosti </a:t>
            </a:r>
            <a:r>
              <a:rPr lang="sl-S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postaja </a:t>
            </a:r>
            <a:r>
              <a:rPr lang="sl-S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nujno</a:t>
            </a:r>
            <a:r>
              <a:rPr lang="sl-S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je vsakdo, ne glede na izbrane poti usposabljanja in izobraževanja, sposoben pridobiti in ohranjati sposobnost sporazumevanja v </a:t>
            </a:r>
            <a:r>
              <a:rPr lang="sl-S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vsaj dveh jezikih poleg svojega maternega jezika. </a:t>
            </a:r>
            <a:endParaRPr lang="en-SI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(Evropska komisija 1995:47)</a:t>
            </a:r>
            <a:endParaRPr lang="en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r">
              <a:lnSpc>
                <a:spcPct val="150000"/>
              </a:lnSpc>
              <a:buNone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Barcelona European Council, 2002</a:t>
            </a:r>
          </a:p>
          <a:p>
            <a:pPr indent="0" algn="r">
              <a:lnSpc>
                <a:spcPct val="150000"/>
              </a:lnSpc>
              <a:buNone/>
            </a:pPr>
            <a:r>
              <a:rPr lang="sl-SI" sz="1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https://eur-lex.europa.eu/LexUriServ/LexUriServ.do?uri=CELEX:52003DC0449:EN:HTML</a:t>
            </a:r>
            <a:endParaRPr lang="en-SI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25914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548B3C06D8CB4285A9ACC6B24F6479" ma:contentTypeVersion="0" ma:contentTypeDescription="Ustvari nov dokument." ma:contentTypeScope="" ma:versionID="ec020d36ccf870a23733d36b6d92ab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7b663fd1b80be86cfdf042115f52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EA668-675A-4490-9F28-3AF8D4A0F4AC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175FD9-1FB6-41DD-ADED-5DCDC6B65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BA3B6-56AC-434C-A9A9-9ACAD1711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2704</TotalTime>
  <Words>1091</Words>
  <Application>Microsoft Office PowerPoint</Application>
  <PresentationFormat>Diaprojekcija na zaslonu (4:3)</PresentationFormat>
  <Paragraphs>189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Officeova tema</vt:lpstr>
      <vt:lpstr>TUJI JEZIKI v mednarodnem izobraževalnem kontekstu</vt:lpstr>
      <vt:lpstr>CILJ</vt:lpstr>
      <vt:lpstr>PowerPointova predstavitev</vt:lpstr>
      <vt:lpstr>Kognitivni procesi (zaznavanje, učenje, mišljenje)</vt:lpstr>
      <vt:lpstr>Družbeno-kulturne prednosti</vt:lpstr>
      <vt:lpstr>Prednosti na področju izobraževanja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jhjkh</dc:title>
  <dc:creator>Selan, Jurij</dc:creator>
  <cp:lastModifiedBy>Sebastijan Magdič</cp:lastModifiedBy>
  <cp:revision>88</cp:revision>
  <dcterms:created xsi:type="dcterms:W3CDTF">2016-11-14T08:22:24Z</dcterms:created>
  <dcterms:modified xsi:type="dcterms:W3CDTF">2023-06-23T09:24:27Z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0x010100FA548B3C06D8CB4285A9ACC6B24F6479</vt:lpwstr>
  </property>
</Properties>
</file>