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60" r:id="rId4"/>
    <p:sldMasterId id="2147483672" r:id="rId5"/>
  </p:sldMasterIdLst>
  <p:notesMasterIdLst>
    <p:notesMasterId r:id="rId31"/>
  </p:notesMasterIdLst>
  <p:sldIdLst>
    <p:sldId id="307" r:id="rId6"/>
    <p:sldId id="259" r:id="rId7"/>
    <p:sldId id="322" r:id="rId8"/>
    <p:sldId id="305" r:id="rId9"/>
    <p:sldId id="318" r:id="rId10"/>
    <p:sldId id="260" r:id="rId11"/>
    <p:sldId id="281" r:id="rId12"/>
    <p:sldId id="283" r:id="rId13"/>
    <p:sldId id="261" r:id="rId14"/>
    <p:sldId id="269" r:id="rId15"/>
    <p:sldId id="290" r:id="rId16"/>
    <p:sldId id="319" r:id="rId17"/>
    <p:sldId id="320" r:id="rId18"/>
    <p:sldId id="289" r:id="rId19"/>
    <p:sldId id="300" r:id="rId20"/>
    <p:sldId id="301" r:id="rId21"/>
    <p:sldId id="293" r:id="rId22"/>
    <p:sldId id="304" r:id="rId23"/>
    <p:sldId id="306" r:id="rId24"/>
    <p:sldId id="303" r:id="rId25"/>
    <p:sldId id="296" r:id="rId26"/>
    <p:sldId id="298" r:id="rId27"/>
    <p:sldId id="270" r:id="rId28"/>
    <p:sldId id="321" r:id="rId29"/>
    <p:sldId id="285" r:id="rId3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659" autoAdjust="0"/>
  </p:normalViewPr>
  <p:slideViewPr>
    <p:cSldViewPr snapToGrid="0">
      <p:cViewPr varScale="1">
        <p:scale>
          <a:sx n="74" d="100"/>
          <a:sy n="74" d="100"/>
        </p:scale>
        <p:origin x="16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D8F02-57EE-4121-89D0-2E943EA30EDB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59AA-7173-484A-938E-4BAC124BA3A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3681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Lepo pozdravljeni še v mojem imenu. Hvala predsedniku komisije in mentorju za uvodni nagovor in predano besedo. Na tem mestu bi kar začela</a:t>
            </a:r>
            <a:r>
              <a:rPr lang="sl-SI" baseline="0" dirty="0"/>
              <a:t> predstavitev, ki se nanaša na gospodinjsko pismenost slovenskih osnovnošolcev.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DE59AA-7173-484A-938E-4BAC124BA3A1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874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 osnovi izsledkov 1. kroga raziskave </a:t>
            </a:r>
            <a:r>
              <a:rPr lang="sl-SI" dirty="0" err="1"/>
              <a:t>delphi</a:t>
            </a:r>
            <a:r>
              <a:rPr lang="sl-SI" dirty="0"/>
              <a:t> je mogoče trditi, da učitelji, učenci in starši prepoznajo dobrobit gospodinjskega izobraževanja za posameznika.</a:t>
            </a:r>
            <a:r>
              <a:rPr lang="sl-SI" baseline="0" dirty="0"/>
              <a:t> Pri tem poudarjajo dobrobit GI za posameznika na …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0341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Na osnovi izsledkov 1. kroga raziskave </a:t>
            </a:r>
            <a:r>
              <a:rPr lang="sl-SI" dirty="0" err="1"/>
              <a:t>delphi</a:t>
            </a:r>
            <a:r>
              <a:rPr lang="sl-SI" dirty="0"/>
              <a:t> je mogoče trditi, da učitelji, učenci in starši prepoznajo dobrobit GI tudi za družbo. </a:t>
            </a:r>
            <a:r>
              <a:rPr lang="sl-SI" baseline="0" dirty="0"/>
              <a:t>Pri tem npr. izpostavljajo, da ….</a:t>
            </a:r>
            <a:endParaRPr lang="sl-SI" dirty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61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 aktualizaciji gospodinjskega izobraževanja je treba …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785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 aktualizaciji gospodinjskega izobraževanja je treba …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71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osnovi pridobljenih rezultatov raziskave in teoretičnih usmeritev je bil oblikovan vzgojno-izobraževalni model za gospodinjsko opismenjevanje in doseganje ustrezne GP učencev v procesu osnovnošolskega izobraževanja.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138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Vsebina predstavitve</a:t>
            </a:r>
            <a:r>
              <a:rPr lang="sl-SI" baseline="0" dirty="0"/>
              <a:t> prehaja iz uvodnega dela v pregled teoretičnih izhodišč, raziskovalnega problema in ciljev raziskave, raziskovalnih vprašanj, metode dela, pregleda ključnih rezultatov in zaključka. 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829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7466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Če se dotaknemo teoretičnih izhodišč, bi rada poudarila, da …</a:t>
            </a:r>
          </a:p>
          <a:p>
            <a:r>
              <a:rPr lang="sl-SI" dirty="0"/>
              <a:t>Mednarodna zveza za gospodinjstvo navaja, da so vsebine, na katere se </a:t>
            </a:r>
            <a:r>
              <a:rPr lang="sl-SI" dirty="0" err="1"/>
              <a:t>osredinja</a:t>
            </a:r>
            <a:r>
              <a:rPr lang="sl-SI" dirty="0"/>
              <a:t> gospodinjstvo, povezane s hrano …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2991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Pomembne so tudi ključne dimenzije gospodinjstva,</a:t>
            </a:r>
            <a:r>
              <a:rPr lang="sl-SI" baseline="0" dirty="0"/>
              <a:t> saj morajo biti vključene v vsako gospodinjsko izobraževanje. Prva dimenzija se nanaša na …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364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Kaže se potreba po reformiranju vzgojno-izobraževalnih</a:t>
            </a:r>
            <a:r>
              <a:rPr lang="sl-SI" baseline="0" dirty="0"/>
              <a:t> sistemov …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9993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Na osnovi teoretičnih izhodišč je bil oblikovan raziskovalni</a:t>
            </a:r>
            <a:r>
              <a:rPr lang="sl-SI" baseline="0" dirty="0"/>
              <a:t> problem, ki se je nanašal na GP osnovnošolcev ter na gospodinjsko izobraževanje in opismenjevanje.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Cilj raziskave je bil na osnovi vsebinske analize UN predmeta gospodinjstvo oz. z njim primerljivega predmeta v tujini in Sloveniji definirati vsebinska področja gospodinjskega izobraževanja.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raziskavi so se ugotavljala stališča učiteljev, učencev in staršev o pomenu in uporabnosti gospodinjskega izobraževanja in opismenjevanja.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osnovi rezultatov prvega in drugega dela raziskave so bili oblikovani standardi GP.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Hkrati</a:t>
            </a:r>
            <a:r>
              <a:rPr lang="sl-SI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bil cilj ugotoviti </a:t>
            </a:r>
            <a:r>
              <a:rPr lang="sl-SI" dirty="0"/>
              <a:t>GP učencev 6. in 9. razreda ter stališča njihovih staršev do gospodinjskega opismenjevanja.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5205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 osnovi rezultatov</a:t>
            </a:r>
            <a:r>
              <a:rPr lang="sl-SI" baseline="0" dirty="0"/>
              <a:t> 1. kroga raziskave </a:t>
            </a:r>
            <a:r>
              <a:rPr lang="sl-SI" baseline="0" dirty="0" err="1"/>
              <a:t>delphi</a:t>
            </a:r>
            <a:r>
              <a:rPr lang="sl-SI" baseline="0" dirty="0"/>
              <a:t> so bile zaznane potrebe po umestitvi …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4771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 nadaljevanju pa so prikazane še nekatere izjave anketirancev.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E59AA-7173-484A-938E-4BAC124BA3A1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12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33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52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4035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69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63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543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62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145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773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34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8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815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728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87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60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326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096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19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10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5828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0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495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4C06-406F-4F7B-B94E-F182B0073485}" type="datetimeFigureOut">
              <a:rPr lang="sl-SI" smtClean="0"/>
              <a:t>22. 06. 2023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F82CC-239D-4FC0-9ADD-9C54B33407B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109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4C06-406F-4F7B-B94E-F182B0073485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22. 06. 2023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F82CC-239D-4FC0-9ADD-9C54B33407BB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aramon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aramon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02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532786"/>
            <a:ext cx="7772400" cy="998290"/>
          </a:xfrm>
        </p:spPr>
        <p:txBody>
          <a:bodyPr>
            <a:noAutofit/>
          </a:bodyPr>
          <a:lstStyle/>
          <a:p>
            <a:r>
              <a:rPr lang="sl-SI" sz="3200" b="1" dirty="0">
                <a:latin typeface="Garamond" panose="02020404030301010803" pitchFamily="18" charset="0"/>
              </a:rPr>
              <a:t>Gospodinjstvo v  slovenski osnovni šoli – danes in jutri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4129624"/>
            <a:ext cx="6858000" cy="2538703"/>
          </a:xfrm>
        </p:spPr>
        <p:txBody>
          <a:bodyPr>
            <a:normAutofit/>
          </a:bodyPr>
          <a:lstStyle/>
          <a:p>
            <a:r>
              <a:rPr lang="sl-SI" sz="2000" i="1" dirty="0">
                <a:solidFill>
                  <a:srgbClr val="FF0000"/>
                </a:solidFill>
                <a:latin typeface="Arial Nova" panose="020B0504020202020204" pitchFamily="34" charset="0"/>
              </a:rPr>
              <a:t>dr. Stojan Kostanjevec </a:t>
            </a:r>
          </a:p>
          <a:p>
            <a:r>
              <a:rPr lang="sl-SI" sz="2000" i="1" dirty="0">
                <a:solidFill>
                  <a:srgbClr val="FF0000"/>
                </a:solidFill>
                <a:latin typeface="Arial Nova" panose="020B0504020202020204" pitchFamily="34" charset="0"/>
              </a:rPr>
              <a:t>dr. Martina Erjavšek</a:t>
            </a:r>
          </a:p>
          <a:p>
            <a:endParaRPr lang="sl-SI" sz="2000" i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  <a:p>
            <a:endParaRPr lang="sl-SI" sz="2000" i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  <a:p>
            <a:endParaRPr lang="sl-SI" sz="2000" i="1" dirty="0">
              <a:solidFill>
                <a:schemeClr val="tx1">
                  <a:lumMod val="50000"/>
                  <a:lumOff val="50000"/>
                </a:schemeClr>
              </a:solidFill>
              <a:latin typeface="Garamond" panose="02020404030301010803" pitchFamily="18" charset="0"/>
            </a:endParaRPr>
          </a:p>
          <a:p>
            <a:r>
              <a:rPr lang="sl-SI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Garamond" panose="02020404030301010803" pitchFamily="18" charset="0"/>
              </a:rPr>
              <a:t>Ljubljana, 21. 06. 2023</a:t>
            </a:r>
          </a:p>
        </p:txBody>
      </p:sp>
    </p:spTree>
    <p:extLst>
      <p:ext uri="{BB962C8B-B14F-4D97-AF65-F5344CB8AC3E}">
        <p14:creationId xmlns:p14="http://schemas.microsoft.com/office/powerpoint/2010/main" val="334935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57405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Rezultati –</a:t>
            </a:r>
            <a:r>
              <a:rPr lang="sl-SI" sz="1800" dirty="0">
                <a:solidFill>
                  <a:srgbClr val="FF0000"/>
                </a:solidFill>
                <a:latin typeface="Garamond" panose="02020404030301010803" pitchFamily="18" charset="0"/>
              </a:rPr>
              <a:t> primerjava UN predmeta gospodinjstvo v različnih izobraževalnih sistemih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8289" y="1825624"/>
            <a:ext cx="8097061" cy="4860925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GI v vseh državah, vključenih v raziskavo, temelji na </a:t>
            </a:r>
            <a:r>
              <a:rPr lang="sl-SI" b="1" dirty="0">
                <a:latin typeface="Garamond" panose="02020404030301010803" pitchFamily="18" charset="0"/>
              </a:rPr>
              <a:t>enotnem</a:t>
            </a:r>
            <a:r>
              <a:rPr lang="sl-SI" dirty="0">
                <a:latin typeface="Garamond" panose="02020404030301010803" pitchFamily="18" charset="0"/>
              </a:rPr>
              <a:t> </a:t>
            </a:r>
            <a:r>
              <a:rPr lang="sl-SI" b="1" dirty="0">
                <a:latin typeface="Garamond" panose="02020404030301010803" pitchFamily="18" charset="0"/>
              </a:rPr>
              <a:t>namenu in splošnem cilju gospodinjstva </a:t>
            </a:r>
            <a:r>
              <a:rPr lang="sl-SI" dirty="0">
                <a:latin typeface="Garamond" panose="02020404030301010803" pitchFamily="18" charset="0"/>
              </a:rPr>
              <a:t>–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oblikovanje kritičnega posameznika, zmožnega odgovornega in ozaveščenega odločanja.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endParaRPr lang="sl-SI" dirty="0">
              <a:latin typeface="Garamond" panose="02020404030301010803" pitchFamily="18" charset="0"/>
            </a:endParaRPr>
          </a:p>
          <a:p>
            <a:pPr lvl="1"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Opolnomočiti in pripraviti posameznika na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življenje v družini in družbi</a:t>
            </a:r>
            <a:r>
              <a:rPr lang="sl-SI" dirty="0">
                <a:latin typeface="Garamond" panose="02020404030301010803" pitchFamily="18" charset="0"/>
              </a:rPr>
              <a:t>. </a:t>
            </a:r>
          </a:p>
          <a:p>
            <a:pPr lvl="1"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sl-SI" dirty="0"/>
              <a:t>Razlike v </a:t>
            </a:r>
            <a:r>
              <a:rPr lang="sl-SI" b="1" dirty="0"/>
              <a:t>poimenovanju in umeščenosti predmeta v predmetnik</a:t>
            </a:r>
            <a:r>
              <a:rPr lang="sl-SI" dirty="0"/>
              <a:t>. </a:t>
            </a:r>
            <a:r>
              <a:rPr lang="sl-SI" sz="1900" dirty="0"/>
              <a:t>(Gale Smith, 2015; </a:t>
            </a:r>
            <a:r>
              <a:rPr lang="sl-SI" sz="1900" dirty="0" err="1"/>
              <a:t>Höijer</a:t>
            </a:r>
            <a:r>
              <a:rPr lang="sl-SI" sz="1900" dirty="0"/>
              <a:t> idr., 2011; </a:t>
            </a:r>
            <a:r>
              <a:rPr lang="sl-SI" sz="1900" dirty="0" err="1"/>
              <a:t>Pendergast</a:t>
            </a:r>
            <a:r>
              <a:rPr lang="sl-SI" sz="1900" dirty="0"/>
              <a:t> idr., 2013; </a:t>
            </a:r>
            <a:r>
              <a:rPr lang="sl-SI" sz="1900" dirty="0" err="1"/>
              <a:t>Street</a:t>
            </a:r>
            <a:r>
              <a:rPr lang="sl-SI" sz="1900" dirty="0"/>
              <a:t>, 2006; </a:t>
            </a:r>
            <a:r>
              <a:rPr lang="sl-SI" sz="1900" dirty="0" err="1"/>
              <a:t>Tuomisto</a:t>
            </a:r>
            <a:r>
              <a:rPr lang="sl-SI" sz="1900" dirty="0"/>
              <a:t> idr., 2017)</a:t>
            </a:r>
            <a:r>
              <a:rPr lang="sl-SI" dirty="0"/>
              <a:t>.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endParaRPr lang="sl-SI" dirty="0"/>
          </a:p>
          <a:p>
            <a:pPr marL="457200" lvl="1" indent="0" algn="just">
              <a:buClr>
                <a:srgbClr val="FF0000"/>
              </a:buClr>
              <a:buNone/>
            </a:pPr>
            <a:endParaRPr lang="sl-SI" dirty="0"/>
          </a:p>
          <a:p>
            <a:pPr lvl="1" algn="just">
              <a:buClr>
                <a:srgbClr val="FF0000"/>
              </a:buClr>
            </a:pPr>
            <a:r>
              <a:rPr lang="sl-SI" dirty="0"/>
              <a:t>Če se predmet imenuje gospodinjstvo, je vključenih več različnih vsebinskih področij gospodinjstva, kot pa če je poimenovano drugače. Ime odraža vsebinsko področje, katerega vsebine so umeščene v predmet.</a:t>
            </a:r>
            <a:endParaRPr lang="sl-SI" dirty="0">
              <a:latin typeface="Garamond" panose="02020404030301010803" pitchFamily="18" charset="0"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endParaRPr lang="sl-SI" dirty="0">
              <a:latin typeface="Garamond" panose="02020404030301010803" pitchFamily="18" charset="0"/>
            </a:endParaRPr>
          </a:p>
          <a:p>
            <a:pPr lvl="1"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9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885826"/>
            <a:ext cx="7886700" cy="5162549"/>
          </a:xfrm>
        </p:spPr>
        <p:txBody>
          <a:bodyPr>
            <a:normAutofit/>
          </a:bodyPr>
          <a:lstStyle/>
          <a:p>
            <a:pPr marL="514350" indent="-514350" algn="just">
              <a:buClr>
                <a:srgbClr val="FF0000"/>
              </a:buClr>
              <a:buFont typeface="+mj-lt"/>
              <a:buAutoNum type="arabicPeriod" startAt="3"/>
            </a:pPr>
            <a:r>
              <a:rPr lang="sl-SI" sz="2400" dirty="0"/>
              <a:t>Razlika v </a:t>
            </a:r>
            <a:r>
              <a:rPr lang="sl-SI" sz="2400" b="1" dirty="0"/>
              <a:t>starostnem obdobju učencev</a:t>
            </a:r>
            <a:r>
              <a:rPr lang="sl-SI" sz="2400" dirty="0"/>
              <a:t>, v katerem poteka GI. 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3"/>
            </a:pPr>
            <a:endParaRPr lang="sl-SI" sz="2400" dirty="0"/>
          </a:p>
          <a:p>
            <a:pPr lvl="1" algn="just">
              <a:buClr>
                <a:srgbClr val="FF0000"/>
              </a:buClr>
            </a:pPr>
            <a:r>
              <a:rPr lang="sl-SI" dirty="0"/>
              <a:t>Slovenija je izmed 14 držav edina, ki izvaja predmet gospodinjstvo le v 5. in 6. razredu.</a:t>
            </a:r>
          </a:p>
          <a:p>
            <a:pPr lvl="1" algn="just">
              <a:buClr>
                <a:srgbClr val="FF0000"/>
              </a:buClr>
            </a:pPr>
            <a:endParaRPr lang="sl-SI" dirty="0"/>
          </a:p>
          <a:p>
            <a:pPr lvl="1" algn="just">
              <a:buClr>
                <a:srgbClr val="FF0000"/>
              </a:buClr>
            </a:pPr>
            <a:r>
              <a:rPr lang="sl-SI" dirty="0"/>
              <a:t>Druge države izvajajo GI tudi pred tem in/ali po tem starostnem obdobju – do konca osnovnošolskega izobraževanja.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sl-SI" dirty="0"/>
          </a:p>
          <a:p>
            <a:pPr marL="457200" lvl="1" indent="0" algn="just">
              <a:buClr>
                <a:srgbClr val="FF0000"/>
              </a:buClr>
              <a:buNone/>
            </a:pPr>
            <a:endParaRPr lang="sl-SI" dirty="0">
              <a:latin typeface="Garamond" panose="02020404030301010803" pitchFamily="18" charset="0"/>
            </a:endParaRP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4"/>
            </a:pPr>
            <a:r>
              <a:rPr lang="sl-SI" sz="2400" dirty="0"/>
              <a:t>Gospodinjstvo v SI med </a:t>
            </a:r>
            <a:r>
              <a:rPr lang="sl-SI" sz="2400" b="1" dirty="0"/>
              <a:t>vsebinsko bolj raznolikimi predmeti</a:t>
            </a:r>
            <a:r>
              <a:rPr lang="sl-SI" sz="2400" dirty="0"/>
              <a:t>. </a:t>
            </a:r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4"/>
            </a:pPr>
            <a:endParaRPr lang="sl-SI" sz="2400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3"/>
            </a:pPr>
            <a:endParaRPr lang="sl-SI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3"/>
            </a:pPr>
            <a:endParaRPr lang="sl-SI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3"/>
            </a:pPr>
            <a:endParaRPr lang="sl-SI" dirty="0">
              <a:latin typeface="Garamond" panose="02020404030301010803" pitchFamily="18" charset="0"/>
            </a:endParaRPr>
          </a:p>
          <a:p>
            <a:pPr lvl="1"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7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5A5A39-9AF4-4424-BF96-AB1D7328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Gospodinjstvo v Sloveniji danes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E5CD0D1-77B6-4943-989F-F05E7CFC6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u="sng" dirty="0"/>
              <a:t>Število ur</a:t>
            </a:r>
          </a:p>
          <a:p>
            <a:r>
              <a:rPr lang="sl-SI" dirty="0"/>
              <a:t>5. razred: 35 ur </a:t>
            </a:r>
          </a:p>
          <a:p>
            <a:r>
              <a:rPr lang="sl-SI" dirty="0"/>
              <a:t>6. razred: 52,5 ure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SKUPAJ: 87,5 ure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073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A0A48C-2E55-419E-ABA7-9AA16B459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A57DCF-1F1E-434A-B1C5-2FE471B6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sl-SI" dirty="0"/>
              <a:t>MODUL: EKONOMIKA GOSPODINJSTVA</a:t>
            </a:r>
          </a:p>
          <a:p>
            <a:r>
              <a:rPr lang="sl-SI" dirty="0"/>
              <a:t>MODUL: TEKSTIL IN OBLAČENJE</a:t>
            </a:r>
          </a:p>
          <a:p>
            <a:r>
              <a:rPr lang="sl-SI" dirty="0"/>
              <a:t>MODUL: HRANA IN PREHRANA</a:t>
            </a:r>
          </a:p>
          <a:p>
            <a:r>
              <a:rPr lang="sl-SI" dirty="0"/>
              <a:t>MODUL: BIVANJE IN OKOLJE ter STANOVANJE</a:t>
            </a:r>
          </a:p>
        </p:txBody>
      </p:sp>
    </p:spTree>
    <p:extLst>
      <p:ext uri="{BB962C8B-B14F-4D97-AF65-F5344CB8AC3E}">
        <p14:creationId xmlns:p14="http://schemas.microsoft.com/office/powerpoint/2010/main" val="72488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850" y="457405"/>
            <a:ext cx="8601075" cy="1325563"/>
          </a:xfrm>
        </p:spPr>
        <p:txBody>
          <a:bodyPr>
            <a:normAutofit fontScale="90000"/>
          </a:bodyPr>
          <a:lstStyle/>
          <a:p>
            <a:b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Rezultati –</a:t>
            </a:r>
            <a:r>
              <a:rPr lang="sl-SI" sz="1800" dirty="0">
                <a:solidFill>
                  <a:srgbClr val="FF0000"/>
                </a:solidFill>
                <a:latin typeface="Garamond" panose="02020404030301010803" pitchFamily="18" charset="0"/>
              </a:rPr>
              <a:t> stališča učiteljev, učencev in staršev o pomenu gospodinjskega izobraževanja in opismenjevanja</a:t>
            </a:r>
            <a:br>
              <a:rPr lang="sl-SI" sz="18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br>
              <a:rPr lang="sl-SI" sz="2800" b="1" u="sng" dirty="0">
                <a:latin typeface="Garamond" panose="02020404030301010803" pitchFamily="18" charset="0"/>
              </a:rPr>
            </a:br>
            <a:br>
              <a:rPr lang="sl-SI" sz="2800" u="sng" dirty="0">
                <a:latin typeface="Garamond" panose="02020404030301010803" pitchFamily="18" charset="0"/>
              </a:rPr>
            </a:br>
            <a:endParaRPr lang="sl-SI" sz="2800" u="sng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323850" y="1475191"/>
            <a:ext cx="8686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spcBef>
                <a:spcPts val="1000"/>
              </a:spcBef>
              <a:buClr>
                <a:srgbClr val="FF0000"/>
              </a:buClr>
              <a:buNone/>
            </a:pPr>
            <a:r>
              <a:rPr lang="sl-SI" sz="1400" i="1" dirty="0"/>
              <a:t>Preglednica: Znanje in veščine, ki naj bi jih učenci po mnenju učiteljev, učencev in staršev usvojili pri predmetu gospodinjstvo 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3"/>
          <a:srcRect t="396"/>
          <a:stretch/>
        </p:blipFill>
        <p:spPr>
          <a:xfrm>
            <a:off x="445040" y="2035653"/>
            <a:ext cx="7924800" cy="40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0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180974" y="726485"/>
            <a:ext cx="8686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spcBef>
                <a:spcPts val="1000"/>
              </a:spcBef>
              <a:buClr>
                <a:srgbClr val="FF0000"/>
              </a:buClr>
              <a:buNone/>
            </a:pPr>
            <a:r>
              <a:rPr lang="sl-SI" sz="1400" i="1" dirty="0"/>
              <a:t>Nadaljevanje preglednice …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4" y="1034262"/>
            <a:ext cx="7712868" cy="56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6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247647" y="734140"/>
            <a:ext cx="86868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spcBef>
                <a:spcPts val="1000"/>
              </a:spcBef>
              <a:buClr>
                <a:srgbClr val="FF0000"/>
              </a:buClr>
              <a:buNone/>
            </a:pPr>
            <a:r>
              <a:rPr lang="sl-SI" sz="1400" i="1" dirty="0"/>
              <a:t>Nadaljevanje preglednice …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47647" y="5405114"/>
            <a:ext cx="70447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skupina anketirancev je omenila predstavljeni dejavnik; – skupina anketirancev ni omenila predstavljenega dejavnika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47" y="1041917"/>
            <a:ext cx="7986711" cy="43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906979"/>
              </p:ext>
            </p:extLst>
          </p:nvPr>
        </p:nvGraphicFramePr>
        <p:xfrm>
          <a:off x="238123" y="1135358"/>
          <a:ext cx="8686802" cy="555119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06535">
                  <a:extLst>
                    <a:ext uri="{9D8B030D-6E8A-4147-A177-3AD203B41FA5}">
                      <a16:colId xmlns:a16="http://schemas.microsoft.com/office/drawing/2014/main" val="963088641"/>
                    </a:ext>
                  </a:extLst>
                </a:gridCol>
                <a:gridCol w="6980267">
                  <a:extLst>
                    <a:ext uri="{9D8B030D-6E8A-4147-A177-3AD203B41FA5}">
                      <a16:colId xmlns:a16="http://schemas.microsoft.com/office/drawing/2014/main" val="474683743"/>
                    </a:ext>
                  </a:extLst>
                </a:gridCol>
              </a:tblGrid>
              <a:tr h="383838">
                <a:tc>
                  <a:txBody>
                    <a:bodyPr/>
                    <a:lstStyle/>
                    <a:p>
                      <a:r>
                        <a:rPr lang="sl-SI" sz="1400" dirty="0"/>
                        <a:t>Področje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l-SI" sz="1400" dirty="0"/>
                        <a:t>Vsebine 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572407"/>
                  </a:ext>
                </a:extLst>
              </a:tr>
              <a:tr h="10222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i="0" dirty="0">
                          <a:solidFill>
                            <a:schemeClr val="tx1"/>
                          </a:solidFill>
                        </a:rPr>
                        <a:t>1. Področje skrbi za zdravje in dobrega počutja</a:t>
                      </a:r>
                    </a:p>
                    <a:p>
                      <a:endParaRPr lang="sl-SI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l-SI" sz="1400" dirty="0">
                          <a:solidFill>
                            <a:schemeClr val="tx1"/>
                          </a:solidFill>
                        </a:rPr>
                        <a:t>prvi pomoči (vključeno je le, kako ravnati ob zastrupitvi), drogah, alkoholu, kajenju in spolnosti, negi otroka in o javnem zdravju.</a:t>
                      </a:r>
                      <a:endParaRPr lang="sl-SI" sz="12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sl-S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307847"/>
                  </a:ext>
                </a:extLst>
              </a:tr>
              <a:tr h="8489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i="0" dirty="0"/>
                        <a:t>2. Prehransko področje</a:t>
                      </a:r>
                    </a:p>
                    <a:p>
                      <a:endParaRPr lang="sl-SI" sz="1400" b="0" i="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l-SI" sz="1400" kern="1200" dirty="0">
                          <a:effectLst/>
                        </a:rPr>
                        <a:t>načrtovanju prehrane skladno z razpoložljivim časom in denarjem,</a:t>
                      </a:r>
                      <a:r>
                        <a:rPr lang="sl-SI" sz="1400" kern="1200" baseline="0" dirty="0">
                          <a:effectLst/>
                        </a:rPr>
                        <a:t> </a:t>
                      </a:r>
                      <a:r>
                        <a:rPr lang="sl-SI" sz="1400" kern="1200" dirty="0">
                          <a:effectLst/>
                        </a:rPr>
                        <a:t>proizvodnji hrane, zdravih in nezdravih prigrizkih, hranilno gosti hrani, prehranskem semaforju in o prehranski piramidi ter zdravstvenih in prehranskih trditvah na živilih. </a:t>
                      </a:r>
                      <a:endParaRPr lang="sl-SI" sz="14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684188"/>
                  </a:ext>
                </a:extLst>
              </a:tr>
              <a:tr h="931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i="0" dirty="0"/>
                        <a:t>3. Področje tekstila in oblačenja</a:t>
                      </a:r>
                    </a:p>
                    <a:p>
                      <a:endParaRPr lang="sl-SI" sz="1400" b="0" i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l-SI" sz="1400" kern="1200" dirty="0">
                          <a:effectLst/>
                        </a:rPr>
                        <a:t>zgodovini tekstila in tradicionalnih oblačilih, novostih na področju tekstilne industrije, vsebin o šivanju (pojma šivanje ni navedenega), modi in trenutnih trendih, barvah in vsebine o oblikovanju v tekstilni industriji.</a:t>
                      </a:r>
                      <a:endParaRPr lang="sl-SI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977561"/>
                  </a:ext>
                </a:extLst>
              </a:tr>
              <a:tr h="599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i="0" dirty="0"/>
                        <a:t>4. </a:t>
                      </a:r>
                      <a:r>
                        <a:rPr lang="sl-SI" sz="1400" b="0" i="0" dirty="0" err="1"/>
                        <a:t>Okoljsko</a:t>
                      </a:r>
                      <a:r>
                        <a:rPr lang="sl-SI" sz="1400" b="0" i="0" dirty="0"/>
                        <a:t> področje</a:t>
                      </a:r>
                    </a:p>
                    <a:p>
                      <a:endParaRPr lang="sl-SI" sz="1400" b="0" i="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l-SI" sz="1400" kern="1200" dirty="0">
                          <a:effectLst/>
                        </a:rPr>
                        <a:t>trajnostnem vedenju v povezavi s tekstilom in z izborom ter s pripravo hrane.</a:t>
                      </a:r>
                      <a:endParaRPr lang="sl-SI" sz="1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272626"/>
                  </a:ext>
                </a:extLst>
              </a:tr>
              <a:tr h="17644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0" i="0" dirty="0"/>
                        <a:t>5. Področje doma</a:t>
                      </a:r>
                    </a:p>
                    <a:p>
                      <a:endParaRPr lang="sl-SI" sz="1400" b="0" i="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l-SI" sz="1400" kern="1200" dirty="0">
                          <a:effectLst/>
                        </a:rPr>
                        <a:t>opremi doma in varnosti, povezanih z delovnim okoljem in s splošnim preprečevanjem nesreč;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l-SI" sz="1400" kern="1200" dirty="0">
                          <a:effectLst/>
                        </a:rPr>
                        <a:t>čiščenju in vzdrževanju doma;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l-SI" sz="1400" kern="1200" dirty="0">
                          <a:effectLst/>
                        </a:rPr>
                        <a:t>uporabi opreme in orodij v povezavi s tekstilom, varnosti pri uporabi gospodinjskih pripomočkov in aparatov, vzdrževanju in shranjevanju gospodinjskih aparatov in opreme;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sl-SI" sz="1400" kern="1200" dirty="0">
                          <a:effectLst/>
                        </a:rPr>
                        <a:t>tehtanju in merjenju v povezavi s pripravo hrane.</a:t>
                      </a:r>
                      <a:r>
                        <a:rPr lang="sl-SI" sz="1400" kern="1200" baseline="0" dirty="0">
                          <a:effectLst/>
                        </a:rPr>
                        <a:t> </a:t>
                      </a:r>
                      <a:endParaRPr lang="sl-SI" sz="1400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562415"/>
                  </a:ext>
                </a:extLst>
              </a:tr>
            </a:tbl>
          </a:graphicData>
        </a:graphic>
      </p:graphicFrame>
      <p:sp>
        <p:nvSpPr>
          <p:cNvPr id="7" name="Pravokotnik 6"/>
          <p:cNvSpPr/>
          <p:nvPr/>
        </p:nvSpPr>
        <p:spPr>
          <a:xfrm>
            <a:off x="238123" y="720604"/>
            <a:ext cx="86868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spcBef>
                <a:spcPts val="1000"/>
              </a:spcBef>
              <a:buClr>
                <a:srgbClr val="FF0000"/>
              </a:buClr>
              <a:buNone/>
            </a:pPr>
            <a:r>
              <a:rPr lang="sl-SI" sz="1600" i="1" dirty="0"/>
              <a:t>Preglednica: Področja gospodinjstva z zaznanim vsebinskim primanjkljajem </a:t>
            </a:r>
          </a:p>
        </p:txBody>
      </p:sp>
    </p:spTree>
    <p:extLst>
      <p:ext uri="{BB962C8B-B14F-4D97-AF65-F5344CB8AC3E}">
        <p14:creationId xmlns:p14="http://schemas.microsoft.com/office/powerpoint/2010/main" val="3046747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256289"/>
            <a:ext cx="7886700" cy="1325563"/>
          </a:xfrm>
        </p:spPr>
        <p:txBody>
          <a:bodyPr>
            <a:normAutofit/>
          </a:bodyPr>
          <a:lstStyle/>
          <a:p>
            <a:b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Rezultati –</a:t>
            </a:r>
            <a:r>
              <a:rPr lang="sl-SI" sz="1800" dirty="0">
                <a:solidFill>
                  <a:srgbClr val="FF0000"/>
                </a:solidFill>
                <a:latin typeface="Garamond" panose="02020404030301010803" pitchFamily="18" charset="0"/>
              </a:rPr>
              <a:t> stališča učiteljev, učencev in staršev o pomenu gospodinjskega izobraževanja in opismenjevanja</a:t>
            </a:r>
            <a:endParaRPr lang="sl-SI" sz="2200" b="1" u="sng" dirty="0">
              <a:latin typeface="Garamond" panose="02020404030301010803" pitchFamily="18" charset="0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609600" y="1581852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spcBef>
                <a:spcPts val="1000"/>
              </a:spcBef>
              <a:buClr>
                <a:srgbClr val="FF0000"/>
              </a:buClr>
              <a:buNone/>
            </a:pPr>
            <a:r>
              <a:rPr lang="sl-SI" sz="1400" i="1" dirty="0"/>
              <a:t>Preglednica: Pozitivni učinki gospodinjskega izobraževanja </a:t>
            </a:r>
            <a:r>
              <a:rPr lang="sl-SI" sz="1400" i="1" dirty="0">
                <a:solidFill>
                  <a:srgbClr val="FF0000"/>
                </a:solidFill>
              </a:rPr>
              <a:t>na učenca </a:t>
            </a:r>
            <a:r>
              <a:rPr lang="sl-SI" sz="1400" i="1" dirty="0"/>
              <a:t>po mnenju učiteljev, učencev in staršev 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37752"/>
            <a:ext cx="6443660" cy="419975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71461" y="6642556"/>
            <a:ext cx="815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skupina anketirancev je omenila predstavljeni dejavnik; – skupina anketirancev ni omenila predstavljenega dejavnika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7453311" y="3369023"/>
            <a:ext cx="1381125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1400" dirty="0">
                <a:solidFill>
                  <a:srgbClr val="FF0000"/>
                </a:solidFill>
              </a:rPr>
              <a:t>Učitelji, učenci in starši </a:t>
            </a:r>
            <a:r>
              <a:rPr lang="sl-SI" sz="1400" b="1" dirty="0">
                <a:solidFill>
                  <a:srgbClr val="FF0000"/>
                </a:solidFill>
              </a:rPr>
              <a:t>prepoznajo dobrobit GI za posameznika</a:t>
            </a:r>
            <a:r>
              <a:rPr lang="sl-SI" sz="1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44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475742" y="982043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 algn="just">
              <a:spcBef>
                <a:spcPts val="1000"/>
              </a:spcBef>
              <a:buClr>
                <a:srgbClr val="FF0000"/>
              </a:buClr>
              <a:buNone/>
            </a:pPr>
            <a:r>
              <a:rPr lang="sl-SI" sz="1400" i="1" dirty="0"/>
              <a:t>Preglednica: Pozitivni učinki gospodinjskega izobraževanja </a:t>
            </a:r>
            <a:r>
              <a:rPr lang="sl-SI" sz="1400" i="1" dirty="0">
                <a:solidFill>
                  <a:srgbClr val="FF0000"/>
                </a:solidFill>
              </a:rPr>
              <a:t>na družbo </a:t>
            </a:r>
            <a:r>
              <a:rPr lang="sl-SI" sz="1400" i="1" dirty="0"/>
              <a:t>po mnenju učiteljev, učencev in staršev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b="3469"/>
          <a:stretch/>
        </p:blipFill>
        <p:spPr>
          <a:xfrm>
            <a:off x="589967" y="1598579"/>
            <a:ext cx="7247463" cy="2590799"/>
          </a:xfrm>
          <a:prstGeom prst="rect">
            <a:avLst/>
          </a:prstGeom>
        </p:spPr>
      </p:pic>
      <p:sp>
        <p:nvSpPr>
          <p:cNvPr id="8" name="Pravokotnik 7"/>
          <p:cNvSpPr/>
          <p:nvPr/>
        </p:nvSpPr>
        <p:spPr>
          <a:xfrm>
            <a:off x="589967" y="4478669"/>
            <a:ext cx="8153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l-SI" sz="12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skupina anketirancev je omenila predstavljeni dejavnik; – skupina anketirancev ni omenila predstavljenega dejavnika</a:t>
            </a:r>
          </a:p>
        </p:txBody>
      </p:sp>
      <p:sp>
        <p:nvSpPr>
          <p:cNvPr id="7" name="Pravokotnik 6"/>
          <p:cNvSpPr/>
          <p:nvPr/>
        </p:nvSpPr>
        <p:spPr>
          <a:xfrm>
            <a:off x="4213699" y="5198848"/>
            <a:ext cx="325755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1400" dirty="0">
                <a:solidFill>
                  <a:srgbClr val="FF0000"/>
                </a:solidFill>
              </a:rPr>
              <a:t>Učitelji, učenci in starši </a:t>
            </a:r>
            <a:r>
              <a:rPr lang="sl-SI" sz="1400" b="1" dirty="0">
                <a:solidFill>
                  <a:srgbClr val="FF0000"/>
                </a:solidFill>
              </a:rPr>
              <a:t>prepoznajo dobrobit GI za družbo</a:t>
            </a:r>
            <a:r>
              <a:rPr lang="sl-SI" sz="14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028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57405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Vsebina predstavitve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Uvod: Kaj je pomembno…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Teoretična izhodišča 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Raziskava o gospodinjstvu (doktorska disertacija M. Erjavšek)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Zaključek</a:t>
            </a:r>
            <a:endParaRPr lang="sl-SI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2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775" y="142875"/>
            <a:ext cx="6486525" cy="671512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04559" y="303313"/>
            <a:ext cx="2286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l-SI" sz="1400" i="1" dirty="0">
                <a:latin typeface="Times New Roman" panose="02020603050405020304" pitchFamily="18" charset="0"/>
                <a:ea typeface="Calibri" panose="020F0502020204030204" pitchFamily="34" charset="0"/>
              </a:rPr>
              <a:t>Shema: Model vsebinske zasnove GI s standardi GP </a:t>
            </a:r>
            <a:endParaRPr lang="sl-SI" sz="1400" i="1" dirty="0"/>
          </a:p>
        </p:txBody>
      </p:sp>
      <p:sp>
        <p:nvSpPr>
          <p:cNvPr id="6" name="Pravokotnik 5"/>
          <p:cNvSpPr/>
          <p:nvPr/>
        </p:nvSpPr>
        <p:spPr>
          <a:xfrm>
            <a:off x="104559" y="1253670"/>
            <a:ext cx="1971675" cy="5262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FF0000"/>
                </a:solidFill>
              </a:rPr>
              <a:t>Model učiteljem ponazarja, da je treba vsebine vseh 4 področji obravnavati, povezovati oz. v njih vključiti vse 4 vidike gospodinjstva.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FF0000"/>
                </a:solidFill>
              </a:rPr>
              <a:t>Takšna zasnova modela spodbuja učiteljevo avtonomijo – povezovanje vsebin  z aktualno problematiko, povezano z vidiki gospodinjstva.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400" dirty="0">
                <a:solidFill>
                  <a:srgbClr val="FF0000"/>
                </a:solidFill>
              </a:rPr>
              <a:t>Učenci – kritično mišljenje, komunikacija, kooperativnost in kreativnosti – veščine 21. stoletja. </a:t>
            </a:r>
          </a:p>
        </p:txBody>
      </p:sp>
    </p:spTree>
    <p:extLst>
      <p:ext uri="{BB962C8B-B14F-4D97-AF65-F5344CB8AC3E}">
        <p14:creationId xmlns:p14="http://schemas.microsoft.com/office/powerpoint/2010/main" val="31967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1526" y="919163"/>
            <a:ext cx="8705850" cy="501967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sl-SI" dirty="0"/>
              <a:t>Pri aktualizaciji GI je treba …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/>
            </a:pPr>
            <a:r>
              <a:rPr lang="sl-SI" u="sng" dirty="0"/>
              <a:t>Področje zdravja in zdravega življenjskega sloga:</a:t>
            </a:r>
          </a:p>
          <a:p>
            <a:pPr lvl="1" algn="just">
              <a:buClr>
                <a:srgbClr val="FF0000"/>
              </a:buClr>
            </a:pPr>
            <a:r>
              <a:rPr lang="sl-SI" sz="2800" dirty="0"/>
              <a:t>Dopolniti z vsebinami o </a:t>
            </a:r>
            <a:r>
              <a:rPr lang="sl-SI" sz="2800" b="1" dirty="0"/>
              <a:t>prvi pomoči</a:t>
            </a:r>
            <a:r>
              <a:rPr lang="sl-SI" sz="2800" dirty="0"/>
              <a:t>.</a:t>
            </a:r>
          </a:p>
          <a:p>
            <a:pPr lvl="1" algn="just">
              <a:buClr>
                <a:srgbClr val="FF0000"/>
              </a:buClr>
            </a:pPr>
            <a:r>
              <a:rPr lang="sl-SI" sz="2800" b="1" dirty="0"/>
              <a:t>Vidik skrbi za zdravje in dobrega počutja vključiti v vsa štiri področja gospodinjstva</a:t>
            </a:r>
            <a:r>
              <a:rPr lang="sl-SI" sz="2800" dirty="0"/>
              <a:t>.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2"/>
            </a:pPr>
            <a:r>
              <a:rPr lang="sl-SI" u="sng" dirty="0"/>
              <a:t>Prehransko področje:</a:t>
            </a:r>
          </a:p>
          <a:p>
            <a:pPr lvl="1" algn="just">
              <a:buClr>
                <a:srgbClr val="FF0000"/>
              </a:buClr>
            </a:pPr>
            <a:r>
              <a:rPr lang="sl-SI" sz="2800" dirty="0"/>
              <a:t>Poudarek na </a:t>
            </a:r>
            <a:r>
              <a:rPr lang="sl-SI" sz="2800" b="1" dirty="0"/>
              <a:t>načrtovanju prehrane skladno z razpoložljivim denarjem in časom</a:t>
            </a:r>
            <a:r>
              <a:rPr lang="sl-SI" sz="2800" dirty="0"/>
              <a:t>. </a:t>
            </a:r>
          </a:p>
          <a:p>
            <a:pPr lvl="1" algn="just">
              <a:buClr>
                <a:srgbClr val="FF0000"/>
              </a:buClr>
            </a:pPr>
            <a:r>
              <a:rPr lang="sl-SI" sz="2800" dirty="0"/>
              <a:t>Obravnava z </a:t>
            </a:r>
            <a:r>
              <a:rPr lang="sl-SI" sz="2800" b="1" dirty="0"/>
              <a:t>vidika trajnostnega načina življenja</a:t>
            </a:r>
            <a:r>
              <a:rPr lang="sl-SI" sz="2800" dirty="0"/>
              <a:t> ter pri učencih spodbujati trajnostno in odgovorno ravnanje s hrano v vseh fazah, od nakupne odločitve do priprave jedi oz. do ustreznega ravnanja z zavržki hrane. </a:t>
            </a:r>
          </a:p>
          <a:p>
            <a:pPr lvl="1" algn="just">
              <a:buClr>
                <a:srgbClr val="FF0000"/>
              </a:buClr>
            </a:pPr>
            <a:r>
              <a:rPr lang="sl-SI" sz="2800" dirty="0"/>
              <a:t>Integracija </a:t>
            </a:r>
            <a:r>
              <a:rPr lang="sl-SI" sz="2800" b="1" dirty="0"/>
              <a:t>vidika potrošnje in skrbi za zdravje ter dobrega počutja</a:t>
            </a:r>
            <a:r>
              <a:rPr lang="sl-SI" sz="2800" dirty="0"/>
              <a:t>. 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sl-SI" sz="2800" u="sng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2"/>
            </a:pPr>
            <a:r>
              <a:rPr lang="sl-SI" u="sng" dirty="0"/>
              <a:t>Področje tekstila:</a:t>
            </a:r>
          </a:p>
          <a:p>
            <a:pPr lvl="1" algn="just">
              <a:buClr>
                <a:srgbClr val="FF0000"/>
              </a:buClr>
            </a:pPr>
            <a:r>
              <a:rPr lang="sl-SI" sz="2800" dirty="0"/>
              <a:t>Dodati </a:t>
            </a:r>
            <a:r>
              <a:rPr lang="sl-SI" sz="2800" b="1" dirty="0"/>
              <a:t>pojem šivanje</a:t>
            </a:r>
            <a:r>
              <a:rPr lang="sl-SI" sz="2800" dirty="0"/>
              <a:t> (ni v trenutnem UN), spodbujati </a:t>
            </a:r>
            <a:r>
              <a:rPr lang="sl-SI" sz="2800" b="1" dirty="0"/>
              <a:t>razvoj kreativnosti in fine motorike </a:t>
            </a:r>
            <a:r>
              <a:rPr lang="sl-SI" sz="2800" dirty="0"/>
              <a:t>učencev ob izvajanju različnih tekstilnih tehnik in izdelavi tekstilnih izdelkov. </a:t>
            </a:r>
          </a:p>
          <a:p>
            <a:pPr lvl="1" algn="just">
              <a:buClr>
                <a:srgbClr val="FF0000"/>
              </a:buClr>
            </a:pPr>
            <a:r>
              <a:rPr lang="sl-SI" sz="2800" b="1" dirty="0"/>
              <a:t>Vidik trajnostnega načina življenja</a:t>
            </a:r>
            <a:r>
              <a:rPr lang="sl-SI" sz="2800" dirty="0"/>
              <a:t>, ki je povezan z učenčevim usvajanjem znanja, veščin in zavedanj o </a:t>
            </a:r>
            <a:r>
              <a:rPr lang="sl-SI" sz="2800" dirty="0" err="1"/>
              <a:t>okoljski</a:t>
            </a:r>
            <a:r>
              <a:rPr lang="sl-SI" sz="2800" dirty="0"/>
              <a:t> problematiki v povezavi s tekstilom ter z razvojem trajnostnega odnosa do okolja na področju tekstila.</a:t>
            </a:r>
          </a:p>
          <a:p>
            <a:pPr marL="342900" indent="-342900" algn="just">
              <a:buClr>
                <a:srgbClr val="FF0000"/>
              </a:buClr>
              <a:buFont typeface="+mj-lt"/>
              <a:buAutoNum type="arabicPeriod" startAt="2"/>
            </a:pPr>
            <a:endParaRPr lang="sl-SI" sz="1600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78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19075" y="827865"/>
            <a:ext cx="8705850" cy="38385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sl-SI" sz="3200" dirty="0"/>
              <a:t>Pri aktualizaciji GI je treba …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2600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4"/>
            </a:pPr>
            <a:r>
              <a:rPr lang="sl-SI" sz="3200" u="sng" dirty="0" err="1"/>
              <a:t>Okoljsko</a:t>
            </a:r>
            <a:r>
              <a:rPr lang="sl-SI" sz="3200" u="sng" dirty="0"/>
              <a:t> področje:</a:t>
            </a:r>
          </a:p>
          <a:p>
            <a:pPr lvl="1" algn="just">
              <a:buClr>
                <a:srgbClr val="FF0000"/>
              </a:buClr>
            </a:pPr>
            <a:r>
              <a:rPr lang="sl-SI" sz="2600" dirty="0"/>
              <a:t>Integracija </a:t>
            </a:r>
            <a:r>
              <a:rPr lang="sl-SI" sz="2600" b="1" dirty="0"/>
              <a:t>vidika trajnostnega načina življenja v vsa štiri področja gospodinjstva </a:t>
            </a:r>
            <a:r>
              <a:rPr lang="sl-SI" sz="2600" dirty="0"/>
              <a:t>(finančno področje, področje tekstila, prehransko področje ter področje doma in družine) v povezavi z </a:t>
            </a:r>
            <a:r>
              <a:rPr lang="sl-SI" sz="2600" b="1" dirty="0"/>
              <a:t>vidikom potrošnje</a:t>
            </a:r>
            <a:r>
              <a:rPr lang="sl-SI" sz="2600" dirty="0"/>
              <a:t>, je ključna za </a:t>
            </a:r>
            <a:r>
              <a:rPr lang="sl-SI" sz="2600" dirty="0" err="1"/>
              <a:t>opolnomočenje</a:t>
            </a:r>
            <a:r>
              <a:rPr lang="sl-SI" sz="2600" dirty="0"/>
              <a:t> sodobnega potrošnika.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3200" u="sng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5"/>
            </a:pPr>
            <a:r>
              <a:rPr lang="sl-SI" sz="3200" u="sng" dirty="0"/>
              <a:t>Področje doma:</a:t>
            </a:r>
          </a:p>
          <a:p>
            <a:pPr lvl="1" algn="just">
              <a:buClr>
                <a:srgbClr val="FF0000"/>
              </a:buClr>
            </a:pPr>
            <a:r>
              <a:rPr lang="sl-SI" sz="2600" b="1" dirty="0"/>
              <a:t>Ni umeščeno v trenutni UN</a:t>
            </a:r>
            <a:r>
              <a:rPr lang="sl-SI" sz="2600" dirty="0"/>
              <a:t>.</a:t>
            </a:r>
          </a:p>
          <a:p>
            <a:pPr lvl="1" algn="just">
              <a:buClr>
                <a:srgbClr val="FF0000"/>
              </a:buClr>
            </a:pPr>
            <a:r>
              <a:rPr lang="sl-SI" sz="2600" dirty="0"/>
              <a:t>Vsebine, ki se nanašajo na </a:t>
            </a:r>
            <a:r>
              <a:rPr lang="sl-SI" sz="2600" b="1" dirty="0"/>
              <a:t>opremo doma, čiščenje in vzdrževanje doma ter lastnosti in uporabo gospodinjskih aparatov</a:t>
            </a:r>
            <a:r>
              <a:rPr lang="sl-SI" sz="2600" dirty="0"/>
              <a:t>, ki se uporabljajo za vzdrževanje doma. </a:t>
            </a:r>
          </a:p>
          <a:p>
            <a:pPr lvl="1" algn="just">
              <a:buClr>
                <a:srgbClr val="FF0000"/>
              </a:buClr>
            </a:pPr>
            <a:r>
              <a:rPr lang="sl-SI" sz="2600" dirty="0"/>
              <a:t>Vključiti </a:t>
            </a:r>
            <a:r>
              <a:rPr lang="sl-SI" sz="2600" b="1" dirty="0"/>
              <a:t>vidik skrbi za zdravje in dobrega počutja, potrošnje in trajnostnega načina življenja</a:t>
            </a:r>
            <a:r>
              <a:rPr lang="sl-SI" sz="2600" dirty="0"/>
              <a:t>.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3200" u="sng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6"/>
            </a:pPr>
            <a:r>
              <a:rPr lang="sl-SI" sz="3200" u="sng" dirty="0"/>
              <a:t>Razvoj socialnih veščin:</a:t>
            </a:r>
          </a:p>
          <a:p>
            <a:pPr lvl="1" algn="just">
              <a:buClr>
                <a:srgbClr val="FF0000"/>
              </a:buClr>
            </a:pPr>
            <a:r>
              <a:rPr lang="sl-SI" sz="2600" dirty="0"/>
              <a:t> Pri obravnavi gospodinjskih vsebin </a:t>
            </a:r>
            <a:r>
              <a:rPr lang="sl-SI" sz="2600" b="1" dirty="0"/>
              <a:t>med celotnim GI</a:t>
            </a:r>
            <a:r>
              <a:rPr lang="sl-SI" sz="2600" dirty="0"/>
              <a:t>. </a:t>
            </a:r>
          </a:p>
          <a:p>
            <a:pPr marL="457200" lvl="1" indent="0" algn="just">
              <a:buClr>
                <a:srgbClr val="FF0000"/>
              </a:buClr>
              <a:buNone/>
            </a:pPr>
            <a:endParaRPr lang="sl-SI" dirty="0"/>
          </a:p>
          <a:p>
            <a:pPr marL="514350" indent="-514350" algn="just">
              <a:buClr>
                <a:srgbClr val="FF0000"/>
              </a:buClr>
              <a:buFont typeface="+mj-lt"/>
              <a:buAutoNum type="arabicPeriod" startAt="6"/>
            </a:pPr>
            <a:endParaRPr lang="sl-SI" u="sng" dirty="0"/>
          </a:p>
          <a:p>
            <a:pPr lvl="1" algn="just">
              <a:buClr>
                <a:srgbClr val="FF0000"/>
              </a:buClr>
            </a:pPr>
            <a:endParaRPr lang="sl-SI" sz="1200" i="1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lvl="1" algn="just">
              <a:buClr>
                <a:srgbClr val="FF0000"/>
              </a:buClr>
            </a:pPr>
            <a:endParaRPr lang="sl-SI" sz="1200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9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57405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Zaključek – aplikacija izsledkov v izobraževalni proces </a:t>
            </a:r>
          </a:p>
        </p:txBody>
      </p:sp>
      <p:pic>
        <p:nvPicPr>
          <p:cNvPr id="7" name="Slika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00175"/>
            <a:ext cx="5943599" cy="5457826"/>
          </a:xfrm>
          <a:prstGeom prst="rect">
            <a:avLst/>
          </a:prstGeom>
        </p:spPr>
      </p:pic>
      <p:sp>
        <p:nvSpPr>
          <p:cNvPr id="6" name="Označba mesta vsebine 2"/>
          <p:cNvSpPr>
            <a:spLocks noGrp="1"/>
          </p:cNvSpPr>
          <p:nvPr>
            <p:ph idx="1"/>
          </p:nvPr>
        </p:nvSpPr>
        <p:spPr>
          <a:xfrm>
            <a:off x="628650" y="1563894"/>
            <a:ext cx="3088479" cy="750681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sl-SI" sz="1400" i="1" dirty="0"/>
              <a:t>Shema 4: Vzgojno-izobraževalni model za gospodinjsko opismenjevanje in doseganje ustrezne GP učencev v procesu osnovnošolskega izobraževanja</a:t>
            </a:r>
          </a:p>
          <a:p>
            <a:pPr lvl="1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8" name="Pravokotnik 7"/>
          <p:cNvSpPr/>
          <p:nvPr/>
        </p:nvSpPr>
        <p:spPr>
          <a:xfrm>
            <a:off x="124295" y="2662685"/>
            <a:ext cx="2637955" cy="366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FF0000"/>
                </a:solidFill>
              </a:rPr>
              <a:t>Standardi GP – vsebinska zasnova GI (štirje vidiki gospodinjstva in štiri področja gospodinjstva).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7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FF0000"/>
                </a:solidFill>
              </a:rPr>
              <a:t>Dejavniki na ravni pouka, učitelja in učenca – za dosego kakovostnejšega GI.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7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700" dirty="0">
                <a:solidFill>
                  <a:srgbClr val="FF0000"/>
                </a:solidFill>
              </a:rPr>
              <a:t>Dejavniki se medsebojno povezujejo.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1400" dirty="0">
              <a:solidFill>
                <a:srgbClr val="FF0000"/>
              </a:solidFill>
            </a:endParaRPr>
          </a:p>
          <a:p>
            <a:pPr algn="ctr"/>
            <a:endParaRPr lang="sl-SI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D57BDC-9364-48CD-88B4-855E0838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4578"/>
            <a:ext cx="7886700" cy="1325563"/>
          </a:xfrm>
        </p:spPr>
        <p:txBody>
          <a:bodyPr/>
          <a:lstStyle/>
          <a:p>
            <a:r>
              <a:rPr lang="sl-SI"/>
              <a:t>Kako naprej </a:t>
            </a:r>
            <a:r>
              <a:rPr lang="sl-SI" dirty="0"/>
              <a:t>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37C731-E6E2-4B05-8313-CEC041928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50979"/>
            <a:ext cx="7886700" cy="4552443"/>
          </a:xfrm>
        </p:spPr>
        <p:txBody>
          <a:bodyPr>
            <a:normAutofit fontScale="70000" lnSpcReduction="20000"/>
          </a:bodyPr>
          <a:lstStyle/>
          <a:p>
            <a:r>
              <a:rPr lang="sl-SI" dirty="0"/>
              <a:t>Gospodinjstvo v vertikali osnovnošolskega izobraževanja - nadgradnja, ne samo v 5. in 6. razredu.</a:t>
            </a:r>
          </a:p>
          <a:p>
            <a:endParaRPr lang="sl-SI" dirty="0"/>
          </a:p>
          <a:p>
            <a:r>
              <a:rPr lang="sl-SI" dirty="0"/>
              <a:t>Usklajenost s predmetnikom npr. računanje z odstotki (GO – 5. razred, MAT – 6. razred).</a:t>
            </a:r>
          </a:p>
          <a:p>
            <a:endParaRPr lang="sl-SI" dirty="0"/>
          </a:p>
          <a:p>
            <a:r>
              <a:rPr lang="sl-SI" dirty="0"/>
              <a:t>Prilagoditi potrebam in interesom učencev npr. prehransko področje.</a:t>
            </a:r>
          </a:p>
          <a:p>
            <a:endParaRPr lang="sl-SI" dirty="0"/>
          </a:p>
          <a:p>
            <a:r>
              <a:rPr lang="sl-SI" dirty="0"/>
              <a:t>Prednosti: osebnostna rast, </a:t>
            </a:r>
            <a:r>
              <a:rPr lang="sl-SI" dirty="0" err="1"/>
              <a:t>okoljska</a:t>
            </a:r>
            <a:r>
              <a:rPr lang="sl-SI" dirty="0"/>
              <a:t> pismenost, krožno gospodarstvo, zdravje posameznika in družbe…</a:t>
            </a:r>
          </a:p>
          <a:p>
            <a:endParaRPr lang="sl-SI" dirty="0"/>
          </a:p>
          <a:p>
            <a:r>
              <a:rPr lang="sl-SI" dirty="0"/>
              <a:t>Medpredmetno povezovanje.</a:t>
            </a:r>
          </a:p>
          <a:p>
            <a:endParaRPr lang="sl-SI" dirty="0"/>
          </a:p>
          <a:p>
            <a:r>
              <a:rPr lang="sl-SI" dirty="0"/>
              <a:t>Kdo poučuje in kdo bo poučeval?</a:t>
            </a:r>
          </a:p>
        </p:txBody>
      </p:sp>
    </p:spTree>
    <p:extLst>
      <p:ext uri="{BB962C8B-B14F-4D97-AF65-F5344CB8AC3E}">
        <p14:creationId xmlns:p14="http://schemas.microsoft.com/office/powerpoint/2010/main" val="865395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304696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Hvala za vašo pozornost. </a:t>
            </a:r>
          </a:p>
        </p:txBody>
      </p:sp>
    </p:spTree>
    <p:extLst>
      <p:ext uri="{BB962C8B-B14F-4D97-AF65-F5344CB8AC3E}">
        <p14:creationId xmlns:p14="http://schemas.microsoft.com/office/powerpoint/2010/main" val="371365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2A25-5F20-860F-BA10-CF23385A0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8C7E3-8774-8D36-276F-AB7DC9DFC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3C9DD-8E27-ACCA-BF8D-83246C06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4" y="584545"/>
            <a:ext cx="8354291" cy="45773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A4A30A-5ABC-9EB8-C659-DEA784C82F9C}"/>
              </a:ext>
            </a:extLst>
          </p:cNvPr>
          <p:cNvSpPr txBox="1"/>
          <p:nvPr/>
        </p:nvSpPr>
        <p:spPr>
          <a:xfrm>
            <a:off x="394853" y="5296822"/>
            <a:ext cx="8593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Novinarka Rosvita Pesek: „</a:t>
            </a:r>
            <a:r>
              <a:rPr lang="sl-SI" i="1" dirty="0"/>
              <a:t>Ali so kakšne možnosti, da v šolske programe pridejo tudi takšne vsebine kot so npr. uvod v finanančno samostojnost, vzgoja za medije, osnove prehranske samooskrbe... Recimo praktična znanja, ki  postajajo za nekoga, ki ni nujno, da vse z vzgojo dobi, vendar zelo pomembna</a:t>
            </a:r>
            <a:r>
              <a:rPr lang="sl-SI" dirty="0"/>
              <a:t>.“</a:t>
            </a:r>
          </a:p>
          <a:p>
            <a:endParaRPr lang="sl-SI" dirty="0"/>
          </a:p>
          <a:p>
            <a:r>
              <a:rPr lang="sl-SI" dirty="0"/>
              <a:t>Dekan PEF Janez Vogrinc: </a:t>
            </a:r>
            <a:r>
              <a:rPr lang="sl-SI" i="1" dirty="0"/>
              <a:t>„Jaz mislim, da ja!“ (</a:t>
            </a:r>
            <a:r>
              <a:rPr lang="sl-SI" dirty="0"/>
              <a:t>RTV, Odmevi, 21.6.2023)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74580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472146" y="1114424"/>
            <a:ext cx="8199707" cy="574357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sl-SI" sz="7400" b="1" dirty="0"/>
              <a:t>Uvod: Kaj se zdi pomembno staršem?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6200" dirty="0"/>
          </a:p>
          <a:p>
            <a:pPr marL="0" indent="0" algn="just">
              <a:buClr>
                <a:srgbClr val="FF0000"/>
              </a:buClr>
              <a:buNone/>
            </a:pPr>
            <a:r>
              <a:rPr lang="sl-SI" sz="6200" dirty="0"/>
              <a:t> »</a:t>
            </a:r>
            <a:r>
              <a:rPr lang="sl-SI" sz="6200" i="1" dirty="0"/>
              <a:t>Naučiti se morajo, </a:t>
            </a:r>
            <a:r>
              <a:rPr lang="sl-SI" sz="6200" i="1" dirty="0">
                <a:solidFill>
                  <a:srgbClr val="FF0000"/>
                </a:solidFill>
              </a:rPr>
              <a:t>kako racionalno porabiti denar, da ne porabijo vsega denarja</a:t>
            </a:r>
            <a:r>
              <a:rPr lang="sl-SI" sz="6200" i="1" dirty="0"/>
              <a:t>, takoj ko ga dobijo. Dobro je, če znajo </a:t>
            </a:r>
            <a:r>
              <a:rPr lang="sl-SI" sz="6200" i="1" dirty="0">
                <a:solidFill>
                  <a:srgbClr val="FF0000"/>
                </a:solidFill>
              </a:rPr>
              <a:t>izpolniti in plačati položnico</a:t>
            </a:r>
            <a:r>
              <a:rPr lang="sl-SI" sz="6200" i="1" dirty="0"/>
              <a:t>, to jim bo prav prišlo, ko bodo malo starejši</a:t>
            </a:r>
            <a:r>
              <a:rPr lang="sl-SI" sz="6200" dirty="0"/>
              <a:t>.«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6200" dirty="0"/>
          </a:p>
          <a:p>
            <a:pPr marL="0" indent="0" algn="just">
              <a:buClr>
                <a:srgbClr val="FF0000"/>
              </a:buClr>
              <a:buNone/>
            </a:pPr>
            <a:r>
              <a:rPr lang="sl-SI" sz="6200" dirty="0"/>
              <a:t>»</a:t>
            </a:r>
            <a:r>
              <a:rPr lang="sl-SI" sz="6200" i="1" dirty="0"/>
              <a:t>Da </a:t>
            </a:r>
            <a:r>
              <a:rPr lang="sl-SI" sz="6200" i="1" dirty="0">
                <a:solidFill>
                  <a:srgbClr val="FF0000"/>
                </a:solidFill>
              </a:rPr>
              <a:t>ne pustijo prižganih luči, teči vode po nepotrebnem, da se naučijo varčevati</a:t>
            </a:r>
            <a:r>
              <a:rPr lang="sl-SI" sz="6200" i="1" dirty="0"/>
              <a:t>. Da vedo, </a:t>
            </a:r>
            <a:r>
              <a:rPr lang="sl-SI" sz="6200" i="1" dirty="0">
                <a:solidFill>
                  <a:srgbClr val="FF0000"/>
                </a:solidFill>
              </a:rPr>
              <a:t>kateri odpadki sodijo kam</a:t>
            </a:r>
            <a:r>
              <a:rPr lang="sl-SI" sz="6200" i="1" dirty="0"/>
              <a:t>, npr. baterije, olje</a:t>
            </a:r>
            <a:r>
              <a:rPr lang="sl-SI" sz="6200" dirty="0"/>
              <a:t>.« </a:t>
            </a:r>
          </a:p>
          <a:p>
            <a:pPr algn="just">
              <a:buClr>
                <a:srgbClr val="FF0000"/>
              </a:buClr>
            </a:pPr>
            <a:endParaRPr lang="sl-SI" sz="6200" dirty="0"/>
          </a:p>
          <a:p>
            <a:pPr marL="0" indent="0" algn="just">
              <a:buClr>
                <a:srgbClr val="FF0000"/>
              </a:buClr>
              <a:buNone/>
            </a:pPr>
            <a:r>
              <a:rPr lang="sl-SI" sz="6200" dirty="0"/>
              <a:t>»</a:t>
            </a:r>
            <a:r>
              <a:rPr lang="sl-SI" sz="6200" i="1" dirty="0"/>
              <a:t>Da se naučimo, </a:t>
            </a:r>
            <a:r>
              <a:rPr lang="sl-SI" sz="6200" i="1" dirty="0">
                <a:solidFill>
                  <a:srgbClr val="FF0000"/>
                </a:solidFill>
              </a:rPr>
              <a:t>kako kaj oprati, katero perilo peremo skupaj in na katerem programu</a:t>
            </a:r>
            <a:r>
              <a:rPr lang="sl-SI" sz="6200" i="1" dirty="0"/>
              <a:t>. Kakšno </a:t>
            </a:r>
            <a:r>
              <a:rPr lang="sl-SI" sz="6200" i="1" dirty="0">
                <a:solidFill>
                  <a:srgbClr val="FF0000"/>
                </a:solidFill>
              </a:rPr>
              <a:t>temperaturo moramo nastaviti, koliko praška moramo dati v pralni stroj in kam</a:t>
            </a:r>
            <a:r>
              <a:rPr lang="sl-SI" sz="6200" i="1" dirty="0"/>
              <a:t>, ker so različni pralni stroji. Da znamo </a:t>
            </a:r>
            <a:r>
              <a:rPr lang="sl-SI" sz="6200" i="1" dirty="0">
                <a:solidFill>
                  <a:srgbClr val="FF0000"/>
                </a:solidFill>
              </a:rPr>
              <a:t>zašiti gumb, pravilno šivati</a:t>
            </a:r>
            <a:r>
              <a:rPr lang="sl-SI" sz="6200" i="1" dirty="0"/>
              <a:t>, takšne osnove, da si lahko kaj sami popravimo</a:t>
            </a:r>
            <a:r>
              <a:rPr lang="sl-SI" sz="6200" dirty="0"/>
              <a:t>.«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6200" dirty="0"/>
          </a:p>
          <a:p>
            <a:pPr marL="0" indent="0" algn="just">
              <a:buClr>
                <a:srgbClr val="FF0000"/>
              </a:buClr>
              <a:buNone/>
            </a:pPr>
            <a:r>
              <a:rPr lang="sl-SI" sz="6200" dirty="0"/>
              <a:t>»</a:t>
            </a:r>
            <a:r>
              <a:rPr lang="sl-SI" sz="6200" i="1" dirty="0">
                <a:solidFill>
                  <a:srgbClr val="FF0000"/>
                </a:solidFill>
              </a:rPr>
              <a:t>Osnovna gospodinjska opravila</a:t>
            </a:r>
            <a:r>
              <a:rPr lang="sl-SI" sz="6200" i="1" dirty="0"/>
              <a:t>, kot so čiščenje, pomivanje, brisanje prahu, da znajo pomiti posodo na roke. Lahko bi se naučili </a:t>
            </a:r>
            <a:r>
              <a:rPr lang="sl-SI" sz="6200" i="1" dirty="0">
                <a:solidFill>
                  <a:srgbClr val="FF0000"/>
                </a:solidFill>
              </a:rPr>
              <a:t>uporabljati pralni stroj; ne teoretično, ampak praktično</a:t>
            </a:r>
            <a:r>
              <a:rPr lang="sl-SI" sz="6200" dirty="0"/>
              <a:t>.«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5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6130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1E710C8-CE4E-4954-BB0B-5ABAFE0A90A9}"/>
              </a:ext>
            </a:extLst>
          </p:cNvPr>
          <p:cNvSpPr txBox="1"/>
          <p:nvPr/>
        </p:nvSpPr>
        <p:spPr>
          <a:xfrm>
            <a:off x="505838" y="1636202"/>
            <a:ext cx="80739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rgbClr val="FF0000"/>
              </a:buClr>
              <a:buNone/>
            </a:pPr>
            <a:r>
              <a:rPr lang="sl-SI" sz="2000" b="1" dirty="0"/>
              <a:t>Uvod: Kaj se zdi pomembno učiteljem?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2000" dirty="0"/>
          </a:p>
          <a:p>
            <a:pPr marL="0" indent="0" algn="just">
              <a:buClr>
                <a:srgbClr val="FF0000"/>
              </a:buClr>
              <a:buNone/>
            </a:pPr>
            <a:r>
              <a:rPr lang="sl-SI" sz="2000" dirty="0"/>
              <a:t>»</a:t>
            </a:r>
            <a:r>
              <a:rPr lang="sl-SI" sz="2000" i="1" dirty="0">
                <a:solidFill>
                  <a:srgbClr val="FF0000"/>
                </a:solidFill>
              </a:rPr>
              <a:t>Znanje o prehranskih priporočilih, da se učenci zavedajo posledic uživanja nezdrave hrane</a:t>
            </a:r>
            <a:r>
              <a:rPr lang="sl-SI" sz="2000" i="1" dirty="0"/>
              <a:t>. Da to lahko vpliva na njihovo zdravje, počutje, videz. Treba jih je naučiti </a:t>
            </a:r>
            <a:r>
              <a:rPr lang="sl-SI" sz="2000" i="1" dirty="0">
                <a:solidFill>
                  <a:srgbClr val="FF0000"/>
                </a:solidFill>
              </a:rPr>
              <a:t>o hranilnih snoveh, da znajo poiskati podatke na embalažah živil</a:t>
            </a:r>
            <a:r>
              <a:rPr lang="sl-SI" sz="2000" i="1" dirty="0"/>
              <a:t>. Da v trgovini znajo izbrati bolj zdrav izdelek, če jih primerjajo med seboj</a:t>
            </a:r>
            <a:r>
              <a:rPr lang="sl-SI" sz="2000" dirty="0"/>
              <a:t>.« 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sl-SI" sz="2000" dirty="0"/>
          </a:p>
          <a:p>
            <a:pPr marL="0" indent="0" algn="just">
              <a:buClr>
                <a:srgbClr val="FF0000"/>
              </a:buClr>
              <a:buNone/>
            </a:pPr>
            <a:r>
              <a:rPr lang="sl-SI" sz="2000" dirty="0"/>
              <a:t>»</a:t>
            </a:r>
            <a:r>
              <a:rPr lang="sl-SI" sz="2000" i="1" dirty="0"/>
              <a:t>Naučiti jih moramo </a:t>
            </a:r>
            <a:r>
              <a:rPr lang="sl-SI" sz="2000" i="1" dirty="0">
                <a:solidFill>
                  <a:srgbClr val="FF0000"/>
                </a:solidFill>
              </a:rPr>
              <a:t>pravilno uporabljati gospodinjske aparate</a:t>
            </a:r>
            <a:r>
              <a:rPr lang="sl-SI" sz="2000" i="1" dirty="0"/>
              <a:t>, da jih znajo varno uporabljati. Ne, da odpirajo vključen aparat ali pa da z roko potiskajo živila v sekljalnik</a:t>
            </a:r>
            <a:r>
              <a:rPr lang="sl-SI" sz="2000" dirty="0"/>
              <a:t>.«</a:t>
            </a:r>
          </a:p>
        </p:txBody>
      </p:sp>
    </p:spTree>
    <p:extLst>
      <p:ext uri="{BB962C8B-B14F-4D97-AF65-F5344CB8AC3E}">
        <p14:creationId xmlns:p14="http://schemas.microsoft.com/office/powerpoint/2010/main" val="165831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57405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Teoretična izhodišča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Gospodinjstvo vključuje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raziskovalna in poklicna področja različnih disciplin</a:t>
            </a:r>
            <a:r>
              <a:rPr lang="sl-SI" dirty="0">
                <a:latin typeface="Garamond" panose="02020404030301010803" pitchFamily="18" charset="0"/>
              </a:rPr>
              <a:t>, ki obravnavajo življenje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posameznikov, družin in skupnosti </a:t>
            </a:r>
            <a:r>
              <a:rPr lang="sl-SI" dirty="0">
                <a:latin typeface="Garamond" panose="02020404030301010803" pitchFamily="18" charset="0"/>
              </a:rPr>
              <a:t>z vidika doseganja optimalnega in trajnostnega prebivanja </a:t>
            </a:r>
            <a:r>
              <a:rPr lang="sl-SI" sz="1500" dirty="0">
                <a:latin typeface="Garamond" panose="02020404030301010803" pitchFamily="18" charset="0"/>
              </a:rPr>
              <a:t>(IFHE, 2008).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Delovanje v prid </a:t>
            </a:r>
            <a:r>
              <a:rPr lang="sl-SI" dirty="0">
                <a:solidFill>
                  <a:srgbClr val="FF0000"/>
                </a:solidFill>
                <a:latin typeface="Garamond" panose="02020404030301010803" pitchFamily="18" charset="0"/>
              </a:rPr>
              <a:t>posamezniku, družini in družbi </a:t>
            </a:r>
            <a:r>
              <a:rPr lang="sl-SI" sz="1500" dirty="0">
                <a:latin typeface="Garamond" panose="02020404030301010803" pitchFamily="18" charset="0"/>
              </a:rPr>
              <a:t>(Brown, 1980; Hira, 2013). 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dirty="0">
                <a:solidFill>
                  <a:srgbClr val="FF0000"/>
                </a:solidFill>
              </a:rPr>
              <a:t>Multidisciplinarna narava</a:t>
            </a:r>
            <a:r>
              <a:rPr lang="sl-SI" dirty="0"/>
              <a:t>: povezovanje vsebin različnih disciplin, obravnava prek interdisciplinarnega in </a:t>
            </a:r>
            <a:r>
              <a:rPr lang="sl-SI" dirty="0" err="1"/>
              <a:t>transdisciplinarnega</a:t>
            </a:r>
            <a:r>
              <a:rPr lang="sl-SI" dirty="0"/>
              <a:t> pristopa </a:t>
            </a:r>
            <a:r>
              <a:rPr lang="sl-SI" sz="1500" dirty="0"/>
              <a:t>(IFHE, 2008).</a:t>
            </a:r>
          </a:p>
          <a:p>
            <a:pPr algn="just">
              <a:buClr>
                <a:srgbClr val="FF0000"/>
              </a:buClr>
            </a:pPr>
            <a:endParaRPr lang="sl-SI" dirty="0"/>
          </a:p>
          <a:p>
            <a:pPr algn="just">
              <a:buClr>
                <a:srgbClr val="FF0000"/>
              </a:buClr>
            </a:pPr>
            <a:r>
              <a:rPr lang="sl-SI" dirty="0">
                <a:solidFill>
                  <a:srgbClr val="FF0000"/>
                </a:solidFill>
              </a:rPr>
              <a:t>Vsebine</a:t>
            </a:r>
            <a:r>
              <a:rPr lang="sl-SI" dirty="0"/>
              <a:t>: hrana, prehrana in zdravje; tekstil in oblačenje; dom; potrošništvo; družinska ekonomika; dizajn in tehnologija; živilska tehnologija in gostinstvo; razvoj posameznika in družine ter še veliko več </a:t>
            </a:r>
            <a:r>
              <a:rPr lang="sl-SI" sz="1500" dirty="0"/>
              <a:t>(IFHE, 2008).</a:t>
            </a:r>
            <a:endParaRPr lang="sl-SI" sz="15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367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61594" y="379583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Teoretična izhodišča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61594" y="1705146"/>
            <a:ext cx="7886700" cy="4661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FF0000"/>
              </a:buClr>
              <a:buNone/>
            </a:pPr>
            <a:r>
              <a:rPr lang="sl-SI" dirty="0">
                <a:latin typeface="Garamond" panose="02020404030301010803" pitchFamily="18" charset="0"/>
              </a:rPr>
              <a:t>Štiri področja delovanja gospodinjstva: </a:t>
            </a:r>
          </a:p>
          <a:p>
            <a:pPr algn="just">
              <a:buClr>
                <a:srgbClr val="FF0000"/>
              </a:buClr>
            </a:pPr>
            <a:r>
              <a:rPr lang="sl-SI" b="1" dirty="0">
                <a:solidFill>
                  <a:srgbClr val="FF0000"/>
                </a:solidFill>
                <a:latin typeface="Garamond" panose="02020404030301010803" pitchFamily="18" charset="0"/>
              </a:rPr>
              <a:t>akademsko področje, </a:t>
            </a:r>
          </a:p>
          <a:p>
            <a:pPr algn="just">
              <a:buClr>
                <a:srgbClr val="FF0000"/>
              </a:buClr>
            </a:pPr>
            <a:r>
              <a:rPr lang="sl-SI" b="1" dirty="0">
                <a:solidFill>
                  <a:srgbClr val="FF0000"/>
                </a:solidFill>
                <a:latin typeface="Garamond" panose="02020404030301010803" pitchFamily="18" charset="0"/>
              </a:rPr>
              <a:t>področje vsakdanjega življenja, </a:t>
            </a:r>
          </a:p>
          <a:p>
            <a:pPr algn="just">
              <a:buClr>
                <a:srgbClr val="FF0000"/>
              </a:buClr>
            </a:pPr>
            <a:r>
              <a:rPr lang="sl-SI" b="1" dirty="0">
                <a:solidFill>
                  <a:srgbClr val="FF0000"/>
                </a:solidFill>
                <a:latin typeface="Garamond" panose="02020404030301010803" pitchFamily="18" charset="0"/>
              </a:rPr>
              <a:t>šolsko področje </a:t>
            </a:r>
            <a:r>
              <a:rPr lang="sl-SI" dirty="0">
                <a:latin typeface="Garamond" panose="02020404030301010803" pitchFamily="18" charset="0"/>
              </a:rPr>
              <a:t>in</a:t>
            </a:r>
            <a:r>
              <a:rPr lang="sl-SI" b="1" dirty="0">
                <a:solidFill>
                  <a:srgbClr val="FF0000"/>
                </a:solidFill>
                <a:latin typeface="Garamond" panose="02020404030301010803" pitchFamily="18" charset="0"/>
              </a:rPr>
              <a:t> družbeno področje </a:t>
            </a:r>
            <a:r>
              <a:rPr lang="sl-SI" sz="1300" dirty="0">
                <a:latin typeface="Garamond" panose="02020404030301010803" pitchFamily="18" charset="0"/>
              </a:rPr>
              <a:t>(IFHE, 2008). 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dirty="0">
                <a:latin typeface="Garamond" panose="02020404030301010803" pitchFamily="18" charset="0"/>
              </a:rPr>
              <a:t>Ključne dimenzije gospodinjstva </a:t>
            </a:r>
            <a:r>
              <a:rPr lang="sl-SI" sz="1300" dirty="0">
                <a:latin typeface="Garamond" panose="02020404030301010803" pitchFamily="18" charset="0"/>
              </a:rPr>
              <a:t>(IFHE, 2008): </a:t>
            </a:r>
          </a:p>
          <a:p>
            <a:pPr marL="914400" lvl="1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Temeljne potrebe in vsakdanje praktično reševanje različnih življenjskih situacij posameznika in družine za lastno dobrobit in delovanje v družbi. </a:t>
            </a:r>
          </a:p>
          <a:p>
            <a:pPr marL="914400" lvl="1" indent="-457200" algn="just">
              <a:buClr>
                <a:srgbClr val="FF0000"/>
              </a:buClr>
              <a:buFont typeface="+mj-lt"/>
              <a:buAutoNum type="arabicPeriod"/>
            </a:pPr>
            <a:endParaRPr lang="sl-SI" dirty="0">
              <a:latin typeface="Garamond" panose="02020404030301010803" pitchFamily="18" charset="0"/>
            </a:endParaRPr>
          </a:p>
          <a:p>
            <a:pPr marL="914400" lvl="1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Multidisciplinarno vključevanje znanja in veščin različnih disciplin, vključenih v gospodinjstvo.</a:t>
            </a:r>
          </a:p>
          <a:p>
            <a:pPr marL="914400" lvl="1" indent="-457200" algn="just">
              <a:buClr>
                <a:srgbClr val="FF0000"/>
              </a:buClr>
              <a:buFont typeface="+mj-lt"/>
              <a:buAutoNum type="arabicPeriod"/>
            </a:pPr>
            <a:endParaRPr lang="sl-SI" dirty="0">
              <a:latin typeface="Garamond" panose="02020404030301010803" pitchFamily="18" charset="0"/>
            </a:endParaRPr>
          </a:p>
          <a:p>
            <a:pPr marL="914400" lvl="1" indent="-457200" algn="just">
              <a:buClr>
                <a:srgbClr val="FF0000"/>
              </a:buClr>
              <a:buFont typeface="+mj-lt"/>
              <a:buAutoNum type="arabicPeriod"/>
            </a:pPr>
            <a:r>
              <a:rPr lang="sl-SI" dirty="0">
                <a:latin typeface="Garamond" panose="02020404030301010803" pitchFamily="18" charset="0"/>
              </a:rPr>
              <a:t>Kritični in preoblikovalni ukrepi za dvig kakovosti življenja posameznika in družine. 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1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457405"/>
            <a:ext cx="7886700" cy="1325563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Teoretična izhodišča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722684" y="1209540"/>
            <a:ext cx="7886700" cy="4661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sz="2600" dirty="0">
                <a:latin typeface="Garamond" panose="02020404030301010803" pitchFamily="18" charset="0"/>
              </a:rPr>
              <a:t>V številnih državah prihaja do sprememb in posodabljanj UN predmeta gospodinjstvo, ki je usmerjen v zadovoljitev potreb trenutne družbe </a:t>
            </a:r>
            <a:r>
              <a:rPr lang="sl-SI" sz="1300" dirty="0">
                <a:latin typeface="Garamond" panose="02020404030301010803" pitchFamily="18" charset="0"/>
              </a:rPr>
              <a:t>(</a:t>
            </a:r>
            <a:r>
              <a:rPr lang="sl-SI" sz="1300" dirty="0" err="1">
                <a:latin typeface="Garamond" panose="02020404030301010803" pitchFamily="18" charset="0"/>
              </a:rPr>
              <a:t>Dixon</a:t>
            </a:r>
            <a:r>
              <a:rPr lang="sl-SI" sz="1300" dirty="0">
                <a:latin typeface="Garamond" panose="02020404030301010803" pitchFamily="18" charset="0"/>
              </a:rPr>
              <a:t>, 2017; Lind idr., 2009; Ma in </a:t>
            </a:r>
            <a:r>
              <a:rPr lang="sl-SI" sz="1300" dirty="0" err="1">
                <a:latin typeface="Garamond" panose="02020404030301010803" pitchFamily="18" charset="0"/>
              </a:rPr>
              <a:t>Pendergast</a:t>
            </a:r>
            <a:r>
              <a:rPr lang="sl-SI" sz="1300" dirty="0">
                <a:latin typeface="Garamond" panose="02020404030301010803" pitchFamily="18" charset="0"/>
              </a:rPr>
              <a:t>, 2011; Pace idr., 2015; </a:t>
            </a:r>
            <a:r>
              <a:rPr lang="sl-SI" sz="1300" dirty="0" err="1">
                <a:latin typeface="Garamond" panose="02020404030301010803" pitchFamily="18" charset="0"/>
              </a:rPr>
              <a:t>Pridāne</a:t>
            </a:r>
            <a:r>
              <a:rPr lang="sl-SI" sz="1300" dirty="0">
                <a:latin typeface="Garamond" panose="02020404030301010803" pitchFamily="18" charset="0"/>
              </a:rPr>
              <a:t>, 2017; </a:t>
            </a:r>
            <a:r>
              <a:rPr lang="sl-SI" sz="1300" dirty="0" err="1">
                <a:latin typeface="Garamond" panose="02020404030301010803" pitchFamily="18" charset="0"/>
              </a:rPr>
              <a:t>Tuomisto</a:t>
            </a:r>
            <a:r>
              <a:rPr lang="sl-SI" sz="1300" dirty="0">
                <a:latin typeface="Garamond" panose="02020404030301010803" pitchFamily="18" charset="0"/>
              </a:rPr>
              <a:t> idr., 2017). </a:t>
            </a:r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sl-SI" sz="2600" dirty="0"/>
              <a:t>Zagotoviti ustrezno GP prebivalstva vseh starostnih skupin, začenši z otroki in mladostniki, kar jim mora biti omogočeno s kakovostnim gospodinjskim izobraževanjem v osnovnošolskem izobraževanju </a:t>
            </a:r>
            <a:r>
              <a:rPr lang="sl-SI" sz="1300" dirty="0"/>
              <a:t>(</a:t>
            </a:r>
            <a:r>
              <a:rPr lang="sl-SI" sz="1300" dirty="0" err="1"/>
              <a:t>Dixon</a:t>
            </a:r>
            <a:r>
              <a:rPr lang="sl-SI" sz="1300" dirty="0"/>
              <a:t>, 2017; Erjavšek, 2021; </a:t>
            </a:r>
            <a:r>
              <a:rPr lang="sl-SI" sz="1300" dirty="0" err="1"/>
              <a:t>Kuusisaari</a:t>
            </a:r>
            <a:r>
              <a:rPr lang="sl-SI" sz="1300" dirty="0"/>
              <a:t> idr., 2021; </a:t>
            </a:r>
            <a:r>
              <a:rPr lang="sl-SI" sz="1300" dirty="0" err="1"/>
              <a:t>Pendergast</a:t>
            </a:r>
            <a:r>
              <a:rPr lang="sl-SI" sz="1300" dirty="0"/>
              <a:t>, 2021). </a:t>
            </a:r>
          </a:p>
        </p:txBody>
      </p:sp>
    </p:spTree>
    <p:extLst>
      <p:ext uri="{BB962C8B-B14F-4D97-AF65-F5344CB8AC3E}">
        <p14:creationId xmlns:p14="http://schemas.microsoft.com/office/powerpoint/2010/main" val="2816603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758952"/>
            <a:ext cx="7886700" cy="640080"/>
          </a:xfrm>
        </p:spPr>
        <p:txBody>
          <a:bodyPr>
            <a:normAutofit fontScale="90000"/>
          </a:bodyPr>
          <a:lstStyle/>
          <a:p>
            <a:pPr algn="just"/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Raziskava o gospodinjskem izobraževanju (Erjavšek, 2022)</a:t>
            </a: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628650" y="1552703"/>
            <a:ext cx="78867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>
                <a:solidFill>
                  <a:srgbClr val="FF0000"/>
                </a:solidFill>
                <a:latin typeface="Garamond" panose="02020404030301010803" pitchFamily="18" charset="0"/>
              </a:rPr>
              <a:t>Cilji raziskave </a:t>
            </a:r>
          </a:p>
        </p:txBody>
      </p:sp>
      <p:sp>
        <p:nvSpPr>
          <p:cNvPr id="5" name="Označba mesta vsebine 2"/>
          <p:cNvSpPr txBox="1">
            <a:spLocks/>
          </p:cNvSpPr>
          <p:nvPr/>
        </p:nvSpPr>
        <p:spPr>
          <a:xfrm>
            <a:off x="628650" y="3157474"/>
            <a:ext cx="7886700" cy="3535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</p:txBody>
      </p:sp>
      <p:sp>
        <p:nvSpPr>
          <p:cNvPr id="6" name="Označba mesta vsebine 2"/>
          <p:cNvSpPr txBox="1">
            <a:spLocks/>
          </p:cNvSpPr>
          <p:nvPr/>
        </p:nvSpPr>
        <p:spPr>
          <a:xfrm>
            <a:off x="628650" y="2363723"/>
            <a:ext cx="8362950" cy="33649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FF0000"/>
              </a:buClr>
            </a:pPr>
            <a:r>
              <a:rPr lang="sl-SI" dirty="0"/>
              <a:t>Definirati vsebinska področja gospodinjskega izobraževanja (vsebinska analiza UN).</a:t>
            </a:r>
          </a:p>
          <a:p>
            <a:pPr algn="just">
              <a:buClr>
                <a:srgbClr val="FF0000"/>
              </a:buClr>
            </a:pPr>
            <a:endParaRPr lang="sl-SI" dirty="0"/>
          </a:p>
          <a:p>
            <a:pPr algn="just">
              <a:buClr>
                <a:srgbClr val="FF0000"/>
              </a:buClr>
            </a:pPr>
            <a:r>
              <a:rPr lang="sl-SI" dirty="0"/>
              <a:t>Ugotoviti stališča učiteljev, učencev in staršev o pomenu in uporabnosti gospodinjskega izobraževanja in opismenjevanja.</a:t>
            </a:r>
          </a:p>
          <a:p>
            <a:pPr algn="just">
              <a:buClr>
                <a:srgbClr val="FF0000"/>
              </a:buClr>
            </a:pPr>
            <a:endParaRPr lang="sl-SI" dirty="0"/>
          </a:p>
          <a:p>
            <a:pPr algn="just">
              <a:buClr>
                <a:srgbClr val="FF0000"/>
              </a:buClr>
            </a:pPr>
            <a:r>
              <a:rPr lang="sl-SI" dirty="0"/>
              <a:t>Oblikovati standarde GP. </a:t>
            </a:r>
          </a:p>
          <a:p>
            <a:pPr algn="just">
              <a:buClr>
                <a:srgbClr val="FF0000"/>
              </a:buClr>
            </a:pPr>
            <a:endParaRPr lang="sl-SI" dirty="0"/>
          </a:p>
          <a:p>
            <a:pPr algn="just">
              <a:buClr>
                <a:srgbClr val="FF0000"/>
              </a:buClr>
            </a:pPr>
            <a:endParaRPr lang="sl-SI" dirty="0"/>
          </a:p>
          <a:p>
            <a:pPr algn="just">
              <a:buClr>
                <a:srgbClr val="FF0000"/>
              </a:buClr>
            </a:pPr>
            <a:endParaRPr lang="sl-SI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95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ova tema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548B3C06D8CB4285A9ACC6B24F6479" ma:contentTypeVersion="0" ma:contentTypeDescription="Ustvari nov dokument." ma:contentTypeScope="" ma:versionID="ec020d36ccf870a23733d36b6d92ab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17b663fd1b80be86cfdf042115f52f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17F257-5706-4658-B8E3-CAE1FE151838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A0D296-E9AB-408E-97E0-7B4375A763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DC123C9-DA80-4685-B564-2196225968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10647</TotalTime>
  <Words>2152</Words>
  <Application>Microsoft Office PowerPoint</Application>
  <PresentationFormat>On-screen Show (4:3)</PresentationFormat>
  <Paragraphs>215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Nova</vt:lpstr>
      <vt:lpstr>Calibri</vt:lpstr>
      <vt:lpstr>Garamond</vt:lpstr>
      <vt:lpstr>Times New Roman</vt:lpstr>
      <vt:lpstr>Officeova tema</vt:lpstr>
      <vt:lpstr>1_Officeova tema</vt:lpstr>
      <vt:lpstr>Gospodinjstvo v  slovenski osnovni šoli – danes in jutri</vt:lpstr>
      <vt:lpstr>Vsebina predstavitve</vt:lpstr>
      <vt:lpstr>PowerPoint Presentation</vt:lpstr>
      <vt:lpstr>PowerPoint Presentation</vt:lpstr>
      <vt:lpstr>PowerPoint Presentation</vt:lpstr>
      <vt:lpstr>Teoretična izhodišča</vt:lpstr>
      <vt:lpstr>Teoretična izhodišča</vt:lpstr>
      <vt:lpstr>Teoretična izhodišča</vt:lpstr>
      <vt:lpstr>Raziskava o gospodinjskem izobraževanju (Erjavšek, 2022)</vt:lpstr>
      <vt:lpstr>Rezultati – primerjava UN predmeta gospodinjstvo v različnih izobraževalnih sistemih</vt:lpstr>
      <vt:lpstr>PowerPoint Presentation</vt:lpstr>
      <vt:lpstr>Gospodinjstvo v Sloveniji danes</vt:lpstr>
      <vt:lpstr>PowerPoint Presentation</vt:lpstr>
      <vt:lpstr>  Rezultati – stališča učiteljev, učencev in staršev o pomenu gospodinjskega izobraževanja in opismenjevanja   </vt:lpstr>
      <vt:lpstr>PowerPoint Presentation</vt:lpstr>
      <vt:lpstr>PowerPoint Presentation</vt:lpstr>
      <vt:lpstr>PowerPoint Presentation</vt:lpstr>
      <vt:lpstr> Rezultati – stališča učiteljev, učencev in staršev o pomenu gospodinjskega izobraževanja in opismenjevanja</vt:lpstr>
      <vt:lpstr>PowerPoint Presentation</vt:lpstr>
      <vt:lpstr>PowerPoint Presentation</vt:lpstr>
      <vt:lpstr>PowerPoint Presentation</vt:lpstr>
      <vt:lpstr>PowerPoint Presentation</vt:lpstr>
      <vt:lpstr>Zaključek – aplikacija izsledkov v izobraževalni proces </vt:lpstr>
      <vt:lpstr>Kako naprej ?</vt:lpstr>
      <vt:lpstr>Hvala za vašo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jhjkh</dc:title>
  <dc:creator>Selan, Jurij</dc:creator>
  <cp:lastModifiedBy>Kostanjevec, Stojan</cp:lastModifiedBy>
  <cp:revision>268</cp:revision>
  <dcterms:created xsi:type="dcterms:W3CDTF">2016-11-14T08:22:24Z</dcterms:created>
  <dcterms:modified xsi:type="dcterms:W3CDTF">2023-06-22T07:25:38Z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0x010100FA548B3C06D8CB4285A9ACC6B24F6479</vt:lpwstr>
  </property>
</Properties>
</file>