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74" r:id="rId2"/>
    <p:sldId id="287" r:id="rId3"/>
    <p:sldId id="288" r:id="rId4"/>
    <p:sldId id="289" r:id="rId5"/>
    <p:sldId id="331" r:id="rId6"/>
    <p:sldId id="332" r:id="rId7"/>
    <p:sldId id="333" r:id="rId8"/>
    <p:sldId id="334" r:id="rId9"/>
    <p:sldId id="345" r:id="rId10"/>
    <p:sldId id="335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341" r:id="rId20"/>
    <p:sldId id="342" r:id="rId21"/>
    <p:sldId id="343" r:id="rId22"/>
    <p:sldId id="34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4" r:id="rId32"/>
    <p:sldId id="315" r:id="rId33"/>
    <p:sldId id="316" r:id="rId34"/>
    <p:sldId id="317" r:id="rId35"/>
    <p:sldId id="318" r:id="rId36"/>
    <p:sldId id="319" r:id="rId37"/>
    <p:sldId id="337" r:id="rId38"/>
    <p:sldId id="338" r:id="rId39"/>
    <p:sldId id="320" r:id="rId40"/>
    <p:sldId id="321" r:id="rId41"/>
    <p:sldId id="322" r:id="rId42"/>
    <p:sldId id="323" r:id="rId43"/>
    <p:sldId id="325" r:id="rId44"/>
    <p:sldId id="329" r:id="rId45"/>
    <p:sldId id="33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1" autoAdjust="0"/>
    <p:restoredTop sz="94164" autoAdjust="0"/>
  </p:normalViewPr>
  <p:slideViewPr>
    <p:cSldViewPr snapToGrid="0">
      <p:cViewPr varScale="1">
        <p:scale>
          <a:sx n="69" d="100"/>
          <a:sy n="69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1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2ED75-AEFD-4B9A-A208-6D5435089E7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F29C36BF-CD1C-462D-8898-F7D543612039}">
      <dgm:prSet phldrT="[besedilo]"/>
      <dgm:spPr/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ODNOSNE IN SODELOVALNE </a:t>
          </a:r>
          <a:r>
            <a:rPr lang="sl-SI" b="1" dirty="0">
              <a:solidFill>
                <a:schemeClr val="tx1"/>
              </a:solidFill>
            </a:rPr>
            <a:t>SPRETNOSTI</a:t>
          </a:r>
        </a:p>
      </dgm:t>
    </dgm:pt>
    <dgm:pt modelId="{C9490C17-5D41-4DD2-AD77-94A8AEC50D3A}" type="parTrans" cxnId="{AD23BBC9-4293-45D5-AFDE-98D9DAD3ADFD}">
      <dgm:prSet/>
      <dgm:spPr/>
      <dgm:t>
        <a:bodyPr/>
        <a:lstStyle/>
        <a:p>
          <a:endParaRPr lang="sl-SI"/>
        </a:p>
      </dgm:t>
    </dgm:pt>
    <dgm:pt modelId="{C43F13BF-F26F-400D-BA62-5F4B4BAB3997}" type="sibTrans" cxnId="{AD23BBC9-4293-45D5-AFDE-98D9DAD3ADFD}">
      <dgm:prSet/>
      <dgm:spPr/>
      <dgm:t>
        <a:bodyPr/>
        <a:lstStyle/>
        <a:p>
          <a:endParaRPr lang="sl-SI"/>
        </a:p>
      </dgm:t>
    </dgm:pt>
    <dgm:pt modelId="{AAB1CC11-6096-48D6-9BC1-7F16F8AA7291}">
      <dgm:prSet phldrT="[besedilo]"/>
      <dgm:spPr/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ZAVZETOST, PROAKTIVNOST IN ODGOVORNOST</a:t>
          </a:r>
          <a:endParaRPr lang="sl-SI" b="1" dirty="0">
            <a:solidFill>
              <a:schemeClr val="tx1"/>
            </a:solidFill>
          </a:endParaRPr>
        </a:p>
      </dgm:t>
    </dgm:pt>
    <dgm:pt modelId="{F9978840-38EE-4785-ABE9-23981E5A9C89}" type="parTrans" cxnId="{16337CBC-DE3C-42F3-993B-0EEC0A6B6323}">
      <dgm:prSet/>
      <dgm:spPr/>
      <dgm:t>
        <a:bodyPr/>
        <a:lstStyle/>
        <a:p>
          <a:endParaRPr lang="sl-SI"/>
        </a:p>
      </dgm:t>
    </dgm:pt>
    <dgm:pt modelId="{1DF30404-1011-4E91-B718-345B6F14A79C}" type="sibTrans" cxnId="{16337CBC-DE3C-42F3-993B-0EEC0A6B6323}">
      <dgm:prSet/>
      <dgm:spPr/>
      <dgm:t>
        <a:bodyPr/>
        <a:lstStyle/>
        <a:p>
          <a:endParaRPr lang="sl-SI"/>
        </a:p>
      </dgm:t>
    </dgm:pt>
    <dgm:pt modelId="{889D210B-2453-4429-A26C-ADC394342C42}">
      <dgm:prSet phldrT="[besedilo]"/>
      <dgm:spPr/>
      <dgm:t>
        <a:bodyPr/>
        <a:lstStyle/>
        <a:p>
          <a:r>
            <a:rPr lang="sl-SI" b="1" dirty="0">
              <a:solidFill>
                <a:schemeClr val="tx1"/>
              </a:solidFill>
            </a:rPr>
            <a:t>SAMOZAVEDANJE</a:t>
          </a:r>
        </a:p>
      </dgm:t>
    </dgm:pt>
    <dgm:pt modelId="{9EFA04B6-AA47-45DE-B0E3-D3538576BC1E}" type="parTrans" cxnId="{D3650F66-4C21-4B36-B82B-AE6625D2DFB2}">
      <dgm:prSet/>
      <dgm:spPr/>
      <dgm:t>
        <a:bodyPr/>
        <a:lstStyle/>
        <a:p>
          <a:endParaRPr lang="sl-SI"/>
        </a:p>
      </dgm:t>
    </dgm:pt>
    <dgm:pt modelId="{28BB6E0D-70F5-4B18-B194-F07B674FEDDB}" type="sibTrans" cxnId="{D3650F66-4C21-4B36-B82B-AE6625D2DFB2}">
      <dgm:prSet/>
      <dgm:spPr/>
      <dgm:t>
        <a:bodyPr/>
        <a:lstStyle/>
        <a:p>
          <a:endParaRPr lang="sl-SI"/>
        </a:p>
      </dgm:t>
    </dgm:pt>
    <dgm:pt modelId="{07D86C0E-9272-4DBC-AD43-D2BE1B1FCEC1}">
      <dgm:prSet/>
      <dgm:spPr/>
      <dgm:t>
        <a:bodyPr/>
        <a:lstStyle/>
        <a:p>
          <a:r>
            <a:rPr lang="sl-SI" b="1" dirty="0">
              <a:solidFill>
                <a:schemeClr val="tx1"/>
              </a:solidFill>
            </a:rPr>
            <a:t>SOCIALNO ZAVEDANJE</a:t>
          </a:r>
        </a:p>
      </dgm:t>
    </dgm:pt>
    <dgm:pt modelId="{F7CC25F8-C35E-4ECA-8FB3-45303A19BEDA}" type="parTrans" cxnId="{3A424526-3581-4910-88C4-630C41FB1A68}">
      <dgm:prSet/>
      <dgm:spPr/>
      <dgm:t>
        <a:bodyPr/>
        <a:lstStyle/>
        <a:p>
          <a:endParaRPr lang="sl-SI"/>
        </a:p>
      </dgm:t>
    </dgm:pt>
    <dgm:pt modelId="{D3D87A5F-03F0-4585-BA8C-23A6EE91E85C}" type="sibTrans" cxnId="{3A424526-3581-4910-88C4-630C41FB1A68}">
      <dgm:prSet/>
      <dgm:spPr/>
      <dgm:t>
        <a:bodyPr/>
        <a:lstStyle/>
        <a:p>
          <a:endParaRPr lang="sl-SI"/>
        </a:p>
      </dgm:t>
    </dgm:pt>
    <dgm:pt modelId="{BAADA25C-849D-4407-A534-E06907EF3289}">
      <dgm:prSet/>
      <dgm:spPr/>
      <dgm:t>
        <a:bodyPr/>
        <a:lstStyle/>
        <a:p>
          <a:r>
            <a:rPr lang="sl-SI" b="1" dirty="0">
              <a:solidFill>
                <a:schemeClr val="tx1"/>
              </a:solidFill>
            </a:rPr>
            <a:t>SAMOURAVNAVANJE</a:t>
          </a:r>
        </a:p>
      </dgm:t>
    </dgm:pt>
    <dgm:pt modelId="{C4140C96-ADE3-4463-A232-D32F7ACB29B8}" type="parTrans" cxnId="{036C4980-A20C-4720-9627-6B4221D59198}">
      <dgm:prSet/>
      <dgm:spPr/>
      <dgm:t>
        <a:bodyPr/>
        <a:lstStyle/>
        <a:p>
          <a:endParaRPr lang="sl-SI"/>
        </a:p>
      </dgm:t>
    </dgm:pt>
    <dgm:pt modelId="{636A72D7-D8F4-442E-A5E4-22390D0A7F68}" type="sibTrans" cxnId="{036C4980-A20C-4720-9627-6B4221D59198}">
      <dgm:prSet/>
      <dgm:spPr/>
      <dgm:t>
        <a:bodyPr/>
        <a:lstStyle/>
        <a:p>
          <a:endParaRPr lang="sl-SI"/>
        </a:p>
      </dgm:t>
    </dgm:pt>
    <dgm:pt modelId="{B90F6CA9-28AA-45C4-B5EC-44971F2B1758}" type="pres">
      <dgm:prSet presAssocID="{E532ED75-AEFD-4B9A-A208-6D5435089E71}" presName="compositeShape" presStyleCnt="0">
        <dgm:presLayoutVars>
          <dgm:chMax val="7"/>
          <dgm:dir/>
          <dgm:resizeHandles val="exact"/>
        </dgm:presLayoutVars>
      </dgm:prSet>
      <dgm:spPr/>
    </dgm:pt>
    <dgm:pt modelId="{512A9D9C-0770-4585-BF51-F26419506254}" type="pres">
      <dgm:prSet presAssocID="{E532ED75-AEFD-4B9A-A208-6D5435089E71}" presName="wedge1" presStyleLbl="node1" presStyleIdx="0" presStyleCnt="5" custLinFactNeighborX="-317" custLinFactNeighborY="2055"/>
      <dgm:spPr/>
      <dgm:t>
        <a:bodyPr/>
        <a:lstStyle/>
        <a:p>
          <a:endParaRPr lang="sl-SI"/>
        </a:p>
      </dgm:t>
    </dgm:pt>
    <dgm:pt modelId="{CF9D9A5E-2528-45BC-8F80-6E8B8E557CD3}" type="pres">
      <dgm:prSet presAssocID="{E532ED75-AEFD-4B9A-A208-6D5435089E71}" presName="dummy1a" presStyleCnt="0"/>
      <dgm:spPr/>
    </dgm:pt>
    <dgm:pt modelId="{B1CD75B6-96AF-4C7B-8F58-3BD4DCD91C15}" type="pres">
      <dgm:prSet presAssocID="{E532ED75-AEFD-4B9A-A208-6D5435089E71}" presName="dummy1b" presStyleCnt="0"/>
      <dgm:spPr/>
    </dgm:pt>
    <dgm:pt modelId="{AE6E4558-8AF7-4500-B1B9-87B6A344A61B}" type="pres">
      <dgm:prSet presAssocID="{E532ED75-AEFD-4B9A-A208-6D5435089E7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CDEBF0D-A859-4A5B-B3E3-36C214FF4A27}" type="pres">
      <dgm:prSet presAssocID="{E532ED75-AEFD-4B9A-A208-6D5435089E71}" presName="wedge2" presStyleLbl="node1" presStyleIdx="1" presStyleCnt="5"/>
      <dgm:spPr/>
      <dgm:t>
        <a:bodyPr/>
        <a:lstStyle/>
        <a:p>
          <a:endParaRPr lang="sl-SI"/>
        </a:p>
      </dgm:t>
    </dgm:pt>
    <dgm:pt modelId="{DD042F1B-4303-4E05-8911-234FB533EA25}" type="pres">
      <dgm:prSet presAssocID="{E532ED75-AEFD-4B9A-A208-6D5435089E71}" presName="dummy2a" presStyleCnt="0"/>
      <dgm:spPr/>
    </dgm:pt>
    <dgm:pt modelId="{EBF788E5-4019-4BB3-832E-2C2D7456F75E}" type="pres">
      <dgm:prSet presAssocID="{E532ED75-AEFD-4B9A-A208-6D5435089E71}" presName="dummy2b" presStyleCnt="0"/>
      <dgm:spPr/>
    </dgm:pt>
    <dgm:pt modelId="{5CE346C3-148C-48E5-9779-6406A2389642}" type="pres">
      <dgm:prSet presAssocID="{E532ED75-AEFD-4B9A-A208-6D5435089E7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0FD7813-54CA-43B3-83FF-1D53972653CE}" type="pres">
      <dgm:prSet presAssocID="{E532ED75-AEFD-4B9A-A208-6D5435089E71}" presName="wedge3" presStyleLbl="node1" presStyleIdx="2" presStyleCnt="5"/>
      <dgm:spPr/>
      <dgm:t>
        <a:bodyPr/>
        <a:lstStyle/>
        <a:p>
          <a:endParaRPr lang="sl-SI"/>
        </a:p>
      </dgm:t>
    </dgm:pt>
    <dgm:pt modelId="{B19FDE19-B0DE-40C9-A38F-634C20F7DDFE}" type="pres">
      <dgm:prSet presAssocID="{E532ED75-AEFD-4B9A-A208-6D5435089E71}" presName="dummy3a" presStyleCnt="0"/>
      <dgm:spPr/>
    </dgm:pt>
    <dgm:pt modelId="{CC699429-BF82-4CFE-8E91-CE6F8C61CD9F}" type="pres">
      <dgm:prSet presAssocID="{E532ED75-AEFD-4B9A-A208-6D5435089E71}" presName="dummy3b" presStyleCnt="0"/>
      <dgm:spPr/>
    </dgm:pt>
    <dgm:pt modelId="{EBEF96B0-F3D7-4705-8573-8A28CC7B6529}" type="pres">
      <dgm:prSet presAssocID="{E532ED75-AEFD-4B9A-A208-6D5435089E7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3D36BDD-5C1B-453E-AD9B-4A1C3FAA2220}" type="pres">
      <dgm:prSet presAssocID="{E532ED75-AEFD-4B9A-A208-6D5435089E71}" presName="wedge4" presStyleLbl="node1" presStyleIdx="3" presStyleCnt="5"/>
      <dgm:spPr/>
      <dgm:t>
        <a:bodyPr/>
        <a:lstStyle/>
        <a:p>
          <a:endParaRPr lang="sl-SI"/>
        </a:p>
      </dgm:t>
    </dgm:pt>
    <dgm:pt modelId="{827DA647-91B7-4835-A712-49CFC50B1DD2}" type="pres">
      <dgm:prSet presAssocID="{E532ED75-AEFD-4B9A-A208-6D5435089E71}" presName="dummy4a" presStyleCnt="0"/>
      <dgm:spPr/>
    </dgm:pt>
    <dgm:pt modelId="{76DC4051-C863-4D65-A837-F234E6789FCA}" type="pres">
      <dgm:prSet presAssocID="{E532ED75-AEFD-4B9A-A208-6D5435089E71}" presName="dummy4b" presStyleCnt="0"/>
      <dgm:spPr/>
    </dgm:pt>
    <dgm:pt modelId="{75C4A837-FA8D-400B-9483-B4C08B8F4428}" type="pres">
      <dgm:prSet presAssocID="{E532ED75-AEFD-4B9A-A208-6D5435089E7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A9ACBBC-C796-41FB-9C15-7406C1286B06}" type="pres">
      <dgm:prSet presAssocID="{E532ED75-AEFD-4B9A-A208-6D5435089E71}" presName="wedge5" presStyleLbl="node1" presStyleIdx="4" presStyleCnt="5" custScaleY="100765" custLinFactNeighborY="1605"/>
      <dgm:spPr/>
      <dgm:t>
        <a:bodyPr/>
        <a:lstStyle/>
        <a:p>
          <a:endParaRPr lang="sl-SI"/>
        </a:p>
      </dgm:t>
    </dgm:pt>
    <dgm:pt modelId="{15F6BEAC-90A0-4F57-8774-5FB67A69AC91}" type="pres">
      <dgm:prSet presAssocID="{E532ED75-AEFD-4B9A-A208-6D5435089E71}" presName="dummy5a" presStyleCnt="0"/>
      <dgm:spPr/>
    </dgm:pt>
    <dgm:pt modelId="{13F6C9A2-26E5-4723-898B-86A10FF0EB42}" type="pres">
      <dgm:prSet presAssocID="{E532ED75-AEFD-4B9A-A208-6D5435089E71}" presName="dummy5b" presStyleCnt="0"/>
      <dgm:spPr/>
    </dgm:pt>
    <dgm:pt modelId="{203DAF95-0121-4D61-B9D1-BFD3F1002752}" type="pres">
      <dgm:prSet presAssocID="{E532ED75-AEFD-4B9A-A208-6D5435089E7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BFE2CFA-A888-4D1F-BE35-9B14DFCB9B14}" type="pres">
      <dgm:prSet presAssocID="{636A72D7-D8F4-442E-A5E4-22390D0A7F68}" presName="arrowWedge1" presStyleLbl="fgSibTrans2D1" presStyleIdx="0" presStyleCnt="5"/>
      <dgm:spPr/>
    </dgm:pt>
    <dgm:pt modelId="{952DD716-2388-4C00-A27F-01D0423D163C}" type="pres">
      <dgm:prSet presAssocID="{D3D87A5F-03F0-4585-BA8C-23A6EE91E85C}" presName="arrowWedge2" presStyleLbl="fgSibTrans2D1" presStyleIdx="1" presStyleCnt="5"/>
      <dgm:spPr/>
    </dgm:pt>
    <dgm:pt modelId="{27B2CA95-23A7-4F56-AB1B-665BEFCEB87F}" type="pres">
      <dgm:prSet presAssocID="{C43F13BF-F26F-400D-BA62-5F4B4BAB3997}" presName="arrowWedge3" presStyleLbl="fgSibTrans2D1" presStyleIdx="2" presStyleCnt="5"/>
      <dgm:spPr/>
    </dgm:pt>
    <dgm:pt modelId="{394D4F41-EF3D-4DDA-9687-15C98B26DE99}" type="pres">
      <dgm:prSet presAssocID="{1DF30404-1011-4E91-B718-345B6F14A79C}" presName="arrowWedge4" presStyleLbl="fgSibTrans2D1" presStyleIdx="3" presStyleCnt="5"/>
      <dgm:spPr/>
    </dgm:pt>
    <dgm:pt modelId="{E5F6E34F-295C-47A5-BDAD-38CB5867F7CB}" type="pres">
      <dgm:prSet presAssocID="{28BB6E0D-70F5-4B18-B194-F07B674FEDDB}" presName="arrowWedge5" presStyleLbl="fgSibTrans2D1" presStyleIdx="4" presStyleCnt="5"/>
      <dgm:spPr/>
      <dgm:t>
        <a:bodyPr/>
        <a:lstStyle/>
        <a:p>
          <a:endParaRPr lang="sl-SI"/>
        </a:p>
      </dgm:t>
    </dgm:pt>
  </dgm:ptLst>
  <dgm:cxnLst>
    <dgm:cxn modelId="{3A424526-3581-4910-88C4-630C41FB1A68}" srcId="{E532ED75-AEFD-4B9A-A208-6D5435089E71}" destId="{07D86C0E-9272-4DBC-AD43-D2BE1B1FCEC1}" srcOrd="1" destOrd="0" parTransId="{F7CC25F8-C35E-4ECA-8FB3-45303A19BEDA}" sibTransId="{D3D87A5F-03F0-4585-BA8C-23A6EE91E85C}"/>
    <dgm:cxn modelId="{AD23BBC9-4293-45D5-AFDE-98D9DAD3ADFD}" srcId="{E532ED75-AEFD-4B9A-A208-6D5435089E71}" destId="{F29C36BF-CD1C-462D-8898-F7D543612039}" srcOrd="2" destOrd="0" parTransId="{C9490C17-5D41-4DD2-AD77-94A8AEC50D3A}" sibTransId="{C43F13BF-F26F-400D-BA62-5F4B4BAB3997}"/>
    <dgm:cxn modelId="{036C4980-A20C-4720-9627-6B4221D59198}" srcId="{E532ED75-AEFD-4B9A-A208-6D5435089E71}" destId="{BAADA25C-849D-4407-A534-E06907EF3289}" srcOrd="0" destOrd="0" parTransId="{C4140C96-ADE3-4463-A232-D32F7ACB29B8}" sibTransId="{636A72D7-D8F4-442E-A5E4-22390D0A7F68}"/>
    <dgm:cxn modelId="{021A11FE-5272-482C-A2C3-0564745C6674}" type="presOf" srcId="{07D86C0E-9272-4DBC-AD43-D2BE1B1FCEC1}" destId="{2CDEBF0D-A859-4A5B-B3E3-36C214FF4A27}" srcOrd="0" destOrd="0" presId="urn:microsoft.com/office/officeart/2005/8/layout/cycle8"/>
    <dgm:cxn modelId="{16337CBC-DE3C-42F3-993B-0EEC0A6B6323}" srcId="{E532ED75-AEFD-4B9A-A208-6D5435089E71}" destId="{AAB1CC11-6096-48D6-9BC1-7F16F8AA7291}" srcOrd="3" destOrd="0" parTransId="{F9978840-38EE-4785-ABE9-23981E5A9C89}" sibTransId="{1DF30404-1011-4E91-B718-345B6F14A79C}"/>
    <dgm:cxn modelId="{A59DCE54-A1B4-4A4D-A829-81812355E5D6}" type="presOf" srcId="{F29C36BF-CD1C-462D-8898-F7D543612039}" destId="{EBEF96B0-F3D7-4705-8573-8A28CC7B6529}" srcOrd="1" destOrd="0" presId="urn:microsoft.com/office/officeart/2005/8/layout/cycle8"/>
    <dgm:cxn modelId="{54017C25-F382-4F06-878E-10980DAA2216}" type="presOf" srcId="{F29C36BF-CD1C-462D-8898-F7D543612039}" destId="{90FD7813-54CA-43B3-83FF-1D53972653CE}" srcOrd="0" destOrd="0" presId="urn:microsoft.com/office/officeart/2005/8/layout/cycle8"/>
    <dgm:cxn modelId="{9935CFFA-A558-40FF-BCD0-8A19A2FFB5D1}" type="presOf" srcId="{AAB1CC11-6096-48D6-9BC1-7F16F8AA7291}" destId="{75C4A837-FA8D-400B-9483-B4C08B8F4428}" srcOrd="1" destOrd="0" presId="urn:microsoft.com/office/officeart/2005/8/layout/cycle8"/>
    <dgm:cxn modelId="{8D6A527A-72AD-4244-A64E-F70BAD29AFF8}" type="presOf" srcId="{889D210B-2453-4429-A26C-ADC394342C42}" destId="{203DAF95-0121-4D61-B9D1-BFD3F1002752}" srcOrd="1" destOrd="0" presId="urn:microsoft.com/office/officeart/2005/8/layout/cycle8"/>
    <dgm:cxn modelId="{912779F3-0C1D-4BA8-A4E8-62CB7061FB7D}" type="presOf" srcId="{E532ED75-AEFD-4B9A-A208-6D5435089E71}" destId="{B90F6CA9-28AA-45C4-B5EC-44971F2B1758}" srcOrd="0" destOrd="0" presId="urn:microsoft.com/office/officeart/2005/8/layout/cycle8"/>
    <dgm:cxn modelId="{C1A4A123-AB6E-40F6-A59C-8FA62B4909EE}" type="presOf" srcId="{BAADA25C-849D-4407-A534-E06907EF3289}" destId="{512A9D9C-0770-4585-BF51-F26419506254}" srcOrd="0" destOrd="0" presId="urn:microsoft.com/office/officeart/2005/8/layout/cycle8"/>
    <dgm:cxn modelId="{20C492E4-0021-4A09-8D21-29FCA5A79683}" type="presOf" srcId="{889D210B-2453-4429-A26C-ADC394342C42}" destId="{CA9ACBBC-C796-41FB-9C15-7406C1286B06}" srcOrd="0" destOrd="0" presId="urn:microsoft.com/office/officeart/2005/8/layout/cycle8"/>
    <dgm:cxn modelId="{D3650F66-4C21-4B36-B82B-AE6625D2DFB2}" srcId="{E532ED75-AEFD-4B9A-A208-6D5435089E71}" destId="{889D210B-2453-4429-A26C-ADC394342C42}" srcOrd="4" destOrd="0" parTransId="{9EFA04B6-AA47-45DE-B0E3-D3538576BC1E}" sibTransId="{28BB6E0D-70F5-4B18-B194-F07B674FEDDB}"/>
    <dgm:cxn modelId="{98237463-D990-4F75-956E-37761DAB2EDF}" type="presOf" srcId="{BAADA25C-849D-4407-A534-E06907EF3289}" destId="{AE6E4558-8AF7-4500-B1B9-87B6A344A61B}" srcOrd="1" destOrd="0" presId="urn:microsoft.com/office/officeart/2005/8/layout/cycle8"/>
    <dgm:cxn modelId="{EFF01C39-C75B-46DD-A040-0B7E0529244D}" type="presOf" srcId="{AAB1CC11-6096-48D6-9BC1-7F16F8AA7291}" destId="{43D36BDD-5C1B-453E-AD9B-4A1C3FAA2220}" srcOrd="0" destOrd="0" presId="urn:microsoft.com/office/officeart/2005/8/layout/cycle8"/>
    <dgm:cxn modelId="{CF064861-127D-493F-A451-A680900A0B3F}" type="presOf" srcId="{07D86C0E-9272-4DBC-AD43-D2BE1B1FCEC1}" destId="{5CE346C3-148C-48E5-9779-6406A2389642}" srcOrd="1" destOrd="0" presId="urn:microsoft.com/office/officeart/2005/8/layout/cycle8"/>
    <dgm:cxn modelId="{23AA4A42-2C05-48FF-9309-D7B21A56297E}" type="presParOf" srcId="{B90F6CA9-28AA-45C4-B5EC-44971F2B1758}" destId="{512A9D9C-0770-4585-BF51-F26419506254}" srcOrd="0" destOrd="0" presId="urn:microsoft.com/office/officeart/2005/8/layout/cycle8"/>
    <dgm:cxn modelId="{B9ED2AE5-7CDC-4574-97BA-EC8AC41AC24B}" type="presParOf" srcId="{B90F6CA9-28AA-45C4-B5EC-44971F2B1758}" destId="{CF9D9A5E-2528-45BC-8F80-6E8B8E557CD3}" srcOrd="1" destOrd="0" presId="urn:microsoft.com/office/officeart/2005/8/layout/cycle8"/>
    <dgm:cxn modelId="{F81C010F-EF15-432A-BE18-6A23F2401C51}" type="presParOf" srcId="{B90F6CA9-28AA-45C4-B5EC-44971F2B1758}" destId="{B1CD75B6-96AF-4C7B-8F58-3BD4DCD91C15}" srcOrd="2" destOrd="0" presId="urn:microsoft.com/office/officeart/2005/8/layout/cycle8"/>
    <dgm:cxn modelId="{822404E6-B698-4614-BD0B-3F75A37A8F90}" type="presParOf" srcId="{B90F6CA9-28AA-45C4-B5EC-44971F2B1758}" destId="{AE6E4558-8AF7-4500-B1B9-87B6A344A61B}" srcOrd="3" destOrd="0" presId="urn:microsoft.com/office/officeart/2005/8/layout/cycle8"/>
    <dgm:cxn modelId="{752732B4-8DB7-46F4-B735-F905AEF00D3A}" type="presParOf" srcId="{B90F6CA9-28AA-45C4-B5EC-44971F2B1758}" destId="{2CDEBF0D-A859-4A5B-B3E3-36C214FF4A27}" srcOrd="4" destOrd="0" presId="urn:microsoft.com/office/officeart/2005/8/layout/cycle8"/>
    <dgm:cxn modelId="{D4FCAC63-C7ED-4CF0-9833-80B0B35A097A}" type="presParOf" srcId="{B90F6CA9-28AA-45C4-B5EC-44971F2B1758}" destId="{DD042F1B-4303-4E05-8911-234FB533EA25}" srcOrd="5" destOrd="0" presId="urn:microsoft.com/office/officeart/2005/8/layout/cycle8"/>
    <dgm:cxn modelId="{86B132F0-EE51-499E-A284-ADC4D8E26AFE}" type="presParOf" srcId="{B90F6CA9-28AA-45C4-B5EC-44971F2B1758}" destId="{EBF788E5-4019-4BB3-832E-2C2D7456F75E}" srcOrd="6" destOrd="0" presId="urn:microsoft.com/office/officeart/2005/8/layout/cycle8"/>
    <dgm:cxn modelId="{28C67410-8FBB-40DC-ACB7-64B3FCD54DF6}" type="presParOf" srcId="{B90F6CA9-28AA-45C4-B5EC-44971F2B1758}" destId="{5CE346C3-148C-48E5-9779-6406A2389642}" srcOrd="7" destOrd="0" presId="urn:microsoft.com/office/officeart/2005/8/layout/cycle8"/>
    <dgm:cxn modelId="{D26384C1-5ABF-4ACA-A67B-DF102949D5ED}" type="presParOf" srcId="{B90F6CA9-28AA-45C4-B5EC-44971F2B1758}" destId="{90FD7813-54CA-43B3-83FF-1D53972653CE}" srcOrd="8" destOrd="0" presId="urn:microsoft.com/office/officeart/2005/8/layout/cycle8"/>
    <dgm:cxn modelId="{A273CD27-FBB2-4619-B5AE-0EC2820AE5CC}" type="presParOf" srcId="{B90F6CA9-28AA-45C4-B5EC-44971F2B1758}" destId="{B19FDE19-B0DE-40C9-A38F-634C20F7DDFE}" srcOrd="9" destOrd="0" presId="urn:microsoft.com/office/officeart/2005/8/layout/cycle8"/>
    <dgm:cxn modelId="{FA9A0A6E-D2B5-421A-B04D-AB93414BF5BC}" type="presParOf" srcId="{B90F6CA9-28AA-45C4-B5EC-44971F2B1758}" destId="{CC699429-BF82-4CFE-8E91-CE6F8C61CD9F}" srcOrd="10" destOrd="0" presId="urn:microsoft.com/office/officeart/2005/8/layout/cycle8"/>
    <dgm:cxn modelId="{7BEA44B7-B36F-4545-A9F7-372B6A4F3656}" type="presParOf" srcId="{B90F6CA9-28AA-45C4-B5EC-44971F2B1758}" destId="{EBEF96B0-F3D7-4705-8573-8A28CC7B6529}" srcOrd="11" destOrd="0" presId="urn:microsoft.com/office/officeart/2005/8/layout/cycle8"/>
    <dgm:cxn modelId="{3A94096A-ECF5-4A37-B8A7-78E0AD8C96A8}" type="presParOf" srcId="{B90F6CA9-28AA-45C4-B5EC-44971F2B1758}" destId="{43D36BDD-5C1B-453E-AD9B-4A1C3FAA2220}" srcOrd="12" destOrd="0" presId="urn:microsoft.com/office/officeart/2005/8/layout/cycle8"/>
    <dgm:cxn modelId="{ACF306DE-6876-4CFB-823B-702B51E953EE}" type="presParOf" srcId="{B90F6CA9-28AA-45C4-B5EC-44971F2B1758}" destId="{827DA647-91B7-4835-A712-49CFC50B1DD2}" srcOrd="13" destOrd="0" presId="urn:microsoft.com/office/officeart/2005/8/layout/cycle8"/>
    <dgm:cxn modelId="{28EB5E20-FF2D-4E64-8561-51341B46F358}" type="presParOf" srcId="{B90F6CA9-28AA-45C4-B5EC-44971F2B1758}" destId="{76DC4051-C863-4D65-A837-F234E6789FCA}" srcOrd="14" destOrd="0" presId="urn:microsoft.com/office/officeart/2005/8/layout/cycle8"/>
    <dgm:cxn modelId="{2CF648A7-C580-4F9B-AA86-539EF6E1A7B9}" type="presParOf" srcId="{B90F6CA9-28AA-45C4-B5EC-44971F2B1758}" destId="{75C4A837-FA8D-400B-9483-B4C08B8F4428}" srcOrd="15" destOrd="0" presId="urn:microsoft.com/office/officeart/2005/8/layout/cycle8"/>
    <dgm:cxn modelId="{1E0AF72F-5D09-45AF-8CEF-6A6054D1FADB}" type="presParOf" srcId="{B90F6CA9-28AA-45C4-B5EC-44971F2B1758}" destId="{CA9ACBBC-C796-41FB-9C15-7406C1286B06}" srcOrd="16" destOrd="0" presId="urn:microsoft.com/office/officeart/2005/8/layout/cycle8"/>
    <dgm:cxn modelId="{17E1A3C9-1D5F-404C-8A14-3DA0621EE50C}" type="presParOf" srcId="{B90F6CA9-28AA-45C4-B5EC-44971F2B1758}" destId="{15F6BEAC-90A0-4F57-8774-5FB67A69AC91}" srcOrd="17" destOrd="0" presId="urn:microsoft.com/office/officeart/2005/8/layout/cycle8"/>
    <dgm:cxn modelId="{5C1481A4-D8F2-4C8C-A54F-9C4ADEB6B9D6}" type="presParOf" srcId="{B90F6CA9-28AA-45C4-B5EC-44971F2B1758}" destId="{13F6C9A2-26E5-4723-898B-86A10FF0EB42}" srcOrd="18" destOrd="0" presId="urn:microsoft.com/office/officeart/2005/8/layout/cycle8"/>
    <dgm:cxn modelId="{3225A450-8A6C-4305-AD61-F0C7FBA37BC1}" type="presParOf" srcId="{B90F6CA9-28AA-45C4-B5EC-44971F2B1758}" destId="{203DAF95-0121-4D61-B9D1-BFD3F1002752}" srcOrd="19" destOrd="0" presId="urn:microsoft.com/office/officeart/2005/8/layout/cycle8"/>
    <dgm:cxn modelId="{92194E4C-68BF-477D-8135-6800FDFCB2BC}" type="presParOf" srcId="{B90F6CA9-28AA-45C4-B5EC-44971F2B1758}" destId="{CBFE2CFA-A888-4D1F-BE35-9B14DFCB9B14}" srcOrd="20" destOrd="0" presId="urn:microsoft.com/office/officeart/2005/8/layout/cycle8"/>
    <dgm:cxn modelId="{4A560D88-E15B-4AD5-9BBD-46E3295ECC27}" type="presParOf" srcId="{B90F6CA9-28AA-45C4-B5EC-44971F2B1758}" destId="{952DD716-2388-4C00-A27F-01D0423D163C}" srcOrd="21" destOrd="0" presId="urn:microsoft.com/office/officeart/2005/8/layout/cycle8"/>
    <dgm:cxn modelId="{BD8C62C8-24E4-4BDE-9ED7-F31C05699C47}" type="presParOf" srcId="{B90F6CA9-28AA-45C4-B5EC-44971F2B1758}" destId="{27B2CA95-23A7-4F56-AB1B-665BEFCEB87F}" srcOrd="22" destOrd="0" presId="urn:microsoft.com/office/officeart/2005/8/layout/cycle8"/>
    <dgm:cxn modelId="{A9523414-C90B-4AF6-A6E2-27D3F8F101B6}" type="presParOf" srcId="{B90F6CA9-28AA-45C4-B5EC-44971F2B1758}" destId="{394D4F41-EF3D-4DDA-9687-15C98B26DE99}" srcOrd="23" destOrd="0" presId="urn:microsoft.com/office/officeart/2005/8/layout/cycle8"/>
    <dgm:cxn modelId="{5DC4ED0B-C864-4C33-B5D8-D15D74AFBF57}" type="presParOf" srcId="{B90F6CA9-28AA-45C4-B5EC-44971F2B1758}" destId="{E5F6E34F-295C-47A5-BDAD-38CB5867F7C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2ED75-AEFD-4B9A-A208-6D5435089E7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F29C36BF-CD1C-462D-8898-F7D543612039}">
      <dgm:prSet phldrT="[besedilo]" custT="1"/>
      <dgm:spPr/>
      <dgm:t>
        <a:bodyPr/>
        <a:lstStyle/>
        <a:p>
          <a:r>
            <a:rPr lang="sl-SI" sz="1200" dirty="0">
              <a:solidFill>
                <a:schemeClr val="tx1"/>
              </a:solidFill>
            </a:rPr>
            <a:t>ODNOSNE SPRETNOSTI:</a:t>
          </a:r>
        </a:p>
        <a:p>
          <a:r>
            <a:rPr lang="sl-SI" sz="1200" dirty="0">
              <a:solidFill>
                <a:schemeClr val="tx1"/>
              </a:solidFill>
            </a:rPr>
            <a:t>vzpostavljanje in </a:t>
          </a:r>
          <a:r>
            <a:rPr lang="sl-SI" sz="1200" dirty="0" smtClean="0">
              <a:solidFill>
                <a:schemeClr val="tx1"/>
              </a:solidFill>
            </a:rPr>
            <a:t>vzdrževanje stika,                 </a:t>
          </a:r>
          <a:r>
            <a:rPr lang="sl-SI" sz="1200" dirty="0" err="1">
              <a:solidFill>
                <a:schemeClr val="tx1"/>
              </a:solidFill>
            </a:rPr>
            <a:t>komunikac</a:t>
          </a:r>
          <a:r>
            <a:rPr lang="sl-SI" sz="1200" dirty="0">
              <a:solidFill>
                <a:schemeClr val="tx1"/>
              </a:solidFill>
            </a:rPr>
            <a:t>. kompetence, </a:t>
          </a:r>
          <a:r>
            <a:rPr lang="sl-SI" sz="1200" dirty="0" err="1">
              <a:solidFill>
                <a:schemeClr val="tx1"/>
              </a:solidFill>
            </a:rPr>
            <a:t>asertivnost</a:t>
          </a:r>
          <a:r>
            <a:rPr lang="sl-SI" sz="1200" dirty="0">
              <a:solidFill>
                <a:schemeClr val="tx1"/>
              </a:solidFill>
            </a:rPr>
            <a:t>, spodbudnost </a:t>
          </a:r>
          <a:r>
            <a:rPr lang="sl-SI" sz="1200" dirty="0" err="1">
              <a:solidFill>
                <a:schemeClr val="tx1"/>
              </a:solidFill>
            </a:rPr>
            <a:t>konstr</a:t>
          </a:r>
          <a:r>
            <a:rPr lang="sl-SI" sz="1200" dirty="0">
              <a:solidFill>
                <a:schemeClr val="tx1"/>
              </a:solidFill>
            </a:rPr>
            <a:t>. </a:t>
          </a:r>
          <a:r>
            <a:rPr lang="sl-SI" sz="1200" dirty="0" err="1">
              <a:solidFill>
                <a:schemeClr val="tx1"/>
              </a:solidFill>
            </a:rPr>
            <a:t>povr</a:t>
          </a:r>
          <a:r>
            <a:rPr lang="sl-SI" sz="1200" dirty="0">
              <a:solidFill>
                <a:schemeClr val="tx1"/>
              </a:solidFill>
            </a:rPr>
            <a:t>. </a:t>
          </a:r>
          <a:r>
            <a:rPr lang="sl-SI" sz="1200" dirty="0" err="1">
              <a:solidFill>
                <a:schemeClr val="tx1"/>
              </a:solidFill>
            </a:rPr>
            <a:t>info</a:t>
          </a:r>
          <a:r>
            <a:rPr lang="sl-SI" sz="1200" dirty="0">
              <a:solidFill>
                <a:schemeClr val="tx1"/>
              </a:solidFill>
            </a:rPr>
            <a:t>, </a:t>
          </a:r>
          <a:r>
            <a:rPr lang="sl-SI" sz="1200" dirty="0" err="1">
              <a:solidFill>
                <a:schemeClr val="tx1"/>
              </a:solidFill>
            </a:rPr>
            <a:t>sodelovalnost</a:t>
          </a:r>
          <a:r>
            <a:rPr lang="sl-SI" sz="1200" dirty="0">
              <a:solidFill>
                <a:schemeClr val="tx1"/>
              </a:solidFill>
            </a:rPr>
            <a:t>, pogajanje,  reševanje konfliktov ter problemov </a:t>
          </a:r>
        </a:p>
      </dgm:t>
    </dgm:pt>
    <dgm:pt modelId="{C9490C17-5D41-4DD2-AD77-94A8AEC50D3A}" type="parTrans" cxnId="{AD23BBC9-4293-45D5-AFDE-98D9DAD3ADFD}">
      <dgm:prSet/>
      <dgm:spPr/>
      <dgm:t>
        <a:bodyPr/>
        <a:lstStyle/>
        <a:p>
          <a:endParaRPr lang="sl-SI"/>
        </a:p>
      </dgm:t>
    </dgm:pt>
    <dgm:pt modelId="{C43F13BF-F26F-400D-BA62-5F4B4BAB3997}" type="sibTrans" cxnId="{AD23BBC9-4293-45D5-AFDE-98D9DAD3ADFD}">
      <dgm:prSet/>
      <dgm:spPr/>
      <dgm:t>
        <a:bodyPr/>
        <a:lstStyle/>
        <a:p>
          <a:endParaRPr lang="sl-SI"/>
        </a:p>
      </dgm:t>
    </dgm:pt>
    <dgm:pt modelId="{AAB1CC11-6096-48D6-9BC1-7F16F8AA7291}">
      <dgm:prSet phldrT="[besedilo]" custT="1"/>
      <dgm:spPr/>
      <dgm:t>
        <a:bodyPr/>
        <a:lstStyle/>
        <a:p>
          <a:r>
            <a:rPr lang="sl-SI" sz="1200" dirty="0">
              <a:solidFill>
                <a:schemeClr val="tx1"/>
              </a:solidFill>
            </a:rPr>
            <a:t>ZAVZETOST </a:t>
          </a:r>
          <a:r>
            <a:rPr lang="sl-SI" sz="1200" dirty="0" smtClean="0">
              <a:solidFill>
                <a:schemeClr val="tx1"/>
              </a:solidFill>
            </a:rPr>
            <a:t>, PROAKTIVNOST:                      interes </a:t>
          </a:r>
          <a:r>
            <a:rPr lang="sl-SI" sz="1200" dirty="0">
              <a:solidFill>
                <a:schemeClr val="tx1"/>
              </a:solidFill>
            </a:rPr>
            <a:t>in motiviranost, preudarna uporaba virov in informirano odločanje, navduševanje drugih, </a:t>
          </a:r>
          <a:r>
            <a:rPr lang="sl-SI" sz="1200" dirty="0" smtClean="0">
              <a:solidFill>
                <a:schemeClr val="tx1"/>
              </a:solidFill>
            </a:rPr>
            <a:t>načrtovanje,           odgovornost </a:t>
          </a:r>
          <a:r>
            <a:rPr lang="sl-SI" sz="1300" dirty="0" smtClean="0">
              <a:solidFill>
                <a:schemeClr val="tx1"/>
              </a:solidFill>
            </a:rPr>
            <a:t> </a:t>
          </a:r>
          <a:endParaRPr lang="sl-SI" sz="1300" dirty="0">
            <a:solidFill>
              <a:schemeClr val="tx1"/>
            </a:solidFill>
          </a:endParaRPr>
        </a:p>
      </dgm:t>
    </dgm:pt>
    <dgm:pt modelId="{F9978840-38EE-4785-ABE9-23981E5A9C89}" type="parTrans" cxnId="{16337CBC-DE3C-42F3-993B-0EEC0A6B6323}">
      <dgm:prSet/>
      <dgm:spPr/>
      <dgm:t>
        <a:bodyPr/>
        <a:lstStyle/>
        <a:p>
          <a:endParaRPr lang="sl-SI"/>
        </a:p>
      </dgm:t>
    </dgm:pt>
    <dgm:pt modelId="{1DF30404-1011-4E91-B718-345B6F14A79C}" type="sibTrans" cxnId="{16337CBC-DE3C-42F3-993B-0EEC0A6B6323}">
      <dgm:prSet/>
      <dgm:spPr/>
      <dgm:t>
        <a:bodyPr/>
        <a:lstStyle/>
        <a:p>
          <a:endParaRPr lang="sl-SI"/>
        </a:p>
      </dgm:t>
    </dgm:pt>
    <dgm:pt modelId="{889D210B-2453-4429-A26C-ADC394342C42}">
      <dgm:prSet phldrT="[besedilo]" custT="1"/>
      <dgm:spPr/>
      <dgm:t>
        <a:bodyPr/>
        <a:lstStyle/>
        <a:p>
          <a:r>
            <a:rPr lang="sl-SI" sz="900" dirty="0"/>
            <a:t>                         </a:t>
          </a:r>
          <a:r>
            <a:rPr lang="sl-SI" sz="900" dirty="0" smtClean="0"/>
            <a:t>        </a:t>
          </a:r>
          <a:r>
            <a:rPr lang="sl-SI" sz="1100" dirty="0" smtClean="0">
              <a:solidFill>
                <a:schemeClr val="tx1"/>
              </a:solidFill>
            </a:rPr>
            <a:t>SAMO       </a:t>
          </a:r>
        </a:p>
        <a:p>
          <a:r>
            <a:rPr lang="sl-SI" sz="1100" dirty="0" smtClean="0">
              <a:solidFill>
                <a:schemeClr val="tx1"/>
              </a:solidFill>
            </a:rPr>
            <a:t>           Z</a:t>
          </a:r>
          <a:r>
            <a:rPr lang="sl-SI" sz="1200" dirty="0" smtClean="0">
              <a:solidFill>
                <a:schemeClr val="tx1"/>
              </a:solidFill>
            </a:rPr>
            <a:t>AVEDANJE       </a:t>
          </a:r>
          <a:endParaRPr lang="sl-SI" sz="1200" dirty="0">
            <a:solidFill>
              <a:schemeClr val="tx1"/>
            </a:solidFill>
          </a:endParaRPr>
        </a:p>
        <a:p>
          <a:r>
            <a:rPr lang="sl-SI" sz="1200" dirty="0">
              <a:solidFill>
                <a:schemeClr val="tx1"/>
              </a:solidFill>
            </a:rPr>
            <a:t>   zavedanje občutkov,     prepoznavanje čustev,  povezanosti s telesom, razumevanje čustev in povezav z vedenjem</a:t>
          </a:r>
          <a:r>
            <a:rPr lang="sl-SI" sz="1200" dirty="0" smtClean="0">
              <a:solidFill>
                <a:schemeClr val="tx1"/>
              </a:solidFill>
            </a:rPr>
            <a:t>,                </a:t>
          </a:r>
          <a:r>
            <a:rPr lang="sl-SI" sz="1200" dirty="0">
              <a:solidFill>
                <a:schemeClr val="tx1"/>
              </a:solidFill>
            </a:rPr>
            <a:t>realna </a:t>
          </a:r>
          <a:r>
            <a:rPr lang="sl-SI" sz="1200" dirty="0" err="1">
              <a:solidFill>
                <a:schemeClr val="tx1"/>
              </a:solidFill>
            </a:rPr>
            <a:t>samopresoja</a:t>
          </a:r>
          <a:r>
            <a:rPr lang="sl-SI" sz="1200" dirty="0">
              <a:solidFill>
                <a:schemeClr val="tx1"/>
              </a:solidFill>
            </a:rPr>
            <a:t> in samorefleksija, samozaupanje </a:t>
          </a:r>
        </a:p>
        <a:p>
          <a:endParaRPr lang="sl-SI" sz="700" dirty="0"/>
        </a:p>
        <a:p>
          <a:endParaRPr lang="sl-SI" sz="700" dirty="0"/>
        </a:p>
        <a:p>
          <a:endParaRPr lang="sl-SI" sz="700" dirty="0"/>
        </a:p>
        <a:p>
          <a:endParaRPr lang="sl-SI" sz="700" dirty="0"/>
        </a:p>
      </dgm:t>
    </dgm:pt>
    <dgm:pt modelId="{9EFA04B6-AA47-45DE-B0E3-D3538576BC1E}" type="parTrans" cxnId="{D3650F66-4C21-4B36-B82B-AE6625D2DFB2}">
      <dgm:prSet/>
      <dgm:spPr/>
      <dgm:t>
        <a:bodyPr/>
        <a:lstStyle/>
        <a:p>
          <a:endParaRPr lang="sl-SI"/>
        </a:p>
      </dgm:t>
    </dgm:pt>
    <dgm:pt modelId="{28BB6E0D-70F5-4B18-B194-F07B674FEDDB}" type="sibTrans" cxnId="{D3650F66-4C21-4B36-B82B-AE6625D2DFB2}">
      <dgm:prSet/>
      <dgm:spPr/>
      <dgm:t>
        <a:bodyPr/>
        <a:lstStyle/>
        <a:p>
          <a:endParaRPr lang="sl-SI"/>
        </a:p>
      </dgm:t>
    </dgm:pt>
    <dgm:pt modelId="{07D86C0E-9272-4DBC-AD43-D2BE1B1FCEC1}">
      <dgm:prSet custT="1"/>
      <dgm:spPr/>
      <dgm:t>
        <a:bodyPr/>
        <a:lstStyle/>
        <a:p>
          <a:r>
            <a:rPr lang="sl-SI" sz="1200" dirty="0"/>
            <a:t>    </a:t>
          </a:r>
          <a:r>
            <a:rPr lang="sl-SI" sz="1200" dirty="0">
              <a:solidFill>
                <a:schemeClr val="tx1"/>
              </a:solidFill>
            </a:rPr>
            <a:t>SOCIALNO ZAVEDANJE:</a:t>
          </a:r>
        </a:p>
        <a:p>
          <a:r>
            <a:rPr lang="sl-SI" sz="1200" dirty="0">
              <a:solidFill>
                <a:schemeClr val="tx1"/>
              </a:solidFill>
            </a:rPr>
            <a:t>zanimanje za druge (</a:t>
          </a:r>
          <a:r>
            <a:rPr lang="sl-SI" sz="1200" dirty="0" err="1">
              <a:solidFill>
                <a:schemeClr val="tx1"/>
              </a:solidFill>
            </a:rPr>
            <a:t>nj</a:t>
          </a:r>
          <a:r>
            <a:rPr lang="sl-SI" sz="1200" dirty="0">
              <a:solidFill>
                <a:schemeClr val="tx1"/>
              </a:solidFill>
            </a:rPr>
            <a:t>. občutke, misli, počutje),       zaznavanje in razumevanje čustev </a:t>
          </a:r>
          <a:r>
            <a:rPr lang="sl-SI" sz="1200" dirty="0" smtClean="0">
              <a:solidFill>
                <a:schemeClr val="tx1"/>
              </a:solidFill>
            </a:rPr>
            <a:t>drugih  spoštovanje,             </a:t>
          </a:r>
          <a:r>
            <a:rPr lang="sl-SI" sz="1200" dirty="0">
              <a:solidFill>
                <a:schemeClr val="tx1"/>
              </a:solidFill>
            </a:rPr>
            <a:t>empatija,                                </a:t>
          </a:r>
          <a:r>
            <a:rPr lang="sl-SI" sz="1200" dirty="0" smtClean="0">
              <a:solidFill>
                <a:schemeClr val="tx1"/>
              </a:solidFill>
            </a:rPr>
            <a:t>solidarnost</a:t>
          </a:r>
          <a:endParaRPr lang="sl-SI" sz="1200" dirty="0">
            <a:solidFill>
              <a:schemeClr val="tx1"/>
            </a:solidFill>
          </a:endParaRPr>
        </a:p>
      </dgm:t>
    </dgm:pt>
    <dgm:pt modelId="{F7CC25F8-C35E-4ECA-8FB3-45303A19BEDA}" type="parTrans" cxnId="{3A424526-3581-4910-88C4-630C41FB1A68}">
      <dgm:prSet/>
      <dgm:spPr/>
      <dgm:t>
        <a:bodyPr/>
        <a:lstStyle/>
        <a:p>
          <a:endParaRPr lang="sl-SI"/>
        </a:p>
      </dgm:t>
    </dgm:pt>
    <dgm:pt modelId="{D3D87A5F-03F0-4585-BA8C-23A6EE91E85C}" type="sibTrans" cxnId="{3A424526-3581-4910-88C4-630C41FB1A68}">
      <dgm:prSet/>
      <dgm:spPr/>
      <dgm:t>
        <a:bodyPr/>
        <a:lstStyle/>
        <a:p>
          <a:endParaRPr lang="sl-SI"/>
        </a:p>
      </dgm:t>
    </dgm:pt>
    <dgm:pt modelId="{BAADA25C-849D-4407-A534-E06907EF3289}">
      <dgm:prSet custT="1"/>
      <dgm:spPr/>
      <dgm:t>
        <a:bodyPr/>
        <a:lstStyle/>
        <a:p>
          <a:pPr algn="ctr"/>
          <a:r>
            <a:rPr lang="sl-SI" sz="1200" dirty="0" smtClean="0">
              <a:solidFill>
                <a:schemeClr val="tx1"/>
              </a:solidFill>
            </a:rPr>
            <a:t>SAMOURAVNAVANJE</a:t>
          </a:r>
          <a:r>
            <a:rPr lang="sl-SI" sz="1200" dirty="0">
              <a:solidFill>
                <a:schemeClr val="tx1"/>
              </a:solidFill>
            </a:rPr>
            <a:t>:</a:t>
          </a:r>
        </a:p>
        <a:p>
          <a:pPr algn="l"/>
          <a:r>
            <a:rPr lang="sl-SI" sz="1200" dirty="0">
              <a:solidFill>
                <a:schemeClr val="tx1"/>
              </a:solidFill>
            </a:rPr>
            <a:t>nadzor impulzov in uravnavanje čustev/vedenja,                       odlaganje nagrade in vztrajnost,                          odpornost in </a:t>
          </a:r>
          <a:r>
            <a:rPr lang="sl-SI" sz="1200" dirty="0" smtClean="0">
              <a:solidFill>
                <a:schemeClr val="tx1"/>
              </a:solidFill>
            </a:rPr>
            <a:t>                   obvladovanje </a:t>
          </a:r>
          <a:r>
            <a:rPr lang="sl-SI" sz="1200" dirty="0">
              <a:solidFill>
                <a:schemeClr val="tx1"/>
              </a:solidFill>
            </a:rPr>
            <a:t>stresa</a:t>
          </a:r>
        </a:p>
        <a:p>
          <a:pPr algn="ctr"/>
          <a:endParaRPr lang="sl-SI" sz="900" dirty="0"/>
        </a:p>
        <a:p>
          <a:pPr algn="ctr"/>
          <a:endParaRPr lang="sl-SI" sz="900" dirty="0"/>
        </a:p>
      </dgm:t>
    </dgm:pt>
    <dgm:pt modelId="{C4140C96-ADE3-4463-A232-D32F7ACB29B8}" type="parTrans" cxnId="{036C4980-A20C-4720-9627-6B4221D59198}">
      <dgm:prSet/>
      <dgm:spPr/>
      <dgm:t>
        <a:bodyPr/>
        <a:lstStyle/>
        <a:p>
          <a:endParaRPr lang="sl-SI"/>
        </a:p>
      </dgm:t>
    </dgm:pt>
    <dgm:pt modelId="{636A72D7-D8F4-442E-A5E4-22390D0A7F68}" type="sibTrans" cxnId="{036C4980-A20C-4720-9627-6B4221D59198}">
      <dgm:prSet/>
      <dgm:spPr/>
      <dgm:t>
        <a:bodyPr/>
        <a:lstStyle/>
        <a:p>
          <a:endParaRPr lang="sl-SI"/>
        </a:p>
      </dgm:t>
    </dgm:pt>
    <dgm:pt modelId="{B90F6CA9-28AA-45C4-B5EC-44971F2B1758}" type="pres">
      <dgm:prSet presAssocID="{E532ED75-AEFD-4B9A-A208-6D5435089E71}" presName="compositeShape" presStyleCnt="0">
        <dgm:presLayoutVars>
          <dgm:chMax val="7"/>
          <dgm:dir/>
          <dgm:resizeHandles val="exact"/>
        </dgm:presLayoutVars>
      </dgm:prSet>
      <dgm:spPr/>
    </dgm:pt>
    <dgm:pt modelId="{512A9D9C-0770-4585-BF51-F26419506254}" type="pres">
      <dgm:prSet presAssocID="{E532ED75-AEFD-4B9A-A208-6D5435089E71}" presName="wedge1" presStyleLbl="node1" presStyleIdx="0" presStyleCnt="5" custScaleX="104987" custLinFactNeighborY="-1185"/>
      <dgm:spPr/>
      <dgm:t>
        <a:bodyPr/>
        <a:lstStyle/>
        <a:p>
          <a:endParaRPr lang="sl-SI"/>
        </a:p>
      </dgm:t>
    </dgm:pt>
    <dgm:pt modelId="{CF9D9A5E-2528-45BC-8F80-6E8B8E557CD3}" type="pres">
      <dgm:prSet presAssocID="{E532ED75-AEFD-4B9A-A208-6D5435089E71}" presName="dummy1a" presStyleCnt="0"/>
      <dgm:spPr/>
    </dgm:pt>
    <dgm:pt modelId="{B1CD75B6-96AF-4C7B-8F58-3BD4DCD91C15}" type="pres">
      <dgm:prSet presAssocID="{E532ED75-AEFD-4B9A-A208-6D5435089E71}" presName="dummy1b" presStyleCnt="0"/>
      <dgm:spPr/>
    </dgm:pt>
    <dgm:pt modelId="{AE6E4558-8AF7-4500-B1B9-87B6A344A61B}" type="pres">
      <dgm:prSet presAssocID="{E532ED75-AEFD-4B9A-A208-6D5435089E7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CDEBF0D-A859-4A5B-B3E3-36C214FF4A27}" type="pres">
      <dgm:prSet presAssocID="{E532ED75-AEFD-4B9A-A208-6D5435089E71}" presName="wedge2" presStyleLbl="node1" presStyleIdx="1" presStyleCnt="5" custLinFactNeighborX="162"/>
      <dgm:spPr/>
      <dgm:t>
        <a:bodyPr/>
        <a:lstStyle/>
        <a:p>
          <a:endParaRPr lang="sl-SI"/>
        </a:p>
      </dgm:t>
    </dgm:pt>
    <dgm:pt modelId="{DD042F1B-4303-4E05-8911-234FB533EA25}" type="pres">
      <dgm:prSet presAssocID="{E532ED75-AEFD-4B9A-A208-6D5435089E71}" presName="dummy2a" presStyleCnt="0"/>
      <dgm:spPr/>
    </dgm:pt>
    <dgm:pt modelId="{EBF788E5-4019-4BB3-832E-2C2D7456F75E}" type="pres">
      <dgm:prSet presAssocID="{E532ED75-AEFD-4B9A-A208-6D5435089E71}" presName="dummy2b" presStyleCnt="0"/>
      <dgm:spPr/>
    </dgm:pt>
    <dgm:pt modelId="{5CE346C3-148C-48E5-9779-6406A2389642}" type="pres">
      <dgm:prSet presAssocID="{E532ED75-AEFD-4B9A-A208-6D5435089E7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0FD7813-54CA-43B3-83FF-1D53972653CE}" type="pres">
      <dgm:prSet presAssocID="{E532ED75-AEFD-4B9A-A208-6D5435089E71}" presName="wedge3" presStyleLbl="node1" presStyleIdx="2" presStyleCnt="5" custScaleY="97687" custLinFactNeighborY="-458"/>
      <dgm:spPr/>
      <dgm:t>
        <a:bodyPr/>
        <a:lstStyle/>
        <a:p>
          <a:endParaRPr lang="sl-SI"/>
        </a:p>
      </dgm:t>
    </dgm:pt>
    <dgm:pt modelId="{B19FDE19-B0DE-40C9-A38F-634C20F7DDFE}" type="pres">
      <dgm:prSet presAssocID="{E532ED75-AEFD-4B9A-A208-6D5435089E71}" presName="dummy3a" presStyleCnt="0"/>
      <dgm:spPr/>
    </dgm:pt>
    <dgm:pt modelId="{CC699429-BF82-4CFE-8E91-CE6F8C61CD9F}" type="pres">
      <dgm:prSet presAssocID="{E532ED75-AEFD-4B9A-A208-6D5435089E71}" presName="dummy3b" presStyleCnt="0"/>
      <dgm:spPr/>
    </dgm:pt>
    <dgm:pt modelId="{EBEF96B0-F3D7-4705-8573-8A28CC7B6529}" type="pres">
      <dgm:prSet presAssocID="{E532ED75-AEFD-4B9A-A208-6D5435089E7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3D36BDD-5C1B-453E-AD9B-4A1C3FAA2220}" type="pres">
      <dgm:prSet presAssocID="{E532ED75-AEFD-4B9A-A208-6D5435089E71}" presName="wedge4" presStyleLbl="node1" presStyleIdx="3" presStyleCnt="5"/>
      <dgm:spPr/>
      <dgm:t>
        <a:bodyPr/>
        <a:lstStyle/>
        <a:p>
          <a:endParaRPr lang="sl-SI"/>
        </a:p>
      </dgm:t>
    </dgm:pt>
    <dgm:pt modelId="{827DA647-91B7-4835-A712-49CFC50B1DD2}" type="pres">
      <dgm:prSet presAssocID="{E532ED75-AEFD-4B9A-A208-6D5435089E71}" presName="dummy4a" presStyleCnt="0"/>
      <dgm:spPr/>
    </dgm:pt>
    <dgm:pt modelId="{76DC4051-C863-4D65-A837-F234E6789FCA}" type="pres">
      <dgm:prSet presAssocID="{E532ED75-AEFD-4B9A-A208-6D5435089E71}" presName="dummy4b" presStyleCnt="0"/>
      <dgm:spPr/>
    </dgm:pt>
    <dgm:pt modelId="{75C4A837-FA8D-400B-9483-B4C08B8F4428}" type="pres">
      <dgm:prSet presAssocID="{E532ED75-AEFD-4B9A-A208-6D5435089E7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A9ACBBC-C796-41FB-9C15-7406C1286B06}" type="pres">
      <dgm:prSet presAssocID="{E532ED75-AEFD-4B9A-A208-6D5435089E71}" presName="wedge5" presStyleLbl="node1" presStyleIdx="4" presStyleCnt="5" custScaleY="103548" custLinFactNeighborY="-1778"/>
      <dgm:spPr/>
      <dgm:t>
        <a:bodyPr/>
        <a:lstStyle/>
        <a:p>
          <a:endParaRPr lang="sl-SI"/>
        </a:p>
      </dgm:t>
    </dgm:pt>
    <dgm:pt modelId="{15F6BEAC-90A0-4F57-8774-5FB67A69AC91}" type="pres">
      <dgm:prSet presAssocID="{E532ED75-AEFD-4B9A-A208-6D5435089E71}" presName="dummy5a" presStyleCnt="0"/>
      <dgm:spPr/>
    </dgm:pt>
    <dgm:pt modelId="{13F6C9A2-26E5-4723-898B-86A10FF0EB42}" type="pres">
      <dgm:prSet presAssocID="{E532ED75-AEFD-4B9A-A208-6D5435089E71}" presName="dummy5b" presStyleCnt="0"/>
      <dgm:spPr/>
    </dgm:pt>
    <dgm:pt modelId="{203DAF95-0121-4D61-B9D1-BFD3F1002752}" type="pres">
      <dgm:prSet presAssocID="{E532ED75-AEFD-4B9A-A208-6D5435089E7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BFE2CFA-A888-4D1F-BE35-9B14DFCB9B14}" type="pres">
      <dgm:prSet presAssocID="{636A72D7-D8F4-442E-A5E4-22390D0A7F68}" presName="arrowWedge1" presStyleLbl="fgSibTrans2D1" presStyleIdx="0" presStyleCnt="5" custLinFactNeighborX="2637"/>
      <dgm:spPr/>
    </dgm:pt>
    <dgm:pt modelId="{952DD716-2388-4C00-A27F-01D0423D163C}" type="pres">
      <dgm:prSet presAssocID="{D3D87A5F-03F0-4585-BA8C-23A6EE91E85C}" presName="arrowWedge2" presStyleLbl="fgSibTrans2D1" presStyleIdx="1" presStyleCnt="5" custLinFactNeighborX="1055" custLinFactNeighborY="1528"/>
      <dgm:spPr/>
    </dgm:pt>
    <dgm:pt modelId="{27B2CA95-23A7-4F56-AB1B-665BEFCEB87F}" type="pres">
      <dgm:prSet presAssocID="{C43F13BF-F26F-400D-BA62-5F4B4BAB3997}" presName="arrowWedge3" presStyleLbl="fgSibTrans2D1" presStyleIdx="2" presStyleCnt="5" custLinFactNeighborY="2112"/>
      <dgm:spPr/>
    </dgm:pt>
    <dgm:pt modelId="{394D4F41-EF3D-4DDA-9687-15C98B26DE99}" type="pres">
      <dgm:prSet presAssocID="{1DF30404-1011-4E91-B718-345B6F14A79C}" presName="arrowWedge4" presStyleLbl="fgSibTrans2D1" presStyleIdx="3" presStyleCnt="5" custLinFactNeighborX="-703"/>
      <dgm:spPr/>
    </dgm:pt>
    <dgm:pt modelId="{E5F6E34F-295C-47A5-BDAD-38CB5867F7CB}" type="pres">
      <dgm:prSet presAssocID="{28BB6E0D-70F5-4B18-B194-F07B674FEDDB}" presName="arrowWedge5" presStyleLbl="fgSibTrans2D1" presStyleIdx="4" presStyleCnt="5" custLinFactNeighborY="187"/>
      <dgm:spPr/>
    </dgm:pt>
  </dgm:ptLst>
  <dgm:cxnLst>
    <dgm:cxn modelId="{3A424526-3581-4910-88C4-630C41FB1A68}" srcId="{E532ED75-AEFD-4B9A-A208-6D5435089E71}" destId="{07D86C0E-9272-4DBC-AD43-D2BE1B1FCEC1}" srcOrd="1" destOrd="0" parTransId="{F7CC25F8-C35E-4ECA-8FB3-45303A19BEDA}" sibTransId="{D3D87A5F-03F0-4585-BA8C-23A6EE91E85C}"/>
    <dgm:cxn modelId="{AD23BBC9-4293-45D5-AFDE-98D9DAD3ADFD}" srcId="{E532ED75-AEFD-4B9A-A208-6D5435089E71}" destId="{F29C36BF-CD1C-462D-8898-F7D543612039}" srcOrd="2" destOrd="0" parTransId="{C9490C17-5D41-4DD2-AD77-94A8AEC50D3A}" sibTransId="{C43F13BF-F26F-400D-BA62-5F4B4BAB3997}"/>
    <dgm:cxn modelId="{036C4980-A20C-4720-9627-6B4221D59198}" srcId="{E532ED75-AEFD-4B9A-A208-6D5435089E71}" destId="{BAADA25C-849D-4407-A534-E06907EF3289}" srcOrd="0" destOrd="0" parTransId="{C4140C96-ADE3-4463-A232-D32F7ACB29B8}" sibTransId="{636A72D7-D8F4-442E-A5E4-22390D0A7F68}"/>
    <dgm:cxn modelId="{021A11FE-5272-482C-A2C3-0564745C6674}" type="presOf" srcId="{07D86C0E-9272-4DBC-AD43-D2BE1B1FCEC1}" destId="{2CDEBF0D-A859-4A5B-B3E3-36C214FF4A27}" srcOrd="0" destOrd="0" presId="urn:microsoft.com/office/officeart/2005/8/layout/cycle8"/>
    <dgm:cxn modelId="{16337CBC-DE3C-42F3-993B-0EEC0A6B6323}" srcId="{E532ED75-AEFD-4B9A-A208-6D5435089E71}" destId="{AAB1CC11-6096-48D6-9BC1-7F16F8AA7291}" srcOrd="3" destOrd="0" parTransId="{F9978840-38EE-4785-ABE9-23981E5A9C89}" sibTransId="{1DF30404-1011-4E91-B718-345B6F14A79C}"/>
    <dgm:cxn modelId="{A59DCE54-A1B4-4A4D-A829-81812355E5D6}" type="presOf" srcId="{F29C36BF-CD1C-462D-8898-F7D543612039}" destId="{EBEF96B0-F3D7-4705-8573-8A28CC7B6529}" srcOrd="1" destOrd="0" presId="urn:microsoft.com/office/officeart/2005/8/layout/cycle8"/>
    <dgm:cxn modelId="{54017C25-F382-4F06-878E-10980DAA2216}" type="presOf" srcId="{F29C36BF-CD1C-462D-8898-F7D543612039}" destId="{90FD7813-54CA-43B3-83FF-1D53972653CE}" srcOrd="0" destOrd="0" presId="urn:microsoft.com/office/officeart/2005/8/layout/cycle8"/>
    <dgm:cxn modelId="{9935CFFA-A558-40FF-BCD0-8A19A2FFB5D1}" type="presOf" srcId="{AAB1CC11-6096-48D6-9BC1-7F16F8AA7291}" destId="{75C4A837-FA8D-400B-9483-B4C08B8F4428}" srcOrd="1" destOrd="0" presId="urn:microsoft.com/office/officeart/2005/8/layout/cycle8"/>
    <dgm:cxn modelId="{8D6A527A-72AD-4244-A64E-F70BAD29AFF8}" type="presOf" srcId="{889D210B-2453-4429-A26C-ADC394342C42}" destId="{203DAF95-0121-4D61-B9D1-BFD3F1002752}" srcOrd="1" destOrd="0" presId="urn:microsoft.com/office/officeart/2005/8/layout/cycle8"/>
    <dgm:cxn modelId="{912779F3-0C1D-4BA8-A4E8-62CB7061FB7D}" type="presOf" srcId="{E532ED75-AEFD-4B9A-A208-6D5435089E71}" destId="{B90F6CA9-28AA-45C4-B5EC-44971F2B1758}" srcOrd="0" destOrd="0" presId="urn:microsoft.com/office/officeart/2005/8/layout/cycle8"/>
    <dgm:cxn modelId="{C1A4A123-AB6E-40F6-A59C-8FA62B4909EE}" type="presOf" srcId="{BAADA25C-849D-4407-A534-E06907EF3289}" destId="{512A9D9C-0770-4585-BF51-F26419506254}" srcOrd="0" destOrd="0" presId="urn:microsoft.com/office/officeart/2005/8/layout/cycle8"/>
    <dgm:cxn modelId="{20C492E4-0021-4A09-8D21-29FCA5A79683}" type="presOf" srcId="{889D210B-2453-4429-A26C-ADC394342C42}" destId="{CA9ACBBC-C796-41FB-9C15-7406C1286B06}" srcOrd="0" destOrd="0" presId="urn:microsoft.com/office/officeart/2005/8/layout/cycle8"/>
    <dgm:cxn modelId="{D3650F66-4C21-4B36-B82B-AE6625D2DFB2}" srcId="{E532ED75-AEFD-4B9A-A208-6D5435089E71}" destId="{889D210B-2453-4429-A26C-ADC394342C42}" srcOrd="4" destOrd="0" parTransId="{9EFA04B6-AA47-45DE-B0E3-D3538576BC1E}" sibTransId="{28BB6E0D-70F5-4B18-B194-F07B674FEDDB}"/>
    <dgm:cxn modelId="{98237463-D990-4F75-956E-37761DAB2EDF}" type="presOf" srcId="{BAADA25C-849D-4407-A534-E06907EF3289}" destId="{AE6E4558-8AF7-4500-B1B9-87B6A344A61B}" srcOrd="1" destOrd="0" presId="urn:microsoft.com/office/officeart/2005/8/layout/cycle8"/>
    <dgm:cxn modelId="{EFF01C39-C75B-46DD-A040-0B7E0529244D}" type="presOf" srcId="{AAB1CC11-6096-48D6-9BC1-7F16F8AA7291}" destId="{43D36BDD-5C1B-453E-AD9B-4A1C3FAA2220}" srcOrd="0" destOrd="0" presId="urn:microsoft.com/office/officeart/2005/8/layout/cycle8"/>
    <dgm:cxn modelId="{CF064861-127D-493F-A451-A680900A0B3F}" type="presOf" srcId="{07D86C0E-9272-4DBC-AD43-D2BE1B1FCEC1}" destId="{5CE346C3-148C-48E5-9779-6406A2389642}" srcOrd="1" destOrd="0" presId="urn:microsoft.com/office/officeart/2005/8/layout/cycle8"/>
    <dgm:cxn modelId="{23AA4A42-2C05-48FF-9309-D7B21A56297E}" type="presParOf" srcId="{B90F6CA9-28AA-45C4-B5EC-44971F2B1758}" destId="{512A9D9C-0770-4585-BF51-F26419506254}" srcOrd="0" destOrd="0" presId="urn:microsoft.com/office/officeart/2005/8/layout/cycle8"/>
    <dgm:cxn modelId="{B9ED2AE5-7CDC-4574-97BA-EC8AC41AC24B}" type="presParOf" srcId="{B90F6CA9-28AA-45C4-B5EC-44971F2B1758}" destId="{CF9D9A5E-2528-45BC-8F80-6E8B8E557CD3}" srcOrd="1" destOrd="0" presId="urn:microsoft.com/office/officeart/2005/8/layout/cycle8"/>
    <dgm:cxn modelId="{F81C010F-EF15-432A-BE18-6A23F2401C51}" type="presParOf" srcId="{B90F6CA9-28AA-45C4-B5EC-44971F2B1758}" destId="{B1CD75B6-96AF-4C7B-8F58-3BD4DCD91C15}" srcOrd="2" destOrd="0" presId="urn:microsoft.com/office/officeart/2005/8/layout/cycle8"/>
    <dgm:cxn modelId="{822404E6-B698-4614-BD0B-3F75A37A8F90}" type="presParOf" srcId="{B90F6CA9-28AA-45C4-B5EC-44971F2B1758}" destId="{AE6E4558-8AF7-4500-B1B9-87B6A344A61B}" srcOrd="3" destOrd="0" presId="urn:microsoft.com/office/officeart/2005/8/layout/cycle8"/>
    <dgm:cxn modelId="{752732B4-8DB7-46F4-B735-F905AEF00D3A}" type="presParOf" srcId="{B90F6CA9-28AA-45C4-B5EC-44971F2B1758}" destId="{2CDEBF0D-A859-4A5B-B3E3-36C214FF4A27}" srcOrd="4" destOrd="0" presId="urn:microsoft.com/office/officeart/2005/8/layout/cycle8"/>
    <dgm:cxn modelId="{D4FCAC63-C7ED-4CF0-9833-80B0B35A097A}" type="presParOf" srcId="{B90F6CA9-28AA-45C4-B5EC-44971F2B1758}" destId="{DD042F1B-4303-4E05-8911-234FB533EA25}" srcOrd="5" destOrd="0" presId="urn:microsoft.com/office/officeart/2005/8/layout/cycle8"/>
    <dgm:cxn modelId="{86B132F0-EE51-499E-A284-ADC4D8E26AFE}" type="presParOf" srcId="{B90F6CA9-28AA-45C4-B5EC-44971F2B1758}" destId="{EBF788E5-4019-4BB3-832E-2C2D7456F75E}" srcOrd="6" destOrd="0" presId="urn:microsoft.com/office/officeart/2005/8/layout/cycle8"/>
    <dgm:cxn modelId="{28C67410-8FBB-40DC-ACB7-64B3FCD54DF6}" type="presParOf" srcId="{B90F6CA9-28AA-45C4-B5EC-44971F2B1758}" destId="{5CE346C3-148C-48E5-9779-6406A2389642}" srcOrd="7" destOrd="0" presId="urn:microsoft.com/office/officeart/2005/8/layout/cycle8"/>
    <dgm:cxn modelId="{D26384C1-5ABF-4ACA-A67B-DF102949D5ED}" type="presParOf" srcId="{B90F6CA9-28AA-45C4-B5EC-44971F2B1758}" destId="{90FD7813-54CA-43B3-83FF-1D53972653CE}" srcOrd="8" destOrd="0" presId="urn:microsoft.com/office/officeart/2005/8/layout/cycle8"/>
    <dgm:cxn modelId="{A273CD27-FBB2-4619-B5AE-0EC2820AE5CC}" type="presParOf" srcId="{B90F6CA9-28AA-45C4-B5EC-44971F2B1758}" destId="{B19FDE19-B0DE-40C9-A38F-634C20F7DDFE}" srcOrd="9" destOrd="0" presId="urn:microsoft.com/office/officeart/2005/8/layout/cycle8"/>
    <dgm:cxn modelId="{FA9A0A6E-D2B5-421A-B04D-AB93414BF5BC}" type="presParOf" srcId="{B90F6CA9-28AA-45C4-B5EC-44971F2B1758}" destId="{CC699429-BF82-4CFE-8E91-CE6F8C61CD9F}" srcOrd="10" destOrd="0" presId="urn:microsoft.com/office/officeart/2005/8/layout/cycle8"/>
    <dgm:cxn modelId="{7BEA44B7-B36F-4545-A9F7-372B6A4F3656}" type="presParOf" srcId="{B90F6CA9-28AA-45C4-B5EC-44971F2B1758}" destId="{EBEF96B0-F3D7-4705-8573-8A28CC7B6529}" srcOrd="11" destOrd="0" presId="urn:microsoft.com/office/officeart/2005/8/layout/cycle8"/>
    <dgm:cxn modelId="{3A94096A-ECF5-4A37-B8A7-78E0AD8C96A8}" type="presParOf" srcId="{B90F6CA9-28AA-45C4-B5EC-44971F2B1758}" destId="{43D36BDD-5C1B-453E-AD9B-4A1C3FAA2220}" srcOrd="12" destOrd="0" presId="urn:microsoft.com/office/officeart/2005/8/layout/cycle8"/>
    <dgm:cxn modelId="{ACF306DE-6876-4CFB-823B-702B51E953EE}" type="presParOf" srcId="{B90F6CA9-28AA-45C4-B5EC-44971F2B1758}" destId="{827DA647-91B7-4835-A712-49CFC50B1DD2}" srcOrd="13" destOrd="0" presId="urn:microsoft.com/office/officeart/2005/8/layout/cycle8"/>
    <dgm:cxn modelId="{28EB5E20-FF2D-4E64-8561-51341B46F358}" type="presParOf" srcId="{B90F6CA9-28AA-45C4-B5EC-44971F2B1758}" destId="{76DC4051-C863-4D65-A837-F234E6789FCA}" srcOrd="14" destOrd="0" presId="urn:microsoft.com/office/officeart/2005/8/layout/cycle8"/>
    <dgm:cxn modelId="{2CF648A7-C580-4F9B-AA86-539EF6E1A7B9}" type="presParOf" srcId="{B90F6CA9-28AA-45C4-B5EC-44971F2B1758}" destId="{75C4A837-FA8D-400B-9483-B4C08B8F4428}" srcOrd="15" destOrd="0" presId="urn:microsoft.com/office/officeart/2005/8/layout/cycle8"/>
    <dgm:cxn modelId="{1E0AF72F-5D09-45AF-8CEF-6A6054D1FADB}" type="presParOf" srcId="{B90F6CA9-28AA-45C4-B5EC-44971F2B1758}" destId="{CA9ACBBC-C796-41FB-9C15-7406C1286B06}" srcOrd="16" destOrd="0" presId="urn:microsoft.com/office/officeart/2005/8/layout/cycle8"/>
    <dgm:cxn modelId="{17E1A3C9-1D5F-404C-8A14-3DA0621EE50C}" type="presParOf" srcId="{B90F6CA9-28AA-45C4-B5EC-44971F2B1758}" destId="{15F6BEAC-90A0-4F57-8774-5FB67A69AC91}" srcOrd="17" destOrd="0" presId="urn:microsoft.com/office/officeart/2005/8/layout/cycle8"/>
    <dgm:cxn modelId="{5C1481A4-D8F2-4C8C-A54F-9C4ADEB6B9D6}" type="presParOf" srcId="{B90F6CA9-28AA-45C4-B5EC-44971F2B1758}" destId="{13F6C9A2-26E5-4723-898B-86A10FF0EB42}" srcOrd="18" destOrd="0" presId="urn:microsoft.com/office/officeart/2005/8/layout/cycle8"/>
    <dgm:cxn modelId="{3225A450-8A6C-4305-AD61-F0C7FBA37BC1}" type="presParOf" srcId="{B90F6CA9-28AA-45C4-B5EC-44971F2B1758}" destId="{203DAF95-0121-4D61-B9D1-BFD3F1002752}" srcOrd="19" destOrd="0" presId="urn:microsoft.com/office/officeart/2005/8/layout/cycle8"/>
    <dgm:cxn modelId="{92194E4C-68BF-477D-8135-6800FDFCB2BC}" type="presParOf" srcId="{B90F6CA9-28AA-45C4-B5EC-44971F2B1758}" destId="{CBFE2CFA-A888-4D1F-BE35-9B14DFCB9B14}" srcOrd="20" destOrd="0" presId="urn:microsoft.com/office/officeart/2005/8/layout/cycle8"/>
    <dgm:cxn modelId="{4A560D88-E15B-4AD5-9BBD-46E3295ECC27}" type="presParOf" srcId="{B90F6CA9-28AA-45C4-B5EC-44971F2B1758}" destId="{952DD716-2388-4C00-A27F-01D0423D163C}" srcOrd="21" destOrd="0" presId="urn:microsoft.com/office/officeart/2005/8/layout/cycle8"/>
    <dgm:cxn modelId="{BD8C62C8-24E4-4BDE-9ED7-F31C05699C47}" type="presParOf" srcId="{B90F6CA9-28AA-45C4-B5EC-44971F2B1758}" destId="{27B2CA95-23A7-4F56-AB1B-665BEFCEB87F}" srcOrd="22" destOrd="0" presId="urn:microsoft.com/office/officeart/2005/8/layout/cycle8"/>
    <dgm:cxn modelId="{A9523414-C90B-4AF6-A6E2-27D3F8F101B6}" type="presParOf" srcId="{B90F6CA9-28AA-45C4-B5EC-44971F2B1758}" destId="{394D4F41-EF3D-4DDA-9687-15C98B26DE99}" srcOrd="23" destOrd="0" presId="urn:microsoft.com/office/officeart/2005/8/layout/cycle8"/>
    <dgm:cxn modelId="{5DC4ED0B-C864-4C33-B5D8-D15D74AFBF57}" type="presParOf" srcId="{B90F6CA9-28AA-45C4-B5EC-44971F2B1758}" destId="{E5F6E34F-295C-47A5-BDAD-38CB5867F7C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A9D9C-0770-4585-BF51-F26419506254}">
      <dsp:nvSpPr>
        <dsp:cNvPr id="0" name=""/>
        <dsp:cNvSpPr/>
      </dsp:nvSpPr>
      <dsp:spPr>
        <a:xfrm>
          <a:off x="2167250" y="425225"/>
          <a:ext cx="4422381" cy="4422381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>
              <a:solidFill>
                <a:schemeClr val="tx1"/>
              </a:solidFill>
            </a:rPr>
            <a:t>SAMOURAVNAVANJE</a:t>
          </a:r>
        </a:p>
      </dsp:txBody>
      <dsp:txXfrm>
        <a:off x="4474259" y="1168606"/>
        <a:ext cx="1421479" cy="947653"/>
      </dsp:txXfrm>
    </dsp:sp>
    <dsp:sp modelId="{2CDEBF0D-A859-4A5B-B3E3-36C214FF4A27}">
      <dsp:nvSpPr>
        <dsp:cNvPr id="0" name=""/>
        <dsp:cNvSpPr/>
      </dsp:nvSpPr>
      <dsp:spPr>
        <a:xfrm>
          <a:off x="2219175" y="452275"/>
          <a:ext cx="4422381" cy="4422381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>
              <a:solidFill>
                <a:schemeClr val="tx1"/>
              </a:solidFill>
            </a:rPr>
            <a:t>SOCIALNO ZAVEDANJE</a:t>
          </a:r>
        </a:p>
      </dsp:txBody>
      <dsp:txXfrm>
        <a:off x="5067399" y="2472882"/>
        <a:ext cx="1316185" cy="1052948"/>
      </dsp:txXfrm>
    </dsp:sp>
    <dsp:sp modelId="{90FD7813-54CA-43B3-83FF-1D53972653CE}">
      <dsp:nvSpPr>
        <dsp:cNvPr id="0" name=""/>
        <dsp:cNvSpPr/>
      </dsp:nvSpPr>
      <dsp:spPr>
        <a:xfrm>
          <a:off x="2119145" y="524928"/>
          <a:ext cx="4422381" cy="4422381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 smtClean="0">
              <a:solidFill>
                <a:schemeClr val="tx1"/>
              </a:solidFill>
            </a:rPr>
            <a:t>ODNOSNE IN SODELOVALNE </a:t>
          </a:r>
          <a:r>
            <a:rPr lang="sl-SI" sz="1000" b="1" kern="1200" dirty="0">
              <a:solidFill>
                <a:schemeClr val="tx1"/>
              </a:solidFill>
            </a:rPr>
            <a:t>SPRETNOSTI</a:t>
          </a:r>
        </a:p>
      </dsp:txBody>
      <dsp:txXfrm>
        <a:off x="3698567" y="3631125"/>
        <a:ext cx="1263537" cy="1158242"/>
      </dsp:txXfrm>
    </dsp:sp>
    <dsp:sp modelId="{43D36BDD-5C1B-453E-AD9B-4A1C3FAA2220}">
      <dsp:nvSpPr>
        <dsp:cNvPr id="0" name=""/>
        <dsp:cNvSpPr/>
      </dsp:nvSpPr>
      <dsp:spPr>
        <a:xfrm>
          <a:off x="2019115" y="452275"/>
          <a:ext cx="4422381" cy="4422381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 smtClean="0">
              <a:solidFill>
                <a:schemeClr val="tx1"/>
              </a:solidFill>
            </a:rPr>
            <a:t>ZAVZETOST, PROAKTIVNOST IN ODGOVORNOST</a:t>
          </a:r>
          <a:endParaRPr lang="sl-SI" sz="1000" b="1" kern="1200" dirty="0">
            <a:solidFill>
              <a:schemeClr val="tx1"/>
            </a:solidFill>
          </a:endParaRPr>
        </a:p>
      </dsp:txBody>
      <dsp:txXfrm>
        <a:off x="2277087" y="2472882"/>
        <a:ext cx="1316185" cy="1052948"/>
      </dsp:txXfrm>
    </dsp:sp>
    <dsp:sp modelId="{CA9ACBBC-C796-41FB-9C15-7406C1286B06}">
      <dsp:nvSpPr>
        <dsp:cNvPr id="0" name=""/>
        <dsp:cNvSpPr/>
      </dsp:nvSpPr>
      <dsp:spPr>
        <a:xfrm>
          <a:off x="2057021" y="388408"/>
          <a:ext cx="4422381" cy="4456212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>
              <a:solidFill>
                <a:schemeClr val="tx1"/>
              </a:solidFill>
            </a:rPr>
            <a:t>SAMOZAVEDANJE</a:t>
          </a:r>
        </a:p>
      </dsp:txBody>
      <dsp:txXfrm>
        <a:off x="2750914" y="1137476"/>
        <a:ext cx="1421479" cy="954902"/>
      </dsp:txXfrm>
    </dsp:sp>
    <dsp:sp modelId="{CBFE2CFA-A888-4D1F-BE35-9B14DFCB9B14}">
      <dsp:nvSpPr>
        <dsp:cNvPr id="0" name=""/>
        <dsp:cNvSpPr/>
      </dsp:nvSpPr>
      <dsp:spPr>
        <a:xfrm>
          <a:off x="1893275" y="151458"/>
          <a:ext cx="4969914" cy="496991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DD716-2388-4C00-A27F-01D0423D163C}">
      <dsp:nvSpPr>
        <dsp:cNvPr id="0" name=""/>
        <dsp:cNvSpPr/>
      </dsp:nvSpPr>
      <dsp:spPr>
        <a:xfrm>
          <a:off x="1945714" y="178470"/>
          <a:ext cx="4969914" cy="496991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2CA95-23A7-4F56-AB1B-665BEFCEB87F}">
      <dsp:nvSpPr>
        <dsp:cNvPr id="0" name=""/>
        <dsp:cNvSpPr/>
      </dsp:nvSpPr>
      <dsp:spPr>
        <a:xfrm>
          <a:off x="1845378" y="251345"/>
          <a:ext cx="4969914" cy="496991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D4F41-EF3D-4DDA-9687-15C98B26DE99}">
      <dsp:nvSpPr>
        <dsp:cNvPr id="0" name=""/>
        <dsp:cNvSpPr/>
      </dsp:nvSpPr>
      <dsp:spPr>
        <a:xfrm>
          <a:off x="1745043" y="178470"/>
          <a:ext cx="4969914" cy="4969914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6E34F-295C-47A5-BDAD-38CB5867F7CB}">
      <dsp:nvSpPr>
        <dsp:cNvPr id="0" name=""/>
        <dsp:cNvSpPr/>
      </dsp:nvSpPr>
      <dsp:spPr>
        <a:xfrm>
          <a:off x="1783463" y="131420"/>
          <a:ext cx="4969914" cy="496991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A9D9C-0770-4585-BF51-F26419506254}">
      <dsp:nvSpPr>
        <dsp:cNvPr id="0" name=""/>
        <dsp:cNvSpPr/>
      </dsp:nvSpPr>
      <dsp:spPr>
        <a:xfrm>
          <a:off x="452010" y="1180149"/>
          <a:ext cx="6230263" cy="5934319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>
              <a:solidFill>
                <a:schemeClr val="tx1"/>
              </a:solidFill>
            </a:rPr>
            <a:t>SAMOURAVNAVANJE</a:t>
          </a:r>
          <a:r>
            <a:rPr lang="sl-SI" sz="1200" kern="1200" dirty="0">
              <a:solidFill>
                <a:schemeClr val="tx1"/>
              </a:solidFill>
            </a:rPr>
            <a:t>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>
              <a:solidFill>
                <a:schemeClr val="tx1"/>
              </a:solidFill>
            </a:rPr>
            <a:t>nadzor impulzov in uravnavanje čustev/vedenja,                       odlaganje nagrade in vztrajnost,                          odpornost in </a:t>
          </a:r>
          <a:r>
            <a:rPr lang="sl-SI" sz="1200" kern="1200" dirty="0" smtClean="0">
              <a:solidFill>
                <a:schemeClr val="tx1"/>
              </a:solidFill>
            </a:rPr>
            <a:t>                   obvladovanje </a:t>
          </a:r>
          <a:r>
            <a:rPr lang="sl-SI" sz="1200" kern="1200" dirty="0">
              <a:solidFill>
                <a:schemeClr val="tx1"/>
              </a:solidFill>
            </a:rPr>
            <a:t>stresa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 dirty="0"/>
        </a:p>
      </dsp:txBody>
      <dsp:txXfrm>
        <a:off x="3702131" y="2177680"/>
        <a:ext cx="2002584" cy="1271639"/>
      </dsp:txXfrm>
    </dsp:sp>
    <dsp:sp modelId="{2CDEBF0D-A859-4A5B-B3E3-36C214FF4A27}">
      <dsp:nvSpPr>
        <dsp:cNvPr id="0" name=""/>
        <dsp:cNvSpPr/>
      </dsp:nvSpPr>
      <dsp:spPr>
        <a:xfrm>
          <a:off x="660462" y="1408719"/>
          <a:ext cx="5934319" cy="5934319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    </a:t>
          </a:r>
          <a:r>
            <a:rPr lang="sl-SI" sz="1200" kern="1200" dirty="0">
              <a:solidFill>
                <a:schemeClr val="tx1"/>
              </a:solidFill>
            </a:rPr>
            <a:t>SOCIALNO ZAVEDANJE: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>
              <a:solidFill>
                <a:schemeClr val="tx1"/>
              </a:solidFill>
            </a:rPr>
            <a:t>zanimanje za druge (</a:t>
          </a:r>
          <a:r>
            <a:rPr lang="sl-SI" sz="1200" kern="1200" dirty="0" err="1">
              <a:solidFill>
                <a:schemeClr val="tx1"/>
              </a:solidFill>
            </a:rPr>
            <a:t>nj</a:t>
          </a:r>
          <a:r>
            <a:rPr lang="sl-SI" sz="1200" kern="1200" dirty="0">
              <a:solidFill>
                <a:schemeClr val="tx1"/>
              </a:solidFill>
            </a:rPr>
            <a:t>. občutke, misli, počutje),       zaznavanje in razumevanje čustev </a:t>
          </a:r>
          <a:r>
            <a:rPr lang="sl-SI" sz="1200" kern="1200" dirty="0" smtClean="0">
              <a:solidFill>
                <a:schemeClr val="tx1"/>
              </a:solidFill>
            </a:rPr>
            <a:t>drugih  spoštovanje,             </a:t>
          </a:r>
          <a:r>
            <a:rPr lang="sl-SI" sz="1200" kern="1200" dirty="0">
              <a:solidFill>
                <a:schemeClr val="tx1"/>
              </a:solidFill>
            </a:rPr>
            <a:t>empatija,                                </a:t>
          </a:r>
          <a:r>
            <a:rPr lang="sl-SI" sz="1200" kern="1200" dirty="0" smtClean="0">
              <a:solidFill>
                <a:schemeClr val="tx1"/>
              </a:solidFill>
            </a:rPr>
            <a:t>solidarnost</a:t>
          </a:r>
          <a:endParaRPr lang="sl-SI" sz="1200" kern="1200" dirty="0">
            <a:solidFill>
              <a:schemeClr val="tx1"/>
            </a:solidFill>
          </a:endParaRPr>
        </a:p>
      </dsp:txBody>
      <dsp:txXfrm>
        <a:off x="4482446" y="4120138"/>
        <a:ext cx="1766166" cy="1412933"/>
      </dsp:txXfrm>
    </dsp:sp>
    <dsp:sp modelId="{90FD7813-54CA-43B3-83FF-1D53972653CE}">
      <dsp:nvSpPr>
        <dsp:cNvPr id="0" name=""/>
        <dsp:cNvSpPr/>
      </dsp:nvSpPr>
      <dsp:spPr>
        <a:xfrm>
          <a:off x="516619" y="1547663"/>
          <a:ext cx="5934319" cy="5797058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>
              <a:solidFill>
                <a:schemeClr val="tx1"/>
              </a:solidFill>
            </a:rPr>
            <a:t>ODNOSNE SPRETNOSTI: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>
              <a:solidFill>
                <a:schemeClr val="tx1"/>
              </a:solidFill>
            </a:rPr>
            <a:t>vzpostavljanje in </a:t>
          </a:r>
          <a:r>
            <a:rPr lang="sl-SI" sz="1200" kern="1200" dirty="0" smtClean="0">
              <a:solidFill>
                <a:schemeClr val="tx1"/>
              </a:solidFill>
            </a:rPr>
            <a:t>vzdrževanje stika,                 </a:t>
          </a:r>
          <a:r>
            <a:rPr lang="sl-SI" sz="1200" kern="1200" dirty="0" err="1">
              <a:solidFill>
                <a:schemeClr val="tx1"/>
              </a:solidFill>
            </a:rPr>
            <a:t>komunikac</a:t>
          </a:r>
          <a:r>
            <a:rPr lang="sl-SI" sz="1200" kern="1200" dirty="0">
              <a:solidFill>
                <a:schemeClr val="tx1"/>
              </a:solidFill>
            </a:rPr>
            <a:t>. kompetence, </a:t>
          </a:r>
          <a:r>
            <a:rPr lang="sl-SI" sz="1200" kern="1200" dirty="0" err="1">
              <a:solidFill>
                <a:schemeClr val="tx1"/>
              </a:solidFill>
            </a:rPr>
            <a:t>asertivnost</a:t>
          </a:r>
          <a:r>
            <a:rPr lang="sl-SI" sz="1200" kern="1200" dirty="0">
              <a:solidFill>
                <a:schemeClr val="tx1"/>
              </a:solidFill>
            </a:rPr>
            <a:t>, spodbudnost </a:t>
          </a:r>
          <a:r>
            <a:rPr lang="sl-SI" sz="1200" kern="1200" dirty="0" err="1">
              <a:solidFill>
                <a:schemeClr val="tx1"/>
              </a:solidFill>
            </a:rPr>
            <a:t>konstr</a:t>
          </a:r>
          <a:r>
            <a:rPr lang="sl-SI" sz="1200" kern="1200" dirty="0">
              <a:solidFill>
                <a:schemeClr val="tx1"/>
              </a:solidFill>
            </a:rPr>
            <a:t>. </a:t>
          </a:r>
          <a:r>
            <a:rPr lang="sl-SI" sz="1200" kern="1200" dirty="0" err="1">
              <a:solidFill>
                <a:schemeClr val="tx1"/>
              </a:solidFill>
            </a:rPr>
            <a:t>povr</a:t>
          </a:r>
          <a:r>
            <a:rPr lang="sl-SI" sz="1200" kern="1200" dirty="0">
              <a:solidFill>
                <a:schemeClr val="tx1"/>
              </a:solidFill>
            </a:rPr>
            <a:t>. </a:t>
          </a:r>
          <a:r>
            <a:rPr lang="sl-SI" sz="1200" kern="1200" dirty="0" err="1">
              <a:solidFill>
                <a:schemeClr val="tx1"/>
              </a:solidFill>
            </a:rPr>
            <a:t>info</a:t>
          </a:r>
          <a:r>
            <a:rPr lang="sl-SI" sz="1200" kern="1200" dirty="0">
              <a:solidFill>
                <a:schemeClr val="tx1"/>
              </a:solidFill>
            </a:rPr>
            <a:t>, </a:t>
          </a:r>
          <a:r>
            <a:rPr lang="sl-SI" sz="1200" kern="1200" dirty="0" err="1">
              <a:solidFill>
                <a:schemeClr val="tx1"/>
              </a:solidFill>
            </a:rPr>
            <a:t>sodelovalnost</a:t>
          </a:r>
          <a:r>
            <a:rPr lang="sl-SI" sz="1200" kern="1200" dirty="0">
              <a:solidFill>
                <a:schemeClr val="tx1"/>
              </a:solidFill>
            </a:rPr>
            <a:t>, pogajanje,  reševanje konfliktov ter problemov </a:t>
          </a:r>
        </a:p>
      </dsp:txBody>
      <dsp:txXfrm>
        <a:off x="2636019" y="5619406"/>
        <a:ext cx="1695519" cy="1518277"/>
      </dsp:txXfrm>
    </dsp:sp>
    <dsp:sp modelId="{43D36BDD-5C1B-453E-AD9B-4A1C3FAA2220}">
      <dsp:nvSpPr>
        <dsp:cNvPr id="0" name=""/>
        <dsp:cNvSpPr/>
      </dsp:nvSpPr>
      <dsp:spPr>
        <a:xfrm>
          <a:off x="382391" y="1408719"/>
          <a:ext cx="5934319" cy="5934319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>
              <a:solidFill>
                <a:schemeClr val="tx1"/>
              </a:solidFill>
            </a:rPr>
            <a:t>ZAVZETOST </a:t>
          </a:r>
          <a:r>
            <a:rPr lang="sl-SI" sz="1200" kern="1200" dirty="0" smtClean="0">
              <a:solidFill>
                <a:schemeClr val="tx1"/>
              </a:solidFill>
            </a:rPr>
            <a:t>, PROAKTIVNOST:                      interes </a:t>
          </a:r>
          <a:r>
            <a:rPr lang="sl-SI" sz="1200" kern="1200" dirty="0">
              <a:solidFill>
                <a:schemeClr val="tx1"/>
              </a:solidFill>
            </a:rPr>
            <a:t>in motiviranost, preudarna uporaba virov in informirano odločanje, navduševanje drugih, </a:t>
          </a:r>
          <a:r>
            <a:rPr lang="sl-SI" sz="1200" kern="1200" dirty="0" smtClean="0">
              <a:solidFill>
                <a:schemeClr val="tx1"/>
              </a:solidFill>
            </a:rPr>
            <a:t>načrtovanje,           odgovornost </a:t>
          </a:r>
          <a:r>
            <a:rPr lang="sl-SI" sz="1300" kern="1200" dirty="0" smtClean="0">
              <a:solidFill>
                <a:schemeClr val="tx1"/>
              </a:solidFill>
            </a:rPr>
            <a:t> </a:t>
          </a:r>
          <a:endParaRPr lang="sl-SI" sz="1300" kern="1200" dirty="0">
            <a:solidFill>
              <a:schemeClr val="tx1"/>
            </a:solidFill>
          </a:endParaRPr>
        </a:p>
      </dsp:txBody>
      <dsp:txXfrm>
        <a:off x="728559" y="4120138"/>
        <a:ext cx="1766166" cy="1412933"/>
      </dsp:txXfrm>
    </dsp:sp>
    <dsp:sp modelId="{CA9ACBBC-C796-41FB-9C15-7406C1286B06}">
      <dsp:nvSpPr>
        <dsp:cNvPr id="0" name=""/>
        <dsp:cNvSpPr/>
      </dsp:nvSpPr>
      <dsp:spPr>
        <a:xfrm>
          <a:off x="433256" y="1039683"/>
          <a:ext cx="5934319" cy="6144869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/>
            <a:t>                         </a:t>
          </a:r>
          <a:r>
            <a:rPr lang="sl-SI" sz="900" kern="1200" dirty="0" smtClean="0"/>
            <a:t>        </a:t>
          </a:r>
          <a:r>
            <a:rPr lang="sl-SI" sz="1100" kern="1200" dirty="0" smtClean="0">
              <a:solidFill>
                <a:schemeClr val="tx1"/>
              </a:solidFill>
            </a:rPr>
            <a:t>SAMO     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>
              <a:solidFill>
                <a:schemeClr val="tx1"/>
              </a:solidFill>
            </a:rPr>
            <a:t>           Z</a:t>
          </a:r>
          <a:r>
            <a:rPr lang="sl-SI" sz="1200" kern="1200" dirty="0" smtClean="0">
              <a:solidFill>
                <a:schemeClr val="tx1"/>
              </a:solidFill>
            </a:rPr>
            <a:t>AVEDANJE       </a:t>
          </a:r>
          <a:endParaRPr lang="sl-SI" sz="1200" kern="1200" dirty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>
              <a:solidFill>
                <a:schemeClr val="tx1"/>
              </a:solidFill>
            </a:rPr>
            <a:t>   zavedanje občutkov,     prepoznavanje čustev,  povezanosti s telesom, razumevanje čustev in povezav z vedenjem</a:t>
          </a:r>
          <a:r>
            <a:rPr lang="sl-SI" sz="1200" kern="1200" dirty="0" smtClean="0">
              <a:solidFill>
                <a:schemeClr val="tx1"/>
              </a:solidFill>
            </a:rPr>
            <a:t>,                </a:t>
          </a:r>
          <a:r>
            <a:rPr lang="sl-SI" sz="1200" kern="1200" dirty="0">
              <a:solidFill>
                <a:schemeClr val="tx1"/>
              </a:solidFill>
            </a:rPr>
            <a:t>realna </a:t>
          </a:r>
          <a:r>
            <a:rPr lang="sl-SI" sz="1200" kern="1200" dirty="0" err="1">
              <a:solidFill>
                <a:schemeClr val="tx1"/>
              </a:solidFill>
            </a:rPr>
            <a:t>samopresoja</a:t>
          </a:r>
          <a:r>
            <a:rPr lang="sl-SI" sz="1200" kern="1200" dirty="0">
              <a:solidFill>
                <a:schemeClr val="tx1"/>
              </a:solidFill>
            </a:rPr>
            <a:t> in samorefleksija, samozaupanje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7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7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7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700" kern="1200" dirty="0"/>
        </a:p>
      </dsp:txBody>
      <dsp:txXfrm>
        <a:off x="1364379" y="2072607"/>
        <a:ext cx="1907459" cy="1316757"/>
      </dsp:txXfrm>
    </dsp:sp>
    <dsp:sp modelId="{CBFE2CFA-A888-4D1F-BE35-9B14DFCB9B14}">
      <dsp:nvSpPr>
        <dsp:cNvPr id="0" name=""/>
        <dsp:cNvSpPr/>
      </dsp:nvSpPr>
      <dsp:spPr>
        <a:xfrm>
          <a:off x="407261" y="812786"/>
          <a:ext cx="6669044" cy="666904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DD716-2388-4C00-A27F-01D0423D163C}">
      <dsp:nvSpPr>
        <dsp:cNvPr id="0" name=""/>
        <dsp:cNvSpPr/>
      </dsp:nvSpPr>
      <dsp:spPr>
        <a:xfrm>
          <a:off x="363868" y="1143207"/>
          <a:ext cx="6669044" cy="666904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2CA95-23A7-4F56-AB1B-665BEFCEB87F}">
      <dsp:nvSpPr>
        <dsp:cNvPr id="0" name=""/>
        <dsp:cNvSpPr/>
      </dsp:nvSpPr>
      <dsp:spPr>
        <a:xfrm>
          <a:off x="149257" y="1253172"/>
          <a:ext cx="6669044" cy="666904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D4F41-EF3D-4DDA-9687-15C98B26DE99}">
      <dsp:nvSpPr>
        <dsp:cNvPr id="0" name=""/>
        <dsp:cNvSpPr/>
      </dsp:nvSpPr>
      <dsp:spPr>
        <a:xfrm>
          <a:off x="-32264" y="1041304"/>
          <a:ext cx="6669044" cy="6669044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6E34F-295C-47A5-BDAD-38CB5867F7CB}">
      <dsp:nvSpPr>
        <dsp:cNvPr id="0" name=""/>
        <dsp:cNvSpPr/>
      </dsp:nvSpPr>
      <dsp:spPr>
        <a:xfrm>
          <a:off x="66173" y="789405"/>
          <a:ext cx="6669044" cy="666904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0D3F9-2068-4B3F-95B7-FC36947BB55E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021E8-A5B9-40ED-9EA1-2B64172CE4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9604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72070-99D8-41B2-8188-A745443E602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E035C-BE5B-49DF-AD0E-67FBFEC29D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249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035C-BE5B-49DF-AD0E-67FBFEC29D31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437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400" b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Podatki iz junija 2022</a:t>
            </a:r>
            <a:endParaRPr sz="1400" b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Kakšen delež kolektiva oz. sodelavcev ste člani tima uspeli pridobiti za aktivnosti VSUO?</a:t>
            </a:r>
            <a:endParaRPr sz="1400" b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2800"/>
              <a:buFont typeface="Comic Sans MS"/>
              <a:buNone/>
            </a:pPr>
            <a:r>
              <a:rPr lang="sl-SI" sz="1400" b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41 % večino, 47 % približno polovico, 12 % manjšino</a:t>
            </a:r>
            <a:endParaRPr sz="1400" b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18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400" b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Podatki iz junija 2022</a:t>
            </a:r>
            <a:endParaRPr sz="1400" b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Koliko učencev/otrok/dijakov ste na šolah dosegli z aktivnostmi VSUO?</a:t>
            </a:r>
            <a:endParaRPr sz="1400" b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67 % večino, 28 % približno polovico, </a:t>
            </a:r>
            <a:r>
              <a:rPr lang="sl-SI" sz="1400" b="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sl-SI" sz="1400" b="0" baseline="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% </a:t>
            </a:r>
            <a:r>
              <a:rPr lang="sl-SI" sz="1400" b="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sl-SI" sz="1400" b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manjšino, </a:t>
            </a:r>
            <a:r>
              <a:rPr lang="sl-SI" sz="1400" b="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2 % </a:t>
            </a:r>
            <a:r>
              <a:rPr lang="sl-SI" sz="1400" b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samo tiste učence, kjer aktivnosti izvajamo člani ŠT </a:t>
            </a:r>
            <a:endParaRPr sz="1400" b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2800"/>
              <a:buFont typeface="Comic Sans MS"/>
              <a:buNone/>
            </a:pPr>
            <a:endParaRPr sz="1400" b="1" dirty="0">
              <a:solidFill>
                <a:srgbClr val="DF532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356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400" b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Podatki iz junija 2022</a:t>
            </a:r>
            <a:endParaRPr sz="1400" b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0" dirty="0">
                <a:solidFill>
                  <a:schemeClr val="tx1"/>
                </a:solidFill>
              </a:rPr>
              <a:t>v okviru obveznih predmetov: 51 %, v okviru izbirnih predmetov: 33 %, v okviru oddelčnih skupnosti: 94 %, v okviru </a:t>
            </a:r>
            <a:r>
              <a:rPr lang="sl-SI" b="0" dirty="0" err="1">
                <a:solidFill>
                  <a:schemeClr val="tx1"/>
                </a:solidFill>
              </a:rPr>
              <a:t>dnevov</a:t>
            </a:r>
            <a:r>
              <a:rPr lang="sl-SI" b="0" dirty="0">
                <a:solidFill>
                  <a:schemeClr val="tx1"/>
                </a:solidFill>
              </a:rPr>
              <a:t> dejavnosti: 81 %, v okviru </a:t>
            </a:r>
            <a:r>
              <a:rPr lang="sl-SI" b="0" dirty="0" err="1">
                <a:solidFill>
                  <a:schemeClr val="tx1"/>
                </a:solidFill>
              </a:rPr>
              <a:t>RaP</a:t>
            </a:r>
            <a:r>
              <a:rPr lang="sl-SI" b="0" dirty="0">
                <a:solidFill>
                  <a:schemeClr val="tx1"/>
                </a:solidFill>
              </a:rPr>
              <a:t>: 41 %, pri šolski svetovalni službi: 75 %</a:t>
            </a:r>
            <a:endParaRPr b="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149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400" b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Podatki iz junija 2022</a:t>
            </a:r>
            <a:endParaRPr b="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tx1"/>
                </a:solidFill>
              </a:rPr>
              <a:t>vaje in delavnice za dobro počutje: 95,3 %, vaje iz male šole čustvene pismenosti: 78,1 %, vaje za nenasilno komunikacijo: 73,4 %, delavnice iz programa To sem jaz: 65,6 %, , strategije ravnanja ob neželenem vedenju: 48,4 %, vaje iz izbirnih modulov: 47 %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05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Označba mest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>
              <a:latin typeface="Arial" panose="020B0604020202020204" pitchFamily="34" charset="0"/>
            </a:endParaRPr>
          </a:p>
        </p:txBody>
      </p:sp>
      <p:sp>
        <p:nvSpPr>
          <p:cNvPr id="20484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0" indent="-28566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44" indent="-2285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03" indent="-2285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60" indent="-2285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18" indent="-2285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876" indent="-2285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34" indent="-2285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91" indent="-2285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11D5A7-B487-434A-B4DC-EFDC03736BBF}" type="slidenum">
              <a:rPr lang="sl-SI" altLang="sl-SI" smtClean="0"/>
              <a:pPr/>
              <a:t>40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23150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B2CC955-92E1-4E02-8D3D-DB0AAD00957E}"/>
              </a:ext>
            </a:extLst>
          </p:cNvPr>
          <p:cNvSpPr/>
          <p:nvPr/>
        </p:nvSpPr>
        <p:spPr>
          <a:xfrm rot="16200000">
            <a:off x="48226" y="5048850"/>
            <a:ext cx="1760930" cy="18573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08D496-C22A-48E8-BD8C-2199B55F679A}"/>
              </a:ext>
            </a:extLst>
          </p:cNvPr>
          <p:cNvSpPr/>
          <p:nvPr/>
        </p:nvSpPr>
        <p:spPr>
          <a:xfrm rot="16200000">
            <a:off x="66466" y="3306160"/>
            <a:ext cx="1724450" cy="1857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B03861-7086-4809-8C05-77DD6A6D398D}"/>
              </a:ext>
            </a:extLst>
          </p:cNvPr>
          <p:cNvSpPr/>
          <p:nvPr/>
        </p:nvSpPr>
        <p:spPr>
          <a:xfrm rot="16200000">
            <a:off x="-757623" y="757624"/>
            <a:ext cx="3372625" cy="1857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ravokotnik 8"/>
          <p:cNvSpPr/>
          <p:nvPr userDrawn="1"/>
        </p:nvSpPr>
        <p:spPr>
          <a:xfrm>
            <a:off x="1857376" y="6308726"/>
            <a:ext cx="10334623" cy="549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 trikotnik 9"/>
          <p:cNvSpPr/>
          <p:nvPr userDrawn="1"/>
        </p:nvSpPr>
        <p:spPr>
          <a:xfrm rot="5400000">
            <a:off x="1861344" y="6291263"/>
            <a:ext cx="566737" cy="5667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143125" y="3504776"/>
            <a:ext cx="9532939" cy="1062715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143126" y="4585977"/>
            <a:ext cx="9532938" cy="50897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 smtClean="0"/>
              <a:t>Kliknite, da uredite slog podnaslova matrice</a:t>
            </a:r>
            <a:endParaRPr lang="en-US" dirty="0"/>
          </a:p>
        </p:txBody>
      </p:sp>
      <p:pic>
        <p:nvPicPr>
          <p:cNvPr id="13" name="Slik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4" y="175874"/>
            <a:ext cx="923998" cy="122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- dela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dreži en kot pravokotnika 5"/>
          <p:cNvSpPr/>
          <p:nvPr userDrawn="1"/>
        </p:nvSpPr>
        <p:spPr>
          <a:xfrm flipH="1" flipV="1">
            <a:off x="0" y="-4"/>
            <a:ext cx="11857038" cy="6165849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469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627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 - dela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en kot pravokotnika 4"/>
          <p:cNvSpPr/>
          <p:nvPr userDrawn="1"/>
        </p:nvSpPr>
        <p:spPr>
          <a:xfrm flipH="1" flipV="1">
            <a:off x="0" y="-4"/>
            <a:ext cx="11857038" cy="6165849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79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9" y="188913"/>
            <a:ext cx="11483974" cy="900112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9" y="1233487"/>
            <a:ext cx="3709354" cy="49323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136030" y="1233487"/>
            <a:ext cx="7540033" cy="4932363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4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z naslovom - dela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en kot pravokotnika 8"/>
          <p:cNvSpPr/>
          <p:nvPr userDrawn="1"/>
        </p:nvSpPr>
        <p:spPr>
          <a:xfrm flipH="1" flipV="1">
            <a:off x="0" y="-4"/>
            <a:ext cx="11857038" cy="6165849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9" y="188913"/>
            <a:ext cx="11483974" cy="900112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9" y="1233487"/>
            <a:ext cx="3709354" cy="49323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136030" y="1233487"/>
            <a:ext cx="7540033" cy="4932363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772" y="1233488"/>
            <a:ext cx="7526291" cy="4932361"/>
          </a:xfrm>
        </p:spPr>
        <p:txBody>
          <a:bodyPr anchor="t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2089" y="188913"/>
            <a:ext cx="11483974" cy="900112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9" y="1233487"/>
            <a:ext cx="3709353" cy="4932363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0044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 - dela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dreži en kot pravokotnika 9"/>
          <p:cNvSpPr/>
          <p:nvPr userDrawn="1"/>
        </p:nvSpPr>
        <p:spPr>
          <a:xfrm flipH="1" flipV="1">
            <a:off x="0" y="-4"/>
            <a:ext cx="11857038" cy="6165849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772" y="1233488"/>
            <a:ext cx="7526291" cy="4932361"/>
          </a:xfrm>
        </p:spPr>
        <p:txBody>
          <a:bodyPr anchor="t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2089" y="188913"/>
            <a:ext cx="11483974" cy="900112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9" y="1233487"/>
            <a:ext cx="3709353" cy="4932363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99821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1227464" y="-12700"/>
            <a:ext cx="2382800" cy="280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43" y="777874"/>
            <a:ext cx="982183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074" y="482886"/>
            <a:ext cx="9465589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0073" y="2075381"/>
            <a:ext cx="9465591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93137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81295" y="6433754"/>
            <a:ext cx="1121032" cy="256489"/>
          </a:xfrm>
        </p:spPr>
        <p:txBody>
          <a:bodyPr/>
          <a:lstStyle>
            <a:lvl1pPr>
              <a:defRPr sz="1000"/>
            </a:lvl1pPr>
          </a:lstStyle>
          <a:p>
            <a:fld id="{B2E0856E-BE95-4C06-A9CF-0A0BCF14B868}" type="datetimeFigureOut">
              <a:rPr lang="sl-SI" smtClean="0"/>
              <a:pPr/>
              <a:t>21. 09. 2023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8194" y="6433754"/>
            <a:ext cx="842319" cy="256489"/>
          </a:xfrm>
        </p:spPr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12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 - dela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dreži en kot pravokotnika 5"/>
          <p:cNvSpPr/>
          <p:nvPr userDrawn="1"/>
        </p:nvSpPr>
        <p:spPr>
          <a:xfrm flipH="1" flipV="1">
            <a:off x="0" y="-4"/>
            <a:ext cx="11857038" cy="6165849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pPr/>
              <a:t>21. 09. 2023</a:t>
            </a:fld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2087" y="1233488"/>
            <a:ext cx="11483976" cy="493236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7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2088" y="4271607"/>
            <a:ext cx="11483975" cy="100888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2088" y="5298982"/>
            <a:ext cx="11483975" cy="50897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5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9" y="1233488"/>
            <a:ext cx="5567364" cy="4932361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0813" y="1233491"/>
            <a:ext cx="5705249" cy="4932359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00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 - dela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dreži en kot pravokotnika 7"/>
          <p:cNvSpPr/>
          <p:nvPr userDrawn="1"/>
        </p:nvSpPr>
        <p:spPr>
          <a:xfrm flipH="1" flipV="1">
            <a:off x="0" y="-4"/>
            <a:ext cx="11857038" cy="6165849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9" y="1233488"/>
            <a:ext cx="5567364" cy="4932361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0813" y="1233491"/>
            <a:ext cx="5705249" cy="4932359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774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8" y="196714"/>
            <a:ext cx="11483975" cy="89231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88" y="1233491"/>
            <a:ext cx="5567365" cy="760775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89" y="1994266"/>
            <a:ext cx="5555756" cy="4171584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952069" y="1233492"/>
            <a:ext cx="5723994" cy="760775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952069" y="2010861"/>
            <a:ext cx="5723994" cy="4154989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5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 - dela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dreži en kot pravokotnika 11"/>
          <p:cNvSpPr/>
          <p:nvPr userDrawn="1"/>
        </p:nvSpPr>
        <p:spPr>
          <a:xfrm flipH="1" flipV="1">
            <a:off x="0" y="-4"/>
            <a:ext cx="11857038" cy="6165849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8" y="196714"/>
            <a:ext cx="11483975" cy="89231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88" y="1233491"/>
            <a:ext cx="5567365" cy="760775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89" y="1994266"/>
            <a:ext cx="5555756" cy="4171584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952069" y="1233492"/>
            <a:ext cx="5723994" cy="760775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952069" y="2010861"/>
            <a:ext cx="5723994" cy="4154989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5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21. 09. 2023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595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89" y="205389"/>
            <a:ext cx="11483974" cy="8836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87" y="1233488"/>
            <a:ext cx="11483976" cy="493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1046" y="6437767"/>
            <a:ext cx="1219887" cy="236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0856E-BE95-4C06-A9CF-0A0BCF14B868}" type="datetimeFigureOut">
              <a:rPr lang="sl-SI" smtClean="0"/>
              <a:pPr/>
              <a:t>21. 09. 2023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9512" y="6429816"/>
            <a:ext cx="969032" cy="236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0E38-86C0-47B2-A98E-A1F6EAC52735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3" y="6175551"/>
            <a:ext cx="694556" cy="5079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67" y="6306639"/>
            <a:ext cx="4717156" cy="261260"/>
          </a:xfrm>
          <a:prstGeom prst="rect">
            <a:avLst/>
          </a:prstGeom>
        </p:spPr>
      </p:pic>
      <p:sp>
        <p:nvSpPr>
          <p:cNvPr id="10" name="Rectangle 32">
            <a:extLst>
              <a:ext uri="{FF2B5EF4-FFF2-40B4-BE49-F238E27FC236}">
                <a16:creationId xmlns:a16="http://schemas.microsoft.com/office/drawing/2014/main" id="{8B2CC955-92E1-4E02-8D3D-DB0AAD00957E}"/>
              </a:ext>
            </a:extLst>
          </p:cNvPr>
          <p:cNvSpPr/>
          <p:nvPr/>
        </p:nvSpPr>
        <p:spPr>
          <a:xfrm rot="16200000">
            <a:off x="11143790" y="5809793"/>
            <a:ext cx="1763046" cy="333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8208D496-C22A-48E8-BD8C-2199B55F679A}"/>
              </a:ext>
            </a:extLst>
          </p:cNvPr>
          <p:cNvSpPr/>
          <p:nvPr/>
        </p:nvSpPr>
        <p:spPr>
          <a:xfrm rot="16200000">
            <a:off x="11162054" y="4065010"/>
            <a:ext cx="1726521" cy="333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35">
            <a:extLst>
              <a:ext uri="{FF2B5EF4-FFF2-40B4-BE49-F238E27FC236}">
                <a16:creationId xmlns:a16="http://schemas.microsoft.com/office/drawing/2014/main" id="{6AB03861-7086-4809-8C05-77DD6A6D398D}"/>
              </a:ext>
            </a:extLst>
          </p:cNvPr>
          <p:cNvSpPr/>
          <p:nvPr/>
        </p:nvSpPr>
        <p:spPr>
          <a:xfrm rot="16200000">
            <a:off x="10336975" y="1513411"/>
            <a:ext cx="3376675" cy="333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074" name="Picture 2" descr="https://www.zrss.si/zrss/wp-content/uploads/ZRSS_barvni_lezeci_manjsa.jp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6291522"/>
            <a:ext cx="2446338" cy="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1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3" r:id="rId4"/>
    <p:sldLayoutId id="2147483664" r:id="rId5"/>
    <p:sldLayoutId id="2147483671" r:id="rId6"/>
    <p:sldLayoutId id="2147483665" r:id="rId7"/>
    <p:sldLayoutId id="2147483672" r:id="rId8"/>
    <p:sldLayoutId id="2147483666" r:id="rId9"/>
    <p:sldLayoutId id="2147483673" r:id="rId10"/>
    <p:sldLayoutId id="2147483667" r:id="rId11"/>
    <p:sldLayoutId id="2147483674" r:id="rId12"/>
    <p:sldLayoutId id="2147483668" r:id="rId13"/>
    <p:sldLayoutId id="2147483675" r:id="rId14"/>
    <p:sldLayoutId id="2147483669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3" pos="3628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orient="horz" pos="119" userDrawn="1">
          <p15:clr>
            <a:srgbClr val="F26B43"/>
          </p15:clr>
        </p15:guide>
        <p15:guide id="7" pos="7469" userDrawn="1">
          <p15:clr>
            <a:srgbClr val="F26B43"/>
          </p15:clr>
        </p15:guide>
        <p15:guide id="9" orient="horz" pos="3974" userDrawn="1">
          <p15:clr>
            <a:srgbClr val="F26B43"/>
          </p15:clr>
        </p15:guide>
        <p15:guide id="10" orient="horz" pos="686" userDrawn="1">
          <p15:clr>
            <a:srgbClr val="F26B43"/>
          </p15:clr>
        </p15:guide>
        <p15:guide id="11" orient="horz" pos="777" userDrawn="1">
          <p15:clr>
            <a:srgbClr val="F26B43"/>
          </p15:clr>
        </p15:guide>
        <p15:guide id="12" pos="3749" userDrawn="1">
          <p15:clr>
            <a:srgbClr val="F26B43"/>
          </p15:clr>
        </p15:guide>
        <p15:guide id="13" pos="7680" userDrawn="1">
          <p15:clr>
            <a:srgbClr val="F26B43"/>
          </p15:clr>
        </p15:guide>
        <p15:guide id="14" orient="horz" pos="4201" userDrawn="1">
          <p15:clr>
            <a:srgbClr val="F26B43"/>
          </p15:clr>
        </p15:guide>
        <p15:guide id="15" pos="7355" userDrawn="1">
          <p15:clr>
            <a:srgbClr val="F26B43"/>
          </p15:clr>
        </p15:guide>
        <p15:guide id="16" pos="1345" userDrawn="1">
          <p15:clr>
            <a:srgbClr val="F26B43"/>
          </p15:clr>
        </p15:guide>
        <p15:guide id="17" pos="7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zrss.si/strokovne-resitve/digitalna-bralnica/podrobno?publikacija=195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OowWxOXCg&amp;feature=youtu.be" TargetMode="External"/><Relationship Id="rId2" Type="http://schemas.openxmlformats.org/officeDocument/2006/relationships/hyperlink" Target="https://youtu.be/LgUCyWhJf6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rss.si/zrss/wp-content/uploads/2020-04-17-revija-viz_3-4_2018.pdf" TargetMode="External"/><Relationship Id="rId2" Type="http://schemas.openxmlformats.org/officeDocument/2006/relationships/hyperlink" Target="https://www.zrss.si/stiki-s-prakso/aktualno/varno-spodbudno-ucno-okolj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rss.si/digitalnaknjiznica/VIZ-4-5-2015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m/m" TargetMode="External"/><Relationship Id="rId2" Type="http://schemas.openxmlformats.org/officeDocument/2006/relationships/hyperlink" Target="https://www.shutterstock.com/explore/royalty-free-imag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va.com/" TargetMode="External"/><Relationship Id="rId4" Type="http://schemas.openxmlformats.org/officeDocument/2006/relationships/hyperlink" Target="https://www.pexels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143126" y="2914572"/>
            <a:ext cx="9539538" cy="1062715"/>
          </a:xfrm>
        </p:spPr>
        <p:txBody>
          <a:bodyPr/>
          <a:lstStyle/>
          <a:p>
            <a:r>
              <a:rPr lang="sl-SI" dirty="0" smtClean="0"/>
              <a:t>Celosten </a:t>
            </a:r>
            <a:r>
              <a:rPr lang="sl-SI" dirty="0" smtClean="0"/>
              <a:t>model varnega in spodbudnega učnega okolja – raven šole</a:t>
            </a:r>
            <a:br>
              <a:rPr lang="sl-SI" dirty="0" smtClean="0"/>
            </a:b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143126" y="4854633"/>
            <a:ext cx="9532938" cy="1147156"/>
          </a:xfrm>
        </p:spPr>
        <p:txBody>
          <a:bodyPr>
            <a:normAutofit/>
          </a:bodyPr>
          <a:lstStyle/>
          <a:p>
            <a:r>
              <a:rPr lang="sl-SI" dirty="0" smtClean="0"/>
              <a:t>Predstavitev modela: Dr. Zora Rutar Ilc, Zavod Republike Slovenije za šolstvo</a:t>
            </a:r>
          </a:p>
          <a:p>
            <a:r>
              <a:rPr lang="sl-SI" dirty="0" smtClean="0"/>
              <a:t>Primer: OŠ Križevci, avtorica Tina Hojnik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275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2650" y="260625"/>
            <a:ext cx="8442592" cy="1084851"/>
          </a:xfrm>
        </p:spPr>
        <p:txBody>
          <a:bodyPr>
            <a:normAutofit fontScale="90000"/>
          </a:bodyPr>
          <a:lstStyle/>
          <a:p>
            <a:r>
              <a:rPr lang="sl-SI" sz="2700" dirty="0"/>
              <a:t>O</a:t>
            </a:r>
            <a:r>
              <a:rPr lang="sl-SI" sz="2700" dirty="0" smtClean="0"/>
              <a:t>bčutek </a:t>
            </a:r>
            <a:r>
              <a:rPr lang="sl-SI" sz="2700" dirty="0"/>
              <a:t>„zmorem</a:t>
            </a:r>
            <a:r>
              <a:rPr lang="sl-SI" sz="2700" dirty="0" smtClean="0"/>
              <a:t>“? </a:t>
            </a:r>
            <a:r>
              <a:rPr lang="sl-SI" sz="2400" b="0" i="1" dirty="0" smtClean="0"/>
              <a:t>(</a:t>
            </a:r>
            <a:r>
              <a:rPr lang="sl-SI" sz="2400" b="0" i="1" dirty="0" err="1" smtClean="0"/>
              <a:t>Deci&amp;Ryan</a:t>
            </a:r>
            <a:r>
              <a:rPr lang="sl-SI" sz="2400" b="0" i="1" dirty="0" smtClean="0"/>
              <a:t>)</a:t>
            </a:r>
            <a:r>
              <a:rPr lang="sl-SI" sz="2400" i="1" dirty="0" smtClean="0"/>
              <a:t/>
            </a:r>
            <a:br>
              <a:rPr lang="sl-SI" sz="2400" i="1" dirty="0" smtClean="0"/>
            </a:br>
            <a:r>
              <a:rPr lang="sl-SI" sz="2400" i="1" dirty="0"/>
              <a:t/>
            </a:r>
            <a:br>
              <a:rPr lang="sl-SI" sz="2400" i="1" dirty="0"/>
            </a:br>
            <a:endParaRPr lang="sl-SI" sz="2400" i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48154" y="927464"/>
            <a:ext cx="8590829" cy="55277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sz="2400" dirty="0"/>
              <a:t>„Spodbudno zahteven“ odnos oz. vključujoč pristop gradi na:</a:t>
            </a:r>
          </a:p>
          <a:p>
            <a:pPr marL="0" indent="0">
              <a:buNone/>
            </a:pPr>
            <a:endParaRPr lang="sl-SI" sz="800" dirty="0"/>
          </a:p>
          <a:p>
            <a:pPr marL="342900" indent="-342900"/>
            <a:r>
              <a:rPr lang="sl-SI" sz="2400" dirty="0">
                <a:solidFill>
                  <a:srgbClr val="0070C0"/>
                </a:solidFill>
              </a:rPr>
              <a:t>kompetentnosti</a:t>
            </a:r>
            <a:r>
              <a:rPr lang="sl-SI" sz="2400" dirty="0"/>
              <a:t> (povratna info z usmerjeno pohvalo</a:t>
            </a:r>
            <a:r>
              <a:rPr lang="sl-SI" altLang="sl-SI" sz="2400" dirty="0"/>
              <a:t>,                  spodbude, pozitivna realna pričakovanja s podporo)</a:t>
            </a:r>
          </a:p>
          <a:p>
            <a:pPr marL="0" indent="0">
              <a:buNone/>
            </a:pPr>
            <a:endParaRPr lang="sl-SI" altLang="sl-SI" sz="800" dirty="0"/>
          </a:p>
          <a:p>
            <a:pPr marL="342900" indent="-342900"/>
            <a:r>
              <a:rPr lang="sl-SI" sz="2400" dirty="0">
                <a:solidFill>
                  <a:srgbClr val="0070C0"/>
                </a:solidFill>
              </a:rPr>
              <a:t>samouravnavanju in avtonomiji </a:t>
            </a:r>
            <a:r>
              <a:rPr lang="sl-SI" sz="2400" dirty="0"/>
              <a:t>(možnost izbire,                          in prispevanje, prevzemanje odgovornosti)   </a:t>
            </a:r>
          </a:p>
          <a:p>
            <a:endParaRPr lang="sl-SI" sz="800" dirty="0"/>
          </a:p>
          <a:p>
            <a:pPr marL="342900" indent="-342900"/>
            <a:r>
              <a:rPr lang="sl-SI" sz="2400" dirty="0">
                <a:solidFill>
                  <a:srgbClr val="0070C0"/>
                </a:solidFill>
              </a:rPr>
              <a:t>sprejetosti in povezanosti</a:t>
            </a:r>
            <a:r>
              <a:rPr lang="sl-SI" sz="2400" dirty="0"/>
              <a:t> (socialna opora, toplo okolje -                                      “mar mu je zame“, </a:t>
            </a:r>
            <a:r>
              <a:rPr lang="sl-SI" sz="2400" dirty="0" err="1"/>
              <a:t>sodelovalnost</a:t>
            </a:r>
            <a:r>
              <a:rPr lang="sl-SI" sz="2400" dirty="0"/>
              <a:t>, druženje). </a:t>
            </a:r>
          </a:p>
          <a:p>
            <a:pPr marL="0" indent="0">
              <a:buNone/>
            </a:pPr>
            <a:endParaRPr lang="sl-SI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400" dirty="0">
                <a:solidFill>
                  <a:srgbClr val="0070C0"/>
                </a:solidFill>
              </a:rPr>
              <a:t>NE RAZVAJANJE/POMEHKUŽENJE, AMPAK VZGAJANJE K SAMOURAVNAVANJU IN SAMOSTOJNOSTI!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70C0"/>
                </a:solidFill>
              </a:rPr>
              <a:t>S stopnjevano (p)o(d)poro in </a:t>
            </a:r>
            <a:r>
              <a:rPr lang="sl-SI" sz="2400" dirty="0" err="1" smtClean="0">
                <a:solidFill>
                  <a:srgbClr val="0070C0"/>
                </a:solidFill>
              </a:rPr>
              <a:t>povr</a:t>
            </a:r>
            <a:r>
              <a:rPr lang="sl-SI" sz="2400" dirty="0" smtClean="0">
                <a:solidFill>
                  <a:srgbClr val="0070C0"/>
                </a:solidFill>
              </a:rPr>
              <a:t>. info. </a:t>
            </a:r>
            <a:r>
              <a:rPr lang="sl-SI" sz="2400" dirty="0">
                <a:solidFill>
                  <a:srgbClr val="0070C0"/>
                </a:solidFill>
              </a:rPr>
              <a:t>krepimo spoprijemanje z </a:t>
            </a:r>
            <a:r>
              <a:rPr lang="sl-SI" sz="2400" dirty="0" smtClean="0">
                <a:solidFill>
                  <a:srgbClr val="0070C0"/>
                </a:solidFill>
              </a:rPr>
              <a:t>izzivi (npr. pri FS)</a:t>
            </a:r>
            <a:endParaRPr lang="sl-SI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1600" dirty="0"/>
              <a:t>1 od didaktičnih pristopov, ki na tem temelji, je FORMATIVNO SPREMLJANJE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914" y="1470479"/>
            <a:ext cx="1403076" cy="103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10" y="2867462"/>
            <a:ext cx="2364281" cy="6842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452" y="3551690"/>
            <a:ext cx="1452327" cy="11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E7A0E6C8-592D-4AC5-AB51-A365EB5A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15614"/>
            <a:ext cx="9160664" cy="656183"/>
          </a:xfrm>
        </p:spPr>
        <p:txBody>
          <a:bodyPr>
            <a:noAutofit/>
          </a:bodyPr>
          <a:lstStyle/>
          <a:p>
            <a:pPr algn="ctr"/>
            <a:r>
              <a:rPr lang="sl-SI" sz="2100" dirty="0">
                <a:solidFill>
                  <a:srgbClr val="FF0000"/>
                </a:solidFill>
              </a:rPr>
              <a:t/>
            </a:r>
            <a:br>
              <a:rPr lang="sl-SI" sz="2100" dirty="0">
                <a:solidFill>
                  <a:srgbClr val="FF0000"/>
                </a:solidFill>
              </a:rPr>
            </a:br>
            <a:r>
              <a:rPr lang="sl-SI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modul:</a:t>
            </a:r>
            <a:r>
              <a:rPr lang="sl-SI" sz="2100" dirty="0">
                <a:solidFill>
                  <a:srgbClr val="FF0000"/>
                </a:solidFill>
              </a:rPr>
              <a:t> </a:t>
            </a:r>
            <a:r>
              <a:rPr lang="sl-SI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ČUSTVENO IN SOCIALNO UČENJE TER EMPATIJA</a:t>
            </a:r>
            <a:br>
              <a:rPr lang="sl-SI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značba mesta vsebine 3">
            <a:extLst>
              <a:ext uri="{FF2B5EF4-FFF2-40B4-BE49-F238E27FC236}">
                <a16:creationId xmlns:a16="http://schemas.microsoft.com/office/drawing/2014/main" id="{F435EDFB-C476-4B0B-9A51-07048A501578}"/>
              </a:ext>
            </a:extLst>
          </p:cNvPr>
          <p:cNvSpPr txBox="1">
            <a:spLocks/>
          </p:cNvSpPr>
          <p:nvPr/>
        </p:nvSpPr>
        <p:spPr>
          <a:xfrm>
            <a:off x="6201248" y="1682040"/>
            <a:ext cx="3900767" cy="45434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sl-SI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37A3CEE-FFEE-4E04-97A3-349626B8C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07" y="1591204"/>
            <a:ext cx="4786884" cy="437069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FFFFA5C-A3A0-462B-A783-25F9B8A68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335" y="1665133"/>
            <a:ext cx="3839090" cy="456033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0EDDF5D-8D16-44AC-A128-664241634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729" y="1747647"/>
            <a:ext cx="3414713" cy="40005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0A308E4-37B6-4813-B13E-EA1DB7259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600" y="2957941"/>
            <a:ext cx="2736056" cy="40719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C5EA4D1-7CB8-4A1D-8358-7A6CCF33A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354" y="4230036"/>
            <a:ext cx="2657475" cy="37861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A38BEAE8-593D-4D4C-9F1B-0BD1B3E0E8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0261" y="4536710"/>
            <a:ext cx="1521619" cy="33575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A07DE77-48C6-42B7-994C-1F5D05827C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080" y="5393674"/>
            <a:ext cx="2135981" cy="35004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5D557BA-A226-4FD9-8F76-65C65B19F7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3102" y="4872466"/>
            <a:ext cx="950119" cy="122158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2F8E0C9-F01D-40D6-967A-BBDB16FF18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93531" y="8231505"/>
            <a:ext cx="703640" cy="44961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18FA33C-EA92-434F-A253-063C4E267C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4157" y="3615166"/>
            <a:ext cx="1007269" cy="1257300"/>
          </a:xfrm>
          <a:prstGeom prst="rect">
            <a:avLst/>
          </a:prstGeom>
        </p:spPr>
      </p:pic>
      <p:pic>
        <p:nvPicPr>
          <p:cNvPr id="1026" name="Picture 2" descr="Nonviolent Communication - A Language of Life: Life-Changing Tools for  Healthy Relationships (Nonviolent Communication Guides): Amazon.co.uk:  Rosenberg, Marshall B.: 9781892005281: Book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783" y="2068300"/>
            <a:ext cx="1062258" cy="16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2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6184" y="117567"/>
            <a:ext cx="11558953" cy="1541418"/>
          </a:xfrm>
        </p:spPr>
        <p:txBody>
          <a:bodyPr>
            <a:noAutofit/>
          </a:bodyPr>
          <a:lstStyle/>
          <a:p>
            <a:r>
              <a:rPr lang="sl-SI" dirty="0" smtClean="0"/>
              <a:t>Čustvene </a:t>
            </a:r>
            <a:r>
              <a:rPr lang="sl-SI" dirty="0"/>
              <a:t>in </a:t>
            </a:r>
            <a:r>
              <a:rPr lang="sl-SI" dirty="0" smtClean="0"/>
              <a:t>socialne </a:t>
            </a:r>
            <a:r>
              <a:rPr lang="sl-SI" dirty="0" err="1" smtClean="0"/>
              <a:t>spetnosti</a:t>
            </a:r>
            <a:r>
              <a:rPr lang="sl-SI" dirty="0" smtClean="0"/>
              <a:t> (CASEL)</a:t>
            </a:r>
            <a:r>
              <a:rPr lang="sl-SI" dirty="0"/>
              <a:t/>
            </a:r>
            <a:br>
              <a:rPr lang="sl-SI" dirty="0"/>
            </a:br>
            <a:r>
              <a:rPr lang="sl-SI" sz="2000" b="0" dirty="0"/>
              <a:t>več v Vidmar, Kozina idr., VIZ 3/4, </a:t>
            </a:r>
            <a:r>
              <a:rPr lang="sl-SI" sz="2000" b="0" dirty="0" smtClean="0"/>
              <a:t>2018)</a:t>
            </a:r>
            <a:br>
              <a:rPr lang="sl-SI" sz="2000" b="0" dirty="0" smtClean="0"/>
            </a:br>
            <a:r>
              <a:rPr lang="sl-SI" sz="2000" b="0" dirty="0" smtClean="0"/>
              <a:t>glej </a:t>
            </a:r>
            <a:r>
              <a:rPr lang="sl-SI" sz="2000" b="0" dirty="0"/>
              <a:t>tudi </a:t>
            </a:r>
            <a:r>
              <a:rPr lang="sl-SI" sz="2000" b="0" u="sng" dirty="0">
                <a:hlinkClick r:id="rId2"/>
              </a:rPr>
              <a:t>https://www.zrss.si/strokovne-resitve/digitalna-alnica/podrobno?publikacija=195</a:t>
            </a:r>
            <a:r>
              <a:rPr lang="sl-SI" altLang="sl-SI" sz="2000" b="0" dirty="0"/>
              <a:t> </a:t>
            </a:r>
            <a:r>
              <a:rPr lang="sl-SI" sz="2000" b="0" dirty="0"/>
              <a:t/>
            </a:r>
            <a:br>
              <a:rPr lang="sl-SI" sz="2000" b="0" dirty="0"/>
            </a:br>
            <a:endParaRPr lang="sl-SI" sz="2000" b="0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293223"/>
          <a:ext cx="8660672" cy="526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0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2167955" y="-164814"/>
            <a:ext cx="7099192" cy="164814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1"/>
          </p:nvPr>
        </p:nvSpPr>
        <p:spPr>
          <a:xfrm>
            <a:off x="339970" y="381001"/>
            <a:ext cx="9202616" cy="6009525"/>
          </a:xfrm>
        </p:spPr>
        <p:txBody>
          <a:bodyPr/>
          <a:lstStyle/>
          <a:p>
            <a:r>
              <a:rPr lang="sl-SI" dirty="0" smtClean="0"/>
              <a:t>ČSP ni </a:t>
            </a:r>
            <a:r>
              <a:rPr lang="sl-SI" dirty="0" err="1" smtClean="0"/>
              <a:t>razčustvovanost</a:t>
            </a:r>
            <a:r>
              <a:rPr lang="sl-SI" dirty="0" smtClean="0"/>
              <a:t>,</a:t>
            </a:r>
          </a:p>
          <a:p>
            <a:r>
              <a:rPr lang="sl-SI" dirty="0" smtClean="0"/>
              <a:t>ampak </a:t>
            </a:r>
            <a:r>
              <a:rPr lang="sl-SI" b="1" dirty="0" smtClean="0">
                <a:solidFill>
                  <a:srgbClr val="0070C0"/>
                </a:solidFill>
              </a:rPr>
              <a:t>zavedanje </a:t>
            </a:r>
          </a:p>
          <a:p>
            <a:r>
              <a:rPr lang="sl-SI" b="1" dirty="0">
                <a:solidFill>
                  <a:srgbClr val="0070C0"/>
                </a:solidFill>
              </a:rPr>
              <a:t>i</a:t>
            </a:r>
            <a:r>
              <a:rPr lang="sl-SI" b="1" dirty="0" smtClean="0">
                <a:solidFill>
                  <a:srgbClr val="0070C0"/>
                </a:solidFill>
              </a:rPr>
              <a:t>n uravnavanje</a:t>
            </a:r>
          </a:p>
          <a:p>
            <a:r>
              <a:rPr lang="sl-SI" b="1" dirty="0">
                <a:solidFill>
                  <a:srgbClr val="0070C0"/>
                </a:solidFill>
              </a:rPr>
              <a:t>č</a:t>
            </a:r>
            <a:r>
              <a:rPr lang="sl-SI" b="1" dirty="0" smtClean="0">
                <a:solidFill>
                  <a:srgbClr val="0070C0"/>
                </a:solidFill>
              </a:rPr>
              <a:t>ustev ter </a:t>
            </a:r>
          </a:p>
          <a:p>
            <a:r>
              <a:rPr lang="sl-SI" b="1" dirty="0" smtClean="0">
                <a:solidFill>
                  <a:srgbClr val="0070C0"/>
                </a:solidFill>
              </a:rPr>
              <a:t>Upoštevanje drugih </a:t>
            </a:r>
          </a:p>
          <a:p>
            <a:r>
              <a:rPr lang="sl-SI" b="1" dirty="0" smtClean="0">
                <a:solidFill>
                  <a:srgbClr val="0070C0"/>
                </a:solidFill>
              </a:rPr>
              <a:t>– povezano</a:t>
            </a:r>
          </a:p>
          <a:p>
            <a:r>
              <a:rPr lang="sl-SI" b="1" dirty="0" smtClean="0">
                <a:solidFill>
                  <a:srgbClr val="0070C0"/>
                </a:solidFill>
              </a:rPr>
              <a:t>z induktivno vzgojo</a:t>
            </a:r>
            <a:endParaRPr lang="sl-SI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3791324"/>
              </p:ext>
            </p:extLst>
          </p:nvPr>
        </p:nvGraphicFramePr>
        <p:xfrm>
          <a:off x="2816950" y="-954223"/>
          <a:ext cx="7064666" cy="8517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en kot pravokotnika 4"/>
          <p:cNvSpPr/>
          <p:nvPr/>
        </p:nvSpPr>
        <p:spPr>
          <a:xfrm flipH="1" flipV="1">
            <a:off x="1524001" y="857248"/>
            <a:ext cx="8892779" cy="4624387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69344" y="998937"/>
            <a:ext cx="7911704" cy="675083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sl-SI" sz="2100" dirty="0">
                <a:latin typeface="+mn-lt"/>
              </a:rPr>
              <a:t>IZKUSTVENA VAJA</a:t>
            </a:r>
            <a:br>
              <a:rPr lang="sl-SI" sz="2100" dirty="0">
                <a:latin typeface="+mn-lt"/>
              </a:rPr>
            </a:br>
            <a:r>
              <a:rPr lang="sl-SI" sz="2100" dirty="0">
                <a:latin typeface="+mn-lt"/>
              </a:rPr>
              <a:t>Izražanje, prepoznavanje čustvenih izrazov pri drugem</a:t>
            </a:r>
          </a:p>
        </p:txBody>
      </p:sp>
      <p:sp>
        <p:nvSpPr>
          <p:cNvPr id="94211" name="Označba mesta vsebine 4"/>
          <p:cNvSpPr>
            <a:spLocks noGrp="1"/>
          </p:cNvSpPr>
          <p:nvPr>
            <p:ph idx="1"/>
          </p:nvPr>
        </p:nvSpPr>
        <p:spPr>
          <a:xfrm>
            <a:off x="2098431" y="1924055"/>
            <a:ext cx="8182617" cy="3699268"/>
          </a:xfrm>
        </p:spPr>
        <p:txBody>
          <a:bodyPr/>
          <a:lstStyle/>
          <a:p>
            <a:pPr marL="0" indent="0">
              <a:buNone/>
            </a:pPr>
            <a:r>
              <a:rPr lang="sl-SI" altLang="sl-SI" sz="1800" dirty="0"/>
              <a:t>A nakaže izražanje 1 od čustev in ga ne pove, z mimiko in gestami, B ugiba.</a:t>
            </a:r>
          </a:p>
          <a:p>
            <a:pPr marL="0" indent="0">
              <a:buNone/>
            </a:pPr>
            <a:r>
              <a:rPr lang="sl-SI" altLang="sl-SI" sz="1800" dirty="0"/>
              <a:t>Ko B ugane, A stopnjuje izražanje.</a:t>
            </a:r>
          </a:p>
          <a:p>
            <a:pPr marL="0" indent="0">
              <a:buNone/>
            </a:pPr>
            <a:r>
              <a:rPr lang="sl-SI" altLang="sl-SI" sz="1800" dirty="0"/>
              <a:t>B se pridruži, zrcali in skupaj raziskujete in dopolnjujeta vidne izraze. </a:t>
            </a:r>
          </a:p>
          <a:p>
            <a:pPr marL="0" indent="0">
              <a:buNone/>
            </a:pPr>
            <a:endParaRPr lang="sl-SI" altLang="sl-SI" sz="1800" dirty="0"/>
          </a:p>
          <a:p>
            <a:pPr marL="0" indent="0">
              <a:buNone/>
            </a:pPr>
            <a:endParaRPr lang="sl-SI" altLang="sl-SI" sz="1800" dirty="0"/>
          </a:p>
          <a:p>
            <a:pPr marL="0" indent="0">
              <a:buNone/>
            </a:pPr>
            <a:endParaRPr lang="sl-SI" altLang="sl-SI" sz="1800" dirty="0"/>
          </a:p>
          <a:p>
            <a:pPr marL="0" indent="0">
              <a:buNone/>
            </a:pPr>
            <a:endParaRPr lang="sl-SI" altLang="sl-SI" sz="1800" dirty="0"/>
          </a:p>
          <a:p>
            <a:pPr marL="0" indent="0">
              <a:buNone/>
            </a:pPr>
            <a:endParaRPr lang="sl-SI" altLang="sl-SI" sz="1800" dirty="0"/>
          </a:p>
          <a:p>
            <a:pPr marL="0" indent="0">
              <a:buNone/>
            </a:pPr>
            <a:endParaRPr lang="sl-SI" altLang="sl-SI" dirty="0" smtClean="0"/>
          </a:p>
        </p:txBody>
      </p:sp>
      <p:pic>
        <p:nvPicPr>
          <p:cNvPr id="94212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3" y="3246823"/>
            <a:ext cx="3986265" cy="209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5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en kot pravokotnika 4"/>
          <p:cNvSpPr/>
          <p:nvPr/>
        </p:nvSpPr>
        <p:spPr>
          <a:xfrm flipH="1" flipV="1">
            <a:off x="1219200" y="857246"/>
            <a:ext cx="9197580" cy="5180138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69344" y="1011293"/>
            <a:ext cx="7911704" cy="662727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sl-SI" sz="2100" dirty="0">
                <a:latin typeface="+mn-lt"/>
              </a:rPr>
              <a:t>SAMOREFLEKSIJA</a:t>
            </a:r>
          </a:p>
        </p:txBody>
      </p:sp>
      <p:sp>
        <p:nvSpPr>
          <p:cNvPr id="86019" name="Označba mesta vsebine 2"/>
          <p:cNvSpPr>
            <a:spLocks noGrp="1"/>
          </p:cNvSpPr>
          <p:nvPr>
            <p:ph idx="1"/>
          </p:nvPr>
        </p:nvSpPr>
        <p:spPr>
          <a:xfrm>
            <a:off x="2157046" y="1782366"/>
            <a:ext cx="8259734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l-SI" sz="1800" dirty="0"/>
              <a:t>1. Za vsako dimenzijo na kolesu označite, kako močno je pri vas  </a:t>
            </a:r>
            <a:r>
              <a:rPr lang="sl-SI" altLang="sl-SI" sz="1800" dirty="0" smtClean="0"/>
              <a:t>prisotna?</a:t>
            </a:r>
            <a:endParaRPr lang="sl-SI" altLang="sl-SI" sz="1800" dirty="0"/>
          </a:p>
          <a:p>
            <a:pPr marL="0" indent="0">
              <a:buNone/>
            </a:pPr>
            <a:endParaRPr lang="sl-SI" altLang="sl-SI" sz="1800" dirty="0"/>
          </a:p>
          <a:p>
            <a:pPr marL="0" indent="0">
              <a:buNone/>
            </a:pPr>
            <a:r>
              <a:rPr lang="sl-SI" altLang="sl-SI" sz="1800" dirty="0"/>
              <a:t>2. Kateremu področju bi </a:t>
            </a:r>
            <a:r>
              <a:rPr lang="sl-SI" altLang="sl-SI" sz="1800" dirty="0" smtClean="0"/>
              <a:t>želeli posvetiti </a:t>
            </a:r>
            <a:r>
              <a:rPr lang="sl-SI" altLang="sl-SI" sz="1800" dirty="0"/>
              <a:t>več </a:t>
            </a:r>
            <a:r>
              <a:rPr lang="sl-SI" altLang="sl-SI" sz="1800" dirty="0" smtClean="0"/>
              <a:t>pozornosti </a:t>
            </a:r>
            <a:r>
              <a:rPr lang="sl-SI" altLang="sl-SI" sz="1800" dirty="0"/>
              <a:t>v </a:t>
            </a:r>
            <a:r>
              <a:rPr lang="sl-SI" altLang="sl-SI" sz="1800" dirty="0" smtClean="0"/>
              <a:t>vaši vlogi </a:t>
            </a:r>
            <a:r>
              <a:rPr lang="sl-SI" altLang="sl-SI" sz="1800" dirty="0"/>
              <a:t>učitelja?</a:t>
            </a:r>
          </a:p>
          <a:p>
            <a:pPr marL="0" indent="0">
              <a:buNone/>
            </a:pPr>
            <a:r>
              <a:rPr lang="sl-SI" altLang="sl-SI" sz="1500" i="1" dirty="0"/>
              <a:t>Kje vse so priložnosti za to? </a:t>
            </a:r>
          </a:p>
          <a:p>
            <a:pPr marL="0" indent="0">
              <a:buNone/>
            </a:pPr>
            <a:r>
              <a:rPr lang="sl-SI" altLang="sl-SI" sz="1500" i="1" dirty="0"/>
              <a:t>Kdo vas lahko pri tem podpre?</a:t>
            </a:r>
          </a:p>
          <a:p>
            <a:pPr marL="0" indent="0">
              <a:buNone/>
            </a:pPr>
            <a:r>
              <a:rPr lang="sl-SI" altLang="sl-SI" sz="1500" i="1" dirty="0"/>
              <a:t>S katerimi strategijami si lahko pomagate?  </a:t>
            </a:r>
          </a:p>
          <a:p>
            <a:pPr marL="0" indent="0">
              <a:buNone/>
            </a:pPr>
            <a:endParaRPr lang="sl-SI" altLang="sl-SI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altLang="sl-SI" sz="1800" b="1" dirty="0">
                <a:solidFill>
                  <a:srgbClr val="7030A0"/>
                </a:solidFill>
              </a:rPr>
              <a:t>3. V SU zapišite, kaj vam je dalo misliti </a:t>
            </a:r>
          </a:p>
          <a:p>
            <a:pPr marL="0" indent="0">
              <a:buNone/>
            </a:pPr>
            <a:r>
              <a:rPr lang="sl-SI" altLang="sl-SI" sz="1800" b="1" dirty="0">
                <a:solidFill>
                  <a:srgbClr val="7030A0"/>
                </a:solidFill>
              </a:rPr>
              <a:t>in kje vidite konkretne priložnosti.</a:t>
            </a:r>
          </a:p>
        </p:txBody>
      </p:sp>
      <p:pic>
        <p:nvPicPr>
          <p:cNvPr id="86020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0"/>
          <a:stretch/>
        </p:blipFill>
        <p:spPr bwMode="auto">
          <a:xfrm>
            <a:off x="7460818" y="3429000"/>
            <a:ext cx="2820230" cy="18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2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en kot pravokotnika 4"/>
          <p:cNvSpPr/>
          <p:nvPr/>
        </p:nvSpPr>
        <p:spPr>
          <a:xfrm flipH="1" flipV="1">
            <a:off x="1524001" y="857248"/>
            <a:ext cx="8892779" cy="4624387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69344" y="1007265"/>
            <a:ext cx="7911704" cy="66675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sl-SI" sz="2000" dirty="0"/>
              <a:t>RAZMISLEK V PARIH:</a:t>
            </a:r>
            <a:br>
              <a:rPr lang="sl-SI" sz="2000" dirty="0"/>
            </a:br>
            <a:endParaRPr lang="sl-SI" sz="2000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69344" y="1782366"/>
            <a:ext cx="7911704" cy="3543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sl-SI" i="1" dirty="0" smtClean="0"/>
              <a:t>Kaj po vašem je ČSP (opredelitev) </a:t>
            </a:r>
          </a:p>
          <a:p>
            <a:pPr marL="0" indent="0">
              <a:buNone/>
              <a:defRPr/>
            </a:pPr>
            <a:r>
              <a:rPr lang="sl-SI" i="1" dirty="0" smtClean="0"/>
              <a:t>Kako se kaže (dimenzije)?</a:t>
            </a:r>
          </a:p>
          <a:p>
            <a:pPr marL="0" indent="0">
              <a:buNone/>
              <a:defRPr/>
            </a:pPr>
            <a:r>
              <a:rPr lang="sl-SI" dirty="0" smtClean="0">
                <a:solidFill>
                  <a:srgbClr val="7030A0"/>
                </a:solidFill>
              </a:rPr>
              <a:t>Zapišite na listič/plakat / v</a:t>
            </a:r>
            <a:r>
              <a:rPr lang="sl-SI" b="1" dirty="0" smtClean="0">
                <a:solidFill>
                  <a:srgbClr val="7030A0"/>
                </a:solidFill>
              </a:rPr>
              <a:t> FORUM.</a:t>
            </a:r>
          </a:p>
          <a:p>
            <a:pPr marL="0" indent="0">
              <a:buNone/>
              <a:defRPr/>
            </a:pPr>
            <a:endParaRPr lang="sl-SI" dirty="0" smtClean="0"/>
          </a:p>
          <a:p>
            <a:pPr marL="0" indent="0">
              <a:buNone/>
              <a:defRPr/>
            </a:pPr>
            <a:r>
              <a:rPr lang="sl-SI" dirty="0" smtClean="0"/>
              <a:t>ČSP je učinkovito vzpostavljanje odnosa s sabo in drugimi.</a:t>
            </a:r>
          </a:p>
          <a:p>
            <a:pPr marL="0" indent="0">
              <a:buNone/>
              <a:defRPr/>
            </a:pPr>
            <a:endParaRPr lang="sl-SI" dirty="0" smtClean="0"/>
          </a:p>
          <a:p>
            <a:pPr marL="0" indent="0">
              <a:buNone/>
              <a:defRPr/>
            </a:pPr>
            <a:r>
              <a:rPr lang="sl-SI" dirty="0" smtClean="0"/>
              <a:t>ČP je prepoznavanje čustev in občutij pri sebi in drugih ter ustrezno reagiranje/odziv vključno z uravnavanjem.</a:t>
            </a:r>
          </a:p>
          <a:p>
            <a:pPr marL="0" indent="0">
              <a:buNone/>
              <a:defRPr/>
            </a:pPr>
            <a:endParaRPr lang="sl-SI" i="1" dirty="0"/>
          </a:p>
          <a:p>
            <a:pPr marL="0" indent="0">
              <a:buNone/>
              <a:defRPr/>
            </a:pPr>
            <a:r>
              <a:rPr lang="sl-SI" sz="1650" i="1" dirty="0">
                <a:solidFill>
                  <a:srgbClr val="00B050"/>
                </a:solidFill>
              </a:rPr>
              <a:t>Oglejte si vsaj 1 od obeh videov (priporočamo izmenjavo vtisov) in preberite priporočene vire: </a:t>
            </a:r>
          </a:p>
          <a:p>
            <a:pPr marL="0" indent="0">
              <a:buNone/>
              <a:defRPr/>
            </a:pPr>
            <a:r>
              <a:rPr lang="sl-SI" sz="1350" u="sng" dirty="0">
                <a:solidFill>
                  <a:schemeClr val="accent3"/>
                </a:solidFill>
                <a:hlinkClick r:id="rId2"/>
              </a:rPr>
              <a:t>https://youtu.be/LgUCyWhJf6s</a:t>
            </a:r>
            <a:endParaRPr lang="sl-SI" sz="1350" dirty="0">
              <a:solidFill>
                <a:schemeClr val="accent3"/>
              </a:solidFill>
            </a:endParaRPr>
          </a:p>
          <a:p>
            <a:pPr marL="0" indent="0">
              <a:buNone/>
              <a:defRPr/>
            </a:pPr>
            <a:r>
              <a:rPr lang="sl-SI" sz="1350" u="sng" dirty="0">
                <a:solidFill>
                  <a:schemeClr val="accent3"/>
                </a:solidFill>
                <a:hlinkClick r:id="rId3"/>
              </a:rPr>
              <a:t>https://www.youtube.com/watch?v=WjOowWxOXCg&amp;feature=youtu.be</a:t>
            </a:r>
            <a:endParaRPr lang="sl-SI" sz="1350" u="sng" dirty="0">
              <a:solidFill>
                <a:schemeClr val="accent3"/>
              </a:solidFill>
            </a:endParaRPr>
          </a:p>
          <a:p>
            <a:pPr marL="0" indent="0">
              <a:buNone/>
              <a:defRPr/>
            </a:pPr>
            <a:endParaRPr lang="sl-SI" i="1" dirty="0" smtClean="0"/>
          </a:p>
          <a:p>
            <a:pPr marL="0" indent="0">
              <a:buNone/>
              <a:defRPr/>
            </a:pPr>
            <a:endParaRPr lang="sl-SI" dirty="0"/>
          </a:p>
        </p:txBody>
      </p:sp>
      <p:pic>
        <p:nvPicPr>
          <p:cNvPr id="8192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6" y="1130499"/>
            <a:ext cx="2194322" cy="11953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7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E7A0E6C8-592D-4AC5-AB51-A365EB5A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72741"/>
            <a:ext cx="9144000" cy="656183"/>
          </a:xfrm>
        </p:spPr>
        <p:txBody>
          <a:bodyPr>
            <a:noAutofit/>
          </a:bodyPr>
          <a:lstStyle/>
          <a:p>
            <a:pPr algn="ctr"/>
            <a:r>
              <a:rPr lang="sl-SI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modul: </a:t>
            </a:r>
            <a:r>
              <a:rPr lang="sl-SI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NEŽELENO VEDENJE, RAZLOGI, PREPREČEVANJE IN UKREPANJE</a:t>
            </a:r>
            <a:endParaRPr lang="sl-SI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značba mesta vsebine 3">
            <a:extLst>
              <a:ext uri="{FF2B5EF4-FFF2-40B4-BE49-F238E27FC236}">
                <a16:creationId xmlns:a16="http://schemas.microsoft.com/office/drawing/2014/main" id="{F435EDFB-C476-4B0B-9A51-07048A501578}"/>
              </a:ext>
            </a:extLst>
          </p:cNvPr>
          <p:cNvSpPr txBox="1">
            <a:spLocks/>
          </p:cNvSpPr>
          <p:nvPr/>
        </p:nvSpPr>
        <p:spPr>
          <a:xfrm>
            <a:off x="6201248" y="1949204"/>
            <a:ext cx="3900767" cy="42762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sl-SI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8B6CC45-7734-4160-8C7B-280EA890A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51378"/>
            <a:ext cx="5006294" cy="437408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74F77ED-4641-452E-888B-894CEE6C1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213" y="2114686"/>
            <a:ext cx="3841135" cy="296023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EFE62A6-B5C6-4B33-8DEF-EF79B7FE5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36" y="1986098"/>
            <a:ext cx="3263337" cy="30185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CC3A3ED-0D6A-40AB-A054-82D6528B7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942" y="4300187"/>
            <a:ext cx="4266812" cy="154946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713D16C-E353-487F-994E-882194594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732" y="1949204"/>
            <a:ext cx="3521201" cy="14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E7A0E6C8-592D-4AC5-AB51-A365EB5A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245" y="484286"/>
            <a:ext cx="8130765" cy="656183"/>
          </a:xfrm>
        </p:spPr>
        <p:txBody>
          <a:bodyPr>
            <a:noAutofit/>
          </a:bodyPr>
          <a:lstStyle/>
          <a:p>
            <a:pPr algn="ctr"/>
            <a:r>
              <a:rPr lang="sl-SI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Izbirni modul:</a:t>
            </a:r>
            <a:r>
              <a:rPr lang="sl-SI" sz="2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PSIHOLOŠKA ODPORNOST, DUŠEVNO ZDRAVJE IN PSIHIČNO BLAGOSTANJE</a:t>
            </a:r>
            <a:endParaRPr lang="sl-SI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značba mesta vsebine 3">
            <a:extLst>
              <a:ext uri="{FF2B5EF4-FFF2-40B4-BE49-F238E27FC236}">
                <a16:creationId xmlns:a16="http://schemas.microsoft.com/office/drawing/2014/main" id="{F435EDFB-C476-4B0B-9A51-07048A501578}"/>
              </a:ext>
            </a:extLst>
          </p:cNvPr>
          <p:cNvSpPr txBox="1">
            <a:spLocks/>
          </p:cNvSpPr>
          <p:nvPr/>
        </p:nvSpPr>
        <p:spPr>
          <a:xfrm>
            <a:off x="6201248" y="1949204"/>
            <a:ext cx="3900767" cy="42762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sl-SI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53B38DF-748D-43A0-8536-CF7D56F6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62" y="1572330"/>
            <a:ext cx="7394394" cy="51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192089" y="205389"/>
            <a:ext cx="11483974" cy="88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omic Sans MS"/>
              <a:buNone/>
            </a:pPr>
            <a:r>
              <a:rPr lang="sl-SI"/>
              <a:t>Kakšen delež kolektiva oz. sodelavcev je v tem šolskem letu izvajalo altivnosti VSUO pri svojem delu?</a:t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125" y="1233500"/>
            <a:ext cx="10986848" cy="492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0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463" y="0"/>
            <a:ext cx="10046369" cy="808918"/>
          </a:xfrm>
        </p:spPr>
        <p:txBody>
          <a:bodyPr>
            <a:normAutofit fontScale="90000"/>
          </a:bodyPr>
          <a:lstStyle/>
          <a:p>
            <a:r>
              <a:rPr lang="sl-SI" dirty="0"/>
              <a:t>Model VSUO: od razvojnih timov do celotne šole        (</a:t>
            </a:r>
            <a:r>
              <a:rPr lang="sl-SI" dirty="0" err="1" smtClean="0"/>
              <a:t>vsešolski</a:t>
            </a:r>
            <a:r>
              <a:rPr lang="sl-SI" dirty="0" smtClean="0"/>
              <a:t>-celosten pristop: doseči vse učitelje in učence)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59567" y="1104374"/>
            <a:ext cx="5306518" cy="5390211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63 VIZ </a:t>
            </a:r>
            <a:r>
              <a:rPr lang="sl-SI" dirty="0"/>
              <a:t>v 3 letnem </a:t>
            </a:r>
            <a:r>
              <a:rPr lang="sl-SI" dirty="0" smtClean="0"/>
              <a:t>projektu, </a:t>
            </a:r>
            <a:r>
              <a:rPr lang="sl-SI" dirty="0"/>
              <a:t>90 </a:t>
            </a:r>
            <a:r>
              <a:rPr lang="sl-SI" dirty="0" smtClean="0"/>
              <a:t>od 2023, 25 </a:t>
            </a:r>
            <a:r>
              <a:rPr lang="sl-SI" dirty="0"/>
              <a:t>pilotno, tudi 40 iz </a:t>
            </a:r>
            <a:r>
              <a:rPr lang="sl-SI" dirty="0" err="1"/>
              <a:t>RaP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Hibridna zasnova: </a:t>
            </a:r>
            <a:r>
              <a:rPr lang="sl-SI" dirty="0"/>
              <a:t>kombinacija </a:t>
            </a:r>
            <a:r>
              <a:rPr lang="sl-SI" dirty="0" err="1" smtClean="0"/>
              <a:t>inovat</a:t>
            </a:r>
            <a:r>
              <a:rPr lang="sl-SI" dirty="0" smtClean="0"/>
              <a:t>. </a:t>
            </a:r>
            <a:r>
              <a:rPr lang="sl-SI" dirty="0"/>
              <a:t>m</a:t>
            </a:r>
            <a:r>
              <a:rPr lang="sl-SI" dirty="0" smtClean="0"/>
              <a:t>odela spletnega </a:t>
            </a:r>
            <a:r>
              <a:rPr lang="sl-SI" dirty="0"/>
              <a:t>usposabljanja in podpiranja timov v </a:t>
            </a:r>
            <a:r>
              <a:rPr lang="sl-SI" dirty="0" smtClean="0"/>
              <a:t>živo </a:t>
            </a:r>
            <a:r>
              <a:rPr lang="sl-SI" dirty="0"/>
              <a:t>za </a:t>
            </a:r>
            <a:r>
              <a:rPr lang="sl-SI" dirty="0" smtClean="0"/>
              <a:t> </a:t>
            </a:r>
            <a:r>
              <a:rPr lang="sl-SI" dirty="0"/>
              <a:t>raven </a:t>
            </a:r>
            <a:r>
              <a:rPr lang="sl-SI" dirty="0" smtClean="0"/>
              <a:t>šole </a:t>
            </a:r>
          </a:p>
          <a:p>
            <a:endParaRPr lang="sl-SI" dirty="0"/>
          </a:p>
          <a:p>
            <a:r>
              <a:rPr lang="sl-SI" dirty="0" smtClean="0"/>
              <a:t>4 </a:t>
            </a:r>
            <a:r>
              <a:rPr lang="sl-SI" dirty="0"/>
              <a:t>temeljni </a:t>
            </a:r>
            <a:r>
              <a:rPr lang="sl-SI" dirty="0" smtClean="0"/>
              <a:t>moduli (odnosna </a:t>
            </a:r>
            <a:r>
              <a:rPr lang="sl-SI" dirty="0" err="1"/>
              <a:t>komp</a:t>
            </a:r>
            <a:r>
              <a:rPr lang="sl-SI" dirty="0"/>
              <a:t>, </a:t>
            </a:r>
            <a:r>
              <a:rPr lang="sl-SI" dirty="0" err="1"/>
              <a:t>čustv</a:t>
            </a:r>
            <a:r>
              <a:rPr lang="sl-SI" dirty="0"/>
              <a:t> </a:t>
            </a:r>
            <a:r>
              <a:rPr lang="sl-SI" dirty="0" err="1"/>
              <a:t>soc</a:t>
            </a:r>
            <a:r>
              <a:rPr lang="sl-SI" dirty="0"/>
              <a:t> veščine, neželeno vedenje in MVN, </a:t>
            </a:r>
            <a:r>
              <a:rPr lang="sl-SI" dirty="0" err="1" smtClean="0"/>
              <a:t>vsešolski</a:t>
            </a:r>
            <a:r>
              <a:rPr lang="sl-SI" dirty="0" smtClean="0"/>
              <a:t> </a:t>
            </a:r>
            <a:r>
              <a:rPr lang="sl-SI" dirty="0"/>
              <a:t>pristop) ter 6 izbirnih </a:t>
            </a:r>
            <a:r>
              <a:rPr lang="sl-SI" dirty="0" smtClean="0"/>
              <a:t>(po 8h, skupaj 80 h)</a:t>
            </a:r>
            <a:endParaRPr lang="sl-SI" dirty="0"/>
          </a:p>
          <a:p>
            <a:endParaRPr lang="sl-SI" dirty="0" smtClean="0"/>
          </a:p>
          <a:p>
            <a:r>
              <a:rPr lang="sl-SI" dirty="0" smtClean="0"/>
              <a:t>Preko </a:t>
            </a:r>
            <a:r>
              <a:rPr lang="sl-SI" dirty="0"/>
              <a:t>60 videov slo </a:t>
            </a:r>
            <a:r>
              <a:rPr lang="sl-SI" dirty="0" smtClean="0"/>
              <a:t>strokovnjakinj                            </a:t>
            </a:r>
            <a:r>
              <a:rPr lang="sl-SI" sz="2100" dirty="0" smtClean="0"/>
              <a:t>(</a:t>
            </a:r>
            <a:r>
              <a:rPr lang="sl-SI" sz="2100" i="1" dirty="0"/>
              <a:t>dr. Košir, dr. Pečjak, dr. Rupnik Vec, dr. Rutar Ilc, dr. </a:t>
            </a:r>
            <a:r>
              <a:rPr lang="sl-SI" sz="2100" i="1" dirty="0" err="1"/>
              <a:t>Kiswarday</a:t>
            </a:r>
            <a:r>
              <a:rPr lang="sl-SI" sz="2100" i="1" dirty="0"/>
              <a:t>, dr. Kos Mikuš, dr. Rupar, dr. </a:t>
            </a:r>
            <a:r>
              <a:rPr lang="sl-SI" sz="2100" i="1" dirty="0" err="1"/>
              <a:t>Poštuvan</a:t>
            </a:r>
            <a:r>
              <a:rPr lang="sl-SI" sz="2100" i="1" dirty="0"/>
              <a:t>, mag. Bizjak, mag. Pušnik, dr. Plavčak, mag. Ožek Rogič, dr. Jurišić, dr. Polak, Tacol</a:t>
            </a:r>
            <a:r>
              <a:rPr lang="sl-SI" sz="2100" dirty="0" smtClean="0"/>
              <a:t> …)</a:t>
            </a:r>
          </a:p>
          <a:p>
            <a:endParaRPr lang="sl-SI" sz="1000" dirty="0" smtClean="0"/>
          </a:p>
          <a:p>
            <a:r>
              <a:rPr lang="sl-SI" sz="2000" dirty="0"/>
              <a:t>Preko 300 idej/navodil za aktivnosti z učenci in kolektivom ter </a:t>
            </a:r>
            <a:r>
              <a:rPr lang="sl-SI" sz="2000" dirty="0" err="1"/>
              <a:t>reflektiranje</a:t>
            </a:r>
            <a:r>
              <a:rPr lang="sl-SI" sz="2000" dirty="0"/>
              <a:t> ter podporna gradiva in povezave</a:t>
            </a:r>
          </a:p>
          <a:p>
            <a:endParaRPr lang="sl-SI" sz="2100" dirty="0"/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53150" y="1104374"/>
            <a:ext cx="4374482" cy="4914142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Predloge </a:t>
            </a:r>
            <a:r>
              <a:rPr lang="sl-SI" dirty="0"/>
              <a:t>za sistematično načrtovanje VSUO na ravni šole (</a:t>
            </a:r>
            <a:r>
              <a:rPr lang="sl-SI" dirty="0" err="1"/>
              <a:t>vsešolski</a:t>
            </a:r>
            <a:r>
              <a:rPr lang="sl-SI" dirty="0"/>
              <a:t>, „sistemski“ pristop)</a:t>
            </a:r>
          </a:p>
          <a:p>
            <a:endParaRPr lang="sl-SI" sz="1400" dirty="0"/>
          </a:p>
          <a:p>
            <a:r>
              <a:rPr lang="sl-SI" dirty="0" smtClean="0"/>
              <a:t>Videi </a:t>
            </a:r>
            <a:r>
              <a:rPr lang="sl-SI" dirty="0"/>
              <a:t>in </a:t>
            </a:r>
            <a:r>
              <a:rPr lang="sl-SI" dirty="0" smtClean="0"/>
              <a:t>gradiva (poročila, strategije</a:t>
            </a:r>
            <a:r>
              <a:rPr lang="sl-SI" dirty="0"/>
              <a:t>, refleksije) </a:t>
            </a:r>
            <a:r>
              <a:rPr lang="sl-SI" dirty="0" smtClean="0"/>
              <a:t>šol</a:t>
            </a:r>
          </a:p>
          <a:p>
            <a:endParaRPr lang="sl-SI" sz="1400" dirty="0"/>
          </a:p>
          <a:p>
            <a:r>
              <a:rPr lang="sl-SI" dirty="0" smtClean="0"/>
              <a:t>Opravljena vmesna in končna evalvacija (timov in osebna- </a:t>
            </a:r>
            <a:r>
              <a:rPr lang="sl-SI" dirty="0" err="1" smtClean="0"/>
              <a:t>odn</a:t>
            </a:r>
            <a:r>
              <a:rPr lang="sl-SI" dirty="0" smtClean="0"/>
              <a:t>. k.)</a:t>
            </a:r>
          </a:p>
          <a:p>
            <a:endParaRPr lang="sl-SI" sz="1300" dirty="0"/>
          </a:p>
          <a:p>
            <a:r>
              <a:rPr lang="sl-SI" dirty="0" smtClean="0"/>
              <a:t>Spletna </a:t>
            </a:r>
            <a:r>
              <a:rPr lang="sl-SI" dirty="0"/>
              <a:t>usposabljanja (2021), </a:t>
            </a:r>
            <a:r>
              <a:rPr lang="sl-SI" dirty="0" err="1" smtClean="0"/>
              <a:t>npr</a:t>
            </a:r>
            <a:r>
              <a:rPr lang="sl-SI" dirty="0" smtClean="0"/>
              <a:t> IJZ, TDI, vključenih več kot 2000 </a:t>
            </a:r>
            <a:r>
              <a:rPr lang="sl-SI" dirty="0"/>
              <a:t>ped. del</a:t>
            </a:r>
            <a:r>
              <a:rPr lang="sl-SI" dirty="0" smtClean="0"/>
              <a:t>.</a:t>
            </a:r>
          </a:p>
          <a:p>
            <a:endParaRPr lang="sl-SI" sz="1400" dirty="0"/>
          </a:p>
          <a:p>
            <a:r>
              <a:rPr lang="sl-SI" dirty="0"/>
              <a:t>Posveti za širši krog ped. del. (ravnatelji, pomočniki, </a:t>
            </a:r>
            <a:r>
              <a:rPr lang="sl-SI" dirty="0" err="1"/>
              <a:t>šsd</a:t>
            </a:r>
            <a:r>
              <a:rPr lang="sl-SI" dirty="0"/>
              <a:t>, RP </a:t>
            </a:r>
            <a:r>
              <a:rPr lang="sl-SI" dirty="0" smtClean="0"/>
              <a:t>…)</a:t>
            </a:r>
          </a:p>
          <a:p>
            <a:endParaRPr lang="sl-SI" sz="1400" dirty="0"/>
          </a:p>
          <a:p>
            <a:r>
              <a:rPr lang="sl-SI" dirty="0" smtClean="0"/>
              <a:t>Spletni zavihek VSUO z videi, gradivi, protokoli …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81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192089" y="205389"/>
            <a:ext cx="11483974" cy="88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omic Sans MS"/>
              <a:buNone/>
            </a:pPr>
            <a:r>
              <a:rPr lang="sl-SI"/>
              <a:t>Koliko učencev/otrok/dijakov ste na šolah dosegli z aktivnostmi VSUO?</a:t>
            </a: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00" y="1233500"/>
            <a:ext cx="11122400" cy="478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192087" y="1233488"/>
            <a:ext cx="11483976" cy="493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  <p:pic>
        <p:nvPicPr>
          <p:cNvPr id="172" name="Google Shape;172;p25" descr="Grafikon odgovorov na obrazce. Naslov vprašanja: Ob katerih priložnostih se učenci/otroci/dijaki najpogosteje srečujejo z aktivnostmi VSUO?. Število odgovorov: 64 odgovorov." title="Ob katerih priložnostih se učenci/otroci/dijaki najpogosteje srečujejo z aktivnostmi VSUO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77" y="0"/>
            <a:ext cx="989794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209551" y="-11"/>
            <a:ext cx="11484000" cy="88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omic Sans MS"/>
              <a:buNone/>
            </a:pPr>
            <a:r>
              <a:rPr lang="sl-SI"/>
              <a:t>Ob katerih priložnostih se učenci/otroci/dijaki najpogosteje srečujejo z aktivnostmi VSUO?</a:t>
            </a:r>
            <a:endParaRPr/>
          </a:p>
        </p:txBody>
      </p:sp>
      <p:sp>
        <p:nvSpPr>
          <p:cNvPr id="174" name="Google Shape;174;p25"/>
          <p:cNvSpPr txBox="1"/>
          <p:nvPr/>
        </p:nvSpPr>
        <p:spPr>
          <a:xfrm>
            <a:off x="5545669" y="6380832"/>
            <a:ext cx="59351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*Izbrali oz. dopisali ste lahko vse primerne odgovore.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653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/>
        </p:nvSpPr>
        <p:spPr>
          <a:xfrm>
            <a:off x="5647053" y="6279284"/>
            <a:ext cx="59351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*Izbrali oz. dopisali ste lahko vse primerne odgovore.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3031375" y="1507836"/>
            <a:ext cx="91606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počutje in povezanost (ledotalilci, povezovalci, Kaj potrebujem za dobro počutje, Skupno oblikovanje dogovorov ...)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987041" y="1848865"/>
            <a:ext cx="91606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pismenosti (čuječnost, stopnjevanje čustev, nedokončani stavki …)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3031375" y="2152481"/>
            <a:ext cx="91606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komunikacijo (Jezik žiraf in volkov …)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031375" y="2417737"/>
            <a:ext cx="91606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jaz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2989810" y="2685471"/>
            <a:ext cx="91606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neželenem vedenju (4R, ABC, načrt neželenega vedenja …)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2768138" y="3357579"/>
            <a:ext cx="1936865" cy="3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3031374" y="2975666"/>
            <a:ext cx="91606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izbirnih modulih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6" descr="Grafikon odgovorov na obrazce. Naslov vprašanja: Katere aktivnosti VSUO ste v tem šolskem letu na šoli najpogosteje izvajali?. Število odgovorov: 64 odgovorov." title="Katere aktivnosti VSUO ste v tem šolskem letu na šoli najpogosteje izvajali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50" y="251900"/>
            <a:ext cx="12030925" cy="570996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192100" y="205402"/>
            <a:ext cx="11484000" cy="10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omic Sans MS"/>
              <a:buNone/>
            </a:pPr>
            <a:r>
              <a:rPr lang="sl-SI"/>
              <a:t>Katere aktivnosti VSUO ste na šoli najpogosteje izvajali?</a:t>
            </a:r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5873" y="1330200"/>
            <a:ext cx="8686051" cy="4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5875" y="1715393"/>
            <a:ext cx="12192002" cy="40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8800" y="2541834"/>
            <a:ext cx="12030925" cy="400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7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074B56B4-7299-4F02-B779-79111FEF8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42" y="943189"/>
            <a:ext cx="7376499" cy="497162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55442F0-3FF8-42D9-B848-28C84FECA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05" y="1134787"/>
            <a:ext cx="8121813" cy="47800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A4A2548-6614-4B98-A123-E1B7CD0A1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068" y="1181941"/>
            <a:ext cx="7035571" cy="472440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27E83B1-2A18-4509-938B-384D6A7C5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093" y="1199172"/>
            <a:ext cx="7035571" cy="465125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8310A2A-5569-4B40-8CD0-5191FE87D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895" y="1213886"/>
            <a:ext cx="6904602" cy="472042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C414EBE-F166-480F-838E-3695940D0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171" y="1675205"/>
            <a:ext cx="6677975" cy="460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41306A4-C323-432F-8811-0F67A7070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0082" y="921047"/>
            <a:ext cx="8760278" cy="5015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OŠ Križevci, Križevci pri Ljutomeru 16/b</a:t>
            </a:r>
          </a:p>
          <a:p>
            <a:pPr marL="0" indent="0">
              <a:buNone/>
            </a:pPr>
            <a:r>
              <a:rPr lang="sl-SI" sz="2000" dirty="0"/>
              <a:t>Ravnateljica: Vasilija Stolnik</a:t>
            </a:r>
          </a:p>
          <a:p>
            <a:pPr marL="0" indent="0">
              <a:buNone/>
            </a:pPr>
            <a:r>
              <a:rPr lang="sl-SI" sz="2000" dirty="0" smtClean="0"/>
              <a:t>Avtorica prejšnje in sledečih 10 drsnic: </a:t>
            </a:r>
            <a:r>
              <a:rPr lang="sl-SI" sz="2000" dirty="0"/>
              <a:t>Tina Hojnik s projektnim timom</a:t>
            </a:r>
          </a:p>
          <a:p>
            <a:pPr marL="0" indent="0" algn="ctr">
              <a:buNone/>
            </a:pPr>
            <a:endParaRPr lang="sl-SI" sz="27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sl-SI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Kako </a:t>
            </a:r>
            <a:r>
              <a:rPr lang="sl-SI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zagotavljate, da dejavnosti sistematično zajamejo vse učence?</a:t>
            </a:r>
          </a:p>
          <a:p>
            <a:pPr marL="685800" lvl="2" indent="0">
              <a:buNone/>
            </a:pPr>
            <a:endParaRPr lang="sl-SI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Ali jih izvaja večina strokovnih delavcev? Kje so izzivi?</a:t>
            </a:r>
          </a:p>
        </p:txBody>
      </p:sp>
    </p:spTree>
    <p:extLst>
      <p:ext uri="{BB962C8B-B14F-4D97-AF65-F5344CB8AC3E}">
        <p14:creationId xmlns:p14="http://schemas.microsoft.com/office/powerpoint/2010/main" val="10569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4F4B88D-2A54-4B16-A3F5-D4ECCAFA2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30" y="857250"/>
            <a:ext cx="7659688" cy="51435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DC80482-C434-4D12-9B1D-B1BC6AEE4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548" y="5052703"/>
            <a:ext cx="6170477" cy="378619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8B6D4910-4953-4840-9FB5-017BCB1A25F6}"/>
              </a:ext>
            </a:extLst>
          </p:cNvPr>
          <p:cNvCxnSpPr>
            <a:cxnSpLocks/>
          </p:cNvCxnSpPr>
          <p:nvPr/>
        </p:nvCxnSpPr>
        <p:spPr>
          <a:xfrm flipV="1">
            <a:off x="5145024" y="1906526"/>
            <a:ext cx="1632204" cy="314617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5242D18A-40FE-41B4-974A-4E5496DAEA75}"/>
              </a:ext>
            </a:extLst>
          </p:cNvPr>
          <p:cNvCxnSpPr>
            <a:cxnSpLocks/>
          </p:cNvCxnSpPr>
          <p:nvPr/>
        </p:nvCxnSpPr>
        <p:spPr>
          <a:xfrm flipV="1">
            <a:off x="5426202" y="2798066"/>
            <a:ext cx="1515618" cy="225463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FA1871F3-B7E7-4BF4-80B6-C7EE32D61129}"/>
              </a:ext>
            </a:extLst>
          </p:cNvPr>
          <p:cNvCxnSpPr>
            <a:cxnSpLocks/>
          </p:cNvCxnSpPr>
          <p:nvPr/>
        </p:nvCxnSpPr>
        <p:spPr>
          <a:xfrm flipV="1">
            <a:off x="5679948" y="3655742"/>
            <a:ext cx="1261872" cy="139696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42091170-9839-4307-9DB6-0A2BF260574D}"/>
              </a:ext>
            </a:extLst>
          </p:cNvPr>
          <p:cNvCxnSpPr>
            <a:cxnSpLocks/>
          </p:cNvCxnSpPr>
          <p:nvPr/>
        </p:nvCxnSpPr>
        <p:spPr>
          <a:xfrm flipV="1">
            <a:off x="5796534" y="4354222"/>
            <a:ext cx="1261872" cy="69848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9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6FE56D3-68CD-4E4A-B424-0ADADEF49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92" y="795528"/>
            <a:ext cx="7707538" cy="5095494"/>
          </a:xfrm>
          <a:prstGeom prst="rect">
            <a:avLst/>
          </a:prstGeom>
        </p:spPr>
      </p:pic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0F444509-66CF-4597-8D9F-FBA72014C1D1}"/>
              </a:ext>
            </a:extLst>
          </p:cNvPr>
          <p:cNvCxnSpPr>
            <a:cxnSpLocks/>
          </p:cNvCxnSpPr>
          <p:nvPr/>
        </p:nvCxnSpPr>
        <p:spPr>
          <a:xfrm flipV="1">
            <a:off x="3643122" y="1344168"/>
            <a:ext cx="4323542" cy="332613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AB641F51-84AE-488B-8F44-3242B061D430}"/>
              </a:ext>
            </a:extLst>
          </p:cNvPr>
          <p:cNvCxnSpPr>
            <a:cxnSpLocks/>
          </p:cNvCxnSpPr>
          <p:nvPr/>
        </p:nvCxnSpPr>
        <p:spPr>
          <a:xfrm flipV="1">
            <a:off x="4564976" y="2776919"/>
            <a:ext cx="2366726" cy="195681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87284863-DC52-4748-8812-004F42D819EC}"/>
              </a:ext>
            </a:extLst>
          </p:cNvPr>
          <p:cNvCxnSpPr>
            <a:cxnSpLocks/>
          </p:cNvCxnSpPr>
          <p:nvPr/>
        </p:nvCxnSpPr>
        <p:spPr>
          <a:xfrm flipV="1">
            <a:off x="7627026" y="4285107"/>
            <a:ext cx="443959" cy="42748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B970D43B-9D4D-4DD3-8322-C156B408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993" y="4754881"/>
            <a:ext cx="7264536" cy="562957"/>
          </a:xfrm>
          <a:prstGeom prst="rect">
            <a:avLst/>
          </a:prstGeom>
        </p:spPr>
      </p:pic>
      <p:sp>
        <p:nvSpPr>
          <p:cNvPr id="25" name="Pravokotnik: zaokroženi vogali 24">
            <a:extLst>
              <a:ext uri="{FF2B5EF4-FFF2-40B4-BE49-F238E27FC236}">
                <a16:creationId xmlns:a16="http://schemas.microsoft.com/office/drawing/2014/main" id="{DFAEBDC5-C4BF-4450-91A6-9CD58562CD90}"/>
              </a:ext>
            </a:extLst>
          </p:cNvPr>
          <p:cNvSpPr/>
          <p:nvPr/>
        </p:nvSpPr>
        <p:spPr>
          <a:xfrm>
            <a:off x="7966665" y="4109086"/>
            <a:ext cx="1550865" cy="56121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7" name="Pravokotnik: zaokroženi vogali 26">
            <a:extLst>
              <a:ext uri="{FF2B5EF4-FFF2-40B4-BE49-F238E27FC236}">
                <a16:creationId xmlns:a16="http://schemas.microsoft.com/office/drawing/2014/main" id="{87DCC6A1-10DA-4E81-B426-98EBAA468FDA}"/>
              </a:ext>
            </a:extLst>
          </p:cNvPr>
          <p:cNvSpPr/>
          <p:nvPr/>
        </p:nvSpPr>
        <p:spPr>
          <a:xfrm>
            <a:off x="6763383" y="2273998"/>
            <a:ext cx="960250" cy="43948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8" name="Pravokotnik: zaokroženi vogali 27">
            <a:extLst>
              <a:ext uri="{FF2B5EF4-FFF2-40B4-BE49-F238E27FC236}">
                <a16:creationId xmlns:a16="http://schemas.microsoft.com/office/drawing/2014/main" id="{9C0FCBA8-B7AF-41C2-A670-3B72D50909EC}"/>
              </a:ext>
            </a:extLst>
          </p:cNvPr>
          <p:cNvSpPr/>
          <p:nvPr/>
        </p:nvSpPr>
        <p:spPr>
          <a:xfrm>
            <a:off x="8070985" y="1259558"/>
            <a:ext cx="1332859" cy="83213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</p:spTree>
    <p:extLst>
      <p:ext uri="{BB962C8B-B14F-4D97-AF65-F5344CB8AC3E}">
        <p14:creationId xmlns:p14="http://schemas.microsoft.com/office/powerpoint/2010/main" val="32957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36E3465-8A07-4A64-A724-67D586BC7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517" y="931904"/>
            <a:ext cx="7305056" cy="499419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1569572-E18B-4052-AF33-37A2A0D5E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428" y="4619863"/>
            <a:ext cx="6595396" cy="481930"/>
          </a:xfrm>
          <a:prstGeom prst="rect">
            <a:avLst/>
          </a:prstGeom>
        </p:spPr>
      </p:pic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45C6FBA6-C68F-40E7-9209-2CAEFCCEF59B}"/>
              </a:ext>
            </a:extLst>
          </p:cNvPr>
          <p:cNvCxnSpPr/>
          <p:nvPr/>
        </p:nvCxnSpPr>
        <p:spPr>
          <a:xfrm flipV="1">
            <a:off x="7276785" y="4073653"/>
            <a:ext cx="432054" cy="62850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76ECCCAD-239A-4CD3-AF5C-291134B0CA29}"/>
              </a:ext>
            </a:extLst>
          </p:cNvPr>
          <p:cNvCxnSpPr>
            <a:cxnSpLocks/>
          </p:cNvCxnSpPr>
          <p:nvPr/>
        </p:nvCxnSpPr>
        <p:spPr>
          <a:xfrm flipV="1">
            <a:off x="6777228" y="2660905"/>
            <a:ext cx="1234440" cy="204125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9CC74638-855A-4291-BCE0-2306EA90A1A5}"/>
              </a:ext>
            </a:extLst>
          </p:cNvPr>
          <p:cNvCxnSpPr>
            <a:cxnSpLocks/>
          </p:cNvCxnSpPr>
          <p:nvPr/>
        </p:nvCxnSpPr>
        <p:spPr>
          <a:xfrm flipV="1">
            <a:off x="5892546" y="1371600"/>
            <a:ext cx="1858518" cy="333056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>
            <a:extLst>
              <a:ext uri="{FF2B5EF4-FFF2-40B4-BE49-F238E27FC236}">
                <a16:creationId xmlns:a16="http://schemas.microsoft.com/office/drawing/2014/main" id="{0FD1A3BD-F374-4D3B-BEC6-F55F38101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908" y="4660725"/>
            <a:ext cx="450056" cy="464344"/>
          </a:xfrm>
          <a:prstGeom prst="rect">
            <a:avLst/>
          </a:prstGeom>
        </p:spPr>
      </p:pic>
      <p:sp>
        <p:nvSpPr>
          <p:cNvPr id="21" name="Pravokotnik: zaokroženi vogali 20">
            <a:extLst>
              <a:ext uri="{FF2B5EF4-FFF2-40B4-BE49-F238E27FC236}">
                <a16:creationId xmlns:a16="http://schemas.microsoft.com/office/drawing/2014/main" id="{3CE32A49-D41A-4290-9633-A72518ABE776}"/>
              </a:ext>
            </a:extLst>
          </p:cNvPr>
          <p:cNvSpPr/>
          <p:nvPr/>
        </p:nvSpPr>
        <p:spPr>
          <a:xfrm>
            <a:off x="7741861" y="1241269"/>
            <a:ext cx="1248277" cy="22177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2" name="Pravokotnik: zaokroženi vogali 21">
            <a:extLst>
              <a:ext uri="{FF2B5EF4-FFF2-40B4-BE49-F238E27FC236}">
                <a16:creationId xmlns:a16="http://schemas.microsoft.com/office/drawing/2014/main" id="{846AF2F5-3DA9-4F11-ABF3-77D0676EA2D7}"/>
              </a:ext>
            </a:extLst>
          </p:cNvPr>
          <p:cNvSpPr/>
          <p:nvPr/>
        </p:nvSpPr>
        <p:spPr>
          <a:xfrm>
            <a:off x="8098669" y="2411788"/>
            <a:ext cx="1248277" cy="39999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3" name="Pravokotnik: zaokroženi vogali 22">
            <a:extLst>
              <a:ext uri="{FF2B5EF4-FFF2-40B4-BE49-F238E27FC236}">
                <a16:creationId xmlns:a16="http://schemas.microsoft.com/office/drawing/2014/main" id="{A736DDA1-B49C-43E2-9B70-A4672FBDD335}"/>
              </a:ext>
            </a:extLst>
          </p:cNvPr>
          <p:cNvSpPr/>
          <p:nvPr/>
        </p:nvSpPr>
        <p:spPr>
          <a:xfrm>
            <a:off x="7645349" y="3795559"/>
            <a:ext cx="1248277" cy="39999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</p:spTree>
    <p:extLst>
      <p:ext uri="{BB962C8B-B14F-4D97-AF65-F5344CB8AC3E}">
        <p14:creationId xmlns:p14="http://schemas.microsoft.com/office/powerpoint/2010/main" val="29129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E0B3859-74A6-479A-B294-204D214C7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738" y="1081560"/>
            <a:ext cx="6293644" cy="482917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F2D0BF1-C30B-40B0-AD87-E3731E08BFF8}"/>
              </a:ext>
            </a:extLst>
          </p:cNvPr>
          <p:cNvSpPr txBox="1"/>
          <p:nvPr/>
        </p:nvSpPr>
        <p:spPr>
          <a:xfrm>
            <a:off x="1524001" y="947266"/>
            <a:ext cx="3839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razred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BA4C2B6-0ACB-4B3F-BD04-B6099942E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637" y="1172719"/>
            <a:ext cx="7761154" cy="47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40034B4-DC87-4CEE-B7B5-D690E34A6F16}"/>
              </a:ext>
            </a:extLst>
          </p:cNvPr>
          <p:cNvSpPr txBox="1"/>
          <p:nvPr/>
        </p:nvSpPr>
        <p:spPr>
          <a:xfrm>
            <a:off x="1524001" y="947266"/>
            <a:ext cx="3839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razred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657CA30-F3A6-4D4B-901B-DB9E78592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15" y="1478181"/>
            <a:ext cx="7227973" cy="454312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04B49BB-40DD-4D85-9498-B2745896A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058" y="1117878"/>
            <a:ext cx="6934998" cy="488287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A04B521-7C67-477F-BAD7-AD6393D83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612" y="947266"/>
            <a:ext cx="7660756" cy="50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9818" y="205071"/>
            <a:ext cx="8137692" cy="71437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    </a:t>
            </a:r>
            <a:r>
              <a:rPr lang="sl-SI" sz="2400" dirty="0"/>
              <a:t>Velika slika  </a:t>
            </a:r>
            <a:br>
              <a:rPr lang="sl-SI" sz="2400" dirty="0"/>
            </a:br>
            <a:r>
              <a:rPr lang="sl-SI" sz="2400" dirty="0"/>
              <a:t>     </a:t>
            </a:r>
            <a:r>
              <a:rPr lang="sl-SI" sz="1800" dirty="0" smtClean="0"/>
              <a:t>Ključ </a:t>
            </a:r>
            <a:r>
              <a:rPr lang="sl-SI" sz="1800" dirty="0"/>
              <a:t>za SU „PRO-Varno in spodbudno učno okolje“ v SIO : spodbudno</a:t>
            </a:r>
          </a:p>
        </p:txBody>
      </p:sp>
      <p:pic>
        <p:nvPicPr>
          <p:cNvPr id="4" name="Slika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05" y="1025463"/>
            <a:ext cx="2813050" cy="19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62" y="3189879"/>
            <a:ext cx="2813050" cy="19865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06" y="4937217"/>
            <a:ext cx="2813050" cy="199297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10" y="975363"/>
            <a:ext cx="2976216" cy="1996902"/>
          </a:xfrm>
          <a:prstGeom prst="rect">
            <a:avLst/>
          </a:prstGeom>
        </p:spPr>
      </p:pic>
      <p:pic>
        <p:nvPicPr>
          <p:cNvPr id="8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10" y="3061013"/>
            <a:ext cx="2976216" cy="194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86" y="5109280"/>
            <a:ext cx="2987941" cy="1748721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6316624" y="3075708"/>
            <a:ext cx="2561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Občutek lastne vrednosti</a:t>
            </a:r>
          </a:p>
          <a:p>
            <a:r>
              <a:rPr lang="sl-SI" b="1" dirty="0">
                <a:solidFill>
                  <a:srgbClr val="002060"/>
                </a:solidFill>
              </a:rPr>
              <a:t>in občutek „zmorem“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6390055" y="5104271"/>
            <a:ext cx="296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Čustvena in </a:t>
            </a:r>
          </a:p>
          <a:p>
            <a:r>
              <a:rPr lang="sl-SI" b="1" dirty="0">
                <a:solidFill>
                  <a:srgbClr val="002060"/>
                </a:solidFill>
              </a:rPr>
              <a:t>socialna pismenost</a:t>
            </a:r>
            <a:endParaRPr lang="sl-SI" dirty="0"/>
          </a:p>
        </p:txBody>
      </p:sp>
      <p:sp>
        <p:nvSpPr>
          <p:cNvPr id="14" name="Pravokotnik 13"/>
          <p:cNvSpPr/>
          <p:nvPr/>
        </p:nvSpPr>
        <p:spPr>
          <a:xfrm>
            <a:off x="3169816" y="1243076"/>
            <a:ext cx="4843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bg1"/>
                </a:solidFill>
              </a:rPr>
              <a:t>Dobra klima in</a:t>
            </a:r>
          </a:p>
          <a:p>
            <a:r>
              <a:rPr lang="sl-SI" sz="2000" b="1" dirty="0">
                <a:solidFill>
                  <a:schemeClr val="bg1"/>
                </a:solidFill>
              </a:rPr>
              <a:t>počutje </a:t>
            </a:r>
            <a:endParaRPr lang="sl-SI" sz="2000" dirty="0">
              <a:solidFill>
                <a:schemeClr val="bg1"/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3169816" y="3292457"/>
            <a:ext cx="2746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solidFill>
                  <a:srgbClr val="0070C0"/>
                </a:solidFill>
              </a:rPr>
              <a:t>Odnosna kompetenca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6540501" y="1273853"/>
            <a:ext cx="2397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Vodenje razreda in </a:t>
            </a:r>
          </a:p>
          <a:p>
            <a:r>
              <a:rPr lang="sl-SI" b="1" dirty="0">
                <a:solidFill>
                  <a:schemeClr val="bg1"/>
                </a:solidFill>
              </a:rPr>
              <a:t>spodbudna odločnost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3322673" y="5430716"/>
            <a:ext cx="2269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Neželeno vedenje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9" name="Desna puščica 18"/>
          <p:cNvSpPr/>
          <p:nvPr/>
        </p:nvSpPr>
        <p:spPr>
          <a:xfrm>
            <a:off x="5460704" y="3813622"/>
            <a:ext cx="855921" cy="363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Leva puščica 20"/>
          <p:cNvSpPr/>
          <p:nvPr/>
        </p:nvSpPr>
        <p:spPr>
          <a:xfrm>
            <a:off x="5460703" y="2118376"/>
            <a:ext cx="767182" cy="3327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uščica gor 24"/>
          <p:cNvSpPr/>
          <p:nvPr/>
        </p:nvSpPr>
        <p:spPr>
          <a:xfrm>
            <a:off x="4152900" y="2598440"/>
            <a:ext cx="370332" cy="7476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uščica dol 25"/>
          <p:cNvSpPr/>
          <p:nvPr/>
        </p:nvSpPr>
        <p:spPr>
          <a:xfrm>
            <a:off x="4136040" y="4467662"/>
            <a:ext cx="387192" cy="781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Leva puščica 26"/>
          <p:cNvSpPr/>
          <p:nvPr/>
        </p:nvSpPr>
        <p:spPr>
          <a:xfrm>
            <a:off x="5472428" y="6088322"/>
            <a:ext cx="767182" cy="3327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uščica gor 27"/>
          <p:cNvSpPr/>
          <p:nvPr/>
        </p:nvSpPr>
        <p:spPr>
          <a:xfrm>
            <a:off x="7369119" y="4363190"/>
            <a:ext cx="370332" cy="7476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04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0FD9202-9A2E-4B55-8E17-929853BC2A8E}"/>
              </a:ext>
            </a:extLst>
          </p:cNvPr>
          <p:cNvSpPr txBox="1"/>
          <p:nvPr/>
        </p:nvSpPr>
        <p:spPr>
          <a:xfrm>
            <a:off x="1524001" y="947266"/>
            <a:ext cx="3839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razred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98CCBB2-0C01-46E7-AAB9-09D513020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40" y="1478181"/>
            <a:ext cx="7158038" cy="44325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8CCD001-F9CE-49DC-9861-FCD57E80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529" y="1465608"/>
            <a:ext cx="7595963" cy="44325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DFD5019-3204-4DB8-A4DB-ACB4220BB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68" y="1490754"/>
            <a:ext cx="6905864" cy="452618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149C7C5-F200-472F-BE70-319FEE518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111" y="1465609"/>
            <a:ext cx="7465294" cy="45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A4E47F3-343F-4F25-97D5-53F5689E68F2}"/>
              </a:ext>
            </a:extLst>
          </p:cNvPr>
          <p:cNvSpPr txBox="1"/>
          <p:nvPr/>
        </p:nvSpPr>
        <p:spPr>
          <a:xfrm>
            <a:off x="1524001" y="947266"/>
            <a:ext cx="3839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9. razred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EB7C26A-85F5-49CB-AFFD-253D2C94F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87" y="1414462"/>
            <a:ext cx="7200900" cy="458628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DC49A35-06C2-4188-B023-BC52113DC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519" y="1732090"/>
            <a:ext cx="6021752" cy="42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CC87848-922F-457E-A152-82FA4716A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779" y="857250"/>
            <a:ext cx="6981053" cy="327126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BABB9BF-5307-484B-82CE-831D22A3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779" y="4005074"/>
            <a:ext cx="6981053" cy="176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05FFB05-B000-48A8-81AE-162112615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114" y="-33867"/>
            <a:ext cx="7424331" cy="388162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25107AC-1410-4FA1-AA8F-C5C3BB864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13" y="3881628"/>
            <a:ext cx="7527248" cy="25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2ACD694-FD9F-416C-9E7C-F86AF337E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73" y="908256"/>
            <a:ext cx="7506215" cy="504148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EF821BA-B254-4F98-8873-C93557219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069" y="1600464"/>
            <a:ext cx="6988169" cy="43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534" y="266461"/>
            <a:ext cx="8520525" cy="86895"/>
          </a:xfrm>
        </p:spPr>
        <p:txBody>
          <a:bodyPr>
            <a:no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Skupni cilj: osebna dobrobit in zdravje</a:t>
            </a: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73394"/>
              </p:ext>
            </p:extLst>
          </p:nvPr>
        </p:nvGraphicFramePr>
        <p:xfrm>
          <a:off x="1319135" y="541423"/>
          <a:ext cx="9156954" cy="6202273"/>
        </p:xfrm>
        <a:graphic>
          <a:graphicData uri="http://schemas.openxmlformats.org/drawingml/2006/table">
            <a:tbl>
              <a:tblPr firstRow="1" bandRow="1"/>
              <a:tblGrid>
                <a:gridCol w="704537">
                  <a:extLst>
                    <a:ext uri="{9D8B030D-6E8A-4147-A177-3AD203B41FA5}">
                      <a16:colId xmlns:a16="http://schemas.microsoft.com/office/drawing/2014/main" val="2796724321"/>
                    </a:ext>
                  </a:extLst>
                </a:gridCol>
                <a:gridCol w="2633258">
                  <a:extLst>
                    <a:ext uri="{9D8B030D-6E8A-4147-A177-3AD203B41FA5}">
                      <a16:colId xmlns:a16="http://schemas.microsoft.com/office/drawing/2014/main" val="3694734927"/>
                    </a:ext>
                  </a:extLst>
                </a:gridCol>
                <a:gridCol w="1433385">
                  <a:extLst>
                    <a:ext uri="{9D8B030D-6E8A-4147-A177-3AD203B41FA5}">
                      <a16:colId xmlns:a16="http://schemas.microsoft.com/office/drawing/2014/main" val="4140806809"/>
                    </a:ext>
                  </a:extLst>
                </a:gridCol>
                <a:gridCol w="1589903">
                  <a:extLst>
                    <a:ext uri="{9D8B030D-6E8A-4147-A177-3AD203B41FA5}">
                      <a16:colId xmlns:a16="http://schemas.microsoft.com/office/drawing/2014/main" val="2796152926"/>
                    </a:ext>
                  </a:extLst>
                </a:gridCol>
                <a:gridCol w="1304525">
                  <a:extLst>
                    <a:ext uri="{9D8B030D-6E8A-4147-A177-3AD203B41FA5}">
                      <a16:colId xmlns:a16="http://schemas.microsoft.com/office/drawing/2014/main" val="3468243576"/>
                    </a:ext>
                  </a:extLst>
                </a:gridCol>
                <a:gridCol w="1491346">
                  <a:extLst>
                    <a:ext uri="{9D8B030D-6E8A-4147-A177-3AD203B41FA5}">
                      <a16:colId xmlns:a16="http://schemas.microsoft.com/office/drawing/2014/main" val="485683701"/>
                    </a:ext>
                  </a:extLst>
                </a:gridCol>
              </a:tblGrid>
              <a:tr h="1064708">
                <a:tc>
                  <a:txBody>
                    <a:bodyPr/>
                    <a:lstStyle/>
                    <a:p>
                      <a:r>
                        <a:rPr lang="sl-SI" sz="1200" b="1" i="1" dirty="0" smtClean="0"/>
                        <a:t>LIFE COMP</a:t>
                      </a:r>
                    </a:p>
                    <a:p>
                      <a:r>
                        <a:rPr lang="sl-SI" sz="1200" b="1" i="1" baseline="0" dirty="0" smtClean="0"/>
                        <a:t> </a:t>
                      </a:r>
                      <a:endParaRPr lang="sl-SI" sz="1200" b="1" i="1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200" b="1" i="1" dirty="0" smtClean="0"/>
                    </a:p>
                    <a:p>
                      <a:r>
                        <a:rPr lang="sl-SI" sz="1200" b="1" i="1" dirty="0" smtClean="0"/>
                        <a:t>KOMPETENCE ZA (DOBRO)</a:t>
                      </a:r>
                      <a:r>
                        <a:rPr lang="sl-SI" sz="1200" b="1" i="1" baseline="0" dirty="0" smtClean="0"/>
                        <a:t> ŽIVLJENJE</a:t>
                      </a:r>
                      <a:endParaRPr lang="sl-SI" sz="1200" b="1" i="1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200" b="1" i="1" dirty="0" smtClean="0"/>
                    </a:p>
                    <a:p>
                      <a:r>
                        <a:rPr lang="sl-SI" sz="1200" b="1" i="1" dirty="0" smtClean="0"/>
                        <a:t>VSEBINE IN VEŠČINE</a:t>
                      </a:r>
                      <a:endParaRPr lang="sl-SI" sz="1200" b="1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200" b="1" i="1" dirty="0" smtClean="0"/>
                    </a:p>
                    <a:p>
                      <a:r>
                        <a:rPr lang="sl-SI" sz="1200" b="1" i="1" dirty="0" smtClean="0"/>
                        <a:t>ENOSTAVNE</a:t>
                      </a:r>
                      <a:r>
                        <a:rPr lang="sl-SI" sz="1200" b="1" i="1" baseline="0" dirty="0" smtClean="0"/>
                        <a:t> VAJE</a:t>
                      </a:r>
                      <a:r>
                        <a:rPr lang="sl-SI" sz="1400" i="1" baseline="0" dirty="0" smtClean="0"/>
                        <a:t> pouk   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900" b="1" i="1" dirty="0" smtClean="0"/>
                    </a:p>
                    <a:p>
                      <a:r>
                        <a:rPr lang="sl-SI" sz="1200" b="1" i="1" dirty="0" smtClean="0"/>
                        <a:t>DELAVNICE</a:t>
                      </a:r>
                      <a:r>
                        <a:rPr lang="sl-SI" sz="1200" i="1" dirty="0" smtClean="0"/>
                        <a:t>  </a:t>
                      </a:r>
                    </a:p>
                    <a:p>
                      <a:r>
                        <a:rPr lang="sl-SI" sz="1400" i="1" dirty="0" smtClean="0"/>
                        <a:t>RU, </a:t>
                      </a:r>
                      <a:r>
                        <a:rPr lang="sl-SI" sz="1400" i="1" dirty="0" err="1" smtClean="0"/>
                        <a:t>RaP</a:t>
                      </a:r>
                      <a:r>
                        <a:rPr lang="sl-SI" sz="1400" i="1" dirty="0" smtClean="0"/>
                        <a:t>…</a:t>
                      </a:r>
                      <a:endParaRPr lang="sl-SI" sz="14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200" b="1" i="1" dirty="0" smtClean="0"/>
                    </a:p>
                    <a:p>
                      <a:r>
                        <a:rPr lang="sl-SI" sz="1200" b="1" i="1" dirty="0" smtClean="0"/>
                        <a:t>UČITELJEV</a:t>
                      </a:r>
                      <a:r>
                        <a:rPr lang="sl-SI" sz="1200" b="1" i="1" baseline="0" dirty="0" smtClean="0"/>
                        <a:t> ZGLED, SPODBUDE, VZG. PRISTOP</a:t>
                      </a:r>
                      <a:endParaRPr lang="sl-SI" sz="1200" b="1" i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958635"/>
                  </a:ext>
                </a:extLst>
              </a:tr>
              <a:tr h="418593">
                <a:tc rowSpan="3">
                  <a:txBody>
                    <a:bodyPr/>
                    <a:lstStyle/>
                    <a:p>
                      <a:r>
                        <a:rPr lang="sl-SI" sz="1400" b="0" dirty="0" smtClean="0"/>
                        <a:t>OSEBNE</a:t>
                      </a:r>
                      <a:endParaRPr lang="sl-SI" sz="1400" b="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b="0" dirty="0" smtClean="0"/>
                        <a:t>SAMOURAVNAVANJE</a:t>
                      </a:r>
                      <a:endParaRPr lang="sl-SI" sz="1400" b="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0204640"/>
                  </a:ext>
                </a:extLst>
              </a:tr>
              <a:tr h="554351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PROŽNOST:</a:t>
                      </a:r>
                      <a:r>
                        <a:rPr lang="sl-SI" sz="1400" baseline="0" dirty="0" smtClean="0"/>
                        <a:t> </a:t>
                      </a:r>
                      <a:r>
                        <a:rPr lang="sl-SI" sz="1400" dirty="0" smtClean="0"/>
                        <a:t>SPOPRIJ.</a:t>
                      </a:r>
                      <a:r>
                        <a:rPr lang="sl-SI" sz="1400" baseline="0" dirty="0" smtClean="0"/>
                        <a:t> Z OVIRAMI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0611730"/>
                  </a:ext>
                </a:extLst>
              </a:tr>
              <a:tr h="554351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DOBRO</a:t>
                      </a:r>
                      <a:r>
                        <a:rPr lang="sl-SI" sz="1400" baseline="0" dirty="0" smtClean="0"/>
                        <a:t> POČUTJE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23010424"/>
                  </a:ext>
                </a:extLst>
              </a:tr>
              <a:tr h="554351">
                <a:tc rowSpan="3">
                  <a:txBody>
                    <a:bodyPr/>
                    <a:lstStyle/>
                    <a:p>
                      <a:r>
                        <a:rPr lang="sl-SI" sz="1400" dirty="0" smtClean="0"/>
                        <a:t>SOCI</a:t>
                      </a:r>
                    </a:p>
                    <a:p>
                      <a:r>
                        <a:rPr lang="sl-SI" sz="1400" dirty="0" smtClean="0"/>
                        <a:t>ALNE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EMPATIJA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2261648"/>
                  </a:ext>
                </a:extLst>
              </a:tr>
              <a:tr h="686439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KOMUNIKACIJA-POSLUŠANJE 2.: </a:t>
                      </a:r>
                      <a:r>
                        <a:rPr lang="sl-SI" sz="1400" baseline="0" dirty="0" smtClean="0"/>
                        <a:t>ZAUPAN., JASNOST, VZAJEMNOST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.</a:t>
                      </a:r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144989"/>
                  </a:ext>
                </a:extLst>
              </a:tr>
              <a:tr h="739037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baseline="0" dirty="0" smtClean="0"/>
                        <a:t>SODELOVALNOST IN PRIZAD. ZA SKUPNO DOBRO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5412276"/>
                  </a:ext>
                </a:extLst>
              </a:tr>
              <a:tr h="464320">
                <a:tc rowSpan="3">
                  <a:txBody>
                    <a:bodyPr/>
                    <a:lstStyle/>
                    <a:p>
                      <a:r>
                        <a:rPr lang="sl-SI" sz="1400" dirty="0" smtClean="0"/>
                        <a:t>UČ </a:t>
                      </a:r>
                      <a:r>
                        <a:rPr lang="sl-SI" sz="1400" dirty="0" err="1" smtClean="0"/>
                        <a:t>UČ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rgbClr val="F6F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RAZVOJNA MIS. NARAVN.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rgbClr val="F6FF8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9825699"/>
                  </a:ext>
                </a:extLst>
              </a:tr>
              <a:tr h="571951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F6F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KRIT. MIŠLJ, NPR. ZAZNAVA</a:t>
                      </a:r>
                      <a:r>
                        <a:rPr lang="sl-SI" sz="1400" baseline="0" dirty="0" smtClean="0"/>
                        <a:t> PRISTRANOSTI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rgbClr val="F6FF8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4824407"/>
                  </a:ext>
                </a:extLst>
              </a:tr>
              <a:tr h="571951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rgbClr val="F6F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SAMOUSMERJANJE</a:t>
                      </a:r>
                    </a:p>
                    <a:p>
                      <a:r>
                        <a:rPr lang="sl-SI" sz="1400" dirty="0" smtClean="0"/>
                        <a:t>IN REFLEKSIJA </a:t>
                      </a:r>
                      <a:r>
                        <a:rPr lang="sl-SI" sz="1400" baseline="0" dirty="0" smtClean="0"/>
                        <a:t>UČENJA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rgbClr val="F6FF8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34737161"/>
                  </a:ext>
                </a:extLst>
              </a:tr>
            </a:tbl>
          </a:graphicData>
        </a:graphic>
      </p:graphicFrame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10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534" y="857251"/>
            <a:ext cx="8520525" cy="83127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910057"/>
              </p:ext>
            </p:extLst>
          </p:nvPr>
        </p:nvGraphicFramePr>
        <p:xfrm>
          <a:off x="164893" y="857251"/>
          <a:ext cx="11557416" cy="7544762"/>
        </p:xfrm>
        <a:graphic>
          <a:graphicData uri="http://schemas.openxmlformats.org/drawingml/2006/table">
            <a:tbl>
              <a:tblPr firstRow="1" bandRow="1"/>
              <a:tblGrid>
                <a:gridCol w="2191783">
                  <a:extLst>
                    <a:ext uri="{9D8B030D-6E8A-4147-A177-3AD203B41FA5}">
                      <a16:colId xmlns:a16="http://schemas.microsoft.com/office/drawing/2014/main" val="3694734927"/>
                    </a:ext>
                  </a:extLst>
                </a:gridCol>
                <a:gridCol w="1455498">
                  <a:extLst>
                    <a:ext uri="{9D8B030D-6E8A-4147-A177-3AD203B41FA5}">
                      <a16:colId xmlns:a16="http://schemas.microsoft.com/office/drawing/2014/main" val="1923392062"/>
                    </a:ext>
                  </a:extLst>
                </a:gridCol>
                <a:gridCol w="1644246">
                  <a:extLst>
                    <a:ext uri="{9D8B030D-6E8A-4147-A177-3AD203B41FA5}">
                      <a16:colId xmlns:a16="http://schemas.microsoft.com/office/drawing/2014/main" val="4140806809"/>
                    </a:ext>
                  </a:extLst>
                </a:gridCol>
                <a:gridCol w="2008682">
                  <a:extLst>
                    <a:ext uri="{9D8B030D-6E8A-4147-A177-3AD203B41FA5}">
                      <a16:colId xmlns:a16="http://schemas.microsoft.com/office/drawing/2014/main" val="2796152926"/>
                    </a:ext>
                  </a:extLst>
                </a:gridCol>
                <a:gridCol w="1903750">
                  <a:extLst>
                    <a:ext uri="{9D8B030D-6E8A-4147-A177-3AD203B41FA5}">
                      <a16:colId xmlns:a16="http://schemas.microsoft.com/office/drawing/2014/main" val="3468243576"/>
                    </a:ext>
                  </a:extLst>
                </a:gridCol>
                <a:gridCol w="2353457">
                  <a:extLst>
                    <a:ext uri="{9D8B030D-6E8A-4147-A177-3AD203B41FA5}">
                      <a16:colId xmlns:a16="http://schemas.microsoft.com/office/drawing/2014/main" val="4856837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endParaRPr lang="sl-SI" sz="1200" b="1" i="1" dirty="0" smtClean="0"/>
                    </a:p>
                    <a:p>
                      <a:r>
                        <a:rPr lang="sl-SI" sz="1200" b="1" i="1" dirty="0" smtClean="0"/>
                        <a:t>OSEBNE IN SOCIALNE KOMPETENCE</a:t>
                      </a:r>
                      <a:endParaRPr lang="sl-SI" sz="1200" b="1" i="1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200" b="1" i="1" dirty="0" smtClean="0"/>
                    </a:p>
                    <a:p>
                      <a:r>
                        <a:rPr lang="sl-SI" sz="1200" b="1" i="1" dirty="0" smtClean="0"/>
                        <a:t>OPISI</a:t>
                      </a:r>
                      <a:endParaRPr lang="sl-SI" sz="1200" b="1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200" b="1" i="1" dirty="0" smtClean="0"/>
                    </a:p>
                    <a:p>
                      <a:r>
                        <a:rPr lang="sl-SI" sz="1200" b="1" i="1" dirty="0" smtClean="0"/>
                        <a:t>VSEBINE</a:t>
                      </a:r>
                      <a:endParaRPr lang="sl-SI" sz="1200" b="1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i="1" dirty="0" smtClean="0"/>
                    </a:p>
                    <a:p>
                      <a:r>
                        <a:rPr lang="sl-SI" sz="1200" b="1" i="1" dirty="0" smtClean="0"/>
                        <a:t>ENOSTAVNE</a:t>
                      </a:r>
                      <a:r>
                        <a:rPr lang="sl-SI" sz="1200" b="1" i="1" baseline="0" dirty="0" smtClean="0"/>
                        <a:t> VAJE</a:t>
                      </a:r>
                      <a:r>
                        <a:rPr lang="sl-SI" sz="1400" i="1" baseline="0" dirty="0" smtClean="0"/>
                        <a:t> </a:t>
                      </a:r>
                    </a:p>
                    <a:p>
                      <a:r>
                        <a:rPr lang="sl-SI" sz="1400" i="1" baseline="0" dirty="0" smtClean="0"/>
                        <a:t>Med poukom   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i="1" dirty="0" smtClean="0"/>
                    </a:p>
                    <a:p>
                      <a:r>
                        <a:rPr lang="sl-SI" sz="1200" b="1" i="1" dirty="0" smtClean="0"/>
                        <a:t>DELAVNICE</a:t>
                      </a:r>
                      <a:r>
                        <a:rPr lang="sl-SI" sz="1400" i="1" dirty="0" smtClean="0"/>
                        <a:t>  </a:t>
                      </a:r>
                    </a:p>
                    <a:p>
                      <a:r>
                        <a:rPr lang="sl-SI" sz="1400" i="1" dirty="0" smtClean="0"/>
                        <a:t>Pri RU, </a:t>
                      </a:r>
                      <a:r>
                        <a:rPr lang="sl-SI" sz="1400" i="1" dirty="0" err="1" smtClean="0"/>
                        <a:t>RaP</a:t>
                      </a:r>
                      <a:r>
                        <a:rPr lang="sl-SI" sz="1400" i="1" dirty="0" smtClean="0"/>
                        <a:t>,</a:t>
                      </a:r>
                      <a:r>
                        <a:rPr lang="sl-SI" sz="1400" i="1" baseline="0" dirty="0" smtClean="0"/>
                        <a:t> dnevi dej., ekskurz., projekti ….</a:t>
                      </a:r>
                      <a:r>
                        <a:rPr lang="sl-SI" sz="1400" i="1" dirty="0" smtClean="0"/>
                        <a:t>                     </a:t>
                      </a:r>
                      <a:endParaRPr lang="sl-SI" sz="14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200" i="1" dirty="0" smtClean="0"/>
                    </a:p>
                    <a:p>
                      <a:r>
                        <a:rPr lang="sl-SI" sz="1200" b="1" i="1" dirty="0" smtClean="0"/>
                        <a:t>UČITELJEV</a:t>
                      </a:r>
                      <a:r>
                        <a:rPr lang="sl-SI" sz="1200" b="1" i="1" baseline="0" dirty="0" smtClean="0"/>
                        <a:t> OSEBNI ZGLED IN VZGOJNI PRISTOP</a:t>
                      </a:r>
                      <a:endParaRPr lang="sl-SI" sz="1200" b="1" i="1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958635"/>
                  </a:ext>
                </a:extLst>
              </a:tr>
              <a:tr h="2331720">
                <a:tc>
                  <a:txBody>
                    <a:bodyPr/>
                    <a:lstStyle/>
                    <a:p>
                      <a:endParaRPr lang="sl-SI" sz="1400" b="1" dirty="0" smtClean="0"/>
                    </a:p>
                    <a:p>
                      <a:r>
                        <a:rPr lang="sl-SI" sz="1400" b="1" dirty="0" smtClean="0"/>
                        <a:t>SAMOURAVNAVANJE</a:t>
                      </a:r>
                      <a:endParaRPr lang="sl-SI" sz="14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i="1" dirty="0" smtClean="0"/>
                        <a:t>Ozaveščanje</a:t>
                      </a:r>
                      <a:r>
                        <a:rPr lang="sl-SI" sz="1400" i="1" baseline="0" dirty="0" smtClean="0"/>
                        <a:t> lastnih čustev, misli in vedenje ter vplivanje nanje, vključno z odzivi na  stres</a:t>
                      </a:r>
                      <a:endParaRPr lang="sl-SI" sz="14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sl-SI" sz="1200" baseline="0" dirty="0" smtClean="0">
                          <a:solidFill>
                            <a:srgbClr val="0070C0"/>
                          </a:solidFill>
                        </a:rPr>
                        <a:t>O: kako občutim in čustvujem,</a:t>
                      </a:r>
                    </a:p>
                    <a:p>
                      <a:endParaRPr lang="sl-SI" sz="12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sl-SI" sz="1200" baseline="0" dirty="0" smtClean="0">
                          <a:solidFill>
                            <a:srgbClr val="0070C0"/>
                          </a:solidFill>
                        </a:rPr>
                        <a:t>Psih in </a:t>
                      </a:r>
                      <a:r>
                        <a:rPr lang="sl-SI" sz="1200" baseline="0" dirty="0" err="1" smtClean="0">
                          <a:solidFill>
                            <a:srgbClr val="0070C0"/>
                          </a:solidFill>
                        </a:rPr>
                        <a:t>Bio</a:t>
                      </a:r>
                      <a:r>
                        <a:rPr lang="sl-SI" sz="1200" baseline="0" dirty="0" smtClean="0">
                          <a:solidFill>
                            <a:srgbClr val="0070C0"/>
                          </a:solidFill>
                        </a:rPr>
                        <a:t>: fiziologija občutki, čustva</a:t>
                      </a:r>
                    </a:p>
                    <a:p>
                      <a:endParaRPr lang="sl-SI" sz="12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sl-SI" sz="1200" baseline="0" dirty="0" err="1" smtClean="0">
                          <a:solidFill>
                            <a:srgbClr val="0070C0"/>
                          </a:solidFill>
                        </a:rPr>
                        <a:t>Kem</a:t>
                      </a:r>
                      <a:r>
                        <a:rPr lang="sl-SI" sz="1200" baseline="0" dirty="0" smtClean="0">
                          <a:solidFill>
                            <a:srgbClr val="0070C0"/>
                          </a:solidFill>
                        </a:rPr>
                        <a:t>: </a:t>
                      </a:r>
                      <a:r>
                        <a:rPr lang="sl-SI" sz="1200" baseline="0" dirty="0" err="1" smtClean="0">
                          <a:solidFill>
                            <a:srgbClr val="0070C0"/>
                          </a:solidFill>
                        </a:rPr>
                        <a:t>biokem</a:t>
                      </a:r>
                      <a:r>
                        <a:rPr lang="sl-SI" sz="1200" baseline="0" dirty="0" smtClean="0">
                          <a:solidFill>
                            <a:srgbClr val="0070C0"/>
                          </a:solidFill>
                        </a:rPr>
                        <a:t> procesi</a:t>
                      </a:r>
                    </a:p>
                    <a:p>
                      <a:endParaRPr lang="sl-SI" sz="12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sl-SI" sz="1200" baseline="0" dirty="0" smtClean="0">
                          <a:solidFill>
                            <a:srgbClr val="0070C0"/>
                          </a:solidFill>
                        </a:rPr>
                        <a:t>Umetnost: izražanje, opisovanje, </a:t>
                      </a:r>
                      <a:r>
                        <a:rPr lang="sl-SI" sz="1200" baseline="0" dirty="0" err="1" smtClean="0">
                          <a:solidFill>
                            <a:srgbClr val="0070C0"/>
                          </a:solidFill>
                        </a:rPr>
                        <a:t>analiiza</a:t>
                      </a:r>
                      <a:r>
                        <a:rPr lang="sl-SI" sz="1200" baseline="0" dirty="0" smtClean="0">
                          <a:solidFill>
                            <a:srgbClr val="0070C0"/>
                          </a:solidFill>
                        </a:rPr>
                        <a:t> čustev in občutij …</a:t>
                      </a:r>
                      <a:endParaRPr lang="sl-SI" sz="12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solidFill>
                            <a:srgbClr val="00B050"/>
                          </a:solidFill>
                        </a:rPr>
                        <a:t>Vaje ozaveščanja občutij/čustev (čuječnost, metafore, progres.</a:t>
                      </a:r>
                      <a:r>
                        <a:rPr lang="sl-SI" sz="1400" baseline="0" dirty="0" smtClean="0">
                          <a:solidFill>
                            <a:srgbClr val="00B050"/>
                          </a:solidFill>
                        </a:rPr>
                        <a:t> mišično sproščanje, stopnjevanje čustev…)</a:t>
                      </a:r>
                      <a:endParaRPr lang="sl-SI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solidFill>
                            <a:srgbClr val="00B050"/>
                          </a:solidFill>
                        </a:rPr>
                        <a:t>nedokončani</a:t>
                      </a:r>
                      <a:r>
                        <a:rPr lang="sl-SI" sz="1400" baseline="0" dirty="0" smtClean="0">
                          <a:solidFill>
                            <a:srgbClr val="00B050"/>
                          </a:solidFill>
                        </a:rPr>
                        <a:t> stavki, Drsnik čustev,         igra vlog,             programi ČSP …</a:t>
                      </a:r>
                      <a:endParaRPr lang="sl-SI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solidFill>
                            <a:srgbClr val="00B050"/>
                          </a:solidFill>
                        </a:rPr>
                        <a:t>Ustrezno izraža in</a:t>
                      </a:r>
                      <a:r>
                        <a:rPr lang="sl-SI" sz="1400" baseline="0" dirty="0" smtClean="0">
                          <a:solidFill>
                            <a:srgbClr val="00B050"/>
                          </a:solidFill>
                        </a:rPr>
                        <a:t> po potrebi u</a:t>
                      </a:r>
                      <a:r>
                        <a:rPr lang="sl-SI" sz="1400" dirty="0" smtClean="0">
                          <a:solidFill>
                            <a:srgbClr val="00B050"/>
                          </a:solidFill>
                        </a:rPr>
                        <a:t>ravnava</a:t>
                      </a:r>
                      <a:r>
                        <a:rPr lang="sl-SI" sz="1400" baseline="0" dirty="0" smtClean="0">
                          <a:solidFill>
                            <a:srgbClr val="00B050"/>
                          </a:solidFill>
                        </a:rPr>
                        <a:t> čustva-to komentira;                     poda primere in izkušnje,</a:t>
                      </a:r>
                    </a:p>
                    <a:p>
                      <a:r>
                        <a:rPr lang="sl-SI" sz="1400" baseline="0" dirty="0" smtClean="0">
                          <a:solidFill>
                            <a:srgbClr val="00B050"/>
                          </a:solidFill>
                        </a:rPr>
                        <a:t>spodbuja k temu učence v konkretnih situacijah,</a:t>
                      </a:r>
                    </a:p>
                    <a:p>
                      <a:r>
                        <a:rPr lang="sl-SI" sz="1400" baseline="0" dirty="0" smtClean="0">
                          <a:solidFill>
                            <a:srgbClr val="00B050"/>
                          </a:solidFill>
                        </a:rPr>
                        <a:t>spomni na vaje, </a:t>
                      </a:r>
                    </a:p>
                    <a:p>
                      <a:r>
                        <a:rPr lang="sl-SI" sz="1400" baseline="0" dirty="0" smtClean="0">
                          <a:solidFill>
                            <a:srgbClr val="00B050"/>
                          </a:solidFill>
                        </a:rPr>
                        <a:t>uporabi 4R in ABC model, načrt nadomestnega vedenja …</a:t>
                      </a:r>
                      <a:endParaRPr lang="sl-SI" sz="1400" dirty="0" smtClean="0"/>
                    </a:p>
                    <a:p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0204640"/>
                  </a:ext>
                </a:extLst>
              </a:tr>
              <a:tr h="534062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SPOPRIJEMANJE</a:t>
                      </a:r>
                      <a:r>
                        <a:rPr lang="sl-SI" sz="1400" baseline="0" dirty="0" smtClean="0"/>
                        <a:t> Z OVIRAMI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0611730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SKRB ZA DOBRO POČUTJE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23010424"/>
                  </a:ext>
                </a:extLst>
              </a:tr>
              <a:tr h="378294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EMPATIJA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2261648"/>
                  </a:ext>
                </a:extLst>
              </a:tr>
              <a:tr h="594446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KOMUNIKACIJA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144989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SODELOVALNOST</a:t>
                      </a:r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5412276"/>
                  </a:ext>
                </a:extLst>
              </a:tr>
              <a:tr h="534062"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9825699"/>
                  </a:ext>
                </a:extLst>
              </a:tr>
              <a:tr h="378294"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4824407"/>
                  </a:ext>
                </a:extLst>
              </a:tr>
              <a:tr h="658318"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34737161"/>
                  </a:ext>
                </a:extLst>
              </a:tr>
            </a:tbl>
          </a:graphicData>
        </a:graphic>
      </p:graphicFrame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9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2650" y="7216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sl-SI" sz="4000" dirty="0"/>
              <a:t>Kaj lahko naredimo v razredu, šoli, okolju? 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81200" y="1110344"/>
            <a:ext cx="8203474" cy="506662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sl-SI" dirty="0" smtClean="0"/>
              <a:t>RU in </a:t>
            </a:r>
            <a:r>
              <a:rPr lang="sl-SI" dirty="0" err="1" smtClean="0"/>
              <a:t>RaP</a:t>
            </a:r>
            <a:r>
              <a:rPr lang="sl-SI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delavnice</a:t>
            </a:r>
            <a:r>
              <a:rPr lang="en-GB" dirty="0"/>
              <a:t>/ </a:t>
            </a:r>
            <a:r>
              <a:rPr lang="en-GB" dirty="0" err="1"/>
              <a:t>pogovori</a:t>
            </a:r>
            <a:r>
              <a:rPr lang="sl-SI" dirty="0"/>
              <a:t>/interakcijske</a:t>
            </a:r>
            <a:r>
              <a:rPr lang="en-GB" dirty="0"/>
              <a:t> </a:t>
            </a:r>
            <a:r>
              <a:rPr lang="en-GB" dirty="0" err="1"/>
              <a:t>igre</a:t>
            </a:r>
            <a:r>
              <a:rPr lang="sl-SI" dirty="0"/>
              <a:t>/</a:t>
            </a:r>
            <a:r>
              <a:rPr lang="en-GB" dirty="0" err="1"/>
              <a:t>povezovalne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)</a:t>
            </a:r>
            <a:endParaRPr lang="sl-SI" dirty="0"/>
          </a:p>
          <a:p>
            <a:pPr marL="342900" indent="-342900"/>
            <a:r>
              <a:rPr lang="sl-SI" b="1" dirty="0"/>
              <a:t>p</a:t>
            </a:r>
            <a:r>
              <a:rPr lang="sl-SI" b="1" dirty="0" smtClean="0"/>
              <a:t>ri pouku</a:t>
            </a:r>
            <a:r>
              <a:rPr lang="sl-SI" dirty="0" smtClean="0"/>
              <a:t> kratke vaje za koncentracijo, sproščanje, </a:t>
            </a:r>
            <a:r>
              <a:rPr lang="sl-SI" dirty="0" err="1" smtClean="0"/>
              <a:t>samouravnavnavanje</a:t>
            </a:r>
            <a:r>
              <a:rPr lang="sl-SI" dirty="0" smtClean="0"/>
              <a:t>, povezovanje, refleksijo … </a:t>
            </a:r>
          </a:p>
          <a:p>
            <a:pPr marL="342900" indent="-342900"/>
            <a:r>
              <a:rPr lang="sl-SI" b="1" dirty="0" smtClean="0"/>
              <a:t>pouk </a:t>
            </a:r>
            <a:r>
              <a:rPr lang="sl-SI" b="1" dirty="0"/>
              <a:t>pri </a:t>
            </a:r>
            <a:r>
              <a:rPr lang="sl-SI" dirty="0"/>
              <a:t>predmetu, </a:t>
            </a:r>
            <a:r>
              <a:rPr lang="de-DE" dirty="0" err="1"/>
              <a:t>seminarske</a:t>
            </a:r>
            <a:r>
              <a:rPr lang="de-DE" dirty="0"/>
              <a:t>, </a:t>
            </a:r>
            <a:r>
              <a:rPr lang="de-DE" dirty="0" err="1"/>
              <a:t>raziskovalne</a:t>
            </a:r>
            <a:r>
              <a:rPr lang="de-DE" dirty="0"/>
              <a:t> </a:t>
            </a:r>
            <a:r>
              <a:rPr lang="de-DE" dirty="0" err="1"/>
              <a:t>nal</a:t>
            </a:r>
            <a:r>
              <a:rPr lang="sl-SI" dirty="0" err="1"/>
              <a:t>oge</a:t>
            </a:r>
            <a:r>
              <a:rPr lang="de-DE" dirty="0"/>
              <a:t>, </a:t>
            </a:r>
            <a:r>
              <a:rPr lang="de-DE" dirty="0" err="1"/>
              <a:t>eseji</a:t>
            </a:r>
            <a:r>
              <a:rPr lang="sl-SI" dirty="0"/>
              <a:t> na odnosne teme </a:t>
            </a:r>
          </a:p>
          <a:p>
            <a:pPr marL="342900" indent="-342900"/>
            <a:r>
              <a:rPr lang="sl-SI" dirty="0"/>
              <a:t>m</a:t>
            </a:r>
            <a:r>
              <a:rPr lang="de-DE" dirty="0" err="1"/>
              <a:t>edpredmetne</a:t>
            </a:r>
            <a:r>
              <a:rPr lang="sl-SI" dirty="0"/>
              <a:t>/</a:t>
            </a:r>
            <a:r>
              <a:rPr lang="de-DE" dirty="0" err="1"/>
              <a:t>kurikularne</a:t>
            </a:r>
            <a:r>
              <a:rPr lang="de-DE" dirty="0"/>
              <a:t> </a:t>
            </a:r>
            <a:r>
              <a:rPr lang="de-DE" dirty="0" err="1"/>
              <a:t>povezave</a:t>
            </a:r>
            <a:endParaRPr lang="sl-SI" dirty="0"/>
          </a:p>
          <a:p>
            <a:pPr marL="342900" indent="-342900"/>
            <a:r>
              <a:rPr lang="de-DE" dirty="0" err="1"/>
              <a:t>projektno</a:t>
            </a:r>
            <a:r>
              <a:rPr lang="de-DE" dirty="0"/>
              <a:t> delo, </a:t>
            </a:r>
            <a:r>
              <a:rPr lang="de-DE" dirty="0" err="1"/>
              <a:t>interesne</a:t>
            </a:r>
            <a:r>
              <a:rPr lang="de-DE" dirty="0"/>
              <a:t> </a:t>
            </a:r>
            <a:r>
              <a:rPr lang="de-DE" dirty="0" err="1"/>
              <a:t>dejavnosti</a:t>
            </a:r>
            <a:r>
              <a:rPr lang="de-DE" dirty="0"/>
              <a:t>, </a:t>
            </a:r>
            <a:endParaRPr lang="sl-SI" dirty="0"/>
          </a:p>
          <a:p>
            <a:pPr marL="342900" indent="-342900"/>
            <a:r>
              <a:rPr lang="de-DE" dirty="0" err="1"/>
              <a:t>razstave</a:t>
            </a:r>
            <a:r>
              <a:rPr lang="de-DE" dirty="0"/>
              <a:t>, </a:t>
            </a:r>
            <a:r>
              <a:rPr lang="de-DE" dirty="0" err="1"/>
              <a:t>prireditve</a:t>
            </a:r>
            <a:r>
              <a:rPr lang="de-DE" dirty="0"/>
              <a:t>, </a:t>
            </a:r>
            <a:r>
              <a:rPr lang="de-DE" dirty="0" err="1"/>
              <a:t>okrogle</a:t>
            </a:r>
            <a:r>
              <a:rPr lang="de-DE" dirty="0"/>
              <a:t> </a:t>
            </a:r>
            <a:r>
              <a:rPr lang="de-DE" dirty="0" err="1"/>
              <a:t>mize</a:t>
            </a:r>
            <a:r>
              <a:rPr lang="de-DE" dirty="0"/>
              <a:t>, </a:t>
            </a:r>
            <a:r>
              <a:rPr lang="sl-SI" dirty="0"/>
              <a:t>akcije, natečaji (npr. za solidarne akcije)</a:t>
            </a:r>
          </a:p>
          <a:p>
            <a:pPr marL="342900" indent="-342900"/>
            <a:r>
              <a:rPr lang="sl-SI" dirty="0"/>
              <a:t>sistematična krepitev kulture nenasilja </a:t>
            </a:r>
            <a:r>
              <a:rPr lang="de-DE" dirty="0" smtClean="0"/>
              <a:t>(</a:t>
            </a:r>
            <a:r>
              <a:rPr lang="sl-SI" dirty="0" smtClean="0"/>
              <a:t>aktivnosti </a:t>
            </a:r>
            <a:r>
              <a:rPr lang="sl-SI" dirty="0"/>
              <a:t>za krepitev </a:t>
            </a:r>
            <a:r>
              <a:rPr lang="sl-SI" dirty="0" smtClean="0"/>
              <a:t>povezanosti-</a:t>
            </a:r>
            <a:r>
              <a:rPr lang="de-DE" dirty="0" err="1" smtClean="0"/>
              <a:t>delavnic</a:t>
            </a:r>
            <a:r>
              <a:rPr lang="sl-SI" dirty="0" smtClean="0"/>
              <a:t>e, krožki, </a:t>
            </a:r>
            <a:r>
              <a:rPr lang="de-DE" dirty="0" err="1" smtClean="0"/>
              <a:t>spoznavni</a:t>
            </a:r>
            <a:r>
              <a:rPr lang="de-DE" dirty="0" smtClean="0"/>
              <a:t> </a:t>
            </a:r>
            <a:r>
              <a:rPr lang="de-DE" dirty="0" err="1" smtClean="0"/>
              <a:t>tabori</a:t>
            </a:r>
            <a:r>
              <a:rPr lang="de-DE" dirty="0" smtClean="0"/>
              <a:t>, </a:t>
            </a:r>
            <a:r>
              <a:rPr lang="sl-SI" dirty="0" smtClean="0"/>
              <a:t>„</a:t>
            </a:r>
            <a:r>
              <a:rPr lang="de-DE" dirty="0" err="1" smtClean="0"/>
              <a:t>timbilding</a:t>
            </a:r>
            <a:r>
              <a:rPr lang="sl-SI" dirty="0" smtClean="0"/>
              <a:t>i“ </a:t>
            </a:r>
            <a:r>
              <a:rPr lang="sl-SI" dirty="0"/>
              <a:t>…</a:t>
            </a:r>
            <a:r>
              <a:rPr lang="de-DE" dirty="0"/>
              <a:t>)</a:t>
            </a:r>
            <a:endParaRPr lang="sl-SI" dirty="0"/>
          </a:p>
          <a:p>
            <a:pPr marL="342900" indent="-342900"/>
            <a:r>
              <a:rPr lang="sl-SI" dirty="0" err="1"/>
              <a:t>p</a:t>
            </a:r>
            <a:r>
              <a:rPr lang="de-DE" dirty="0" err="1" smtClean="0"/>
              <a:t>ostavljanje</a:t>
            </a:r>
            <a:r>
              <a:rPr lang="sl-SI" dirty="0" smtClean="0"/>
              <a:t> dogovorov </a:t>
            </a:r>
            <a:r>
              <a:rPr lang="sl-SI" dirty="0"/>
              <a:t>o sodelovanju</a:t>
            </a:r>
            <a:r>
              <a:rPr lang="de-DE" dirty="0"/>
              <a:t>/</a:t>
            </a:r>
            <a:r>
              <a:rPr lang="de-DE" dirty="0" err="1"/>
              <a:t>kultur</a:t>
            </a:r>
            <a:r>
              <a:rPr lang="sl-SI" dirty="0"/>
              <a:t>i</a:t>
            </a:r>
            <a:r>
              <a:rPr lang="de-DE" dirty="0"/>
              <a:t> </a:t>
            </a:r>
            <a:r>
              <a:rPr lang="de-DE" dirty="0" err="1"/>
              <a:t>nenasilja</a:t>
            </a:r>
            <a:r>
              <a:rPr lang="de-DE" dirty="0"/>
              <a:t> z </a:t>
            </a:r>
            <a:r>
              <a:rPr lang="de-DE" dirty="0" err="1"/>
              <a:t>učenci</a:t>
            </a:r>
            <a:endParaRPr lang="sl-SI" dirty="0"/>
          </a:p>
          <a:p>
            <a:pPr marL="342900" indent="-342900"/>
            <a:r>
              <a:rPr lang="sl-SI" dirty="0"/>
              <a:t>m</a:t>
            </a:r>
            <a:r>
              <a:rPr lang="sl-SI" dirty="0" smtClean="0"/>
              <a:t>oderirani skupni </a:t>
            </a:r>
            <a:r>
              <a:rPr lang="sl-SI" dirty="0"/>
              <a:t>pogovori o pomembnih </a:t>
            </a:r>
            <a:r>
              <a:rPr lang="de-DE" dirty="0" err="1"/>
              <a:t>tem</a:t>
            </a:r>
            <a:r>
              <a:rPr lang="sl-SI" dirty="0"/>
              <a:t>ah</a:t>
            </a:r>
            <a:r>
              <a:rPr lang="de-DE" dirty="0"/>
              <a:t>: </a:t>
            </a:r>
            <a:r>
              <a:rPr lang="de-DE" dirty="0" err="1"/>
              <a:t>pohvale</a:t>
            </a:r>
            <a:r>
              <a:rPr lang="de-DE" dirty="0"/>
              <a:t>/ </a:t>
            </a:r>
            <a:r>
              <a:rPr lang="de-DE" dirty="0" err="1"/>
              <a:t>sankcije</a:t>
            </a:r>
            <a:r>
              <a:rPr lang="de-DE" dirty="0"/>
              <a:t>, </a:t>
            </a:r>
            <a:r>
              <a:rPr lang="de-DE" dirty="0" err="1"/>
              <a:t>sodelovalnost</a:t>
            </a:r>
            <a:r>
              <a:rPr lang="de-DE" dirty="0"/>
              <a:t>/ </a:t>
            </a:r>
            <a:r>
              <a:rPr lang="de-DE" dirty="0" err="1"/>
              <a:t>tekmovalnost</a:t>
            </a:r>
            <a:r>
              <a:rPr lang="de-DE" dirty="0"/>
              <a:t>, </a:t>
            </a:r>
            <a:r>
              <a:rPr lang="de-DE" dirty="0" err="1"/>
              <a:t>vrednote</a:t>
            </a:r>
            <a:r>
              <a:rPr lang="sl-SI" dirty="0"/>
              <a:t> 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086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01525"/>
          </a:xfrm>
        </p:spPr>
        <p:txBody>
          <a:bodyPr>
            <a:normAutofit/>
          </a:bodyPr>
          <a:lstStyle/>
          <a:p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9174" y="966652"/>
            <a:ext cx="10238282" cy="5210311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endParaRPr lang="sl-SI" dirty="0" smtClean="0"/>
          </a:p>
          <a:p>
            <a:pPr marL="342900" indent="-342900"/>
            <a:endParaRPr lang="sl-SI" dirty="0"/>
          </a:p>
          <a:p>
            <a:pPr marL="342900" indent="-342900"/>
            <a:endParaRPr lang="sl-SI" dirty="0" smtClean="0"/>
          </a:p>
          <a:p>
            <a:pPr marL="342900" indent="-342900"/>
            <a:endParaRPr lang="sl-SI" dirty="0"/>
          </a:p>
          <a:p>
            <a:pPr marL="342900" indent="-342900"/>
            <a:r>
              <a:rPr lang="de-DE" dirty="0" err="1" smtClean="0"/>
              <a:t>dobro</a:t>
            </a:r>
            <a:r>
              <a:rPr lang="de-DE" dirty="0" smtClean="0"/>
              <a:t> </a:t>
            </a:r>
            <a:r>
              <a:rPr lang="de-DE" dirty="0" err="1"/>
              <a:t>vodeni</a:t>
            </a:r>
            <a:r>
              <a:rPr lang="de-DE" dirty="0"/>
              <a:t> </a:t>
            </a:r>
            <a:r>
              <a:rPr lang="de-DE" dirty="0" err="1"/>
              <a:t>vključujoči</a:t>
            </a:r>
            <a:r>
              <a:rPr lang="de-DE" dirty="0"/>
              <a:t>, </a:t>
            </a:r>
            <a:r>
              <a:rPr lang="de-DE" dirty="0" err="1"/>
              <a:t>moderirani</a:t>
            </a:r>
            <a:r>
              <a:rPr lang="de-DE" dirty="0"/>
              <a:t> </a:t>
            </a:r>
            <a:r>
              <a:rPr lang="de-DE" dirty="0" err="1"/>
              <a:t>sestanki</a:t>
            </a:r>
            <a:r>
              <a:rPr lang="de-DE" dirty="0"/>
              <a:t> /</a:t>
            </a:r>
            <a:r>
              <a:rPr lang="de-DE" dirty="0" err="1"/>
              <a:t>razprave</a:t>
            </a:r>
            <a:r>
              <a:rPr lang="de-DE" dirty="0"/>
              <a:t> </a:t>
            </a:r>
            <a:r>
              <a:rPr lang="de-DE" dirty="0" err="1"/>
              <a:t>med</a:t>
            </a:r>
            <a:r>
              <a:rPr lang="de-DE" dirty="0"/>
              <a:t> </a:t>
            </a:r>
            <a:r>
              <a:rPr lang="de-DE" dirty="0" err="1"/>
              <a:t>osebjem</a:t>
            </a:r>
            <a:r>
              <a:rPr lang="sl-SI" dirty="0"/>
              <a:t>, s </a:t>
            </a:r>
            <a:r>
              <a:rPr lang="de-DE" dirty="0" err="1"/>
              <a:t>starši</a:t>
            </a:r>
            <a:r>
              <a:rPr lang="de-DE" dirty="0"/>
              <a:t> </a:t>
            </a:r>
            <a:r>
              <a:rPr lang="sl-SI" dirty="0"/>
              <a:t>s skupinskimi formati, npr. Reševanje dilem, Svetovna kavarna …</a:t>
            </a:r>
            <a:r>
              <a:rPr lang="de-DE" dirty="0"/>
              <a:t>),</a:t>
            </a:r>
            <a:endParaRPr lang="sl-SI" dirty="0"/>
          </a:p>
          <a:p>
            <a:pPr marL="342900" indent="-342900"/>
            <a:r>
              <a:rPr lang="sl-SI" dirty="0"/>
              <a:t>k</a:t>
            </a:r>
            <a:r>
              <a:rPr lang="de-DE" dirty="0" err="1"/>
              <a:t>olegialn</a:t>
            </a:r>
            <a:r>
              <a:rPr lang="sl-SI" dirty="0"/>
              <a:t>o podpiranje</a:t>
            </a:r>
            <a:r>
              <a:rPr lang="de-DE" dirty="0"/>
              <a:t> ob </a:t>
            </a:r>
            <a:r>
              <a:rPr lang="de-DE" dirty="0" err="1"/>
              <a:t>vzgojnih</a:t>
            </a:r>
            <a:r>
              <a:rPr lang="de-DE" dirty="0"/>
              <a:t> in </a:t>
            </a:r>
            <a:r>
              <a:rPr lang="de-DE" dirty="0" err="1"/>
              <a:t>disciplinskih</a:t>
            </a:r>
            <a:r>
              <a:rPr lang="de-DE" dirty="0"/>
              <a:t> </a:t>
            </a:r>
            <a:r>
              <a:rPr lang="de-DE" dirty="0" err="1"/>
              <a:t>izzivih</a:t>
            </a:r>
            <a:r>
              <a:rPr lang="sl-SI" dirty="0"/>
              <a:t> (npr. s pomočjo opomnikov)</a:t>
            </a:r>
            <a:r>
              <a:rPr lang="de-DE" dirty="0"/>
              <a:t> </a:t>
            </a:r>
            <a:endParaRPr lang="sl-SI" dirty="0"/>
          </a:p>
          <a:p>
            <a:pPr marL="342900" indent="-342900"/>
            <a:r>
              <a:rPr lang="sl-SI" dirty="0"/>
              <a:t>d</a:t>
            </a:r>
            <a:r>
              <a:rPr lang="de-DE" dirty="0" err="1"/>
              <a:t>eliberacija</a:t>
            </a:r>
            <a:r>
              <a:rPr lang="de-DE" dirty="0"/>
              <a:t> (</a:t>
            </a:r>
            <a:r>
              <a:rPr lang="de-DE" dirty="0" err="1"/>
              <a:t>javna</a:t>
            </a:r>
            <a:r>
              <a:rPr lang="de-DE" dirty="0"/>
              <a:t> </a:t>
            </a:r>
            <a:r>
              <a:rPr lang="de-DE" dirty="0" err="1"/>
              <a:t>razprava</a:t>
            </a:r>
            <a:r>
              <a:rPr lang="de-DE" dirty="0"/>
              <a:t> </a:t>
            </a:r>
            <a:r>
              <a:rPr lang="de-DE" dirty="0" err="1"/>
              <a:t>vseh</a:t>
            </a:r>
            <a:r>
              <a:rPr lang="de-DE" dirty="0"/>
              <a:t> </a:t>
            </a:r>
            <a:r>
              <a:rPr lang="de-DE" dirty="0" err="1"/>
              <a:t>deležnikov</a:t>
            </a:r>
            <a:r>
              <a:rPr lang="de-DE" dirty="0"/>
              <a:t> o </a:t>
            </a:r>
            <a:r>
              <a:rPr lang="de-DE" dirty="0" err="1"/>
              <a:t>perečih</a:t>
            </a:r>
            <a:r>
              <a:rPr lang="de-DE" dirty="0"/>
              <a:t> </a:t>
            </a:r>
            <a:r>
              <a:rPr lang="de-DE" dirty="0" err="1"/>
              <a:t>temah</a:t>
            </a:r>
            <a:r>
              <a:rPr lang="de-DE" dirty="0"/>
              <a:t>)</a:t>
            </a:r>
            <a:endParaRPr lang="sl-SI" dirty="0"/>
          </a:p>
          <a:p>
            <a:pPr marL="342900" indent="-342900"/>
            <a:r>
              <a:rPr lang="sl-SI" dirty="0"/>
              <a:t>u</a:t>
            </a:r>
            <a:r>
              <a:rPr lang="de-DE" dirty="0" err="1"/>
              <a:t>sposabljanja</a:t>
            </a:r>
            <a:r>
              <a:rPr lang="de-DE" dirty="0"/>
              <a:t> </a:t>
            </a:r>
            <a:r>
              <a:rPr lang="de-DE" dirty="0" err="1"/>
              <a:t>učencev</a:t>
            </a:r>
            <a:r>
              <a:rPr lang="de-DE" dirty="0"/>
              <a:t>, </a:t>
            </a:r>
            <a:r>
              <a:rPr lang="de-DE" dirty="0" err="1"/>
              <a:t>učiteljev</a:t>
            </a:r>
            <a:r>
              <a:rPr lang="de-DE" dirty="0"/>
              <a:t> in </a:t>
            </a:r>
            <a:r>
              <a:rPr lang="de-DE" dirty="0" err="1"/>
              <a:t>staršev</a:t>
            </a:r>
            <a:r>
              <a:rPr lang="de-DE" dirty="0"/>
              <a:t> (</a:t>
            </a:r>
            <a:r>
              <a:rPr lang="de-DE" dirty="0" err="1"/>
              <a:t>senzitivni</a:t>
            </a:r>
            <a:r>
              <a:rPr lang="de-DE" dirty="0"/>
              <a:t> </a:t>
            </a:r>
            <a:r>
              <a:rPr lang="de-DE" dirty="0" err="1"/>
              <a:t>treningi</a:t>
            </a:r>
            <a:r>
              <a:rPr lang="de-DE" dirty="0"/>
              <a:t>, </a:t>
            </a:r>
            <a:r>
              <a:rPr lang="de-DE" dirty="0" err="1"/>
              <a:t>komunikacijske</a:t>
            </a:r>
            <a:r>
              <a:rPr lang="de-DE" dirty="0"/>
              <a:t> in </a:t>
            </a:r>
            <a:r>
              <a:rPr lang="de-DE" dirty="0" err="1"/>
              <a:t>socialne</a:t>
            </a:r>
            <a:r>
              <a:rPr lang="de-DE" dirty="0"/>
              <a:t> </a:t>
            </a:r>
            <a:r>
              <a:rPr lang="de-DE" dirty="0" err="1"/>
              <a:t>spretnosti</a:t>
            </a:r>
            <a:r>
              <a:rPr lang="de-DE" dirty="0"/>
              <a:t>, </a:t>
            </a:r>
            <a:r>
              <a:rPr lang="de-DE" dirty="0" err="1"/>
              <a:t>mediacija</a:t>
            </a:r>
            <a:r>
              <a:rPr lang="de-DE" dirty="0"/>
              <a:t>, </a:t>
            </a:r>
            <a:r>
              <a:rPr lang="de-DE" dirty="0" err="1"/>
              <a:t>reševanje</a:t>
            </a:r>
            <a:r>
              <a:rPr lang="de-DE" dirty="0"/>
              <a:t> </a:t>
            </a:r>
            <a:r>
              <a:rPr lang="de-DE" dirty="0" err="1"/>
              <a:t>konfliktov</a:t>
            </a:r>
            <a:r>
              <a:rPr lang="de-DE" dirty="0"/>
              <a:t>, </a:t>
            </a:r>
            <a:r>
              <a:rPr lang="de-DE" dirty="0" err="1"/>
              <a:t>kolegialni</a:t>
            </a:r>
            <a:r>
              <a:rPr lang="de-DE" dirty="0"/>
              <a:t> </a:t>
            </a:r>
            <a:r>
              <a:rPr lang="de-DE" dirty="0" err="1"/>
              <a:t>coaching</a:t>
            </a:r>
            <a:r>
              <a:rPr lang="de-DE" dirty="0"/>
              <a:t> …) </a:t>
            </a:r>
            <a:endParaRPr lang="sl-SI" dirty="0"/>
          </a:p>
          <a:p>
            <a:pPr marL="342900" indent="-342900"/>
            <a:r>
              <a:rPr lang="sl-SI" dirty="0"/>
              <a:t>vrstniška mediacija, tutorstvo, prostovoljstvo</a:t>
            </a:r>
          </a:p>
          <a:p>
            <a:pPr marL="342900" indent="-342900"/>
            <a:r>
              <a:rPr lang="de-DE" dirty="0" err="1"/>
              <a:t>oblikovanje</a:t>
            </a:r>
            <a:r>
              <a:rPr lang="de-DE" dirty="0"/>
              <a:t> </a:t>
            </a:r>
            <a:r>
              <a:rPr lang="de-DE" dirty="0" err="1"/>
              <a:t>tima</a:t>
            </a:r>
            <a:r>
              <a:rPr lang="de-DE" dirty="0"/>
              <a:t> za </a:t>
            </a:r>
            <a:r>
              <a:rPr lang="de-DE" dirty="0" err="1"/>
              <a:t>spodbudno</a:t>
            </a:r>
            <a:r>
              <a:rPr lang="de-DE" dirty="0"/>
              <a:t> in </a:t>
            </a:r>
            <a:r>
              <a:rPr lang="de-DE" dirty="0" err="1"/>
              <a:t>varno</a:t>
            </a:r>
            <a:r>
              <a:rPr lang="de-DE" dirty="0"/>
              <a:t> </a:t>
            </a:r>
            <a:r>
              <a:rPr lang="de-DE" dirty="0" err="1"/>
              <a:t>učno</a:t>
            </a:r>
            <a:r>
              <a:rPr lang="de-DE" dirty="0"/>
              <a:t> </a:t>
            </a:r>
            <a:r>
              <a:rPr lang="de-DE" dirty="0" err="1"/>
              <a:t>okolje</a:t>
            </a:r>
            <a:r>
              <a:rPr lang="de-DE" dirty="0"/>
              <a:t> </a:t>
            </a:r>
            <a:r>
              <a:rPr lang="sl-SI" dirty="0"/>
              <a:t>.</a:t>
            </a:r>
            <a:r>
              <a:rPr lang="de-DE" dirty="0"/>
              <a:t> </a:t>
            </a:r>
            <a:endParaRPr lang="sl-SI" dirty="0" smtClean="0"/>
          </a:p>
          <a:p>
            <a:pPr marL="342900" indent="-342900"/>
            <a:endParaRPr lang="sl-SI" sz="11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0070C0"/>
                </a:solidFill>
              </a:rPr>
              <a:t>VELIKE SPREMEMBE SE NE ZGODIJO NAKLJUČNO, AMPAK SISTEMATIČNO!</a:t>
            </a:r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63" y="151947"/>
            <a:ext cx="1549357" cy="20701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46328"/>
            <a:ext cx="1432864" cy="2029722"/>
          </a:xfrm>
          <a:prstGeom prst="rect">
            <a:avLst/>
          </a:prstGeom>
        </p:spPr>
      </p:pic>
      <p:pic>
        <p:nvPicPr>
          <p:cNvPr id="7" name="Picture 4" descr="dLib.si - Kolegialni co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45" y="95934"/>
            <a:ext cx="1468776" cy="20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32" y="146329"/>
            <a:ext cx="1549357" cy="20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46960" y="130631"/>
            <a:ext cx="7692390" cy="807216"/>
          </a:xfrm>
        </p:spPr>
        <p:txBody>
          <a:bodyPr>
            <a:normAutofit/>
          </a:bodyPr>
          <a:lstStyle/>
          <a:p>
            <a:r>
              <a:rPr lang="sl-SI" sz="3200" dirty="0"/>
              <a:t>Zavajajoče dileme in miti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11384" y="1306286"/>
            <a:ext cx="8673737" cy="5131934"/>
          </a:xfrm>
        </p:spPr>
        <p:txBody>
          <a:bodyPr>
            <a:normAutofit/>
          </a:bodyPr>
          <a:lstStyle/>
          <a:p>
            <a:endParaRPr lang="sl-SI" sz="2000" dirty="0" smtClean="0"/>
          </a:p>
          <a:p>
            <a:r>
              <a:rPr lang="sl-SI" sz="2000" dirty="0" smtClean="0"/>
              <a:t>Ali </a:t>
            </a:r>
            <a:r>
              <a:rPr lang="sl-SI" sz="2000" dirty="0"/>
              <a:t>naj si prizadevamo za dobro počutje ali znanje?</a:t>
            </a:r>
          </a:p>
          <a:p>
            <a:r>
              <a:rPr lang="sl-SI" sz="2000" dirty="0"/>
              <a:t>Ali dober odnos vodi v razvajanje/mehkužnost ali krepi odpornost?</a:t>
            </a:r>
          </a:p>
          <a:p>
            <a:r>
              <a:rPr lang="sl-SI" sz="2000" dirty="0"/>
              <a:t>Ali je dober stik trepljanje in smehljanje?</a:t>
            </a:r>
          </a:p>
          <a:p>
            <a:r>
              <a:rPr lang="sl-SI" sz="2000" dirty="0"/>
              <a:t>Ali moramo imeti radi vse otroke?</a:t>
            </a:r>
          </a:p>
          <a:p>
            <a:r>
              <a:rPr lang="sl-SI" sz="2000" dirty="0"/>
              <a:t>Ali naj bo učenje igra ali napor?</a:t>
            </a:r>
          </a:p>
          <a:p>
            <a:r>
              <a:rPr lang="sl-SI" sz="2000" dirty="0"/>
              <a:t>Ali naj bomo prijazni ali strogi?</a:t>
            </a:r>
          </a:p>
          <a:p>
            <a:r>
              <a:rPr lang="sl-SI" sz="2000" dirty="0"/>
              <a:t>Ali je lahko dobra samopodoba škodljiva?</a:t>
            </a:r>
          </a:p>
          <a:p>
            <a:r>
              <a:rPr lang="sl-SI" sz="2000" dirty="0"/>
              <a:t>Ali razumevanje vedenja pomeni odobravanje?</a:t>
            </a:r>
          </a:p>
          <a:p>
            <a:r>
              <a:rPr lang="sl-SI" sz="2000" dirty="0"/>
              <a:t>Ali je čustveno opismenjevanje </a:t>
            </a:r>
            <a:r>
              <a:rPr lang="sl-SI" sz="2000" dirty="0" err="1"/>
              <a:t>razčustvovanost</a:t>
            </a:r>
            <a:r>
              <a:rPr lang="sl-SI" sz="2000" dirty="0"/>
              <a:t>?</a:t>
            </a: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9486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E7A0E6C8-592D-4AC5-AB51-A365EB5A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5" y="222177"/>
            <a:ext cx="10190746" cy="656183"/>
          </a:xfrm>
        </p:spPr>
        <p:txBody>
          <a:bodyPr>
            <a:noAutofit/>
          </a:bodyPr>
          <a:lstStyle/>
          <a:p>
            <a:pPr algn="ctr"/>
            <a:r>
              <a:rPr lang="sl-SI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modul:</a:t>
            </a:r>
            <a:r>
              <a:rPr lang="sl-SI" sz="2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DOBRI ODNOSI, POČUTJE, SPODBUDNA ODLOČNOST IN VODENJE RAZREDA</a:t>
            </a:r>
            <a:br>
              <a:rPr lang="sl-SI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80987AF-4D6A-49DE-B437-8549F0235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23" y="878360"/>
            <a:ext cx="5360904" cy="521864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A7C213D-64DA-4889-9312-FAF90ECCE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74" y="1185333"/>
            <a:ext cx="4075938" cy="453813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FBE1878-7BC4-408F-B87B-A49AE0B70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174" y="3247230"/>
            <a:ext cx="3786188" cy="4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1502411" y="-130628"/>
            <a:ext cx="9109075" cy="123462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altLang="sl-SI" dirty="0">
                <a:latin typeface="+mn-lt"/>
              </a:rPr>
              <a:t>Vodenje razreda za dobro vključenost (disciplino)</a:t>
            </a:r>
            <a:r>
              <a:rPr lang="sl-SI" altLang="sl-SI" b="0" i="1" dirty="0">
                <a:latin typeface="+mn-lt"/>
              </a:rPr>
              <a:t/>
            </a:r>
            <a:br>
              <a:rPr lang="sl-SI" altLang="sl-SI" b="0" i="1" dirty="0">
                <a:latin typeface="+mn-lt"/>
              </a:rPr>
            </a:br>
            <a:r>
              <a:rPr lang="sl-SI" altLang="sl-SI" sz="2400" b="0" i="1" dirty="0">
                <a:latin typeface="+mn-lt"/>
              </a:rPr>
              <a:t> </a:t>
            </a:r>
            <a:r>
              <a:rPr lang="sl-SI" altLang="sl-SI" sz="2400" b="0" i="1" dirty="0"/>
              <a:t>(</a:t>
            </a:r>
            <a:r>
              <a:rPr lang="sl-SI" altLang="sl-SI" sz="2400" b="0" i="1" dirty="0" err="1"/>
              <a:t>Marzano</a:t>
            </a:r>
            <a:r>
              <a:rPr lang="sl-SI" altLang="sl-SI" sz="2400" b="0" i="1" dirty="0"/>
              <a:t> in </a:t>
            </a:r>
            <a:r>
              <a:rPr lang="sl-SI" altLang="sl-SI" sz="2400" b="0" i="1" dirty="0" err="1"/>
              <a:t>Marzano</a:t>
            </a:r>
            <a:r>
              <a:rPr lang="sl-SI" altLang="sl-SI" sz="2400" b="0" i="1" dirty="0"/>
              <a:t>, </a:t>
            </a:r>
            <a:r>
              <a:rPr lang="sl-SI" altLang="sl-SI" sz="2400" b="0" i="1" dirty="0" smtClean="0"/>
              <a:t>prir. Rutar Ilc </a:t>
            </a:r>
            <a:r>
              <a:rPr lang="sl-SI" altLang="sl-SI" sz="2400" b="0" i="1" dirty="0"/>
              <a:t>v 3. zvez., str. 22)</a:t>
            </a:r>
            <a:r>
              <a:rPr lang="sl-SI" altLang="sl-SI" sz="2400" dirty="0">
                <a:latin typeface="+mn-lt"/>
              </a:rPr>
              <a:t>  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1467486" y="1047001"/>
          <a:ext cx="9104811" cy="6601302"/>
        </p:xfrm>
        <a:graphic>
          <a:graphicData uri="http://schemas.openxmlformats.org/drawingml/2006/table">
            <a:tbl>
              <a:tblPr/>
              <a:tblGrid>
                <a:gridCol w="9104811">
                  <a:extLst>
                    <a:ext uri="{9D8B030D-6E8A-4147-A177-3AD203B41FA5}">
                      <a16:colId xmlns:a16="http://schemas.microsoft.com/office/drawing/2014/main" val="843208680"/>
                    </a:ext>
                  </a:extLst>
                </a:gridCol>
              </a:tblGrid>
              <a:tr h="6601302"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Strategija vstopa v učilnico/sprejem.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Nastop („spodbudna odločnost“).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Umirjanje, pridobivanje pozornosti.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Učinkovita priprava na dejavnosti.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Ureditev prostora, sedežnega reda za varnost, učinkovito učenje in vodenje.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Smiselna umestitev aktivnih in sodelovalnih oblik, obvladovanje le-teh.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Razumljivo pojasnjevanje pomembnih informacij, navodil, postopkov.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Obvladovanje tekočih prehodov ter premikov.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Sooblikovanje smiselnih pravil, vidnih.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Spremljanje vseh, dogajanja, pozornost na učno in vzgojno zahtevne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Prilagajanje načinov vključevanja.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Premišljena uporaba signalov (očesni stik, približevanje, ne-verbalno).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sl-SI" altLang="sl-S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2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59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>
          <a:xfrm>
            <a:off x="1524000" y="13064"/>
            <a:ext cx="9144000" cy="91439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altLang="sl-SI" dirty="0">
                <a:latin typeface="+mn-lt"/>
              </a:rPr>
              <a:t>Stopnjevanje signalov  </a:t>
            </a:r>
            <a:r>
              <a:rPr lang="sl-SI" altLang="sl-SI" sz="2400" dirty="0">
                <a:latin typeface="+mn-lt"/>
              </a:rPr>
              <a:t/>
            </a: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O</a:t>
            </a:r>
            <a:r>
              <a:rPr lang="sl-SI" altLang="sl-SI" sz="2000" dirty="0">
                <a:latin typeface="+mn-lt"/>
              </a:rPr>
              <a:t>pomnik za dobro disciplino, 3. zvezek, str. 22, 23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4000" y="927463"/>
            <a:ext cx="9144000" cy="5930537"/>
          </a:xfrm>
          <a:solidFill>
            <a:srgbClr val="CCFF99"/>
          </a:solidFill>
        </p:spPr>
        <p:txBody>
          <a:bodyPr>
            <a:normAutofit/>
          </a:bodyPr>
          <a:lstStyle/>
          <a:p>
            <a:pPr>
              <a:defRPr/>
            </a:pPr>
            <a:endParaRPr lang="sl-S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(Ne)besedni signali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pokažem, da sem opazil, spomnim na dogovore. </a:t>
            </a:r>
          </a:p>
          <a:p>
            <a:pPr>
              <a:defRPr/>
            </a:pPr>
            <a:endParaRPr lang="sl-SI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Uporaba premora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preneham s svojo aktivnostjo. </a:t>
            </a:r>
          </a:p>
          <a:p>
            <a:pPr>
              <a:defRPr/>
            </a:pPr>
            <a:endParaRPr lang="sl-SI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Okrepljeni neverbalni signali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stopnjujem kontakt, npr. približevanje</a:t>
            </a:r>
          </a:p>
          <a:p>
            <a:pPr>
              <a:defRPr/>
            </a:pPr>
            <a:endParaRPr lang="sl-SI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Razjasnjevanje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zastavim vprašanja.</a:t>
            </a:r>
          </a:p>
          <a:p>
            <a:pPr>
              <a:defRPr/>
            </a:pPr>
            <a:endParaRPr lang="sl-S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Sklicevanje na odgovornost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ob sklicevanju na pravila dam možnost, da lahko spremeni vedenje; podam predloge in navodila. </a:t>
            </a:r>
          </a:p>
          <a:p>
            <a:pPr>
              <a:defRPr/>
            </a:pPr>
            <a:endParaRPr lang="sl-S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Napoved posledic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odločno pozovem k prenehanju, napovem posledice.</a:t>
            </a:r>
          </a:p>
          <a:p>
            <a:pPr>
              <a:defRPr/>
            </a:pPr>
            <a:endParaRPr lang="sl-S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Izvajanje dogovorov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ravnam v skladu z dogovori.</a:t>
            </a:r>
          </a:p>
          <a:p>
            <a:pPr>
              <a:defRPr/>
            </a:pPr>
            <a:endParaRPr lang="sl-SI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Timsko sodelovanje: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po potrebi se povežem s svetovalno službo in starši </a:t>
            </a:r>
          </a:p>
        </p:txBody>
      </p:sp>
    </p:spTree>
    <p:extLst>
      <p:ext uri="{BB962C8B-B14F-4D97-AF65-F5344CB8AC3E}">
        <p14:creationId xmlns:p14="http://schemas.microsoft.com/office/powerpoint/2010/main" val="254734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>
          <a:xfrm>
            <a:off x="1905000" y="336875"/>
            <a:ext cx="8229600" cy="1508550"/>
          </a:xfrm>
        </p:spPr>
        <p:txBody>
          <a:bodyPr>
            <a:normAutofit/>
          </a:bodyPr>
          <a:lstStyle/>
          <a:p>
            <a:r>
              <a:rPr lang="sl-SI" altLang="sl-SI" sz="3200" dirty="0"/>
              <a:t>Kaj je za neželenim vedenjem?</a:t>
            </a:r>
          </a:p>
        </p:txBody>
      </p:sp>
      <p:sp>
        <p:nvSpPr>
          <p:cNvPr id="29699" name="Označba mesta vsebine 2"/>
          <p:cNvSpPr>
            <a:spLocks noGrp="1"/>
          </p:cNvSpPr>
          <p:nvPr>
            <p:ph sz="half" idx="1"/>
          </p:nvPr>
        </p:nvSpPr>
        <p:spPr>
          <a:xfrm>
            <a:off x="1703388" y="2247526"/>
            <a:ext cx="4316412" cy="43926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altLang="sl-SI" sz="2400" b="1" dirty="0"/>
              <a:t>Nepozornost, odsotnost</a:t>
            </a:r>
          </a:p>
          <a:p>
            <a:r>
              <a:rPr lang="sl-SI" altLang="sl-SI" sz="2400" dirty="0"/>
              <a:t>Neupoštevanje navodil, nesodelovanje pri aktivnosti</a:t>
            </a:r>
          </a:p>
          <a:p>
            <a:r>
              <a:rPr lang="sl-SI" altLang="sl-SI" sz="2400" dirty="0"/>
              <a:t>Nemir, klepet, motenje</a:t>
            </a:r>
          </a:p>
          <a:p>
            <a:r>
              <a:rPr lang="sl-SI" altLang="sl-SI" sz="2400" dirty="0"/>
              <a:t>Vstajanje, premiki po </a:t>
            </a:r>
            <a:r>
              <a:rPr lang="sl-SI" altLang="sl-SI" sz="2400" dirty="0" err="1"/>
              <a:t>razr</a:t>
            </a:r>
            <a:r>
              <a:rPr lang="sl-SI" altLang="sl-SI" sz="2400" dirty="0"/>
              <a:t>.</a:t>
            </a:r>
          </a:p>
          <a:p>
            <a:r>
              <a:rPr lang="sl-SI" altLang="sl-SI" sz="2400" dirty="0"/>
              <a:t>Oglašanje, pripombe</a:t>
            </a:r>
          </a:p>
          <a:p>
            <a:r>
              <a:rPr lang="sl-SI" altLang="sl-SI" sz="2400" dirty="0"/>
              <a:t>Vpitje, kričanje, žaljenje</a:t>
            </a:r>
          </a:p>
          <a:p>
            <a:r>
              <a:rPr lang="sl-SI" altLang="sl-SI" sz="2400" dirty="0"/>
              <a:t>Agresija, nasilno vedenje</a:t>
            </a:r>
          </a:p>
          <a:p>
            <a:endParaRPr lang="sl-SI" altLang="sl-SI" sz="2400" dirty="0"/>
          </a:p>
        </p:txBody>
      </p:sp>
      <p:sp>
        <p:nvSpPr>
          <p:cNvPr id="29700" name="Označba mesta vsebine 3"/>
          <p:cNvSpPr>
            <a:spLocks noGrp="1"/>
          </p:cNvSpPr>
          <p:nvPr>
            <p:ph sz="half" idx="2"/>
          </p:nvPr>
        </p:nvSpPr>
        <p:spPr>
          <a:xfrm>
            <a:off x="6019800" y="2247526"/>
            <a:ext cx="4540250" cy="43926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sl-SI" altLang="sl-SI" sz="2400" dirty="0"/>
              <a:t>Dolgčas, nesmisel</a:t>
            </a:r>
          </a:p>
          <a:p>
            <a:r>
              <a:rPr lang="sl-SI" altLang="sl-SI" sz="2400" dirty="0"/>
              <a:t>Nerazvite delovne navade</a:t>
            </a:r>
          </a:p>
          <a:p>
            <a:r>
              <a:rPr lang="sl-SI" altLang="sl-SI" sz="2400" dirty="0"/>
              <a:t>Vzgojna zanemarjenost</a:t>
            </a:r>
          </a:p>
          <a:p>
            <a:r>
              <a:rPr lang="sl-SI" altLang="sl-SI" sz="2400" dirty="0"/>
              <a:t>Manjša zmožnost inhibicije</a:t>
            </a:r>
          </a:p>
          <a:p>
            <a:r>
              <a:rPr lang="sl-SI" altLang="sl-SI" sz="2400" dirty="0"/>
              <a:t>Motnje pozornosti</a:t>
            </a:r>
          </a:p>
          <a:p>
            <a:r>
              <a:rPr lang="sl-SI" altLang="sl-SI" sz="2400" dirty="0"/>
              <a:t>Nevrološke motnje</a:t>
            </a:r>
          </a:p>
          <a:p>
            <a:r>
              <a:rPr lang="sl-SI" altLang="sl-SI" sz="2400" dirty="0"/>
              <a:t>Hude čustvene stiske, travme</a:t>
            </a:r>
          </a:p>
          <a:p>
            <a:r>
              <a:rPr lang="sl-SI" altLang="sl-SI" sz="2400" dirty="0"/>
              <a:t>Nevrotične in psihiatrične motnje</a:t>
            </a:r>
          </a:p>
          <a:p>
            <a:r>
              <a:rPr lang="sl-SI" altLang="sl-SI" sz="2400" dirty="0"/>
              <a:t>Vzorci v družini</a:t>
            </a:r>
          </a:p>
          <a:p>
            <a:r>
              <a:rPr lang="sl-SI" altLang="sl-SI" sz="2400" dirty="0"/>
              <a:t>Agresija, zlorabe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28" y="-21492"/>
            <a:ext cx="2836273" cy="22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1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128016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altLang="sl-SI" dirty="0" smtClean="0"/>
              <a:t/>
            </a:r>
            <a:br>
              <a:rPr lang="sl-SI" altLang="sl-SI" dirty="0" smtClean="0"/>
            </a:br>
            <a:r>
              <a:rPr lang="sl-SI" altLang="sl-SI" sz="3100" dirty="0"/>
              <a:t>4R za disciplinske probleme, 3. zvezek, str. 25                </a:t>
            </a:r>
            <a:r>
              <a:rPr lang="sl-SI" altLang="sl-SI" sz="2200" dirty="0"/>
              <a:t>ABC model za neželeno vedenje, 4. zvezek, str. 18 - 22</a:t>
            </a:r>
            <a:r>
              <a:rPr lang="sl-SI" sz="2200" dirty="0"/>
              <a:t/>
            </a:r>
            <a:br>
              <a:rPr lang="sl-SI" sz="2200" dirty="0"/>
            </a:br>
            <a:endParaRPr lang="sl-SI" sz="2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28949" y="1436914"/>
            <a:ext cx="8386354" cy="4740049"/>
          </a:xfrm>
        </p:spPr>
        <p:txBody>
          <a:bodyPr>
            <a:normAutofit fontScale="92500" lnSpcReduction="10000"/>
          </a:bodyPr>
          <a:lstStyle/>
          <a:p>
            <a:r>
              <a:rPr lang="sl-SI" altLang="sl-SI" b="1" dirty="0"/>
              <a:t>Razumno</a:t>
            </a:r>
            <a:r>
              <a:rPr lang="sl-SI" altLang="sl-SI" dirty="0"/>
              <a:t> se odzovem: vzdržim se nepremišljenih impulzivnih reakcij</a:t>
            </a:r>
          </a:p>
          <a:p>
            <a:endParaRPr lang="sl-SI" altLang="sl-SI" sz="2400" dirty="0"/>
          </a:p>
          <a:p>
            <a:endParaRPr lang="sl-SI" altLang="sl-SI" sz="2400" dirty="0"/>
          </a:p>
          <a:p>
            <a:r>
              <a:rPr lang="sl-SI" altLang="sl-SI" b="1" dirty="0"/>
              <a:t>Razlikujem</a:t>
            </a:r>
            <a:r>
              <a:rPr lang="sl-SI" altLang="sl-SI" dirty="0"/>
              <a:t> vedenje od osebe</a:t>
            </a:r>
          </a:p>
          <a:p>
            <a:endParaRPr lang="sl-SI" altLang="sl-SI" sz="2400" dirty="0"/>
          </a:p>
          <a:p>
            <a:endParaRPr lang="sl-SI" altLang="sl-SI" sz="2400" b="1" dirty="0"/>
          </a:p>
          <a:p>
            <a:r>
              <a:rPr lang="sl-SI" altLang="sl-SI" b="1" dirty="0"/>
              <a:t>Razumem</a:t>
            </a:r>
            <a:r>
              <a:rPr lang="sl-SI" altLang="sl-SI" dirty="0"/>
              <a:t> dogajanje in ga ne vzamem osebno, npr.: razumem čustva za vedenjem in to pomagam razumeti tudi učencu                </a:t>
            </a:r>
            <a:r>
              <a:rPr lang="sl-SI" altLang="sl-SI" b="1" dirty="0">
                <a:solidFill>
                  <a:srgbClr val="0070C0"/>
                </a:solidFill>
              </a:rPr>
              <a:t>ABC</a:t>
            </a:r>
          </a:p>
          <a:p>
            <a:endParaRPr lang="sl-SI" altLang="sl-SI" sz="2400" b="1" dirty="0"/>
          </a:p>
          <a:p>
            <a:endParaRPr lang="sl-SI" altLang="sl-SI" sz="2400" b="1" dirty="0"/>
          </a:p>
          <a:p>
            <a:r>
              <a:rPr lang="sl-SI" altLang="sl-SI" b="1" dirty="0"/>
              <a:t>Reagiram</a:t>
            </a:r>
            <a:r>
              <a:rPr lang="sl-SI" altLang="sl-SI" dirty="0"/>
              <a:t> odločno, a konstruktivno, usmerjeno v rešitve, spodbujam  prevzemanje odgovornosti                 </a:t>
            </a:r>
            <a:r>
              <a:rPr lang="sl-SI" altLang="sl-SI" b="1" dirty="0">
                <a:solidFill>
                  <a:srgbClr val="0070C0"/>
                </a:solidFill>
              </a:rPr>
              <a:t>načrt podpore želenemu vedenju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1" y="1888671"/>
            <a:ext cx="2498047" cy="1638298"/>
          </a:xfrm>
          <a:prstGeom prst="rect">
            <a:avLst/>
          </a:prstGeom>
        </p:spPr>
      </p:pic>
      <p:sp>
        <p:nvSpPr>
          <p:cNvPr id="6" name="Desna puščica 5"/>
          <p:cNvSpPr/>
          <p:nvPr/>
        </p:nvSpPr>
        <p:spPr>
          <a:xfrm>
            <a:off x="8168197" y="3683723"/>
            <a:ext cx="577964" cy="451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Desna puščica 6"/>
          <p:cNvSpPr/>
          <p:nvPr/>
        </p:nvSpPr>
        <p:spPr>
          <a:xfrm>
            <a:off x="5503002" y="4926128"/>
            <a:ext cx="6191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08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536211"/>
          </a:xfrm>
        </p:spPr>
        <p:txBody>
          <a:bodyPr>
            <a:normAutofit fontScale="90000"/>
          </a:bodyPr>
          <a:lstStyle/>
          <a:p>
            <a:r>
              <a:rPr lang="sl-SI" sz="3600" dirty="0"/>
              <a:t>Povezave</a:t>
            </a:r>
            <a:br>
              <a:rPr lang="sl-SI" sz="3600" dirty="0"/>
            </a:b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52650" y="901337"/>
            <a:ext cx="7886700" cy="5014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mtClean="0"/>
              <a:t>Zavihek VSUO na </a:t>
            </a:r>
            <a:r>
              <a:rPr lang="sl-SI" dirty="0" smtClean="0"/>
              <a:t>spletni strani ZRSŠ: </a:t>
            </a: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u="sng" dirty="0">
                <a:hlinkClick r:id="rId2"/>
              </a:rPr>
              <a:t>https://www.zrss.si/stiki-s-prakso/aktualno/varno-spodbudno-ucno-okolje/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Tematska </a:t>
            </a:r>
            <a:r>
              <a:rPr lang="sl-SI" dirty="0"/>
              <a:t>številka revije Vzgoja in izobraževanje o odnosih. 2018, št. 3-4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https://www.zrss.si/zrss/wp-content/uploads/2020-04-17-revija-viz_3-4_2018.pdf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Tematska številka revije Vzgoja in izobraževanje o vzgoji in avtoriteti. 2015, št. 4-5</a:t>
            </a:r>
          </a:p>
          <a:p>
            <a:pPr marL="0" indent="0">
              <a:buNone/>
            </a:pPr>
            <a:r>
              <a:rPr lang="sl-SI" dirty="0">
                <a:hlinkClick r:id="rId4"/>
              </a:rPr>
              <a:t>https://www.zrss.si/digitalnaknjiznica/VIZ-4-5-2015/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Navodila za ravnanje v primeru </a:t>
            </a:r>
            <a:r>
              <a:rPr lang="sl-SI" dirty="0" err="1"/>
              <a:t>medvrstniškega</a:t>
            </a:r>
            <a:r>
              <a:rPr lang="sl-SI" dirty="0"/>
              <a:t> nasilja</a:t>
            </a:r>
            <a:endParaRPr lang="sl-SI" dirty="0">
              <a:hlinkClick r:id=""/>
            </a:endParaRPr>
          </a:p>
          <a:p>
            <a:pPr marL="0" indent="0">
              <a:buNone/>
            </a:pPr>
            <a:r>
              <a:rPr lang="sl-SI" dirty="0">
                <a:hlinkClick r:id=""/>
              </a:rPr>
              <a:t>https://www.zrss.si/strokovne-resitve/ponudba-resitev/medvrstnisko-nasilje-v-viz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2914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221896"/>
          </a:xfrm>
        </p:spPr>
        <p:txBody>
          <a:bodyPr>
            <a:normAutofit fontScale="90000"/>
          </a:bodyPr>
          <a:lstStyle/>
          <a:p>
            <a:r>
              <a:rPr lang="sl-SI" sz="3600" dirty="0"/>
              <a:t>Viri: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52650" y="733779"/>
            <a:ext cx="7886700" cy="6039555"/>
          </a:xfrm>
        </p:spPr>
        <p:txBody>
          <a:bodyPr>
            <a:normAutofit fontScale="32500" lnSpcReduction="20000"/>
          </a:bodyPr>
          <a:lstStyle/>
          <a:p>
            <a:r>
              <a:rPr lang="sl-SI" dirty="0" err="1"/>
              <a:t>Bluestein</a:t>
            </a:r>
            <a:r>
              <a:rPr lang="sl-SI" dirty="0"/>
              <a:t> J. (1998). Disciplina 21. stoletja. Ljubljana, Zavod RS za šolstvo.</a:t>
            </a:r>
          </a:p>
          <a:p>
            <a:pPr fontAlgn="base"/>
            <a:r>
              <a:rPr lang="sl-SI" dirty="0" err="1"/>
              <a:t>Bondy</a:t>
            </a:r>
            <a:r>
              <a:rPr lang="sl-SI" dirty="0"/>
              <a:t> E. in Ross D. D. (2</a:t>
            </a:r>
            <a:r>
              <a:rPr lang="en-US" dirty="0"/>
              <a:t>008</a:t>
            </a:r>
            <a:r>
              <a:rPr lang="sl-SI" dirty="0"/>
              <a:t>),</a:t>
            </a:r>
            <a:r>
              <a:rPr lang="en-US" dirty="0"/>
              <a:t> The Teacher as Warm Demander</a:t>
            </a:r>
            <a:r>
              <a:rPr lang="sl-SI" dirty="0"/>
              <a:t>, </a:t>
            </a:r>
            <a:r>
              <a:rPr lang="en-US" dirty="0"/>
              <a:t>The Positive Classroom</a:t>
            </a:r>
            <a:r>
              <a:rPr lang="sl-SI" dirty="0"/>
              <a:t>, v </a:t>
            </a:r>
            <a:r>
              <a:rPr lang="sl-SI" dirty="0" err="1"/>
              <a:t>Educational</a:t>
            </a:r>
            <a:r>
              <a:rPr lang="sl-SI" dirty="0"/>
              <a:t> </a:t>
            </a:r>
            <a:r>
              <a:rPr lang="sl-SI" dirty="0" err="1"/>
              <a:t>Leadership</a:t>
            </a:r>
            <a:r>
              <a:rPr lang="sl-SI" dirty="0"/>
              <a:t>, 66/1, str. 54</a:t>
            </a:r>
            <a:r>
              <a:rPr lang="en-US" dirty="0"/>
              <a:t>-58</a:t>
            </a:r>
          </a:p>
          <a:p>
            <a:r>
              <a:rPr lang="en-US" dirty="0" err="1" smtClean="0"/>
              <a:t>Deci</a:t>
            </a:r>
            <a:r>
              <a:rPr lang="en-US" dirty="0" smtClean="0"/>
              <a:t> </a:t>
            </a:r>
            <a:r>
              <a:rPr lang="en-US" dirty="0"/>
              <a:t>E. L</a:t>
            </a:r>
            <a:r>
              <a:rPr lang="en-US" dirty="0" smtClean="0"/>
              <a:t>. </a:t>
            </a:r>
            <a:r>
              <a:rPr lang="sl-SI" dirty="0" smtClean="0"/>
              <a:t>in</a:t>
            </a:r>
            <a:r>
              <a:rPr lang="en-US" dirty="0" smtClean="0"/>
              <a:t> Ryan </a:t>
            </a:r>
            <a:r>
              <a:rPr lang="en-US" dirty="0"/>
              <a:t>R. M. (2010). Self-Determination. New York, NY: John Wiley &amp; Sons, Inc. </a:t>
            </a:r>
            <a:endParaRPr lang="sl-SI" dirty="0" smtClean="0"/>
          </a:p>
          <a:p>
            <a:r>
              <a:rPr lang="sl-SI" dirty="0" err="1"/>
              <a:t>Durlak</a:t>
            </a:r>
            <a:r>
              <a:rPr lang="sl-SI" dirty="0"/>
              <a:t>, J. A., </a:t>
            </a:r>
            <a:r>
              <a:rPr lang="sl-SI" dirty="0" err="1"/>
              <a:t>Weissberg</a:t>
            </a:r>
            <a:r>
              <a:rPr lang="sl-SI" dirty="0"/>
              <a:t>, R. P., </a:t>
            </a:r>
            <a:r>
              <a:rPr lang="sl-SI" dirty="0" err="1"/>
              <a:t>Dymnicki</a:t>
            </a:r>
            <a:r>
              <a:rPr lang="sl-SI" dirty="0"/>
              <a:t>, A. B., Taylor, R. D., in </a:t>
            </a:r>
            <a:r>
              <a:rPr lang="sl-SI" dirty="0" err="1"/>
              <a:t>Schellinger</a:t>
            </a:r>
            <a:r>
              <a:rPr lang="sl-SI" dirty="0"/>
              <a:t>, K. B. (2011).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impact</a:t>
            </a:r>
            <a:r>
              <a:rPr lang="sl-SI" dirty="0"/>
              <a:t> of </a:t>
            </a:r>
            <a:r>
              <a:rPr lang="sl-SI" dirty="0" err="1"/>
              <a:t>enhancing</a:t>
            </a:r>
            <a:r>
              <a:rPr lang="sl-SI" dirty="0"/>
              <a:t> </a:t>
            </a:r>
            <a:r>
              <a:rPr lang="sl-SI" dirty="0" err="1"/>
              <a:t>students</a:t>
            </a:r>
            <a:r>
              <a:rPr lang="sl-SI" dirty="0"/>
              <a:t>’ social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emotional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: A meta‐</a:t>
            </a:r>
            <a:r>
              <a:rPr lang="sl-SI" dirty="0" err="1"/>
              <a:t>analysis</a:t>
            </a:r>
            <a:r>
              <a:rPr lang="sl-SI" dirty="0"/>
              <a:t> of </a:t>
            </a:r>
            <a:r>
              <a:rPr lang="sl-SI" dirty="0" err="1"/>
              <a:t>school‐based</a:t>
            </a:r>
            <a:r>
              <a:rPr lang="sl-SI" dirty="0"/>
              <a:t> </a:t>
            </a:r>
            <a:r>
              <a:rPr lang="sl-SI" dirty="0" err="1"/>
              <a:t>universal</a:t>
            </a:r>
            <a:r>
              <a:rPr lang="sl-SI" dirty="0"/>
              <a:t> </a:t>
            </a:r>
            <a:r>
              <a:rPr lang="sl-SI" dirty="0" err="1"/>
              <a:t>interventions</a:t>
            </a:r>
            <a:r>
              <a:rPr lang="sl-SI" dirty="0"/>
              <a:t>. </a:t>
            </a:r>
            <a:r>
              <a:rPr lang="sl-SI" i="1" dirty="0" err="1"/>
              <a:t>Child</a:t>
            </a:r>
            <a:r>
              <a:rPr lang="sl-SI" i="1" dirty="0"/>
              <a:t> </a:t>
            </a:r>
            <a:r>
              <a:rPr lang="sl-SI" i="1" dirty="0" err="1"/>
              <a:t>development</a:t>
            </a:r>
            <a:r>
              <a:rPr lang="sl-SI" dirty="0"/>
              <a:t>, </a:t>
            </a:r>
            <a:r>
              <a:rPr lang="sl-SI" i="1" dirty="0"/>
              <a:t>82</a:t>
            </a:r>
            <a:r>
              <a:rPr lang="sl-SI" dirty="0"/>
              <a:t>(1), 405-432.</a:t>
            </a:r>
          </a:p>
          <a:p>
            <a:r>
              <a:rPr lang="sl-SI" dirty="0" smtClean="0"/>
              <a:t>Greene R. W. (1999). Eksplozivni otrok. Ljubljana, </a:t>
            </a:r>
            <a:r>
              <a:rPr lang="sl-SI" dirty="0"/>
              <a:t>Orbis </a:t>
            </a:r>
            <a:r>
              <a:rPr lang="sl-SI" dirty="0" smtClean="0"/>
              <a:t>1999.</a:t>
            </a:r>
            <a:endParaRPr lang="sl-SI" dirty="0"/>
          </a:p>
          <a:p>
            <a:r>
              <a:rPr lang="sl-SI" dirty="0" err="1" smtClean="0"/>
              <a:t>Hattie</a:t>
            </a:r>
            <a:r>
              <a:rPr lang="sl-SI" dirty="0" smtClean="0"/>
              <a:t> </a:t>
            </a:r>
            <a:r>
              <a:rPr lang="sl-SI" dirty="0"/>
              <a:t>J. (2012). </a:t>
            </a:r>
            <a:r>
              <a:rPr lang="en-US" dirty="0"/>
              <a:t>Visible Learning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Teachers</a:t>
            </a:r>
            <a:r>
              <a:rPr lang="sl-SI" dirty="0"/>
              <a:t>. </a:t>
            </a:r>
            <a:r>
              <a:rPr lang="sl-SI" dirty="0" err="1"/>
              <a:t>Oxon</a:t>
            </a:r>
            <a:r>
              <a:rPr lang="sl-SI" dirty="0"/>
              <a:t>: </a:t>
            </a:r>
            <a:r>
              <a:rPr lang="sl-SI" dirty="0" err="1"/>
              <a:t>Routledge</a:t>
            </a:r>
            <a:r>
              <a:rPr lang="sl-SI" dirty="0"/>
              <a:t>. Glej tudi: https://visible-learning.org/hattie-ranking-influences-effect-sizes-learning-achievement/</a:t>
            </a:r>
          </a:p>
          <a:p>
            <a:r>
              <a:rPr lang="sl-SI" dirty="0"/>
              <a:t>Jennings, P. A. in </a:t>
            </a:r>
            <a:r>
              <a:rPr lang="sl-SI" dirty="0" err="1"/>
              <a:t>Greenberg</a:t>
            </a:r>
            <a:r>
              <a:rPr lang="sl-SI" dirty="0"/>
              <a:t>, M. T. (2009).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prosocial</a:t>
            </a:r>
            <a:r>
              <a:rPr lang="sl-SI" dirty="0"/>
              <a:t> </a:t>
            </a:r>
            <a:r>
              <a:rPr lang="sl-SI" dirty="0" err="1"/>
              <a:t>classroom</a:t>
            </a:r>
            <a:r>
              <a:rPr lang="sl-SI" dirty="0"/>
              <a:t>: </a:t>
            </a:r>
            <a:r>
              <a:rPr lang="sl-SI" dirty="0" err="1"/>
              <a:t>Teacher</a:t>
            </a:r>
            <a:r>
              <a:rPr lang="sl-SI" dirty="0"/>
              <a:t> social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emotional</a:t>
            </a:r>
            <a:r>
              <a:rPr lang="sl-SI" dirty="0"/>
              <a:t> </a:t>
            </a:r>
            <a:r>
              <a:rPr lang="sl-SI" dirty="0" err="1"/>
              <a:t>competence</a:t>
            </a:r>
            <a:r>
              <a:rPr lang="sl-SI" dirty="0"/>
              <a:t> in </a:t>
            </a:r>
            <a:r>
              <a:rPr lang="sl-SI" dirty="0" err="1"/>
              <a:t>relation</a:t>
            </a:r>
            <a:r>
              <a:rPr lang="sl-SI" dirty="0"/>
              <a:t> to </a:t>
            </a:r>
            <a:r>
              <a:rPr lang="sl-SI" dirty="0" err="1"/>
              <a:t>student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classroom</a:t>
            </a:r>
            <a:r>
              <a:rPr lang="sl-SI" dirty="0"/>
              <a:t> </a:t>
            </a:r>
            <a:r>
              <a:rPr lang="sl-SI" dirty="0" err="1"/>
              <a:t>outcomes</a:t>
            </a:r>
            <a:r>
              <a:rPr lang="sl-SI" dirty="0"/>
              <a:t>. </a:t>
            </a:r>
            <a:r>
              <a:rPr lang="sl-SI" i="1" dirty="0" err="1"/>
              <a:t>Review</a:t>
            </a:r>
            <a:r>
              <a:rPr lang="sl-SI" i="1" dirty="0"/>
              <a:t> of </a:t>
            </a:r>
            <a:r>
              <a:rPr lang="sl-SI" i="1" dirty="0" err="1"/>
              <a:t>Educational</a:t>
            </a:r>
            <a:r>
              <a:rPr lang="sl-SI" i="1" dirty="0"/>
              <a:t> </a:t>
            </a:r>
            <a:r>
              <a:rPr lang="sl-SI" i="1" dirty="0" err="1"/>
              <a:t>Research</a:t>
            </a:r>
            <a:r>
              <a:rPr lang="sl-SI" i="1" dirty="0"/>
              <a:t>, 79</a:t>
            </a:r>
            <a:r>
              <a:rPr lang="sl-SI" dirty="0"/>
              <a:t>, 491–525. </a:t>
            </a:r>
          </a:p>
          <a:p>
            <a:r>
              <a:rPr lang="sl-SI" dirty="0" err="1" smtClean="0"/>
              <a:t>Juul</a:t>
            </a:r>
            <a:r>
              <a:rPr lang="sl-SI" dirty="0"/>
              <a:t>, J. (2014). Šolski infarkt. Kaj lahko storimo, da bo šlo otrokom, staršem in učiteljem bolje. Celovec: Mohorjeva družba.</a:t>
            </a:r>
          </a:p>
          <a:p>
            <a:r>
              <a:rPr lang="sl-SI" dirty="0"/>
              <a:t>Košir K. (2013). Psihosocialni odnosi v šoli. Maribor: Pedagoška fakulteta Univerze v Mariboru.</a:t>
            </a:r>
          </a:p>
          <a:p>
            <a:r>
              <a:rPr lang="sl-SI" dirty="0" smtClean="0"/>
              <a:t>Kozina </a:t>
            </a:r>
            <a:r>
              <a:rPr lang="sl-SI" dirty="0"/>
              <a:t>A. idr. (2018). Kako do spodbudne in vključujoče razredne klime z razvijanjem empatije? V Vzgoja in izobraževanje 5/2018. Ljubljana: ZRSŠ. Str. 10-17</a:t>
            </a:r>
          </a:p>
          <a:p>
            <a:r>
              <a:rPr lang="sl-SI" dirty="0"/>
              <a:t>Malešević T. (2018). Pomen dobrih socialnih odnosov med učitelji in učenci in učiteljeve odnosne kompetence. V Vzgoja in izobraževanje 5/2018. Ljubljana: ZRSŠ. Str. 17-25</a:t>
            </a:r>
            <a:r>
              <a:rPr lang="sl-SI" dirty="0" smtClean="0"/>
              <a:t>.</a:t>
            </a:r>
          </a:p>
          <a:p>
            <a:r>
              <a:rPr lang="sl-SI" dirty="0" err="1"/>
              <a:t>Marzano</a:t>
            </a:r>
            <a:r>
              <a:rPr lang="sl-SI" dirty="0"/>
              <a:t> R. in </a:t>
            </a:r>
            <a:r>
              <a:rPr lang="sl-SI" dirty="0" err="1"/>
              <a:t>Marzano</a:t>
            </a:r>
            <a:r>
              <a:rPr lang="sl-SI" dirty="0"/>
              <a:t> J. S. (2010). Ključ do vodenja razreda. V Vzgoja in izobraževanje 5/2010. Ljubljana: ZRSŠ. Str. 55-62.</a:t>
            </a:r>
          </a:p>
          <a:p>
            <a:r>
              <a:rPr lang="sl-SI" dirty="0" smtClean="0"/>
              <a:t>Pirc T. in Pečjak S. (2018). </a:t>
            </a:r>
            <a:r>
              <a:rPr lang="sl-SI" dirty="0"/>
              <a:t>Pomen bližine v interakciji med učitelji in dijaki pri pouku slovenščine v </a:t>
            </a:r>
            <a:r>
              <a:rPr lang="sl-SI" dirty="0" smtClean="0"/>
              <a:t>gimnaziji. V Vzgoja in izobraževanje 3/4. Ljubljana. ZRSS.</a:t>
            </a:r>
            <a:endParaRPr lang="sl-SI" dirty="0"/>
          </a:p>
          <a:p>
            <a:r>
              <a:rPr lang="sl-SI" dirty="0" smtClean="0"/>
              <a:t>Peklaj </a:t>
            </a:r>
            <a:r>
              <a:rPr lang="sl-SI" dirty="0"/>
              <a:t>C. in Pečjak S. (2015). Psihosocialni odnosi v šoli. Ljubljana, Znanstvena založba FF.</a:t>
            </a:r>
          </a:p>
          <a:p>
            <a:r>
              <a:rPr lang="sl-SI" dirty="0"/>
              <a:t>Pšunder M. (2004). Disciplina v šoli. Ljubljana, Zavod RS za šolstvo.</a:t>
            </a:r>
          </a:p>
          <a:p>
            <a:r>
              <a:rPr lang="sl-SI" dirty="0"/>
              <a:t>Pšunder M. (2011). Vodenje razreda. Maribor, Mednarodna Založba Oddelka za slovanske jezike in književnost, Filozofska fakulteta.</a:t>
            </a:r>
          </a:p>
          <a:p>
            <a:r>
              <a:rPr lang="sl-SI" dirty="0" err="1" smtClean="0"/>
              <a:t>Roorda</a:t>
            </a:r>
            <a:r>
              <a:rPr lang="sl-SI" dirty="0"/>
              <a:t>, D. L., </a:t>
            </a:r>
            <a:r>
              <a:rPr lang="sl-SI" dirty="0" err="1"/>
              <a:t>Koomen</a:t>
            </a:r>
            <a:r>
              <a:rPr lang="sl-SI" dirty="0"/>
              <a:t>, H. M. Y., Split, J. L. in </a:t>
            </a:r>
            <a:r>
              <a:rPr lang="sl-SI" dirty="0" err="1"/>
              <a:t>Oort</a:t>
            </a:r>
            <a:r>
              <a:rPr lang="sl-SI" dirty="0"/>
              <a:t>, F. J. (2011). </a:t>
            </a:r>
            <a:r>
              <a:rPr lang="sl-SI" dirty="0" err="1"/>
              <a:t>The</a:t>
            </a:r>
            <a:r>
              <a:rPr lang="sl-SI" dirty="0"/>
              <a:t> influence of </a:t>
            </a:r>
            <a:r>
              <a:rPr lang="sl-SI" dirty="0" err="1"/>
              <a:t>affective</a:t>
            </a:r>
            <a:r>
              <a:rPr lang="sl-SI" dirty="0"/>
              <a:t> </a:t>
            </a:r>
            <a:r>
              <a:rPr lang="sl-SI" dirty="0" err="1"/>
              <a:t>teacher-student</a:t>
            </a:r>
            <a:r>
              <a:rPr lang="sl-SI" dirty="0"/>
              <a:t> </a:t>
            </a:r>
            <a:r>
              <a:rPr lang="sl-SI" dirty="0" err="1"/>
              <a:t>relationships</a:t>
            </a:r>
            <a:r>
              <a:rPr lang="sl-SI" dirty="0"/>
              <a:t> on </a:t>
            </a:r>
            <a:r>
              <a:rPr lang="sl-SI" dirty="0" err="1"/>
              <a:t>students</a:t>
            </a:r>
            <a:r>
              <a:rPr lang="sl-SI" dirty="0"/>
              <a:t>' </a:t>
            </a:r>
            <a:r>
              <a:rPr lang="sl-SI" dirty="0" err="1"/>
              <a:t>school</a:t>
            </a:r>
            <a:r>
              <a:rPr lang="sl-SI" dirty="0"/>
              <a:t> </a:t>
            </a:r>
            <a:r>
              <a:rPr lang="sl-SI" dirty="0" err="1"/>
              <a:t>engagement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achievement</a:t>
            </a:r>
            <a:r>
              <a:rPr lang="sl-SI" dirty="0"/>
              <a:t>: A meta-</a:t>
            </a:r>
            <a:r>
              <a:rPr lang="sl-SI" dirty="0" err="1"/>
              <a:t>analytic</a:t>
            </a:r>
            <a:r>
              <a:rPr lang="sl-SI" dirty="0"/>
              <a:t> </a:t>
            </a:r>
            <a:r>
              <a:rPr lang="sl-SI" dirty="0" err="1"/>
              <a:t>approach</a:t>
            </a:r>
            <a:r>
              <a:rPr lang="sl-SI" dirty="0"/>
              <a:t>. </a:t>
            </a:r>
            <a:r>
              <a:rPr lang="sl-SI" dirty="0" err="1"/>
              <a:t>Review</a:t>
            </a:r>
            <a:r>
              <a:rPr lang="sl-SI" dirty="0"/>
              <a:t> of </a:t>
            </a:r>
            <a:r>
              <a:rPr lang="sl-SI" dirty="0" err="1"/>
              <a:t>Educational</a:t>
            </a:r>
            <a:r>
              <a:rPr lang="sl-SI" dirty="0"/>
              <a:t> </a:t>
            </a:r>
            <a:r>
              <a:rPr lang="sl-SI" dirty="0" err="1"/>
              <a:t>Research</a:t>
            </a:r>
            <a:r>
              <a:rPr lang="sl-SI" dirty="0"/>
              <a:t>, 81(4), 493–529.</a:t>
            </a:r>
          </a:p>
          <a:p>
            <a:r>
              <a:rPr lang="sl-SI" dirty="0" smtClean="0"/>
              <a:t>Rutar </a:t>
            </a:r>
            <a:r>
              <a:rPr lang="sl-SI" dirty="0"/>
              <a:t>Ilc Z. (2017). Vodenje razreda za dobro klimo in vključenost. Ljubljana, </a:t>
            </a:r>
            <a:r>
              <a:rPr lang="sl-SI" dirty="0" smtClean="0"/>
              <a:t>ZRSŠ</a:t>
            </a:r>
          </a:p>
          <a:p>
            <a:r>
              <a:rPr lang="sl-SI" dirty="0" smtClean="0"/>
              <a:t>Rutar Ilc Z. (2019). Preventivna vloga pozitivnih psihosocialnih odnosov v šoli . Šolsko polje. 30, št 3/4. Str. 143-167. Ljubljana: Pedagoški inštitut.</a:t>
            </a:r>
            <a:endParaRPr lang="sl-SI" dirty="0"/>
          </a:p>
          <a:p>
            <a:r>
              <a:rPr lang="sl-SI" dirty="0"/>
              <a:t>Vidmar idr. (2018). Čustvene in socialne kompetence strokovnih delavcev: (spregledani) dejavnik v razvoju strokovnih delavcev ter učencev. V Učiteljev glas, priloga revije Vzgoja in izobraževanje 5/2018. Ljubljana: ZRSŠ. Str. 18-26</a:t>
            </a:r>
            <a:r>
              <a:rPr lang="sl-SI" dirty="0" smtClean="0"/>
              <a:t>.</a:t>
            </a:r>
            <a:endParaRPr lang="sl-SI" dirty="0"/>
          </a:p>
          <a:p>
            <a:r>
              <a:rPr lang="sl-SI" dirty="0"/>
              <a:t>Zabukovec, V. (1998). Merjenje razredne klime: priročnik za učitelje. Ljubljana: Produktivnost, Center za psihodiagnostična sredstva.</a:t>
            </a:r>
          </a:p>
          <a:p>
            <a:r>
              <a:rPr lang="sl-SI" dirty="0" err="1"/>
              <a:t>Zedan</a:t>
            </a:r>
            <a:r>
              <a:rPr lang="sl-SI" dirty="0"/>
              <a:t>, R. (2010). New </a:t>
            </a:r>
            <a:r>
              <a:rPr lang="sl-SI" dirty="0" err="1"/>
              <a:t>dimensions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classroom</a:t>
            </a:r>
            <a:r>
              <a:rPr lang="sl-SI" dirty="0"/>
              <a:t> </a:t>
            </a:r>
            <a:r>
              <a:rPr lang="sl-SI" dirty="0" err="1"/>
              <a:t>climate</a:t>
            </a:r>
            <a:r>
              <a:rPr lang="sl-SI" dirty="0"/>
              <a:t>. </a:t>
            </a:r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Environment</a:t>
            </a:r>
            <a:r>
              <a:rPr lang="sl-SI" dirty="0"/>
              <a:t> </a:t>
            </a:r>
            <a:r>
              <a:rPr lang="sl-SI" dirty="0" err="1"/>
              <a:t>Research</a:t>
            </a:r>
            <a:r>
              <a:rPr lang="sl-SI" dirty="0"/>
              <a:t>, 13(1), </a:t>
            </a:r>
            <a:r>
              <a:rPr lang="sl-SI" dirty="0" smtClean="0"/>
              <a:t>75–88.</a:t>
            </a:r>
          </a:p>
          <a:p>
            <a:r>
              <a:rPr lang="sl-SI" dirty="0" err="1" smtClean="0"/>
              <a:t>Zins</a:t>
            </a:r>
            <a:r>
              <a:rPr lang="sl-SI" dirty="0"/>
              <a:t>, J. E., </a:t>
            </a:r>
            <a:r>
              <a:rPr lang="sl-SI" dirty="0" err="1"/>
              <a:t>Weissberg</a:t>
            </a:r>
            <a:r>
              <a:rPr lang="sl-SI" dirty="0"/>
              <a:t>, R. P., </a:t>
            </a:r>
            <a:r>
              <a:rPr lang="sl-SI" dirty="0" err="1"/>
              <a:t>Wang</a:t>
            </a:r>
            <a:r>
              <a:rPr lang="sl-SI" dirty="0"/>
              <a:t>, M. C., in </a:t>
            </a:r>
            <a:r>
              <a:rPr lang="sl-SI" dirty="0" err="1"/>
              <a:t>Wahlberg</a:t>
            </a:r>
            <a:r>
              <a:rPr lang="sl-SI" dirty="0"/>
              <a:t>, H. J. (2004). </a:t>
            </a:r>
            <a:r>
              <a:rPr lang="sl-SI" dirty="0" err="1"/>
              <a:t>Building</a:t>
            </a:r>
            <a:r>
              <a:rPr lang="sl-SI" dirty="0"/>
              <a:t> </a:t>
            </a:r>
            <a:r>
              <a:rPr lang="sl-SI" dirty="0" err="1"/>
              <a:t>academic</a:t>
            </a:r>
            <a:r>
              <a:rPr lang="sl-SI" dirty="0"/>
              <a:t> </a:t>
            </a:r>
            <a:r>
              <a:rPr lang="sl-SI" dirty="0" err="1"/>
              <a:t>success</a:t>
            </a:r>
            <a:r>
              <a:rPr lang="sl-SI" dirty="0"/>
              <a:t> on social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emotional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: </a:t>
            </a: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does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research</a:t>
            </a:r>
            <a:r>
              <a:rPr lang="sl-SI" dirty="0"/>
              <a:t> </a:t>
            </a:r>
            <a:r>
              <a:rPr lang="sl-SI" dirty="0" err="1"/>
              <a:t>say</a:t>
            </a:r>
            <a:r>
              <a:rPr lang="sl-SI" dirty="0"/>
              <a:t>? New York, London: </a:t>
            </a:r>
            <a:r>
              <a:rPr lang="sl-SI" dirty="0" err="1"/>
              <a:t>Tecahers</a:t>
            </a:r>
            <a:r>
              <a:rPr lang="sl-SI" dirty="0"/>
              <a:t> </a:t>
            </a:r>
            <a:r>
              <a:rPr lang="sl-SI" dirty="0" err="1"/>
              <a:t>College</a:t>
            </a:r>
            <a:r>
              <a:rPr lang="sl-SI" dirty="0"/>
              <a:t> </a:t>
            </a:r>
            <a:r>
              <a:rPr lang="sl-SI" dirty="0" err="1"/>
              <a:t>Press</a:t>
            </a:r>
            <a:r>
              <a:rPr lang="sl-SI" dirty="0"/>
              <a:t>.</a:t>
            </a:r>
          </a:p>
          <a:p>
            <a:endParaRPr lang="sl-SI" sz="1700" dirty="0">
              <a:hlinkClick r:id="rId2"/>
            </a:endParaRPr>
          </a:p>
          <a:p>
            <a:pPr marL="0" indent="0">
              <a:buNone/>
            </a:pPr>
            <a:r>
              <a:rPr lang="sl-SI" dirty="0" err="1">
                <a:hlinkClick r:id="rId2"/>
              </a:rPr>
              <a:t>Fotorafije</a:t>
            </a:r>
            <a:r>
              <a:rPr lang="sl-SI" dirty="0">
                <a:hlinkClick r:id="rId2"/>
              </a:rPr>
              <a:t> pridobljene na: https://www.shutterstock.com/explore/royalty-free-images</a:t>
            </a:r>
            <a:r>
              <a:rPr lang="sl-SI" dirty="0"/>
              <a:t>; </a:t>
            </a:r>
            <a:r>
              <a:rPr lang="sl-SI" dirty="0">
                <a:hlinkClick r:id="rId3"/>
              </a:rPr>
              <a:t>https://www.gettyimages.com/m</a:t>
            </a:r>
            <a:r>
              <a:rPr lang="sl-SI" dirty="0"/>
              <a:t> ; </a:t>
            </a:r>
            <a:r>
              <a:rPr lang="sl-SI" dirty="0">
                <a:hlinkClick r:id="rId4"/>
              </a:rPr>
              <a:t>https://www.pexels.com/</a:t>
            </a:r>
            <a:r>
              <a:rPr lang="sl-SI" dirty="0"/>
              <a:t>; </a:t>
            </a:r>
            <a:r>
              <a:rPr lang="sl-SI" dirty="0">
                <a:hlinkClick r:id="rId5"/>
              </a:rPr>
              <a:t>https://www.canva.com/</a:t>
            </a:r>
            <a:r>
              <a:rPr lang="sl-SI" dirty="0"/>
              <a:t>  …</a:t>
            </a:r>
          </a:p>
        </p:txBody>
      </p:sp>
    </p:spTree>
    <p:extLst>
      <p:ext uri="{BB962C8B-B14F-4D97-AF65-F5344CB8AC3E}">
        <p14:creationId xmlns:p14="http://schemas.microsoft.com/office/powerpoint/2010/main" val="2362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2650" y="82062"/>
            <a:ext cx="7886700" cy="879230"/>
          </a:xfrm>
        </p:spPr>
        <p:txBody>
          <a:bodyPr>
            <a:normAutofit/>
          </a:bodyPr>
          <a:lstStyle/>
          <a:p>
            <a:r>
              <a:rPr lang="sl-SI" altLang="sl-SI" sz="2400" dirty="0">
                <a:latin typeface="+mn-lt"/>
              </a:rPr>
              <a:t>Dobro počutje ali dobro znanje?</a:t>
            </a:r>
            <a:endParaRPr lang="sl-SI" sz="2400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52650" y="1541417"/>
            <a:ext cx="8066305" cy="4635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altLang="sl-SI" sz="2000" dirty="0"/>
              <a:t>Absurdno: dobra klima ali učinkovito delo?</a:t>
            </a:r>
          </a:p>
          <a:p>
            <a:pPr marL="0" indent="0">
              <a:buNone/>
            </a:pPr>
            <a:endParaRPr lang="sl-SI" altLang="sl-SI" sz="2000" dirty="0"/>
          </a:p>
          <a:p>
            <a:pPr marL="0" indent="0">
              <a:buNone/>
            </a:pPr>
            <a:r>
              <a:rPr lang="sl-SI" altLang="sl-SI" sz="2000" dirty="0"/>
              <a:t>Aktivnost lažje opravljamo, če se </a:t>
            </a:r>
            <a:r>
              <a:rPr lang="sl-SI" altLang="sl-SI" sz="2000" b="1" dirty="0">
                <a:solidFill>
                  <a:srgbClr val="0070C0"/>
                </a:solidFill>
              </a:rPr>
              <a:t>DOBRO POČUTIMO</a:t>
            </a:r>
            <a:r>
              <a:rPr lang="sl-SI" altLang="sl-SI" sz="2000" dirty="0"/>
              <a:t>: </a:t>
            </a:r>
          </a:p>
          <a:p>
            <a:pPr marL="342900" indent="-342900"/>
            <a:r>
              <a:rPr lang="sl-SI" altLang="sl-SI" sz="2000" dirty="0">
                <a:solidFill>
                  <a:srgbClr val="0070C0"/>
                </a:solidFill>
              </a:rPr>
              <a:t>če nas aktivnost </a:t>
            </a:r>
            <a:r>
              <a:rPr lang="sl-SI" altLang="sl-SI" sz="2000" b="1" dirty="0">
                <a:solidFill>
                  <a:srgbClr val="0070C0"/>
                </a:solidFill>
              </a:rPr>
              <a:t>zanima</a:t>
            </a:r>
            <a:r>
              <a:rPr lang="sl-SI" altLang="sl-SI" sz="2000" dirty="0">
                <a:solidFill>
                  <a:srgbClr val="0070C0"/>
                </a:solidFill>
              </a:rPr>
              <a:t>, se nam zdi </a:t>
            </a:r>
            <a:r>
              <a:rPr lang="sl-SI" altLang="sl-SI" sz="2000" b="1" dirty="0">
                <a:solidFill>
                  <a:srgbClr val="0070C0"/>
                </a:solidFill>
              </a:rPr>
              <a:t>smiselna</a:t>
            </a:r>
            <a:r>
              <a:rPr lang="sl-SI" altLang="sl-SI" sz="2000" dirty="0">
                <a:solidFill>
                  <a:srgbClr val="0070C0"/>
                </a:solidFill>
              </a:rPr>
              <a:t>, </a:t>
            </a:r>
          </a:p>
          <a:p>
            <a:pPr marL="342900" indent="-342900"/>
            <a:r>
              <a:rPr lang="sl-SI" altLang="sl-SI" sz="2000" dirty="0">
                <a:solidFill>
                  <a:srgbClr val="0070C0"/>
                </a:solidFill>
              </a:rPr>
              <a:t>če smo </a:t>
            </a:r>
            <a:r>
              <a:rPr lang="sl-SI" altLang="sl-SI" sz="2000" b="1" dirty="0">
                <a:solidFill>
                  <a:srgbClr val="0070C0"/>
                </a:solidFill>
              </a:rPr>
              <a:t>dejavni in </a:t>
            </a:r>
            <a:r>
              <a:rPr lang="sl-SI" altLang="sl-SI" sz="2000" dirty="0">
                <a:solidFill>
                  <a:srgbClr val="0070C0"/>
                </a:solidFill>
              </a:rPr>
              <a:t>čutimo, da imamo </a:t>
            </a:r>
            <a:r>
              <a:rPr lang="sl-SI" altLang="sl-SI" sz="2000" b="1" dirty="0">
                <a:solidFill>
                  <a:srgbClr val="0070C0"/>
                </a:solidFill>
              </a:rPr>
              <a:t>vpliv</a:t>
            </a:r>
            <a:r>
              <a:rPr lang="sl-SI" altLang="sl-SI" sz="2000" dirty="0">
                <a:solidFill>
                  <a:srgbClr val="0070C0"/>
                </a:solidFill>
              </a:rPr>
              <a:t>, </a:t>
            </a:r>
          </a:p>
          <a:p>
            <a:pPr marL="342900" indent="-342900"/>
            <a:r>
              <a:rPr lang="sl-SI" altLang="sl-SI" sz="2000" dirty="0">
                <a:solidFill>
                  <a:srgbClr val="0070C0"/>
                </a:solidFill>
              </a:rPr>
              <a:t>če smo postavljeni </a:t>
            </a:r>
            <a:r>
              <a:rPr lang="sl-SI" altLang="sl-SI" sz="2000" b="1" dirty="0">
                <a:solidFill>
                  <a:srgbClr val="0070C0"/>
                </a:solidFill>
              </a:rPr>
              <a:t>pred izzive,</a:t>
            </a:r>
            <a:r>
              <a:rPr lang="sl-SI" altLang="sl-SI" sz="2000" dirty="0">
                <a:solidFill>
                  <a:srgbClr val="0070C0"/>
                </a:solidFill>
              </a:rPr>
              <a:t> ki smo jim </a:t>
            </a:r>
            <a:r>
              <a:rPr lang="sl-SI" altLang="sl-SI" sz="2000" b="1" dirty="0">
                <a:solidFill>
                  <a:srgbClr val="0070C0"/>
                </a:solidFill>
              </a:rPr>
              <a:t>kos</a:t>
            </a:r>
            <a:r>
              <a:rPr lang="sl-SI" altLang="sl-SI" sz="2000" dirty="0">
                <a:solidFill>
                  <a:srgbClr val="0070C0"/>
                </a:solidFill>
              </a:rPr>
              <a:t>, </a:t>
            </a:r>
          </a:p>
          <a:p>
            <a:pPr marL="342900" indent="-342900"/>
            <a:r>
              <a:rPr lang="sl-SI" altLang="sl-SI" sz="2000" dirty="0">
                <a:solidFill>
                  <a:srgbClr val="0070C0"/>
                </a:solidFill>
              </a:rPr>
              <a:t>in čutimo </a:t>
            </a:r>
            <a:r>
              <a:rPr lang="sl-SI" altLang="sl-SI" sz="2000" b="1" dirty="0">
                <a:solidFill>
                  <a:srgbClr val="0070C0"/>
                </a:solidFill>
              </a:rPr>
              <a:t>spodbudo in podporo</a:t>
            </a:r>
            <a:r>
              <a:rPr lang="sl-SI" altLang="sl-SI" sz="2000" dirty="0">
                <a:solidFill>
                  <a:srgbClr val="0070C0"/>
                </a:solidFill>
              </a:rPr>
              <a:t>.</a:t>
            </a:r>
          </a:p>
          <a:p>
            <a:pPr marL="342900" indent="-342900"/>
            <a:endParaRPr lang="sl-SI" altLang="sl-SI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altLang="sl-SI" sz="2000" dirty="0"/>
              <a:t>Dobro počutje ne kot lenoba, pasivnost in čutno ugodje, ampak  </a:t>
            </a:r>
          </a:p>
          <a:p>
            <a:pPr marL="0" indent="0">
              <a:buNone/>
            </a:pPr>
            <a:r>
              <a:rPr lang="sl-SI" altLang="sl-SI" sz="2000" dirty="0"/>
              <a:t>DOBER STIK (z drugimi in s seboj) TER  VKLJUČENOST V SMISELNO DEJAVNOST!</a:t>
            </a:r>
          </a:p>
          <a:p>
            <a:pPr marL="0" indent="0">
              <a:buNone/>
            </a:pPr>
            <a:endParaRPr lang="sl-SI" altLang="sl-SI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000" dirty="0">
                <a:solidFill>
                  <a:srgbClr val="0070C0"/>
                </a:solidFill>
              </a:rPr>
              <a:t>    </a:t>
            </a:r>
            <a:r>
              <a:rPr lang="sl-SI" sz="2000" dirty="0"/>
              <a:t>                                                            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55" y="849705"/>
            <a:ext cx="2666731" cy="20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83169" y="-151517"/>
            <a:ext cx="6897565" cy="1042472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+mn-lt"/>
              </a:rPr>
              <a:t>Ugotovitve raziskav</a:t>
            </a:r>
            <a:br>
              <a:rPr lang="sl-SI" sz="2400" dirty="0">
                <a:latin typeface="+mn-lt"/>
              </a:rPr>
            </a:br>
            <a:endParaRPr lang="sl-SI" sz="2400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84738" y="1174045"/>
            <a:ext cx="9788770" cy="50029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sl-SI" b="1" i="1" dirty="0"/>
              <a:t>POZITIVNI ODNOSI</a:t>
            </a:r>
            <a:r>
              <a:rPr lang="sl-SI" i="1" dirty="0"/>
              <a:t> se odražajo (Pečjak, Peklaj, 2015, Košir, 2006):</a:t>
            </a:r>
          </a:p>
          <a:p>
            <a:pPr>
              <a:defRPr/>
            </a:pPr>
            <a:r>
              <a:rPr lang="sl-SI" sz="2400" i="1" dirty="0"/>
              <a:t>v dobrem počutju oz. občutju pripadnosti</a:t>
            </a:r>
          </a:p>
          <a:p>
            <a:pPr>
              <a:defRPr/>
            </a:pPr>
            <a:r>
              <a:rPr lang="sl-SI" sz="2400" i="1" dirty="0"/>
              <a:t>višji samozavesti</a:t>
            </a:r>
          </a:p>
          <a:p>
            <a:pPr>
              <a:defRPr/>
            </a:pPr>
            <a:r>
              <a:rPr lang="sl-SI" sz="2400" i="1" dirty="0"/>
              <a:t>višjem vrednotenju socialnosti</a:t>
            </a:r>
          </a:p>
          <a:p>
            <a:pPr>
              <a:defRPr/>
            </a:pPr>
            <a:r>
              <a:rPr lang="sl-SI" sz="2400" i="1" dirty="0"/>
              <a:t>večji učni zavzetosti</a:t>
            </a:r>
          </a:p>
          <a:p>
            <a:pPr>
              <a:defRPr/>
            </a:pPr>
            <a:r>
              <a:rPr lang="sl-SI" sz="2400" i="1" dirty="0"/>
              <a:t>boljšem učnem dosežku.</a:t>
            </a:r>
          </a:p>
          <a:p>
            <a:pPr>
              <a:defRPr/>
            </a:pPr>
            <a:endParaRPr lang="sl-SI" sz="800" dirty="0"/>
          </a:p>
          <a:p>
            <a:pPr marL="0" indent="0">
              <a:buNone/>
              <a:defRPr/>
            </a:pPr>
            <a:r>
              <a:rPr lang="sl-SI" b="1" i="1" dirty="0"/>
              <a:t>ODNOS UČITELJ-UČENEC</a:t>
            </a:r>
            <a:r>
              <a:rPr lang="sl-SI" i="1" dirty="0"/>
              <a:t> ima zelo močan vpliv (0,72) na ŠOLSKE DOSEŽKE (</a:t>
            </a:r>
            <a:r>
              <a:rPr lang="sl-SI" i="1" dirty="0" err="1"/>
              <a:t>Hattie</a:t>
            </a:r>
            <a:r>
              <a:rPr lang="sl-SI" i="1" dirty="0"/>
              <a:t>, 2014)</a:t>
            </a:r>
          </a:p>
          <a:p>
            <a:pPr>
              <a:defRPr/>
            </a:pPr>
            <a:endParaRPr lang="sl-SI" sz="800" i="1" dirty="0"/>
          </a:p>
          <a:p>
            <a:pPr marL="0" indent="0">
              <a:buNone/>
              <a:defRPr/>
            </a:pPr>
            <a:r>
              <a:rPr lang="sl-SI" b="1" i="1" dirty="0"/>
              <a:t>KAKO UČENCI VIDIJO UČITELJA</a:t>
            </a:r>
            <a:r>
              <a:rPr lang="sl-SI" i="1" dirty="0"/>
              <a:t> (ali jih učitelj upošteva, spodbuja, se lahko nanj obračajo) pa srednje močan (0,44). </a:t>
            </a:r>
            <a:endParaRPr lang="sl-SI" i="1" dirty="0" smtClean="0"/>
          </a:p>
          <a:p>
            <a:pPr marL="0" indent="0">
              <a:buNone/>
              <a:defRPr/>
            </a:pPr>
            <a:endParaRPr lang="sl-SI" i="1" dirty="0"/>
          </a:p>
          <a:p>
            <a:pPr marL="0" indent="0">
              <a:buNone/>
              <a:defRPr/>
            </a:pPr>
            <a:r>
              <a:rPr lang="sl-SI" i="1" dirty="0" smtClean="0"/>
              <a:t>Rezultati Pise, kot npr.:</a:t>
            </a:r>
          </a:p>
          <a:p>
            <a:pPr marL="342900" indent="-342900"/>
            <a:r>
              <a:rPr lang="sl-SI" b="1" i="1" dirty="0">
                <a:solidFill>
                  <a:srgbClr val="FF0000"/>
                </a:solidFill>
              </a:rPr>
              <a:t>najnižji rezultat zaznavanja ponosa in radosti</a:t>
            </a:r>
            <a:r>
              <a:rPr lang="sl-SI" b="1" i="1" dirty="0" smtClean="0">
                <a:solidFill>
                  <a:srgbClr val="FF0000"/>
                </a:solidFill>
              </a:rPr>
              <a:t>.</a:t>
            </a:r>
            <a:endParaRPr lang="sl-SI" sz="800" i="1" dirty="0"/>
          </a:p>
          <a:p>
            <a:r>
              <a:rPr lang="sl-SI" i="1" dirty="0" smtClean="0"/>
              <a:t>35 </a:t>
            </a:r>
            <a:r>
              <a:rPr lang="sl-SI" i="1" dirty="0"/>
              <a:t>% slo učencev/k poročalo, da so </a:t>
            </a:r>
            <a:r>
              <a:rPr lang="sl-SI" b="1" i="1" dirty="0">
                <a:solidFill>
                  <a:srgbClr val="FF0000"/>
                </a:solidFill>
              </a:rPr>
              <a:t>pogosto ali vedno žalostni</a:t>
            </a:r>
            <a:r>
              <a:rPr lang="sl-SI" i="1" dirty="0"/>
              <a:t>, </a:t>
            </a:r>
          </a:p>
          <a:p>
            <a:r>
              <a:rPr lang="sl-SI" i="1" dirty="0"/>
              <a:t>polovica, da se </a:t>
            </a:r>
            <a:r>
              <a:rPr lang="sl-SI" b="1" i="1" dirty="0">
                <a:solidFill>
                  <a:srgbClr val="FF0000"/>
                </a:solidFill>
              </a:rPr>
              <a:t>pogosto ali vedno počutijo zaskrbljene</a:t>
            </a:r>
            <a:r>
              <a:rPr lang="sl-SI" i="1" dirty="0" smtClean="0"/>
              <a:t>.</a:t>
            </a:r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  <a:defRPr/>
            </a:pPr>
            <a:endParaRPr lang="sl-SI" i="1" dirty="0" smtClean="0"/>
          </a:p>
          <a:p>
            <a:pPr>
              <a:defRPr/>
            </a:pPr>
            <a:endParaRPr lang="sl-SI" sz="800" i="1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03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89761" y="266701"/>
            <a:ext cx="8778240" cy="106680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sl-SI" altLang="sl-SI" sz="2400" dirty="0">
                <a:latin typeface="+mn-lt"/>
              </a:rPr>
              <a:t>Odnosna kompetenca in vodenje</a:t>
            </a:r>
            <a:r>
              <a:rPr lang="sl-SI" altLang="sl-SI" sz="2400" i="1" dirty="0">
                <a:latin typeface="+mn-lt"/>
              </a:rPr>
              <a:t> razreda za dobro klimo</a:t>
            </a:r>
            <a:r>
              <a:rPr lang="sl-SI" altLang="sl-SI" sz="2000" i="1" dirty="0"/>
              <a:t>               </a:t>
            </a:r>
            <a:r>
              <a:rPr lang="sl-SI" altLang="sl-SI" sz="2000" b="0" i="1" dirty="0"/>
              <a:t>(</a:t>
            </a:r>
            <a:r>
              <a:rPr lang="sl-SI" altLang="sl-SI" sz="2000" b="0" i="1" dirty="0" err="1"/>
              <a:t>Marzano</a:t>
            </a:r>
            <a:r>
              <a:rPr lang="sl-SI" altLang="sl-SI" sz="2000" b="0" i="1" dirty="0"/>
              <a:t> in </a:t>
            </a:r>
            <a:r>
              <a:rPr lang="sl-SI" altLang="sl-SI" sz="2000" b="0" i="1" dirty="0" err="1"/>
              <a:t>Marzano</a:t>
            </a:r>
            <a:r>
              <a:rPr lang="sl-SI" altLang="sl-SI" sz="2000" b="0" i="1" dirty="0"/>
              <a:t>, Jennings in </a:t>
            </a:r>
            <a:r>
              <a:rPr lang="sl-SI" altLang="sl-SI" sz="2000" b="0" i="1" dirty="0" err="1"/>
              <a:t>Greenberg</a:t>
            </a:r>
            <a:r>
              <a:rPr lang="sl-SI" altLang="sl-SI" sz="2400" b="0" i="1" dirty="0"/>
              <a:t> …)</a:t>
            </a:r>
            <a:r>
              <a:rPr lang="sl-SI" altLang="sl-SI" sz="2400" b="0" dirty="0"/>
              <a:t/>
            </a:r>
            <a:br>
              <a:rPr lang="sl-SI" altLang="sl-SI" sz="2400" b="0" dirty="0"/>
            </a:br>
            <a:endParaRPr lang="sl-SI" sz="2400" b="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89762" y="1447802"/>
            <a:ext cx="8778239" cy="54101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sl-SI" altLang="sl-SI" sz="2400" dirty="0"/>
          </a:p>
          <a:p>
            <a:r>
              <a:rPr lang="sl-SI" altLang="sl-SI" sz="2400" dirty="0"/>
              <a:t>SKRB ZA VARNOST, ORIENTACIJO</a:t>
            </a:r>
          </a:p>
          <a:p>
            <a:r>
              <a:rPr lang="sl-SI" altLang="sl-SI" sz="2400" dirty="0"/>
              <a:t>POTRDITEV, SPREJETOST</a:t>
            </a:r>
          </a:p>
          <a:p>
            <a:r>
              <a:rPr lang="sl-SI" altLang="sl-SI" sz="2400" dirty="0"/>
              <a:t>SPOŠTLJIVA IN SPODBUDNA KOMUNIKACIJA</a:t>
            </a:r>
          </a:p>
          <a:p>
            <a:r>
              <a:rPr lang="sl-SI" altLang="sl-SI" sz="2400" dirty="0"/>
              <a:t>PODPORA IN POZITIVNA IN REALISTIČNA PRIČAKOVANJA</a:t>
            </a:r>
          </a:p>
          <a:p>
            <a:r>
              <a:rPr lang="sl-SI" altLang="sl-SI" sz="2400" dirty="0"/>
              <a:t>SPREJEMANJE RAZLIČNOSTI, INDIVIDUALIZACIJA, PERSONALIZACIJA</a:t>
            </a:r>
          </a:p>
          <a:p>
            <a:r>
              <a:rPr lang="sl-SI" altLang="sl-SI" sz="2400" dirty="0"/>
              <a:t>PRAVIČNOST</a:t>
            </a:r>
          </a:p>
          <a:p>
            <a:r>
              <a:rPr lang="sl-SI" altLang="sl-SI" sz="2400" dirty="0"/>
              <a:t>UPRAVLJANJE S KONFLIKTI</a:t>
            </a:r>
          </a:p>
          <a:p>
            <a:r>
              <a:rPr lang="sl-SI" altLang="sl-SI" sz="2400" dirty="0"/>
              <a:t>SKRB ZA PSIHOFIZIČNO BLAGOSTANJE</a:t>
            </a:r>
          </a:p>
          <a:p>
            <a:pPr marL="0" indent="0">
              <a:buNone/>
            </a:pPr>
            <a:endParaRPr lang="sl-SI" altLang="sl-SI" sz="900" dirty="0"/>
          </a:p>
          <a:p>
            <a:pPr marL="0" indent="0">
              <a:buNone/>
            </a:pPr>
            <a:r>
              <a:rPr lang="sl-SI" altLang="sl-SI" sz="1100" dirty="0"/>
              <a:t>Prim. tudi: Kakovost v vrtcih in šolah (http://solazaravnatelje.si/ISBN/978-961-6989-31-2.pdf)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36845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8492" y="117568"/>
            <a:ext cx="9085384" cy="1184994"/>
          </a:xfrm>
        </p:spPr>
        <p:txBody>
          <a:bodyPr>
            <a:normAutofit fontScale="90000"/>
          </a:bodyPr>
          <a:lstStyle/>
          <a:p>
            <a:r>
              <a:rPr lang="sl-SI" altLang="sl-SI" sz="2700" dirty="0"/>
              <a:t>Kako in na kaj delujejo odnosi/odnosna kompetenca?</a:t>
            </a:r>
            <a:br>
              <a:rPr lang="sl-SI" altLang="sl-SI" sz="2700" dirty="0"/>
            </a:br>
            <a:r>
              <a:rPr lang="sl-SI" altLang="sl-SI" sz="900" dirty="0"/>
              <a:t/>
            </a:r>
            <a:br>
              <a:rPr lang="sl-SI" altLang="sl-SI" sz="900" dirty="0"/>
            </a:br>
            <a:r>
              <a:rPr lang="sl-SI" altLang="sl-SI" sz="2200" b="0" dirty="0">
                <a:solidFill>
                  <a:srgbClr val="0070C0"/>
                </a:solidFill>
              </a:rPr>
              <a:t>Občutek lastne vrednosti in kompetentnosti </a:t>
            </a:r>
            <a:r>
              <a:rPr lang="sl-SI" altLang="sl-SI" dirty="0" smtClean="0">
                <a:solidFill>
                  <a:srgbClr val="0070C0"/>
                </a:solidFill>
              </a:rPr>
              <a:t>                  </a:t>
            </a: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2031" y="1397727"/>
            <a:ext cx="10879015" cy="4779237"/>
          </a:xfrm>
        </p:spPr>
        <p:txBody>
          <a:bodyPr>
            <a:normAutofit/>
          </a:bodyPr>
          <a:lstStyle/>
          <a:p>
            <a:r>
              <a:rPr lang="sl-SI" altLang="sl-SI" sz="2000" dirty="0">
                <a:solidFill>
                  <a:srgbClr val="00B050"/>
                </a:solidFill>
              </a:rPr>
              <a:t>KAKO VREDEN IN POMEMBEN SEM KOT OSEBA –</a:t>
            </a:r>
            <a:r>
              <a:rPr lang="sl-SI" altLang="sl-SI" sz="2000" i="1" dirty="0">
                <a:solidFill>
                  <a:srgbClr val="00B050"/>
                </a:solidFill>
              </a:rPr>
              <a:t> </a:t>
            </a:r>
            <a:r>
              <a:rPr lang="sl-SI" altLang="sl-SI" sz="2000" b="1" i="1" dirty="0">
                <a:solidFill>
                  <a:srgbClr val="0070C0"/>
                </a:solidFill>
              </a:rPr>
              <a:t>„Drugim je mar zame!“</a:t>
            </a:r>
            <a:endParaRPr lang="sl-SI" altLang="sl-SI" sz="2000" i="1" dirty="0">
              <a:solidFill>
                <a:srgbClr val="0070C0"/>
              </a:solidFill>
            </a:endParaRPr>
          </a:p>
          <a:p>
            <a:r>
              <a:rPr lang="sl-SI" altLang="sl-SI" sz="2000" dirty="0">
                <a:solidFill>
                  <a:srgbClr val="00B050"/>
                </a:solidFill>
              </a:rPr>
              <a:t>KAJ (ŽE) ZMOREM, KAJ MI USPEVA, KAKO NAPREDUJEM, KAKO SI PRIZADEVAM – </a:t>
            </a:r>
            <a:r>
              <a:rPr lang="sl-SI" altLang="sl-SI" sz="2000" dirty="0">
                <a:solidFill>
                  <a:srgbClr val="0070C0"/>
                </a:solidFill>
              </a:rPr>
              <a:t>pomen FB/FS</a:t>
            </a:r>
          </a:p>
          <a:p>
            <a:pPr marL="0" indent="0">
              <a:buNone/>
            </a:pPr>
            <a:r>
              <a:rPr lang="sl-SI" altLang="sl-SI" sz="2000" dirty="0">
                <a:solidFill>
                  <a:srgbClr val="FF0000"/>
                </a:solidFill>
              </a:rPr>
              <a:t>   </a:t>
            </a:r>
            <a:r>
              <a:rPr lang="sl-SI" altLang="sl-SI" sz="2000" dirty="0" smtClean="0">
                <a:solidFill>
                  <a:srgbClr val="FF0000"/>
                </a:solidFill>
              </a:rPr>
              <a:t>Nekritično </a:t>
            </a:r>
            <a:r>
              <a:rPr lang="sl-SI" altLang="sl-SI" sz="2000" dirty="0">
                <a:solidFill>
                  <a:srgbClr val="FF0000"/>
                </a:solidFill>
              </a:rPr>
              <a:t>oboževanje, „potuha“            nerealna </a:t>
            </a:r>
            <a:r>
              <a:rPr lang="sl-SI" altLang="sl-SI" sz="2000" dirty="0" smtClean="0">
                <a:solidFill>
                  <a:srgbClr val="FF0000"/>
                </a:solidFill>
              </a:rPr>
              <a:t>samopodoba, „razvajenost“, </a:t>
            </a:r>
            <a:r>
              <a:rPr lang="sl-SI" altLang="sl-SI" sz="2000" dirty="0" err="1" smtClean="0">
                <a:solidFill>
                  <a:srgbClr val="FF0000"/>
                </a:solidFill>
              </a:rPr>
              <a:t>egocentr</a:t>
            </a:r>
            <a:r>
              <a:rPr lang="sl-SI" altLang="sl-SI" sz="2000" dirty="0" smtClean="0">
                <a:solidFill>
                  <a:srgbClr val="FF0000"/>
                </a:solidFill>
              </a:rPr>
              <a:t>. </a:t>
            </a:r>
            <a:endParaRPr lang="sl-SI" altLang="sl-SI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altLang="sl-SI" sz="2000" dirty="0">
                <a:solidFill>
                  <a:srgbClr val="FF0000"/>
                </a:solidFill>
              </a:rPr>
              <a:t>   Neusmiljen pritisk           občutki </a:t>
            </a:r>
            <a:r>
              <a:rPr lang="sl-SI" altLang="sl-SI" sz="2000" dirty="0" err="1">
                <a:solidFill>
                  <a:srgbClr val="FF0000"/>
                </a:solidFill>
              </a:rPr>
              <a:t>nekompetentosti</a:t>
            </a:r>
            <a:r>
              <a:rPr lang="sl-SI" altLang="sl-SI" sz="2000" dirty="0">
                <a:solidFill>
                  <a:srgbClr val="FF0000"/>
                </a:solidFill>
              </a:rPr>
              <a:t>, nizko </a:t>
            </a:r>
            <a:r>
              <a:rPr lang="sl-SI" altLang="sl-SI" sz="2000" dirty="0" smtClean="0">
                <a:solidFill>
                  <a:srgbClr val="FF0000"/>
                </a:solidFill>
              </a:rPr>
              <a:t>samozaupanje, perfekcionizem</a:t>
            </a:r>
            <a:endParaRPr lang="sl-SI" altLang="sl-SI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altLang="sl-SI" sz="2000" dirty="0">
                <a:solidFill>
                  <a:srgbClr val="FF0000"/>
                </a:solidFill>
              </a:rPr>
              <a:t>   Ignoranca in zanemarjanje ali pa agresija                   </a:t>
            </a:r>
            <a:r>
              <a:rPr lang="sl-SI" altLang="sl-SI" sz="2000" dirty="0" err="1" smtClean="0">
                <a:solidFill>
                  <a:srgbClr val="FF0000"/>
                </a:solidFill>
              </a:rPr>
              <a:t>sociopatske</a:t>
            </a:r>
            <a:r>
              <a:rPr lang="sl-SI" altLang="sl-SI" sz="2000" dirty="0" smtClean="0">
                <a:solidFill>
                  <a:srgbClr val="FF0000"/>
                </a:solidFill>
              </a:rPr>
              <a:t> </a:t>
            </a:r>
            <a:r>
              <a:rPr lang="sl-SI" altLang="sl-SI" sz="2000" dirty="0" err="1" smtClean="0">
                <a:solidFill>
                  <a:srgbClr val="FF0000"/>
                </a:solidFill>
              </a:rPr>
              <a:t>znač</a:t>
            </a:r>
            <a:r>
              <a:rPr lang="sl-SI" altLang="sl-SI" sz="2000" dirty="0" smtClean="0">
                <a:solidFill>
                  <a:srgbClr val="FF0000"/>
                </a:solidFill>
              </a:rPr>
              <a:t>., </a:t>
            </a:r>
            <a:r>
              <a:rPr lang="sl-SI" altLang="sl-SI" sz="2000" dirty="0">
                <a:solidFill>
                  <a:srgbClr val="FF0000"/>
                </a:solidFill>
              </a:rPr>
              <a:t>duševne stiske</a:t>
            </a:r>
          </a:p>
          <a:p>
            <a:pPr marL="0" indent="0">
              <a:buNone/>
            </a:pPr>
            <a:endParaRPr lang="sl-SI" altLang="sl-SI" sz="1000" dirty="0"/>
          </a:p>
          <a:p>
            <a:pPr marL="0" indent="0">
              <a:buNone/>
            </a:pPr>
            <a:r>
              <a:rPr lang="sl-SI" altLang="sl-SI" dirty="0" smtClean="0"/>
              <a:t>  </a:t>
            </a:r>
            <a:endParaRPr lang="sl-SI" dirty="0"/>
          </a:p>
        </p:txBody>
      </p:sp>
      <p:pic>
        <p:nvPicPr>
          <p:cNvPr id="11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42" y="4302369"/>
            <a:ext cx="2901330" cy="187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78" y="4302369"/>
            <a:ext cx="3286817" cy="1969761"/>
          </a:xfrm>
          <a:prstGeom prst="rect">
            <a:avLst/>
          </a:prstGeom>
        </p:spPr>
      </p:pic>
      <p:sp>
        <p:nvSpPr>
          <p:cNvPr id="7" name="Desna puščica 6"/>
          <p:cNvSpPr/>
          <p:nvPr/>
        </p:nvSpPr>
        <p:spPr>
          <a:xfrm>
            <a:off x="4751907" y="2466744"/>
            <a:ext cx="695426" cy="3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>
            <a:off x="3037600" y="2837897"/>
            <a:ext cx="694400" cy="343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6096000" y="3290229"/>
            <a:ext cx="715107" cy="372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94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28850" y="60731"/>
            <a:ext cx="9715500" cy="574271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Spodbudna odločnost (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demander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100" dirty="0" err="1">
                <a:latin typeface="Arial" panose="020B0604020202020204" pitchFamily="34" charset="0"/>
                <a:cs typeface="Arial" panose="020B0604020202020204" pitchFamily="34" charset="0"/>
              </a:rPr>
              <a:t>Bondy</a:t>
            </a:r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 in Ross (</a:t>
            </a:r>
            <a:r>
              <a:rPr lang="en-US" sz="1100" dirty="0"/>
              <a:t>2008</a:t>
            </a:r>
            <a:r>
              <a:rPr lang="sl-SI" sz="1100" dirty="0"/>
              <a:t>), T</a:t>
            </a:r>
            <a:r>
              <a:rPr lang="en-US" sz="1100" dirty="0"/>
              <a:t>he Positive Classroom</a:t>
            </a:r>
            <a:r>
              <a:rPr lang="sl-SI" sz="1100" dirty="0"/>
              <a:t>, 66/1, str.</a:t>
            </a:r>
            <a:r>
              <a:rPr lang="en-US" sz="1100" dirty="0"/>
              <a:t> 54-58</a:t>
            </a:r>
            <a:br>
              <a:rPr lang="en-US" sz="1100" dirty="0"/>
            </a:br>
            <a:r>
              <a:rPr lang="sl-SI" sz="1100" dirty="0"/>
              <a:t>Prevod in priredba Rutar Ilc, Zavod RS za šolstvo </a:t>
            </a:r>
            <a:endParaRPr lang="sl-SI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73325" y="662781"/>
            <a:ext cx="8978900" cy="55141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400" dirty="0"/>
          </a:p>
        </p:txBody>
      </p:sp>
      <p:sp>
        <p:nvSpPr>
          <p:cNvPr id="7" name="Pravokotnik 6"/>
          <p:cNvSpPr/>
          <p:nvPr/>
        </p:nvSpPr>
        <p:spPr>
          <a:xfrm>
            <a:off x="1906386" y="779701"/>
            <a:ext cx="7506393" cy="607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100" b="1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Raven puščični povezovalnik 7"/>
          <p:cNvCxnSpPr/>
          <p:nvPr/>
        </p:nvCxnSpPr>
        <p:spPr>
          <a:xfrm>
            <a:off x="5719129" y="1015049"/>
            <a:ext cx="45085" cy="539115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otnik 9"/>
          <p:cNvSpPr>
            <a:spLocks noChangeArrowheads="1"/>
          </p:cNvSpPr>
          <p:nvPr/>
        </p:nvSpPr>
        <p:spPr bwMode="auto">
          <a:xfrm>
            <a:off x="2441576" y="890589"/>
            <a:ext cx="3083878" cy="2625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SPODBUDNO ODLOČEN, VKLJUČUJOČ     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prizadeva za dober stik in zaupanje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izraža naklonjenost skozi (ne)verbalne znake: nasmeh, spodbuden ton in dobrohoten humor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izraža spoštljivo zanimanje za učence oz. za pomembne osebe in dogodke v njihovem življenju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uspe spodbuditi vključenost in zavzetost učencev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kompetenten v stroki, didaktiki in organizaciji 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izraža visoka pričakovanja in ponuja emocionalno in učno podporo oz. oporo (»</a:t>
            </a:r>
            <a:r>
              <a:rPr lang="sl-SI" altLang="sl-SI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scaffold</a:t>
            </a: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«) 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spodbuja potreben napor oz. zavzetost pri učenju in pomaga krepiti odpornost in zdravo </a:t>
            </a:r>
            <a:r>
              <a:rPr lang="sl-SI" altLang="sl-SI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asertivnost</a:t>
            </a: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altLang="sl-SI" sz="10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Doživljen kot skrben,  osebno zavzet, dobronameren, potrpežljiv, pošten, naklonjen in spodbuden.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1000" dirty="0">
              <a:latin typeface="Arial" panose="020B0604020202020204" pitchFamily="34" charset="0"/>
            </a:endParaRPr>
          </a:p>
        </p:txBody>
      </p:sp>
      <p:sp>
        <p:nvSpPr>
          <p:cNvPr id="10" name="Pravokotnik 14"/>
          <p:cNvSpPr>
            <a:spLocks noChangeArrowheads="1"/>
          </p:cNvSpPr>
          <p:nvPr/>
        </p:nvSpPr>
        <p:spPr bwMode="auto">
          <a:xfrm>
            <a:off x="2358485" y="3839129"/>
            <a:ext cx="3171097" cy="263992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SENTIMENTALIST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izraža toplino/naklonjenost skozi (ne)verbalne znake: nasmeh, dotik, spodbuden ton in dobrodušen humor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izraža spoštljivo zanimanje za učence …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išče izgovore za neuspeh in premajhna prizadevanja 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»usmiljenja« ima nižja pričakovanja do tistih, ki so pod pritiskom ali šibki , skuša ščitit pred neuspehom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preveč podpira ali pa znižuje zahtevnost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spodbuja potrebnega napredka pri učencih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dopušča vedenje , ki jim ni v korist, preveč popustljiv.</a:t>
            </a:r>
            <a:endParaRPr lang="sl-SI" altLang="sl-SI" sz="10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Učenci ga imajo radi, izkoriščajo pa njegovo popustljivost.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1000" dirty="0">
              <a:latin typeface="Arial" panose="020B0604020202020204" pitchFamily="34" charset="0"/>
            </a:endParaRPr>
          </a:p>
        </p:txBody>
      </p:sp>
      <p:sp>
        <p:nvSpPr>
          <p:cNvPr id="11" name="Pravokotnik 15"/>
          <p:cNvSpPr>
            <a:spLocks noChangeArrowheads="1"/>
          </p:cNvSpPr>
          <p:nvPr/>
        </p:nvSpPr>
        <p:spPr bwMode="auto">
          <a:xfrm>
            <a:off x="5925183" y="3918927"/>
            <a:ext cx="3060321" cy="248727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ELITIST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pozoren na stik in razvijanje odnosov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 distanco do učencev, ki mu niso blizu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 nižja pričakovanja do šibkih.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poučevanje osredotoča na uspešne in neodvisne, ne posveča pozornosti pomoči potrebnim.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medkulturne in  2. razlike, ki izvirajo iz zunanjih okoliščin, pripisuje intelektualni nižjim zmožnostim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nekaterim zato zbuja občutek, da so izključeni iz intelektualnih aktivnosti skupine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tolerira samostojne in uspešne učence, da počnejo aktivnosti, nepovezane s poukom, dokler ne motijo </a:t>
            </a:r>
            <a:endParaRPr lang="sl-SI" altLang="sl-SI" sz="10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Učenci ga doživljajo kot hladnega in neskrbnega, s protekcijo do najbolj uspešnih.</a:t>
            </a:r>
            <a:endParaRPr lang="sl-SI" altLang="sl-SI" sz="10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000" dirty="0">
              <a:latin typeface="Arial" panose="020B0604020202020204" pitchFamily="34" charset="0"/>
            </a:endParaRPr>
          </a:p>
        </p:txBody>
      </p:sp>
      <p:sp>
        <p:nvSpPr>
          <p:cNvPr id="12" name="Pravokotnik 16"/>
          <p:cNvSpPr>
            <a:spLocks noChangeArrowheads="1"/>
          </p:cNvSpPr>
          <p:nvPr/>
        </p:nvSpPr>
        <p:spPr bwMode="auto">
          <a:xfrm>
            <a:off x="5925183" y="890588"/>
            <a:ext cx="3060320" cy="25810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TEHNOKRAT 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pozoren na stik in razvijanje odnosov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 močan interes za stroko oz. teme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 visoke standarde in pričakuje, da bodo doseženi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zelo strokovno kompetenten.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boljši pri spodbujanju učenja neodvisnih otrok, manj pri spodbujanju tistih, ki potrebujejo pomoč.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Doživljan kot za stroko zavzet, a distanciran.</a:t>
            </a:r>
            <a:endParaRPr lang="sl-SI" altLang="sl-SI" sz="1000" dirty="0"/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1200" dirty="0">
              <a:latin typeface="Arial" panose="020B0604020202020204" pitchFamily="34" charset="0"/>
            </a:endParaRPr>
          </a:p>
        </p:txBody>
      </p:sp>
      <p:sp>
        <p:nvSpPr>
          <p:cNvPr id="13" name="Zaobljeni pravokotnik 4"/>
          <p:cNvSpPr>
            <a:spLocks noChangeArrowheads="1"/>
          </p:cNvSpPr>
          <p:nvPr/>
        </p:nvSpPr>
        <p:spPr bwMode="auto">
          <a:xfrm>
            <a:off x="5066665" y="561810"/>
            <a:ext cx="1447800" cy="250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 ZAHTEVANJE</a:t>
            </a:r>
            <a:endParaRPr lang="sl-SI" altLang="sl-SI" dirty="0">
              <a:latin typeface="Arial" panose="020B0604020202020204" pitchFamily="34" charset="0"/>
            </a:endParaRPr>
          </a:p>
        </p:txBody>
      </p:sp>
      <p:sp>
        <p:nvSpPr>
          <p:cNvPr id="14" name="Zaobljeni pravokotnik 6"/>
          <p:cNvSpPr>
            <a:spLocks noChangeArrowheads="1"/>
          </p:cNvSpPr>
          <p:nvPr/>
        </p:nvSpPr>
        <p:spPr bwMode="auto">
          <a:xfrm>
            <a:off x="1524000" y="3381376"/>
            <a:ext cx="1244600" cy="307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OSEBNA TOPLINA</a:t>
            </a:r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15" name="Zaobljeni pravokotnik 7"/>
          <p:cNvSpPr>
            <a:spLocks noChangeArrowheads="1"/>
          </p:cNvSpPr>
          <p:nvPr/>
        </p:nvSpPr>
        <p:spPr bwMode="auto">
          <a:xfrm>
            <a:off x="8908011" y="3396513"/>
            <a:ext cx="1154112" cy="4587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PROFESIONALNA RAZDALJA</a:t>
            </a:r>
            <a:endParaRPr lang="sl-SI" altLang="sl-SI" dirty="0">
              <a:latin typeface="Arial" panose="020B0604020202020204" pitchFamily="34" charset="0"/>
            </a:endParaRPr>
          </a:p>
        </p:txBody>
      </p:sp>
      <p:sp>
        <p:nvSpPr>
          <p:cNvPr id="16" name="Zaobljeni pravokotnik 8"/>
          <p:cNvSpPr>
            <a:spLocks noChangeArrowheads="1"/>
          </p:cNvSpPr>
          <p:nvPr/>
        </p:nvSpPr>
        <p:spPr bwMode="auto">
          <a:xfrm>
            <a:off x="4923791" y="6479056"/>
            <a:ext cx="1590675" cy="307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PASIVNA TOLERANCA</a:t>
            </a:r>
            <a:endParaRPr lang="sl-SI" altLang="sl-SI" dirty="0">
              <a:latin typeface="Arial" panose="020B0604020202020204" pitchFamily="34" charset="0"/>
            </a:endParaRPr>
          </a:p>
        </p:txBody>
      </p:sp>
      <p:cxnSp>
        <p:nvCxnSpPr>
          <p:cNvPr id="18" name="Raven puščični povezovalnik 17"/>
          <p:cNvCxnSpPr/>
          <p:nvPr/>
        </p:nvCxnSpPr>
        <p:spPr>
          <a:xfrm flipV="1">
            <a:off x="3999390" y="3679530"/>
            <a:ext cx="3103245" cy="101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2473326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2473326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2473326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31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otujoči nap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mic Sans M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2" id="{761E6D6C-2B91-4AF3-AAED-A4B5B2C31ACE}" vid="{2DDD0C88-945E-4B8E-8767-834789EDB7B7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Predstavitev2</Template>
  <TotalTime>2957</TotalTime>
  <Words>3656</Words>
  <Application>Microsoft Office PowerPoint</Application>
  <PresentationFormat>Širokozaslonsko</PresentationFormat>
  <Paragraphs>443</Paragraphs>
  <Slides>45</Slides>
  <Notes>6</Notes>
  <HiddenSlides>8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45</vt:i4>
      </vt:variant>
    </vt:vector>
  </HeadingPairs>
  <TitlesOfParts>
    <vt:vector size="51" baseType="lpstr">
      <vt:lpstr>Arial</vt:lpstr>
      <vt:lpstr>Calibri</vt:lpstr>
      <vt:lpstr>Comic Sans MS</vt:lpstr>
      <vt:lpstr>Times New Roman</vt:lpstr>
      <vt:lpstr>Wingdings</vt:lpstr>
      <vt:lpstr>Officeova tema</vt:lpstr>
      <vt:lpstr>Celosten model varnega in spodbudnega učnega okolja – raven šole  </vt:lpstr>
      <vt:lpstr>Model VSUO: od razvojnih timov do celotne šole        (vsešolski-celosten pristop: doseči vse učitelje in učence)</vt:lpstr>
      <vt:lpstr>    Velika slika        Ključ za SU „PRO-Varno in spodbudno učno okolje“ v SIO : spodbudno</vt:lpstr>
      <vt:lpstr>1. modul: DOBRI ODNOSI, POČUTJE, SPODBUDNA ODLOČNOST IN VODENJE RAZREDA </vt:lpstr>
      <vt:lpstr>Dobro počutje ali dobro znanje?</vt:lpstr>
      <vt:lpstr>Ugotovitve raziskav </vt:lpstr>
      <vt:lpstr>Odnosna kompetenca in vodenje razreda za dobro klimo               (Marzano in Marzano, Jennings in Greenberg …) </vt:lpstr>
      <vt:lpstr>Kako in na kaj delujejo odnosi/odnosna kompetenca?  Občutek lastne vrednosti in kompetentnosti                    </vt:lpstr>
      <vt:lpstr>Spodbudna odločnost (an. warm demander) Bondy in Ross (2008), The Positive Classroom, 66/1, str. 54-58 Prevod in priredba Rutar Ilc, Zavod RS za šolstvo </vt:lpstr>
      <vt:lpstr>Občutek „zmorem“? (Deci&amp;Ryan)  </vt:lpstr>
      <vt:lpstr> 2. modul: ČUSTVENO IN SOCIALNO UČENJE TER EMPATIJA </vt:lpstr>
      <vt:lpstr>Čustvene in socialne spetnosti (CASEL) več v Vidmar, Kozina idr., VIZ 3/4, 2018) glej tudi https://www.zrss.si/strokovne-resitve/digitalna-alnica/podrobno?publikacija=195  </vt:lpstr>
      <vt:lpstr>PowerPointova predstavitev</vt:lpstr>
      <vt:lpstr>IZKUSTVENA VAJA Izražanje, prepoznavanje čustvenih izrazov pri drugem</vt:lpstr>
      <vt:lpstr>SAMOREFLEKSIJA</vt:lpstr>
      <vt:lpstr>RAZMISLEK V PARIH: </vt:lpstr>
      <vt:lpstr> 3. modul: NEŽELENO VEDENJE, RAZLOGI, PREPREČEVANJE IN UKREPANJE</vt:lpstr>
      <vt:lpstr>Izbirni modul: PSIHOLOŠKA ODPORNOST, DUŠEVNO ZDRAVJE IN PSIHIČNO BLAGOSTANJE</vt:lpstr>
      <vt:lpstr>Kakšen delež kolektiva oz. sodelavcev je v tem šolskem letu izvajalo altivnosti VSUO pri svojem delu?</vt:lpstr>
      <vt:lpstr>Koliko učencev/otrok/dijakov ste na šolah dosegli z aktivnostmi VSUO?</vt:lpstr>
      <vt:lpstr>Ob katerih priložnostih se učenci/otroci/dijaki najpogosteje srečujejo z aktivnostmi VSUO?</vt:lpstr>
      <vt:lpstr>Katere aktivnosti VSUO ste na šoli najpogosteje izvajali?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Skupni cilj: osebna dobrobit in zdravje</vt:lpstr>
      <vt:lpstr>PowerPointova predstavitev</vt:lpstr>
      <vt:lpstr>Kaj lahko naredimo v razredu, šoli, okolju?  </vt:lpstr>
      <vt:lpstr>PowerPointova predstavitev</vt:lpstr>
      <vt:lpstr>Zavajajoče dileme in miti</vt:lpstr>
      <vt:lpstr>Vodenje razreda za dobro vključenost (disciplino)  (Marzano in Marzano, prir. Rutar Ilc v 3. zvez., str. 22)  </vt:lpstr>
      <vt:lpstr>Stopnjevanje signalov   Opomnik za dobro disciplino, 3. zvezek, str. 22, 23</vt:lpstr>
      <vt:lpstr>Kaj je za neželenim vedenjem?</vt:lpstr>
      <vt:lpstr> 4R za disciplinske probleme, 3. zvezek, str. 25                ABC model za neželeno vedenje, 4. zvezek, str. 18 - 22 </vt:lpstr>
      <vt:lpstr>Povezave </vt:lpstr>
      <vt:lpstr>Viri: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Zora Rutar Ilc</cp:lastModifiedBy>
  <cp:revision>79</cp:revision>
  <dcterms:created xsi:type="dcterms:W3CDTF">2020-02-04T13:04:05Z</dcterms:created>
  <dcterms:modified xsi:type="dcterms:W3CDTF">2023-09-21T20:25:36Z</dcterms:modified>
</cp:coreProperties>
</file>