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67" r:id="rId5"/>
    <p:sldId id="271" r:id="rId6"/>
    <p:sldId id="272" r:id="rId7"/>
    <p:sldId id="273" r:id="rId8"/>
    <p:sldId id="257" r:id="rId9"/>
    <p:sldId id="261" r:id="rId10"/>
    <p:sldId id="259" r:id="rId11"/>
    <p:sldId id="274" r:id="rId12"/>
    <p:sldId id="276" r:id="rId13"/>
    <p:sldId id="279" r:id="rId14"/>
    <p:sldId id="264" r:id="rId15"/>
    <p:sldId id="262" r:id="rId16"/>
    <p:sldId id="277" r:id="rId17"/>
    <p:sldId id="265" r:id="rId18"/>
    <p:sldId id="278" r:id="rId19"/>
  </p:sldIdLst>
  <p:sldSz cx="12188825" cy="6858000"/>
  <p:notesSz cx="6797675" cy="9872663"/>
  <p:defaultTextStyle>
    <a:defPPr rtl="0"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6" autoAdjust="0"/>
  </p:normalViewPr>
  <p:slideViewPr>
    <p:cSldViewPr>
      <p:cViewPr varScale="1">
        <p:scale>
          <a:sx n="67" d="100"/>
          <a:sy n="67" d="100"/>
        </p:scale>
        <p:origin x="644" y="4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024" y="102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glav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3" name="Označba mesta za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FB94A2C-BC97-4330-BA1C-65F0C8417CF3}" type="datetime1">
              <a:rPr lang="sl-SI" smtClean="0"/>
              <a:t>4. 07. 2023</a:t>
            </a:fld>
            <a:endParaRPr lang="sl-SI" dirty="0"/>
          </a:p>
        </p:txBody>
      </p:sp>
      <p:sp>
        <p:nvSpPr>
          <p:cNvPr id="4" name="Označba mesta za nogo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l-SI" dirty="0"/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4AF2C6B-0C1B-4F88-BCBA-898BA50DE788}" type="slidenum">
              <a:rPr lang="sl-SI" smtClean="0"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10930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za glav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l-SI" noProof="0" dirty="0"/>
          </a:p>
        </p:txBody>
      </p:sp>
      <p:sp>
        <p:nvSpPr>
          <p:cNvPr id="3" name="Označba mesta za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FAC1243-B224-4B58-8FF0-3CCC130AEB11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4" name="Označba mesta za sliko diapoz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l-SI" noProof="0" dirty="0"/>
          </a:p>
        </p:txBody>
      </p:sp>
      <p:sp>
        <p:nvSpPr>
          <p:cNvPr id="5" name="Označba mesta za opombe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l-SI" noProof="0" dirty="0"/>
              <a:t>Uredite sloge besedila matrice</a:t>
            </a:r>
          </a:p>
          <a:p>
            <a:pPr lvl="1" rtl="0"/>
            <a:r>
              <a:rPr lang="sl-SI" noProof="0" dirty="0"/>
              <a:t>Druga raven</a:t>
            </a:r>
          </a:p>
          <a:p>
            <a:pPr lvl="2" rtl="0"/>
            <a:r>
              <a:rPr lang="sl-SI" noProof="0" dirty="0"/>
              <a:t>Tretja raven</a:t>
            </a:r>
          </a:p>
          <a:p>
            <a:pPr lvl="3" rtl="0"/>
            <a:r>
              <a:rPr lang="sl-SI" noProof="0" dirty="0"/>
              <a:t>Četrta raven</a:t>
            </a:r>
          </a:p>
          <a:p>
            <a:pPr lvl="4" rtl="0"/>
            <a:r>
              <a:rPr lang="sl-SI" noProof="0" dirty="0"/>
              <a:t>Peta raven</a:t>
            </a:r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l-SI" noProof="0" dirty="0"/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F8E53BB-F993-49A1-9E37-CA3E5BE0709B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609872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1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05355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10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425311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58827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0697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13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19326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4698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2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68156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5625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4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31271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5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20836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6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37108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7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3002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8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5013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8E53BB-F993-49A1-9E37-CA3E5BE0709B}" type="slidenum">
              <a:rPr lang="sl-SI" smtClean="0"/>
              <a:t>9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01009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otnik 11"/>
          <p:cNvSpPr/>
          <p:nvPr/>
        </p:nvSpPr>
        <p:spPr>
          <a:xfrm>
            <a:off x="0" y="0"/>
            <a:ext cx="12188825" cy="4449836"/>
          </a:xfrm>
          <a:custGeom>
            <a:avLst/>
            <a:gdLst>
              <a:gd name="connsiteX0" fmla="*/ 0 w 12188825"/>
              <a:gd name="connsiteY0" fmla="*/ 0 h 5545334"/>
              <a:gd name="connsiteX1" fmla="*/ 12188825 w 12188825"/>
              <a:gd name="connsiteY1" fmla="*/ 0 h 5545334"/>
              <a:gd name="connsiteX2" fmla="*/ 12188825 w 12188825"/>
              <a:gd name="connsiteY2" fmla="*/ 4181566 h 5545334"/>
              <a:gd name="connsiteX3" fmla="*/ 6105607 w 12188825"/>
              <a:gd name="connsiteY3" fmla="*/ 4449836 h 5545334"/>
              <a:gd name="connsiteX4" fmla="*/ 1 w 12188825"/>
              <a:gd name="connsiteY4" fmla="*/ 4179342 h 5545334"/>
              <a:gd name="connsiteX5" fmla="*/ 1 w 12188825"/>
              <a:gd name="connsiteY5" fmla="*/ 5545334 h 5545334"/>
              <a:gd name="connsiteX6" fmla="*/ 0 w 12188825"/>
              <a:gd name="connsiteY6" fmla="*/ 0 h 5545334"/>
              <a:gd name="connsiteX0" fmla="*/ 0 w 12188825"/>
              <a:gd name="connsiteY0" fmla="*/ 0 h 4449836"/>
              <a:gd name="connsiteX1" fmla="*/ 12188825 w 12188825"/>
              <a:gd name="connsiteY1" fmla="*/ 0 h 4449836"/>
              <a:gd name="connsiteX2" fmla="*/ 12188825 w 12188825"/>
              <a:gd name="connsiteY2" fmla="*/ 4181566 h 4449836"/>
              <a:gd name="connsiteX3" fmla="*/ 6105607 w 12188825"/>
              <a:gd name="connsiteY3" fmla="*/ 4449836 h 4449836"/>
              <a:gd name="connsiteX4" fmla="*/ 1 w 12188825"/>
              <a:gd name="connsiteY4" fmla="*/ 4179342 h 4449836"/>
              <a:gd name="connsiteX5" fmla="*/ 0 w 12188825"/>
              <a:gd name="connsiteY5" fmla="*/ 0 h 444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4449836">
                <a:moveTo>
                  <a:pt x="0" y="0"/>
                </a:moveTo>
                <a:lnTo>
                  <a:pt x="12188825" y="0"/>
                </a:lnTo>
                <a:lnTo>
                  <a:pt x="12188825" y="4181566"/>
                </a:lnTo>
                <a:cubicBezTo>
                  <a:pt x="10420785" y="4351787"/>
                  <a:pt x="8336850" y="4449836"/>
                  <a:pt x="6105607" y="4449836"/>
                </a:cubicBezTo>
                <a:cubicBezTo>
                  <a:pt x="3864934" y="4449836"/>
                  <a:pt x="1772815" y="4350957"/>
                  <a:pt x="1" y="4179342"/>
                </a:cubicBezTo>
                <a:cubicBezTo>
                  <a:pt x="1" y="2786228"/>
                  <a:pt x="0" y="1393114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7" name="Pravokotnik 12"/>
          <p:cNvSpPr/>
          <p:nvPr/>
        </p:nvSpPr>
        <p:spPr>
          <a:xfrm flipV="1">
            <a:off x="1" y="4179342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8" name="Pravokotnik 16"/>
          <p:cNvSpPr/>
          <p:nvPr/>
        </p:nvSpPr>
        <p:spPr>
          <a:xfrm flipV="1">
            <a:off x="0" y="4232668"/>
            <a:ext cx="12188825" cy="2625332"/>
          </a:xfrm>
          <a:custGeom>
            <a:avLst/>
            <a:gdLst/>
            <a:ahLst/>
            <a:cxnLst/>
            <a:rect l="l" t="t" r="r" b="b"/>
            <a:pathLst>
              <a:path w="12188825" h="2625332">
                <a:moveTo>
                  <a:pt x="12188819" y="2625332"/>
                </a:moveTo>
                <a:lnTo>
                  <a:pt x="12188819" y="1143000"/>
                </a:lnTo>
                <a:lnTo>
                  <a:pt x="12188819" y="1066800"/>
                </a:lnTo>
                <a:lnTo>
                  <a:pt x="12188825" y="1066800"/>
                </a:lnTo>
                <a:lnTo>
                  <a:pt x="12188825" y="0"/>
                </a:lnTo>
                <a:lnTo>
                  <a:pt x="1" y="0"/>
                </a:lnTo>
                <a:lnTo>
                  <a:pt x="1" y="762000"/>
                </a:lnTo>
                <a:lnTo>
                  <a:pt x="1" y="893566"/>
                </a:lnTo>
                <a:lnTo>
                  <a:pt x="0" y="893566"/>
                </a:lnTo>
                <a:lnTo>
                  <a:pt x="0" y="2417303"/>
                </a:lnTo>
                <a:cubicBezTo>
                  <a:pt x="1730673" y="2256633"/>
                  <a:pt x="3842817" y="2181652"/>
                  <a:pt x="6121030" y="2221419"/>
                </a:cubicBezTo>
                <a:cubicBezTo>
                  <a:pt x="8380478" y="2260858"/>
                  <a:pt x="10472741" y="2407392"/>
                  <a:pt x="12188819" y="2625332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2743200"/>
          </a:xfrm>
        </p:spPr>
        <p:txBody>
          <a:bodyPr rtlCol="0"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5" name="Označba mesta za besedilo 4"/>
          <p:cNvSpPr>
            <a:spLocks noGrp="1"/>
          </p:cNvSpPr>
          <p:nvPr>
            <p:ph type="body" sz="quarter" idx="10"/>
          </p:nvPr>
        </p:nvSpPr>
        <p:spPr>
          <a:xfrm>
            <a:off x="1499616" y="4800600"/>
            <a:ext cx="7333488" cy="1371600"/>
          </a:xfrm>
        </p:spPr>
        <p:txBody>
          <a:bodyPr rtlCol="0"/>
          <a:lstStyle>
            <a:lvl1pPr marL="0" indent="0">
              <a:spcBef>
                <a:spcPts val="0"/>
              </a:spcBef>
              <a:buFontTx/>
              <a:buNone/>
              <a:defRPr/>
            </a:lvl1pPr>
            <a:lvl2pPr marL="279082" indent="0">
              <a:buNone/>
              <a:defRPr/>
            </a:lvl2pPr>
          </a:lstStyle>
          <a:p>
            <a:pPr lvl="0" rtl="0"/>
            <a:r>
              <a:rPr lang="sl-SI" noProof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74110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avokotnik 12"/>
          <p:cNvSpPr/>
          <p:nvPr userDrawn="1"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11" name="Pravokotnik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12" name="Pravokotnik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 bwMode="black">
          <a:xfrm>
            <a:off x="7923211" y="457200"/>
            <a:ext cx="3781439" cy="3276600"/>
          </a:xfrm>
        </p:spPr>
        <p:txBody>
          <a:bodyPr rtlCol="0" anchor="b">
            <a:noAutofit/>
          </a:bodyPr>
          <a:lstStyle>
            <a:lvl1pPr algn="l">
              <a:defRPr sz="4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sliko 2" descr="Prazna označba mesta za dodajanje slike. Kliknite označbo mesta in izberite sliko, ki jo želite dodati."/>
          <p:cNvSpPr>
            <a:spLocks noGrp="1"/>
          </p:cNvSpPr>
          <p:nvPr>
            <p:ph type="pic" idx="1"/>
          </p:nvPr>
        </p:nvSpPr>
        <p:spPr>
          <a:xfrm>
            <a:off x="-3026" y="0"/>
            <a:ext cx="7469039" cy="6366494"/>
          </a:xfrm>
          <a:custGeom>
            <a:avLst/>
            <a:gdLst>
              <a:gd name="connsiteX0" fmla="*/ 0 w 7469039"/>
              <a:gd name="connsiteY0" fmla="*/ 0 h 6508480"/>
              <a:gd name="connsiteX1" fmla="*/ 7469039 w 7469039"/>
              <a:gd name="connsiteY1" fmla="*/ 0 h 6508480"/>
              <a:gd name="connsiteX2" fmla="*/ 7469039 w 7469039"/>
              <a:gd name="connsiteY2" fmla="*/ 6353183 h 6508480"/>
              <a:gd name="connsiteX3" fmla="*/ 6108633 w 7469039"/>
              <a:gd name="connsiteY3" fmla="*/ 6366494 h 6508480"/>
              <a:gd name="connsiteX4" fmla="*/ 3027 w 7469039"/>
              <a:gd name="connsiteY4" fmla="*/ 6096000 h 6508480"/>
              <a:gd name="connsiteX5" fmla="*/ 3027 w 7469039"/>
              <a:gd name="connsiteY5" fmla="*/ 6508480 h 6508480"/>
              <a:gd name="connsiteX6" fmla="*/ 0 w 7469039"/>
              <a:gd name="connsiteY6" fmla="*/ 0 h 6508480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3027 w 7469039"/>
              <a:gd name="connsiteY4" fmla="*/ 6096000 h 6366494"/>
              <a:gd name="connsiteX5" fmla="*/ 0 w 7469039"/>
              <a:gd name="connsiteY5" fmla="*/ 0 h 6366494"/>
              <a:gd name="connsiteX0" fmla="*/ 0 w 7469039"/>
              <a:gd name="connsiteY0" fmla="*/ 0 h 6366494"/>
              <a:gd name="connsiteX1" fmla="*/ 7469039 w 7469039"/>
              <a:gd name="connsiteY1" fmla="*/ 0 h 6366494"/>
              <a:gd name="connsiteX2" fmla="*/ 7469039 w 7469039"/>
              <a:gd name="connsiteY2" fmla="*/ 6353183 h 6366494"/>
              <a:gd name="connsiteX3" fmla="*/ 6108633 w 7469039"/>
              <a:gd name="connsiteY3" fmla="*/ 6366494 h 6366494"/>
              <a:gd name="connsiteX4" fmla="*/ 645 w 7469039"/>
              <a:gd name="connsiteY4" fmla="*/ 6096000 h 6366494"/>
              <a:gd name="connsiteX5" fmla="*/ 0 w 7469039"/>
              <a:gd name="connsiteY5" fmla="*/ 0 h 6366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9039" h="6366494">
                <a:moveTo>
                  <a:pt x="0" y="0"/>
                </a:moveTo>
                <a:lnTo>
                  <a:pt x="7469039" y="0"/>
                </a:lnTo>
                <a:lnTo>
                  <a:pt x="7469039" y="6353183"/>
                </a:lnTo>
                <a:cubicBezTo>
                  <a:pt x="7022837" y="6362323"/>
                  <a:pt x="6568869" y="6366494"/>
                  <a:pt x="6108633" y="6366494"/>
                </a:cubicBezTo>
                <a:cubicBezTo>
                  <a:pt x="3867960" y="6366494"/>
                  <a:pt x="1773459" y="6267615"/>
                  <a:pt x="645" y="6096000"/>
                </a:cubicBezTo>
                <a:lnTo>
                  <a:pt x="0" y="0"/>
                </a:lnTo>
                <a:close/>
              </a:path>
            </a:pathLst>
          </a:custGeom>
          <a:noFill/>
        </p:spPr>
        <p:txBody>
          <a:bodyPr tIns="4572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4" name="Označba mesta za besedilo 3"/>
          <p:cNvSpPr>
            <a:spLocks noGrp="1"/>
          </p:cNvSpPr>
          <p:nvPr>
            <p:ph type="body" sz="half" idx="2"/>
          </p:nvPr>
        </p:nvSpPr>
        <p:spPr>
          <a:xfrm>
            <a:off x="7923211" y="3962400"/>
            <a:ext cx="3781439" cy="18288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C130794-3E5B-447D-B3BC-27D8468B18CF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67349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E1EFC1-174C-4BCD-AF37-0E1A0EE20E8C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6259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en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8" name="Pravokotnik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vpičen naslov 1"/>
          <p:cNvSpPr>
            <a:spLocks noGrp="1"/>
          </p:cNvSpPr>
          <p:nvPr>
            <p:ph type="title" orient="vert"/>
          </p:nvPr>
        </p:nvSpPr>
        <p:spPr bwMode="black">
          <a:xfrm>
            <a:off x="9294812" y="274639"/>
            <a:ext cx="1371602" cy="5897561"/>
          </a:xfrm>
        </p:spPr>
        <p:txBody>
          <a:bodyPr vert="eaVert"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navpično besedilo 2"/>
          <p:cNvSpPr>
            <a:spLocks noGrp="1"/>
          </p:cNvSpPr>
          <p:nvPr>
            <p:ph type="body" orient="vert" idx="1"/>
          </p:nvPr>
        </p:nvSpPr>
        <p:spPr>
          <a:xfrm>
            <a:off x="1522413" y="274639"/>
            <a:ext cx="7619999" cy="5884321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13250D9-9534-4B96-A082-B0FC2F697CF0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418576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BD7C49-FCA0-475F-86A7-EEBC9186A1D1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24562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ni diapozitiv s fotografij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otnik 11"/>
          <p:cNvSpPr/>
          <p:nvPr/>
        </p:nvSpPr>
        <p:spPr>
          <a:xfrm flipH="1">
            <a:off x="0" y="0"/>
            <a:ext cx="12188825" cy="3245754"/>
          </a:xfrm>
          <a:custGeom>
            <a:avLst/>
            <a:gdLst/>
            <a:ahLst/>
            <a:cxnLst/>
            <a:rect l="l" t="t" r="r" b="b"/>
            <a:pathLst>
              <a:path w="12188825" h="3245754">
                <a:moveTo>
                  <a:pt x="12188825" y="0"/>
                </a:moveTo>
                <a:lnTo>
                  <a:pt x="0" y="0"/>
                </a:lnTo>
                <a:lnTo>
                  <a:pt x="1" y="2975260"/>
                </a:lnTo>
                <a:cubicBezTo>
                  <a:pt x="1772815" y="3146875"/>
                  <a:pt x="3864934" y="3245754"/>
                  <a:pt x="6105607" y="3245754"/>
                </a:cubicBezTo>
                <a:cubicBezTo>
                  <a:pt x="8336850" y="3245754"/>
                  <a:pt x="10420785" y="3147705"/>
                  <a:pt x="12188825" y="2977484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7" name="Pravokotnik 12"/>
          <p:cNvSpPr/>
          <p:nvPr/>
        </p:nvSpPr>
        <p:spPr>
          <a:xfrm flipH="1" flipV="1">
            <a:off x="0" y="2975260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8" name="Pravokotnik 16"/>
          <p:cNvSpPr/>
          <p:nvPr/>
        </p:nvSpPr>
        <p:spPr>
          <a:xfrm flipH="1" flipV="1">
            <a:off x="0" y="3028586"/>
            <a:ext cx="12188825" cy="3829414"/>
          </a:xfrm>
          <a:custGeom>
            <a:avLst/>
            <a:gdLst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2270882 h 3829414"/>
              <a:gd name="connsiteX14" fmla="*/ 12188819 w 12188825"/>
              <a:gd name="connsiteY14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25 w 12188825"/>
              <a:gd name="connsiteY12" fmla="*/ 2270882 h 3829414"/>
              <a:gd name="connsiteX13" fmla="*/ 12188819 w 12188825"/>
              <a:gd name="connsiteY13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25 w 12188825"/>
              <a:gd name="connsiteY11" fmla="*/ 1600200 h 3829414"/>
              <a:gd name="connsiteX12" fmla="*/ 12188819 w 12188825"/>
              <a:gd name="connsiteY12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25 w 12188825"/>
              <a:gd name="connsiteY10" fmla="*/ 1204082 h 3829414"/>
              <a:gd name="connsiteX11" fmla="*/ 12188819 w 12188825"/>
              <a:gd name="connsiteY11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1204082 h 3829414"/>
              <a:gd name="connsiteX8" fmla="*/ 1 w 12188825"/>
              <a:gd name="connsiteY8" fmla="*/ 0 h 3829414"/>
              <a:gd name="connsiteX9" fmla="*/ 12188825 w 12188825"/>
              <a:gd name="connsiteY9" fmla="*/ 0 h 3829414"/>
              <a:gd name="connsiteX10" fmla="*/ 12188819 w 12188825"/>
              <a:gd name="connsiteY10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1600200 h 3829414"/>
              <a:gd name="connsiteX7" fmla="*/ 1 w 12188825"/>
              <a:gd name="connsiteY7" fmla="*/ 0 h 3829414"/>
              <a:gd name="connsiteX8" fmla="*/ 12188825 w 12188825"/>
              <a:gd name="connsiteY8" fmla="*/ 0 h 3829414"/>
              <a:gd name="connsiteX9" fmla="*/ 12188819 w 12188825"/>
              <a:gd name="connsiteY9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1966082 h 3829414"/>
              <a:gd name="connsiteX6" fmla="*/ 1 w 12188825"/>
              <a:gd name="connsiteY6" fmla="*/ 0 h 3829414"/>
              <a:gd name="connsiteX7" fmla="*/ 12188825 w 12188825"/>
              <a:gd name="connsiteY7" fmla="*/ 0 h 3829414"/>
              <a:gd name="connsiteX8" fmla="*/ 12188819 w 12188825"/>
              <a:gd name="connsiteY8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2097648 h 3829414"/>
              <a:gd name="connsiteX5" fmla="*/ 1 w 12188825"/>
              <a:gd name="connsiteY5" fmla="*/ 0 h 3829414"/>
              <a:gd name="connsiteX6" fmla="*/ 12188825 w 12188825"/>
              <a:gd name="connsiteY6" fmla="*/ 0 h 3829414"/>
              <a:gd name="connsiteX7" fmla="*/ 12188819 w 12188825"/>
              <a:gd name="connsiteY7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0 w 12188825"/>
              <a:gd name="connsiteY3" fmla="*/ 2097648 h 3829414"/>
              <a:gd name="connsiteX4" fmla="*/ 1 w 12188825"/>
              <a:gd name="connsiteY4" fmla="*/ 0 h 3829414"/>
              <a:gd name="connsiteX5" fmla="*/ 12188825 w 12188825"/>
              <a:gd name="connsiteY5" fmla="*/ 0 h 3829414"/>
              <a:gd name="connsiteX6" fmla="*/ 12188819 w 12188825"/>
              <a:gd name="connsiteY6" fmla="*/ 3829414 h 3829414"/>
              <a:gd name="connsiteX0" fmla="*/ 12188819 w 12188825"/>
              <a:gd name="connsiteY0" fmla="*/ 3829414 h 3829414"/>
              <a:gd name="connsiteX1" fmla="*/ 6121030 w 12188825"/>
              <a:gd name="connsiteY1" fmla="*/ 3425501 h 3829414"/>
              <a:gd name="connsiteX2" fmla="*/ 0 w 12188825"/>
              <a:gd name="connsiteY2" fmla="*/ 3621385 h 3829414"/>
              <a:gd name="connsiteX3" fmla="*/ 1 w 12188825"/>
              <a:gd name="connsiteY3" fmla="*/ 0 h 3829414"/>
              <a:gd name="connsiteX4" fmla="*/ 12188825 w 12188825"/>
              <a:gd name="connsiteY4" fmla="*/ 0 h 3829414"/>
              <a:gd name="connsiteX5" fmla="*/ 12188819 w 12188825"/>
              <a:gd name="connsiteY5" fmla="*/ 3829414 h 382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829414">
                <a:moveTo>
                  <a:pt x="12188819" y="3829414"/>
                </a:moveTo>
                <a:cubicBezTo>
                  <a:pt x="10472741" y="3611474"/>
                  <a:pt x="8380478" y="3464940"/>
                  <a:pt x="6121030" y="3425501"/>
                </a:cubicBezTo>
                <a:cubicBezTo>
                  <a:pt x="3842817" y="3385734"/>
                  <a:pt x="1730673" y="3460715"/>
                  <a:pt x="0" y="3621385"/>
                </a:cubicBezTo>
                <a:cubicBezTo>
                  <a:pt x="0" y="2414257"/>
                  <a:pt x="1" y="1207128"/>
                  <a:pt x="1" y="0"/>
                </a:cubicBezTo>
                <a:lnTo>
                  <a:pt x="12188825" y="0"/>
                </a:lnTo>
                <a:cubicBezTo>
                  <a:pt x="12188823" y="1276471"/>
                  <a:pt x="12188821" y="2552943"/>
                  <a:pt x="12188819" y="382941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2413" y="3505200"/>
            <a:ext cx="9144000" cy="1908446"/>
          </a:xfrm>
        </p:spPr>
        <p:txBody>
          <a:bodyPr rtlCol="0">
            <a:noAutofit/>
          </a:bodyPr>
          <a:lstStyle>
            <a:lvl1pPr>
              <a:lnSpc>
                <a:spcPct val="85000"/>
              </a:lnSpc>
              <a:defRPr sz="6600"/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17" name="Označba mesta za sliko 16" descr="Prazna označba mesta za dodajanje slike. Kliknite označbo mesta in izberite sliko, ki jo želite dodati.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825" cy="3141318"/>
          </a:xfrm>
          <a:custGeom>
            <a:avLst/>
            <a:gdLst>
              <a:gd name="connsiteX0" fmla="*/ 0 w 12188825"/>
              <a:gd name="connsiteY0" fmla="*/ 0 h 3867150"/>
              <a:gd name="connsiteX1" fmla="*/ 12188825 w 12188825"/>
              <a:gd name="connsiteY1" fmla="*/ 0 h 3867150"/>
              <a:gd name="connsiteX2" fmla="*/ 12188825 w 12188825"/>
              <a:gd name="connsiteY2" fmla="*/ 3867150 h 3867150"/>
              <a:gd name="connsiteX3" fmla="*/ 12188824 w 12188825"/>
              <a:gd name="connsiteY3" fmla="*/ 2819066 h 3867150"/>
              <a:gd name="connsiteX4" fmla="*/ 6324758 w 12188825"/>
              <a:gd name="connsiteY4" fmla="*/ 3141318 h 3867150"/>
              <a:gd name="connsiteX5" fmla="*/ 0 w 12188825"/>
              <a:gd name="connsiteY5" fmla="*/ 2907554 h 3867150"/>
              <a:gd name="connsiteX6" fmla="*/ 0 w 12188825"/>
              <a:gd name="connsiteY6" fmla="*/ 0 h 3867150"/>
              <a:gd name="connsiteX0" fmla="*/ 0 w 12188825"/>
              <a:gd name="connsiteY0" fmla="*/ 0 h 3141318"/>
              <a:gd name="connsiteX1" fmla="*/ 12188825 w 12188825"/>
              <a:gd name="connsiteY1" fmla="*/ 0 h 3141318"/>
              <a:gd name="connsiteX2" fmla="*/ 12188824 w 12188825"/>
              <a:gd name="connsiteY2" fmla="*/ 2819066 h 3141318"/>
              <a:gd name="connsiteX3" fmla="*/ 6324758 w 12188825"/>
              <a:gd name="connsiteY3" fmla="*/ 3141318 h 3141318"/>
              <a:gd name="connsiteX4" fmla="*/ 0 w 12188825"/>
              <a:gd name="connsiteY4" fmla="*/ 2907554 h 3141318"/>
              <a:gd name="connsiteX5" fmla="*/ 0 w 12188825"/>
              <a:gd name="connsiteY5" fmla="*/ 0 h 3141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3141318">
                <a:moveTo>
                  <a:pt x="0" y="0"/>
                </a:moveTo>
                <a:lnTo>
                  <a:pt x="12188825" y="0"/>
                </a:lnTo>
                <a:cubicBezTo>
                  <a:pt x="12188825" y="939689"/>
                  <a:pt x="12188824" y="1879377"/>
                  <a:pt x="12188824" y="2819066"/>
                </a:cubicBezTo>
                <a:cubicBezTo>
                  <a:pt x="10416010" y="2990681"/>
                  <a:pt x="8565431" y="3141318"/>
                  <a:pt x="6324758" y="3141318"/>
                </a:cubicBezTo>
                <a:cubicBezTo>
                  <a:pt x="4093515" y="3141318"/>
                  <a:pt x="1768040" y="3077775"/>
                  <a:pt x="0" y="2907554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tIns="457200"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sl-SI" noProof="0"/>
              <a:t>Kliknite ikono, če želite dodati sliko</a:t>
            </a:r>
            <a:endParaRPr lang="sl-SI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501775" y="5562600"/>
            <a:ext cx="7335837" cy="8382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l-SI" noProof="0" dirty="0"/>
              <a:t>Urejanje sloga podnaslova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2236174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12"/>
          <p:cNvSpPr/>
          <p:nvPr userDrawn="1"/>
        </p:nvSpPr>
        <p:spPr>
          <a:xfrm flipH="1">
            <a:off x="2" y="789993"/>
            <a:ext cx="12188825" cy="5080598"/>
          </a:xfrm>
          <a:custGeom>
            <a:avLst/>
            <a:gdLst/>
            <a:ahLst/>
            <a:cxnLst/>
            <a:rect l="l" t="t" r="r" b="b"/>
            <a:pathLst>
              <a:path w="12188825" h="5080598">
                <a:moveTo>
                  <a:pt x="12188824" y="0"/>
                </a:moveTo>
                <a:cubicBezTo>
                  <a:pt x="10416010" y="171615"/>
                  <a:pt x="8323891" y="270494"/>
                  <a:pt x="6083218" y="270494"/>
                </a:cubicBezTo>
                <a:cubicBezTo>
                  <a:pt x="3851975" y="270494"/>
                  <a:pt x="1768040" y="172445"/>
                  <a:pt x="0" y="2224"/>
                </a:cubicBezTo>
                <a:lnTo>
                  <a:pt x="0" y="1496008"/>
                </a:lnTo>
                <a:lnTo>
                  <a:pt x="0" y="1785092"/>
                </a:lnTo>
                <a:lnTo>
                  <a:pt x="0" y="3295506"/>
                </a:lnTo>
                <a:lnTo>
                  <a:pt x="0" y="3553408"/>
                </a:lnTo>
                <a:lnTo>
                  <a:pt x="0" y="5080598"/>
                </a:lnTo>
                <a:cubicBezTo>
                  <a:pt x="1772814" y="4908983"/>
                  <a:pt x="3864933" y="4810104"/>
                  <a:pt x="6105606" y="4810104"/>
                </a:cubicBezTo>
                <a:cubicBezTo>
                  <a:pt x="8336849" y="4810104"/>
                  <a:pt x="10420784" y="4908153"/>
                  <a:pt x="12188824" y="5078374"/>
                </a:cubicBezTo>
                <a:lnTo>
                  <a:pt x="12188824" y="3553408"/>
                </a:lnTo>
                <a:lnTo>
                  <a:pt x="12188825" y="3553408"/>
                </a:lnTo>
                <a:lnTo>
                  <a:pt x="12188825" y="1496008"/>
                </a:lnTo>
                <a:lnTo>
                  <a:pt x="12188824" y="1496008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5" name="Pravokotnik 12"/>
          <p:cNvSpPr/>
          <p:nvPr userDrawn="1"/>
        </p:nvSpPr>
        <p:spPr>
          <a:xfrm flipH="1">
            <a:off x="2" y="792217"/>
            <a:ext cx="12188825" cy="5078374"/>
          </a:xfrm>
          <a:custGeom>
            <a:avLst/>
            <a:gdLst/>
            <a:ahLst/>
            <a:cxnLst/>
            <a:rect l="l" t="t" r="r" b="b"/>
            <a:pathLst>
              <a:path w="12188825" h="5078374">
                <a:moveTo>
                  <a:pt x="0" y="0"/>
                </a:moveTo>
                <a:lnTo>
                  <a:pt x="0" y="1493784"/>
                </a:lnTo>
                <a:lnTo>
                  <a:pt x="0" y="1782868"/>
                </a:lnTo>
                <a:lnTo>
                  <a:pt x="0" y="3293282"/>
                </a:lnTo>
                <a:lnTo>
                  <a:pt x="0" y="3551184"/>
                </a:lnTo>
                <a:lnTo>
                  <a:pt x="0" y="5078374"/>
                </a:lnTo>
                <a:lnTo>
                  <a:pt x="2" y="5078374"/>
                </a:lnTo>
                <a:lnTo>
                  <a:pt x="2" y="4101849"/>
                </a:lnTo>
                <a:lnTo>
                  <a:pt x="8" y="4101849"/>
                </a:lnTo>
                <a:lnTo>
                  <a:pt x="8" y="4825486"/>
                </a:lnTo>
                <a:cubicBezTo>
                  <a:pt x="1730681" y="4664816"/>
                  <a:pt x="3842825" y="4589835"/>
                  <a:pt x="6121038" y="4629602"/>
                </a:cubicBezTo>
                <a:cubicBezTo>
                  <a:pt x="8380486" y="4669041"/>
                  <a:pt x="10472749" y="4815575"/>
                  <a:pt x="12188824" y="5033515"/>
                </a:cubicBezTo>
                <a:lnTo>
                  <a:pt x="12188824" y="3551184"/>
                </a:lnTo>
                <a:lnTo>
                  <a:pt x="12188825" y="3551184"/>
                </a:lnTo>
                <a:lnTo>
                  <a:pt x="12188825" y="1493784"/>
                </a:lnTo>
                <a:lnTo>
                  <a:pt x="12188824" y="1493784"/>
                </a:lnTo>
                <a:lnTo>
                  <a:pt x="12188824" y="254012"/>
                </a:lnTo>
                <a:cubicBezTo>
                  <a:pt x="10458154" y="414682"/>
                  <a:pt x="8346010" y="489663"/>
                  <a:pt x="6067797" y="449896"/>
                </a:cubicBezTo>
                <a:cubicBezTo>
                  <a:pt x="3808349" y="410457"/>
                  <a:pt x="1716086" y="263923"/>
                  <a:pt x="8" y="45983"/>
                </a:cubicBezTo>
                <a:lnTo>
                  <a:pt x="8" y="977649"/>
                </a:lnTo>
                <a:lnTo>
                  <a:pt x="2" y="97764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 bwMode="black">
          <a:xfrm>
            <a:off x="1522413" y="1371600"/>
            <a:ext cx="9144000" cy="2743200"/>
          </a:xfrm>
        </p:spPr>
        <p:txBody>
          <a:bodyPr rtlCol="0" anchor="b">
            <a:normAutofit/>
          </a:bodyPr>
          <a:lstStyle>
            <a:lvl1pPr algn="l">
              <a:lnSpc>
                <a:spcPct val="85000"/>
              </a:lnSpc>
              <a:defRPr sz="6000" b="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1522414" y="4267201"/>
            <a:ext cx="7315198" cy="10668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1EA380-A0C7-4D95-A445-B5E21FAC7775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57037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4" name="Označba mesta za vsebino 3"/>
          <p:cNvSpPr>
            <a:spLocks noGrp="1"/>
          </p:cNvSpPr>
          <p:nvPr>
            <p:ph sz="half" idx="2"/>
          </p:nvPr>
        </p:nvSpPr>
        <p:spPr>
          <a:xfrm>
            <a:off x="6249862" y="1905000"/>
            <a:ext cx="4416552" cy="42672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10D92A-99AC-4EDC-920E-F1800BDBD3E2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54418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6858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4" name="Označba mesta za vsebino 3"/>
          <p:cNvSpPr>
            <a:spLocks noGrp="1"/>
          </p:cNvSpPr>
          <p:nvPr>
            <p:ph sz="half" idx="2"/>
          </p:nvPr>
        </p:nvSpPr>
        <p:spPr>
          <a:xfrm>
            <a:off x="1522413" y="2666999"/>
            <a:ext cx="4416552" cy="35052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5" name="Označba mesta za besedilo 4"/>
          <p:cNvSpPr>
            <a:spLocks noGrp="1"/>
          </p:cNvSpPr>
          <p:nvPr>
            <p:ph type="body" sz="quarter" idx="3"/>
          </p:nvPr>
        </p:nvSpPr>
        <p:spPr>
          <a:xfrm>
            <a:off x="6191754" y="1905000"/>
            <a:ext cx="4416552" cy="6858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6" name="Označba mesta za vsebino 5"/>
          <p:cNvSpPr>
            <a:spLocks noGrp="1"/>
          </p:cNvSpPr>
          <p:nvPr>
            <p:ph sz="quarter" idx="4"/>
          </p:nvPr>
        </p:nvSpPr>
        <p:spPr>
          <a:xfrm>
            <a:off x="6191754" y="2666999"/>
            <a:ext cx="4416552" cy="35052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8" name="Označba mesta za nogo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7" name="Označba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3BC7E9-53EA-42C9-9ECE-F66AD5C3F066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9" name="Označba mesta za številko diapoz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2661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4" name="Označba mesta za nogo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3" name="Označba mesta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6155E2-2DE9-4035-A631-8B9A6AE0EF38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5" name="Označba mesta za številko diapoz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382E9EE-A870-438B-947A-FF671DFAFC96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18338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8" name="Pravokotnik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3" name="Označba mesta za nogo 2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2" name="Označba mesta za datum 1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23C42A9-5ECA-4E2D-B2D3-A3108F2D0337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4" name="Označba mesta za številko diapozitiva 3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87941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avokotnik 12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11" name="Pravokotnik 12"/>
          <p:cNvSpPr/>
          <p:nvPr/>
        </p:nvSpPr>
        <p:spPr>
          <a:xfrm flipV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12" name="Pravokotnik 12"/>
          <p:cNvSpPr/>
          <p:nvPr/>
        </p:nvSpPr>
        <p:spPr>
          <a:xfrm flipV="1">
            <a:off x="3" y="6158960"/>
            <a:ext cx="12188823" cy="699040"/>
          </a:xfrm>
          <a:custGeom>
            <a:avLst/>
            <a:gdLst/>
            <a:ahLst/>
            <a:cxnLst/>
            <a:rect l="l" t="t" r="r" b="b"/>
            <a:pathLst>
              <a:path w="12188823" h="699040">
                <a:moveTo>
                  <a:pt x="12188823" y="699040"/>
                </a:moveTo>
                <a:lnTo>
                  <a:pt x="12188823" y="0"/>
                </a:lnTo>
                <a:lnTo>
                  <a:pt x="0" y="0"/>
                </a:lnTo>
                <a:lnTo>
                  <a:pt x="0" y="609601"/>
                </a:lnTo>
                <a:cubicBezTo>
                  <a:pt x="1772814" y="437986"/>
                  <a:pt x="4065905" y="369154"/>
                  <a:pt x="6105606" y="384827"/>
                </a:cubicBezTo>
                <a:cubicBezTo>
                  <a:pt x="8126376" y="400355"/>
                  <a:pt x="10427037" y="530961"/>
                  <a:pt x="12188823" y="69904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 bwMode="black">
          <a:xfrm>
            <a:off x="7923212" y="457200"/>
            <a:ext cx="3781439" cy="3276600"/>
          </a:xfrm>
        </p:spPr>
        <p:txBody>
          <a:bodyPr rtlCol="0" anchor="b">
            <a:noAutofit/>
          </a:bodyPr>
          <a:lstStyle>
            <a:lvl1pPr algn="l">
              <a:defRPr sz="40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sl-SI" noProof="0"/>
              <a:t>Kliknite, če želite urediti slog naslova matrice</a:t>
            </a:r>
            <a:endParaRPr lang="sl-SI" noProof="0" dirty="0"/>
          </a:p>
        </p:txBody>
      </p:sp>
      <p:sp>
        <p:nvSpPr>
          <p:cNvPr id="3" name="Označba mesta za vsebino 2"/>
          <p:cNvSpPr>
            <a:spLocks noGrp="1"/>
          </p:cNvSpPr>
          <p:nvPr>
            <p:ph idx="1"/>
          </p:nvPr>
        </p:nvSpPr>
        <p:spPr>
          <a:xfrm>
            <a:off x="608013" y="457200"/>
            <a:ext cx="6324599" cy="5334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l-SI" noProof="0"/>
              <a:t>Uredite sloge besedila matrice</a:t>
            </a:r>
          </a:p>
          <a:p>
            <a:pPr lvl="1" rtl="0"/>
            <a:r>
              <a:rPr lang="sl-SI" noProof="0"/>
              <a:t>Druga raven</a:t>
            </a:r>
          </a:p>
          <a:p>
            <a:pPr lvl="2" rtl="0"/>
            <a:r>
              <a:rPr lang="sl-SI" noProof="0"/>
              <a:t>Tretja raven</a:t>
            </a:r>
          </a:p>
          <a:p>
            <a:pPr lvl="3" rtl="0"/>
            <a:r>
              <a:rPr lang="sl-SI" noProof="0"/>
              <a:t>Četrta raven</a:t>
            </a:r>
          </a:p>
          <a:p>
            <a:pPr lvl="4" rtl="0"/>
            <a:r>
              <a:rPr lang="sl-SI" noProof="0"/>
              <a:t>Peta raven</a:t>
            </a:r>
            <a:endParaRPr lang="sl-SI" noProof="0" dirty="0"/>
          </a:p>
        </p:txBody>
      </p:sp>
      <p:sp>
        <p:nvSpPr>
          <p:cNvPr id="4" name="Označba mesta za besedilo 3"/>
          <p:cNvSpPr>
            <a:spLocks noGrp="1"/>
          </p:cNvSpPr>
          <p:nvPr>
            <p:ph type="body" sz="half" idx="2"/>
          </p:nvPr>
        </p:nvSpPr>
        <p:spPr>
          <a:xfrm>
            <a:off x="7923212" y="3962400"/>
            <a:ext cx="3781439" cy="18288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l-SI" noProof="0"/>
              <a:t>Uredite sloge besedila matrice</a:t>
            </a:r>
          </a:p>
        </p:txBody>
      </p:sp>
      <p:sp>
        <p:nvSpPr>
          <p:cNvPr id="6" name="Označba mesta za nogo 5"/>
          <p:cNvSpPr>
            <a:spLocks noGrp="1"/>
          </p:cNvSpPr>
          <p:nvPr>
            <p:ph type="ftr" sz="quarter" idx="11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5" name="Označba mesta za datum 4"/>
          <p:cNvSpPr>
            <a:spLocks noGrp="1"/>
          </p:cNvSpPr>
          <p:nvPr>
            <p:ph type="dt" sz="half" idx="10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862DC7D2-FAF1-42F0-B9F0-3DA331DF7EFC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7" name="Označba mesta za številko diapozitiva 6"/>
          <p:cNvSpPr>
            <a:spLocks noGrp="1"/>
          </p:cNvSpPr>
          <p:nvPr>
            <p:ph type="sldNum" sz="quarter" idx="12"/>
          </p:nvPr>
        </p:nvSpPr>
        <p:spPr bwMode="white"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382E9EE-A870-438B-947A-FF671DFAFC96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89945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avokotnik 12"/>
          <p:cNvSpPr/>
          <p:nvPr/>
        </p:nvSpPr>
        <p:spPr>
          <a:xfrm>
            <a:off x="0" y="0"/>
            <a:ext cx="12188825" cy="1870938"/>
          </a:xfrm>
          <a:custGeom>
            <a:avLst/>
            <a:gdLst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1 w 12188825"/>
              <a:gd name="connsiteY7" fmla="*/ 335280 h 1870938"/>
              <a:gd name="connsiteX8" fmla="*/ 0 w 12188825"/>
              <a:gd name="connsiteY8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85846 h 1870938"/>
              <a:gd name="connsiteX3" fmla="*/ 12188825 w 12188825"/>
              <a:gd name="connsiteY3" fmla="*/ 335280 h 1870938"/>
              <a:gd name="connsiteX4" fmla="*/ 12188825 w 12188825"/>
              <a:gd name="connsiteY4" fmla="*/ 1868714 h 1870938"/>
              <a:gd name="connsiteX5" fmla="*/ 6105607 w 12188825"/>
              <a:gd name="connsiteY5" fmla="*/ 1600444 h 1870938"/>
              <a:gd name="connsiteX6" fmla="*/ 1 w 12188825"/>
              <a:gd name="connsiteY6" fmla="*/ 1870938 h 1870938"/>
              <a:gd name="connsiteX7" fmla="*/ 0 w 12188825"/>
              <a:gd name="connsiteY7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335280 h 1870938"/>
              <a:gd name="connsiteX3" fmla="*/ 12188825 w 12188825"/>
              <a:gd name="connsiteY3" fmla="*/ 1868714 h 1870938"/>
              <a:gd name="connsiteX4" fmla="*/ 6105607 w 12188825"/>
              <a:gd name="connsiteY4" fmla="*/ 1600444 h 1870938"/>
              <a:gd name="connsiteX5" fmla="*/ 1 w 12188825"/>
              <a:gd name="connsiteY5" fmla="*/ 1870938 h 1870938"/>
              <a:gd name="connsiteX6" fmla="*/ 0 w 12188825"/>
              <a:gd name="connsiteY6" fmla="*/ 0 h 1870938"/>
              <a:gd name="connsiteX0" fmla="*/ 0 w 12188825"/>
              <a:gd name="connsiteY0" fmla="*/ 0 h 1870938"/>
              <a:gd name="connsiteX1" fmla="*/ 12188825 w 12188825"/>
              <a:gd name="connsiteY1" fmla="*/ 0 h 1870938"/>
              <a:gd name="connsiteX2" fmla="*/ 12188825 w 12188825"/>
              <a:gd name="connsiteY2" fmla="*/ 1868714 h 1870938"/>
              <a:gd name="connsiteX3" fmla="*/ 6105607 w 12188825"/>
              <a:gd name="connsiteY3" fmla="*/ 1600444 h 1870938"/>
              <a:gd name="connsiteX4" fmla="*/ 1 w 12188825"/>
              <a:gd name="connsiteY4" fmla="*/ 1870938 h 1870938"/>
              <a:gd name="connsiteX5" fmla="*/ 0 w 12188825"/>
              <a:gd name="connsiteY5" fmla="*/ 0 h 187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5" h="1870938">
                <a:moveTo>
                  <a:pt x="0" y="0"/>
                </a:moveTo>
                <a:lnTo>
                  <a:pt x="12188825" y="0"/>
                </a:lnTo>
                <a:lnTo>
                  <a:pt x="12188825" y="1868714"/>
                </a:lnTo>
                <a:cubicBezTo>
                  <a:pt x="10420785" y="1698493"/>
                  <a:pt x="8336850" y="1600444"/>
                  <a:pt x="6105607" y="1600444"/>
                </a:cubicBezTo>
                <a:cubicBezTo>
                  <a:pt x="3864934" y="1600444"/>
                  <a:pt x="1772815" y="1699323"/>
                  <a:pt x="1" y="1870938"/>
                </a:cubicBezTo>
                <a:cubicBezTo>
                  <a:pt x="1" y="1247292"/>
                  <a:pt x="0" y="623646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3" name="Pravokotnik 12"/>
          <p:cNvSpPr/>
          <p:nvPr/>
        </p:nvSpPr>
        <p:spPr>
          <a:xfrm>
            <a:off x="1" y="0"/>
            <a:ext cx="12188824" cy="1812642"/>
          </a:xfrm>
          <a:custGeom>
            <a:avLst/>
            <a:gdLst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1 w 12188824"/>
              <a:gd name="connsiteY5" fmla="*/ 187545 h 1812642"/>
              <a:gd name="connsiteX6" fmla="*/ 0 w 12188824"/>
              <a:gd name="connsiteY6" fmla="*/ 0 h 1812642"/>
              <a:gd name="connsiteX0" fmla="*/ 0 w 12188824"/>
              <a:gd name="connsiteY0" fmla="*/ 0 h 1812642"/>
              <a:gd name="connsiteX1" fmla="*/ 12188824 w 12188824"/>
              <a:gd name="connsiteY1" fmla="*/ 0 h 1812642"/>
              <a:gd name="connsiteX2" fmla="*/ 12188824 w 12188824"/>
              <a:gd name="connsiteY2" fmla="*/ 1812642 h 1812642"/>
              <a:gd name="connsiteX3" fmla="*/ 6105607 w 12188824"/>
              <a:gd name="connsiteY3" fmla="*/ 1498429 h 1812642"/>
              <a:gd name="connsiteX4" fmla="*/ 1 w 12188824"/>
              <a:gd name="connsiteY4" fmla="*/ 1723203 h 1812642"/>
              <a:gd name="connsiteX5" fmla="*/ 0 w 12188824"/>
              <a:gd name="connsiteY5" fmla="*/ 0 h 181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88824" h="1812642">
                <a:moveTo>
                  <a:pt x="0" y="0"/>
                </a:moveTo>
                <a:lnTo>
                  <a:pt x="12188824" y="0"/>
                </a:lnTo>
                <a:lnTo>
                  <a:pt x="12188824" y="1812642"/>
                </a:lnTo>
                <a:cubicBezTo>
                  <a:pt x="10427038" y="1644563"/>
                  <a:pt x="8126377" y="1513957"/>
                  <a:pt x="6105607" y="1498429"/>
                </a:cubicBezTo>
                <a:cubicBezTo>
                  <a:pt x="4065906" y="1482756"/>
                  <a:pt x="1772815" y="1551588"/>
                  <a:pt x="1" y="1723203"/>
                </a:cubicBezTo>
                <a:cubicBezTo>
                  <a:pt x="1" y="1148802"/>
                  <a:pt x="0" y="574401"/>
                  <a:pt x="0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7" name="Pravokotnik 7"/>
          <p:cNvSpPr/>
          <p:nvPr/>
        </p:nvSpPr>
        <p:spPr bwMode="hidden">
          <a:xfrm>
            <a:off x="1" y="6354411"/>
            <a:ext cx="12188824" cy="503589"/>
          </a:xfrm>
          <a:custGeom>
            <a:avLst/>
            <a:gdLst/>
            <a:ahLst/>
            <a:cxnLst/>
            <a:rect l="l" t="t" r="r" b="b"/>
            <a:pathLst>
              <a:path w="12188824" h="503589">
                <a:moveTo>
                  <a:pt x="6105606" y="0"/>
                </a:moveTo>
                <a:cubicBezTo>
                  <a:pt x="8336849" y="0"/>
                  <a:pt x="10420784" y="98049"/>
                  <a:pt x="12188824" y="268270"/>
                </a:cubicBezTo>
                <a:lnTo>
                  <a:pt x="12188824" y="503589"/>
                </a:lnTo>
                <a:lnTo>
                  <a:pt x="0" y="503589"/>
                </a:lnTo>
                <a:lnTo>
                  <a:pt x="0" y="270494"/>
                </a:lnTo>
                <a:cubicBezTo>
                  <a:pt x="1772814" y="98879"/>
                  <a:pt x="3864933" y="0"/>
                  <a:pt x="6105606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l-SI" noProof="0" dirty="0"/>
          </a:p>
        </p:txBody>
      </p:sp>
      <p:sp>
        <p:nvSpPr>
          <p:cNvPr id="2" name="Označba mesta za naslov 1"/>
          <p:cNvSpPr>
            <a:spLocks noGrp="1"/>
          </p:cNvSpPr>
          <p:nvPr>
            <p:ph type="title"/>
          </p:nvPr>
        </p:nvSpPr>
        <p:spPr bwMode="white">
          <a:xfrm>
            <a:off x="1522414" y="274638"/>
            <a:ext cx="9144000" cy="10969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l-SI" noProof="0" dirty="0"/>
              <a:t>Uredite slog naslova matrice</a:t>
            </a:r>
          </a:p>
        </p:txBody>
      </p:sp>
      <p:sp>
        <p:nvSpPr>
          <p:cNvPr id="3" name="Označba mesta za besedil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l-SI" noProof="0" dirty="0"/>
              <a:t>Uredite sloge besedila matrice</a:t>
            </a:r>
          </a:p>
          <a:p>
            <a:pPr lvl="1" rtl="0"/>
            <a:r>
              <a:rPr lang="sl-SI" noProof="0" dirty="0"/>
              <a:t>Druga raven</a:t>
            </a:r>
          </a:p>
          <a:p>
            <a:pPr lvl="2" rtl="0"/>
            <a:r>
              <a:rPr lang="sl-SI" noProof="0" dirty="0"/>
              <a:t>Tretja raven</a:t>
            </a:r>
          </a:p>
          <a:p>
            <a:pPr lvl="3" rtl="0"/>
            <a:r>
              <a:rPr lang="sl-SI" noProof="0" dirty="0"/>
              <a:t>Četrta raven</a:t>
            </a:r>
          </a:p>
          <a:p>
            <a:pPr lvl="4" rtl="0"/>
            <a:r>
              <a:rPr lang="sl-SI" noProof="0" dirty="0"/>
              <a:t>Peta raven</a:t>
            </a:r>
          </a:p>
        </p:txBody>
      </p:sp>
      <p:sp>
        <p:nvSpPr>
          <p:cNvPr id="5" name="Označba mesta za nogo 4"/>
          <p:cNvSpPr>
            <a:spLocks noGrp="1"/>
          </p:cNvSpPr>
          <p:nvPr>
            <p:ph type="ftr" sz="quarter" idx="3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sl-SI" noProof="0" dirty="0"/>
              <a:t>Dodajte nogo</a:t>
            </a:r>
          </a:p>
        </p:txBody>
      </p:sp>
      <p:sp>
        <p:nvSpPr>
          <p:cNvPr id="4" name="Označba mesta za datum 3"/>
          <p:cNvSpPr>
            <a:spLocks noGrp="1"/>
          </p:cNvSpPr>
          <p:nvPr>
            <p:ph type="dt" sz="half" idx="2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FDA4C12B-91DD-4840-9E09-66E22B7C8024}" type="datetime1">
              <a:rPr lang="sl-SI" noProof="0" smtClean="0"/>
              <a:t>4. 07. 2023</a:t>
            </a:fld>
            <a:endParaRPr lang="sl-SI" noProof="0" dirty="0"/>
          </a:p>
        </p:txBody>
      </p:sp>
      <p:sp>
        <p:nvSpPr>
          <p:cNvPr id="6" name="Označba mesta za številko diapozitiva 5"/>
          <p:cNvSpPr>
            <a:spLocks noGrp="1"/>
          </p:cNvSpPr>
          <p:nvPr>
            <p:ph type="sldNum" sz="quarter" idx="4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5382E9EE-A870-438B-947A-FF671DFAFC96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424876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arodne-novine.nn.hr/clanci/sluzbeni/full/2009_10_124_3045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narodne-novine.nn.hr/clanci/sluzbeni/2003_05_88_1135.html" TargetMode="External"/><Relationship Id="rId4" Type="http://schemas.openxmlformats.org/officeDocument/2006/relationships/hyperlink" Target="http://reguliraneprofesije.azvo.hr/hr/profesije/?profession=43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pot.gov.si/sl/teme/seznam-reguliranih-poklicev/#e204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srs.si/Pis.web/pregledPredpisa?id=PRAV669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srs.si/Pis.web/pregledPredpisa?id=ZAKO707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69876" y="3429000"/>
            <a:ext cx="10116615" cy="1435968"/>
          </a:xfrm>
        </p:spPr>
        <p:txBody>
          <a:bodyPr rtlCol="0"/>
          <a:lstStyle/>
          <a:p>
            <a:pPr rtl="0"/>
            <a:r>
              <a:rPr lang="sl-S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Razprava o glasbenem izobraževanju</a:t>
            </a:r>
          </a:p>
        </p:txBody>
      </p:sp>
      <p:pic>
        <p:nvPicPr>
          <p:cNvPr id="10" name="Označba mesta za sliko 9" descr="Klaviatura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3"/>
          <a:stretch>
            <a:fillRect/>
          </a:stretch>
        </p:blipFill>
        <p:spPr>
          <a:xfrm>
            <a:off x="0" y="0"/>
            <a:ext cx="12188825" cy="3141318"/>
          </a:xfrm>
        </p:spPr>
      </p:pic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60264" y="5152650"/>
            <a:ext cx="7335837" cy="838200"/>
          </a:xfrm>
        </p:spPr>
        <p:txBody>
          <a:bodyPr rtlCol="0">
            <a:normAutofit/>
          </a:bodyPr>
          <a:lstStyle/>
          <a:p>
            <a:pPr algn="ctr" rtl="0"/>
            <a:r>
              <a:rPr lang="sl-SI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Seja NPVI, 4. 7. 2023, 15:30</a:t>
            </a:r>
          </a:p>
        </p:txBody>
      </p:sp>
    </p:spTree>
    <p:extLst>
      <p:ext uri="{BB962C8B-B14F-4D97-AF65-F5344CB8AC3E}">
        <p14:creationId xmlns:p14="http://schemas.microsoft.com/office/powerpoint/2010/main" val="134942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značba mesta za vsebino 6"/>
          <p:cNvSpPr>
            <a:spLocks noGrp="1"/>
          </p:cNvSpPr>
          <p:nvPr>
            <p:ph idx="1"/>
          </p:nvPr>
        </p:nvSpPr>
        <p:spPr>
          <a:xfrm>
            <a:off x="406132" y="944724"/>
            <a:ext cx="7056431" cy="5076564"/>
          </a:xfrm>
        </p:spPr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(1) Ne glede na prejšnji člen lahko pristojni organ od vlagatelja zahteva, da opravi enega od dopolnilnih ukrepov za priznanje njegovih poklicnih kvalifikacij, in sicer preizkus poklicne usposobljenosti ali prilagoditveno obdobje v trajanju do treh let, če:</a:t>
            </a:r>
            <a:endParaRPr lang="sl-SI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A. opravljeno usposabljanje vlagatelja na podlagi dokazil o formalnih kvalifikacijah zajema vsebine, ki se znatno razlikujejo od vsebin, ki se za opravljanje poklica zahtevajo v Republiki Sloveniji;</a:t>
            </a:r>
          </a:p>
          <a:p>
            <a:pPr marL="0" indent="0" algn="just">
              <a:buNone/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B. reguliran poklic v Republiki Sloveniji </a:t>
            </a: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obsega eno ali več poklicnih dejavnosti, ki ne obstajajo v primerljivem poklicu v državi pogodbenici izvora, in zahtevano usposabljanje v Republiki Sloveniji obsega vsebine, ki se znatno razlikujejo od vsebin, opredeljenih v potrdilu o kompetenci ali dokazilu o formalnih kvalifikacijah.</a:t>
            </a:r>
            <a:endParaRPr lang="sl-SI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(2) </a:t>
            </a: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 znatno razlikovanje gre, če so vsebine bistvenega pomena za opravljanje poklica, usposabljanje, ki ga je opravil vlagatelj, </a:t>
            </a: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 se glede teh vsebin pomembno razlikuje od usposabljanja, ki ga zahteva Republika Slovenija</a:t>
            </a: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rtl="0"/>
            <a:endParaRPr lang="sl-SI" dirty="0"/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EE199C2-CB17-4996-9938-9EA16D6CF9D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97868" y="214710"/>
            <a:ext cx="4416425" cy="576262"/>
          </a:xfrm>
        </p:spPr>
        <p:txBody>
          <a:bodyPr/>
          <a:lstStyle/>
          <a:p>
            <a:pPr marL="0" indent="0">
              <a:buNone/>
            </a:pPr>
            <a:r>
              <a:rPr lang="sl-SI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ZPPPK, 23. člen, (dopolnilni ukrepi)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8666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>
            <a:extLst>
              <a:ext uri="{FF2B5EF4-FFF2-40B4-BE49-F238E27FC236}">
                <a16:creationId xmlns:a16="http://schemas.microsoft.com/office/drawing/2014/main" id="{384DFF21-7F9B-4F00-B981-BB679D9985E9}"/>
              </a:ext>
            </a:extLst>
          </p:cNvPr>
          <p:cNvSpPr/>
          <p:nvPr/>
        </p:nvSpPr>
        <p:spPr>
          <a:xfrm>
            <a:off x="441784" y="476672"/>
            <a:ext cx="11305256" cy="5093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2000" b="1" u="sng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UGOTOVITVE</a:t>
            </a:r>
            <a:r>
              <a:rPr lang="sl-SI" sz="20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sl-S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Kandidat s priznano poklicno kvalifikacijo izpolnjuje pogoje za zaposlitev na delovnem mestu učitelja v osnovni in glasbeni šoli, </a:t>
            </a:r>
          </a:p>
          <a:p>
            <a:pPr>
              <a:lnSpc>
                <a:spcPct val="150000"/>
              </a:lnSpc>
            </a:pPr>
            <a:r>
              <a:rPr lang="sl-SI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 ustrezno obvlada slovenski knjižni jezik, kar ob prvi zaposlitvi preverja ravnatelj in mu ni potrebno opravljati strokovnega izpita.</a:t>
            </a:r>
            <a:endParaRPr lang="sl-S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odločbo o priznanju poklicnih kvalifikacij se strokovnjaku v Republiki Sloveniji omogoči dostop do reguliranega poklica, za katero je usposobljen v drugi državi pogodbenici, </a:t>
            </a:r>
            <a:r>
              <a:rPr lang="sl-SI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sicer pod enakimi pogoji, kot veljajo za državljane Republike Slovenije, če so poklicne dejavnosti, ki jih poklic zajema, primerljive (ZPPPK, 11. člen), kar se v praksi in na podlagi veljavnih predpisov ne zgodi – DIPLOMANTI SLOVENSKIH FAKULTET MORAJO OPRAVITI STROKOVNI IZPIT, na katerem se med drugim preverja znanje slovenskega knjižnega jezika in poznavanje področne zakonodaje.</a:t>
            </a:r>
            <a:endParaRPr lang="sl-SI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85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638028" y="5278370"/>
            <a:ext cx="6912768" cy="576064"/>
          </a:xfrm>
        </p:spPr>
        <p:txBody>
          <a:bodyPr rtlCol="0"/>
          <a:lstStyle/>
          <a:p>
            <a:r>
              <a:rPr lang="sl-SI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Primerjava z ureditvijo v Republiki Hrvaški</a:t>
            </a:r>
            <a:r>
              <a:rPr lang="sl-S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" name="Označba mesta besedila 5">
            <a:extLst>
              <a:ext uri="{FF2B5EF4-FFF2-40B4-BE49-F238E27FC236}">
                <a16:creationId xmlns:a16="http://schemas.microsoft.com/office/drawing/2014/main" id="{4AE5EC40-1466-4F12-8E22-EC74C2D9AE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6979" y="391498"/>
            <a:ext cx="9073008" cy="1224135"/>
          </a:xfrm>
        </p:spPr>
        <p:txBody>
          <a:bodyPr>
            <a:normAutofit lnSpcReduction="10000"/>
          </a:bodyPr>
          <a:lstStyle/>
          <a:p>
            <a:r>
              <a:rPr lang="sl-SI" sz="22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Zakon o reguliranim profesijama i priznavanju </a:t>
            </a:r>
            <a:r>
              <a:rPr lang="sl-SI" sz="2200" u="sng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inozemnih</a:t>
            </a:r>
            <a:r>
              <a:rPr lang="sl-SI" sz="22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sl-SI" sz="2200" u="sng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stručnih</a:t>
            </a:r>
            <a:r>
              <a:rPr lang="sl-SI" sz="22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kvalifikacija (nn.hr)</a:t>
            </a:r>
            <a:endParaRPr lang="sl-SI" sz="22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sz="22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http://reguliraneprofesije.azvo.hr/hr/profesije/?profession=431</a:t>
            </a:r>
            <a:endParaRPr lang="sl-SI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A98B1190-05E1-492D-B0D2-BCBE0A1B8F5C}"/>
              </a:ext>
            </a:extLst>
          </p:cNvPr>
          <p:cNvSpPr/>
          <p:nvPr/>
        </p:nvSpPr>
        <p:spPr>
          <a:xfrm>
            <a:off x="3214092" y="2420888"/>
            <a:ext cx="6092825" cy="3755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3E88387B-75F3-4F7C-850A-837BB05DADA9}"/>
              </a:ext>
            </a:extLst>
          </p:cNvPr>
          <p:cNvSpPr/>
          <p:nvPr/>
        </p:nvSpPr>
        <p:spPr>
          <a:xfrm>
            <a:off x="2126979" y="2132856"/>
            <a:ext cx="82670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sl-SI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Pravilnik o polaganju </a:t>
            </a:r>
            <a:r>
              <a:rPr lang="sl-SI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stručnog</a:t>
            </a:r>
            <a:r>
              <a:rPr lang="sl-SI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ispita</a:t>
            </a:r>
            <a:r>
              <a:rPr lang="sl-SI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učitelja i </a:t>
            </a:r>
            <a:r>
              <a:rPr lang="sl-SI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stručnih</a:t>
            </a:r>
            <a:r>
              <a:rPr lang="sl-SI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suradnika</a:t>
            </a:r>
            <a:r>
              <a:rPr lang="sl-SI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sl-SI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osnovnom</a:t>
            </a:r>
            <a:r>
              <a:rPr lang="sl-SI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školstvu</a:t>
            </a:r>
            <a:r>
              <a:rPr lang="sl-SI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sl-SI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nastavnika</a:t>
            </a:r>
            <a:r>
              <a:rPr lang="sl-SI" sz="2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srednjem </a:t>
            </a:r>
            <a:r>
              <a:rPr lang="sl-SI" sz="2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školstvu</a:t>
            </a:r>
            <a:endParaRPr lang="sl-SI" sz="2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endParaRPr lang="sl-SI" sz="22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sl-SI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https://narodne-novine.nn.hr/clanci/sluzbeni/2003_05_88_1135.html</a:t>
            </a:r>
            <a:endParaRPr lang="sl-SI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endParaRPr lang="sl-SI" b="1" i="0" dirty="0">
              <a:solidFill>
                <a:srgbClr val="3F7FC3"/>
              </a:solidFill>
              <a:effectLst/>
              <a:latin typeface="Minion Pro"/>
            </a:endParaRPr>
          </a:p>
        </p:txBody>
      </p:sp>
    </p:spTree>
    <p:extLst>
      <p:ext uri="{BB962C8B-B14F-4D97-AF65-F5344CB8AC3E}">
        <p14:creationId xmlns:p14="http://schemas.microsoft.com/office/powerpoint/2010/main" val="36770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36104" y="4581128"/>
            <a:ext cx="10116615" cy="1435968"/>
          </a:xfrm>
        </p:spPr>
        <p:txBody>
          <a:bodyPr rtlCol="0"/>
          <a:lstStyle/>
          <a:p>
            <a:pPr algn="ctr" rtl="0"/>
            <a:r>
              <a:rPr lang="sl-SI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Koncept programa RAP v OŠ</a:t>
            </a:r>
          </a:p>
        </p:txBody>
      </p:sp>
      <p:pic>
        <p:nvPicPr>
          <p:cNvPr id="10" name="Označba mesta za sliko 9" descr="Klaviatura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" b="3"/>
          <a:stretch>
            <a:fillRect/>
          </a:stretch>
        </p:blipFill>
        <p:spPr>
          <a:xfrm>
            <a:off x="0" y="0"/>
            <a:ext cx="12188825" cy="3141318"/>
          </a:xfr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71948506-D940-4377-AB88-1B26573A1A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46882"/>
            <a:ext cx="12188825" cy="355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9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1522412" y="116632"/>
            <a:ext cx="9144000" cy="720080"/>
          </a:xfrm>
        </p:spPr>
        <p:txBody>
          <a:bodyPr rtlCol="0">
            <a:normAutofit/>
          </a:bodyPr>
          <a:lstStyle/>
          <a:p>
            <a:r>
              <a:rPr lang="sl-SI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Spremembe v povezavi z načrtovanimi spremembami v osnovni šoli</a:t>
            </a:r>
            <a:endParaRPr lang="sl-SI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značba mesta besedila 1">
            <a:extLst>
              <a:ext uri="{FF2B5EF4-FFF2-40B4-BE49-F238E27FC236}">
                <a16:creationId xmlns:a16="http://schemas.microsoft.com/office/drawing/2014/main" id="{03528A5B-9217-4CEB-877E-D90AAAB35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4076" y="1844824"/>
            <a:ext cx="10566920" cy="316835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sl-S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Vsebinske in organizacijske spremembe v osnovni šoli lahko </a:t>
            </a:r>
            <a:r>
              <a:rPr lang="sl-SI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pomembno vplivajo na organizacijo dela v glasbenih šolah.</a:t>
            </a:r>
            <a:r>
              <a:rPr lang="sl-S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sl-SI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Učencem glasbenih šol, ki se bodo udeleževali razširjenega programa v osnovni šoli </a:t>
            </a:r>
            <a:r>
              <a:rPr lang="sl-SI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mora biti sistemsko omogočeno nemoteno obiskovanje vzgojno-izobraževalnih programov, ki potekajo istočasno kot razširjeni program OŠ.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4035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>
            <a:extLst>
              <a:ext uri="{FF2B5EF4-FFF2-40B4-BE49-F238E27FC236}">
                <a16:creationId xmlns:a16="http://schemas.microsoft.com/office/drawing/2014/main" id="{B66BF88A-6AE8-455D-B2F2-06A16ABC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2" y="267643"/>
            <a:ext cx="4860030" cy="850106"/>
          </a:xfrm>
        </p:spPr>
        <p:txBody>
          <a:bodyPr/>
          <a:lstStyle/>
          <a:p>
            <a:r>
              <a:rPr lang="sl-S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ANKETA ZSGŠ, april 2023</a:t>
            </a:r>
          </a:p>
        </p:txBody>
      </p:sp>
      <p:sp>
        <p:nvSpPr>
          <p:cNvPr id="7" name="Označba mesta vsebine 6">
            <a:extLst>
              <a:ext uri="{FF2B5EF4-FFF2-40B4-BE49-F238E27FC236}">
                <a16:creationId xmlns:a16="http://schemas.microsoft.com/office/drawing/2014/main" id="{FD687A36-0654-4E47-B314-97DD1D6CB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48" y="1988840"/>
            <a:ext cx="11953328" cy="4176464"/>
          </a:xfrm>
        </p:spPr>
        <p:txBody>
          <a:bodyPr>
            <a:normAutofit fontScale="92500"/>
          </a:bodyPr>
          <a:lstStyle/>
          <a:p>
            <a:r>
              <a:rPr lang="sl-S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 dejavnost glasbene šole izvajate v prostorih osnovne šole? </a:t>
            </a:r>
            <a:r>
              <a:rPr lang="sl-SI" sz="16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 / 46 odgovorov.</a:t>
            </a:r>
          </a:p>
          <a:p>
            <a:r>
              <a:rPr lang="sl-S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 ste odgovorili z DA in izvajate dejavnost glasbene šole na več različnih osnovnih šolah vas prosimo, če jih navedete.  </a:t>
            </a:r>
            <a:r>
              <a:rPr lang="sl-SI" sz="16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Navedenih 63 OŠ.</a:t>
            </a:r>
          </a:p>
          <a:p>
            <a:r>
              <a:rPr lang="sl-S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 imate težavo z organizacijo dela zaradi podaljšanega bivanja v OŠ oz. poskusnega programa RAP? Prosimo za kratek opis.</a:t>
            </a:r>
          </a:p>
          <a:p>
            <a:pPr marL="0" indent="0">
              <a:buNone/>
            </a:pPr>
            <a:r>
              <a:rPr lang="sv-SE" sz="1600" b="1" u="sng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POJASNILA ANKETIRANIH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v-SE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Začetek pouka v glasbeni šoli se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vse bolj </a:t>
            </a:r>
            <a:r>
              <a:rPr lang="pl-PL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zamika v popoldanske ure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Težave so pri usklajevanju urnikov pri učencih vezanih na šolske prevoze.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Otroci so z osnovnošolskimi aktivnostmi zasedeni v pozne popoldanske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ure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posledično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imamo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ih in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nih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olah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es-ES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ave, ker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 </a:t>
            </a:r>
            <a:r>
              <a:rPr lang="es-ES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izvajan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pl-PL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pouka po 18. uri staršem naših 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učencev zdi prepozno, saj pred 14.30 s poukom praviloma sploh ne moremo začeti.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Težave imamo z vračanjem </a:t>
            </a:r>
            <a:r>
              <a:rPr lang="pl-PL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otrok v podaljšano bivanje (OŠ 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 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dovoli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da se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otro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GŠ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vrne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podaljšano bivanje) - vzrok naj bi bila varnost.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Težave se pojavljajo pri organizaciji pouka (urnika) nauka o glasbi in glasbene pripravnice. Pouk se ne more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začeti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dirty="0" err="1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</a:t>
            </a:r>
            <a:r>
              <a:rPr lang="it-IT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15. uro in se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posledično zavleče v pozne </a:t>
            </a:r>
            <a:r>
              <a:rPr lang="pl-PL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večerne ure. Zaradi tega je </a:t>
            </a:r>
            <a:r>
              <a:rPr lang="sl-SI" sz="1600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posledično problem navezave pouka nauka o glasbi na pouk orkestrov in drugih skupin.</a:t>
            </a:r>
          </a:p>
        </p:txBody>
      </p:sp>
    </p:spTree>
    <p:extLst>
      <p:ext uri="{BB962C8B-B14F-4D97-AF65-F5344CB8AC3E}">
        <p14:creationId xmlns:p14="http://schemas.microsoft.com/office/powerpoint/2010/main" val="1634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2"/>
          <p:cNvSpPr>
            <a:spLocks noGrp="1"/>
          </p:cNvSpPr>
          <p:nvPr>
            <p:ph type="title"/>
          </p:nvPr>
        </p:nvSpPr>
        <p:spPr>
          <a:xfrm>
            <a:off x="693812" y="156034"/>
            <a:ext cx="11305256" cy="1059532"/>
          </a:xfrm>
        </p:spPr>
        <p:txBody>
          <a:bodyPr rtlCol="0">
            <a:noAutofit/>
          </a:bodyPr>
          <a:lstStyle/>
          <a:p>
            <a:pPr algn="ctr"/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Seznam reguliranih poklicev v RS na področju vzgoje in izobraževanja</a:t>
            </a:r>
            <a:b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Seznam reguliranih poklicev | SPOT (gov.si)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Označba mesta za vsebino 13"/>
          <p:cNvSpPr>
            <a:spLocks noGrp="1"/>
          </p:cNvSpPr>
          <p:nvPr>
            <p:ph idx="1"/>
          </p:nvPr>
        </p:nvSpPr>
        <p:spPr>
          <a:xfrm>
            <a:off x="1557908" y="1700808"/>
            <a:ext cx="10081120" cy="4464496"/>
          </a:xfrm>
        </p:spPr>
        <p:txBody>
          <a:bodyPr rtlCol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sl-SI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Svetovalni delavec v vzgoji in izobraževanju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Učitelj v osnovni šoli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Knjižničar v vzgoji in izobraževanju (šolski knjižničar)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Učitelj v glasbeni šoli</a:t>
            </a:r>
            <a:endParaRPr lang="sl-SI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Učitelj splošnoizobraževalnih predmetov v srednješolskem izobraževanju (učitelj splošnih predmetov)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Učitelj strokovnoteoretičnih predmetov v srednješolskem izobraževanju (učitelj strokovnih predmetov)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Inštruktor v višjem strokovnem izobraževanju (inštruktor v izobraževanju)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Vzgojitelj v dijaškem domu (vzgojitelj)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Strokovni delavec v športu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Pomočnik vzgojitelja predšolskih otrok (pomočnik vzgojitelja)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Laborant v vzgoji in izobraževanju (šolski laborant)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Organizator v vzgoji in izobraževanju (organizator v izobraževanju)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Učitelj praktičnega pouka v srednješolskem izobraževanju (učitelj praktičnega pouka)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Učitelj otrok s posebnimi potrebami (specialni pedagog)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Vzgojitelj predšolskih otrok</a:t>
            </a:r>
          </a:p>
        </p:txBody>
      </p:sp>
    </p:spTree>
    <p:extLst>
      <p:ext uri="{BB962C8B-B14F-4D97-AF65-F5344CB8AC3E}">
        <p14:creationId xmlns:p14="http://schemas.microsoft.com/office/powerpoint/2010/main" val="58726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529" y="116632"/>
            <a:ext cx="11891766" cy="863997"/>
          </a:xfrm>
        </p:spPr>
        <p:txBody>
          <a:bodyPr rtlCol="0">
            <a:normAutofit/>
          </a:bodyPr>
          <a:lstStyle/>
          <a:p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Pogoji za opravljanje navedenih reguliranih poklicev (razen za strokovnega delavca v športu)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535825B-8FA5-4971-B5F0-80D2017F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908" y="2276872"/>
            <a:ext cx="10009112" cy="3600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800"/>
              </a:spcBef>
            </a:pP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Posameznik mora obvladati </a:t>
            </a: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slovenski knjižni jezik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imeti </a:t>
            </a: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ustrezno izobrazbo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ter opravljen </a:t>
            </a: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strokovni izpit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na področju vzgoje in izobraževanja. (ZOFVI, 92. člen)</a:t>
            </a:r>
          </a:p>
          <a:p>
            <a:pPr>
              <a:lnSpc>
                <a:spcPct val="150000"/>
              </a:lnSpc>
              <a:spcBef>
                <a:spcPts val="800"/>
              </a:spcBef>
            </a:pP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Nekaznovanost 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(ZOFVI, 107. a člen)</a:t>
            </a:r>
          </a:p>
          <a:p>
            <a:pPr fontAlgn="base">
              <a:lnSpc>
                <a:spcPct val="150000"/>
              </a:lnSpc>
              <a:spcBef>
                <a:spcPts val="800"/>
              </a:spcBef>
            </a:pP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Oseba v preteklosti </a:t>
            </a: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 smela biti: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fontAlgn="base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pravnomočno obsojena zaradi naklepnega kaznivega dejanja, ki se preganja po </a:t>
            </a:r>
          </a:p>
          <a:p>
            <a:pPr marL="0" lv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uradni  dolžnosti na nepogojno kazen zapora v trajanju več kot šest mesecev,</a:t>
            </a:r>
          </a:p>
          <a:p>
            <a:pPr marL="0" lv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pravnomočno obsojena zaradi kaznivega dejanja zoper </a:t>
            </a:r>
            <a:r>
              <a:rPr lang="sl-SI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spolno nedotakljivost.</a:t>
            </a:r>
            <a:endParaRPr lang="sl-SI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3906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4000" cy="778098"/>
          </a:xfrm>
        </p:spPr>
        <p:txBody>
          <a:bodyPr rtlCol="0">
            <a:normAutofit/>
          </a:bodyPr>
          <a:lstStyle/>
          <a:p>
            <a:pPr algn="ctr"/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ZOFVI, 92. člen (zaposleni)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značba mesta za vsebino 2"/>
          <p:cNvSpPr>
            <a:spLocks noGrp="1"/>
          </p:cNvSpPr>
          <p:nvPr>
            <p:ph sz="half" idx="1"/>
          </p:nvPr>
        </p:nvSpPr>
        <p:spPr>
          <a:xfrm>
            <a:off x="117748" y="2168860"/>
            <a:ext cx="5904656" cy="3348372"/>
          </a:xfrm>
        </p:spPr>
        <p:txBody>
          <a:bodyPr rtlCol="0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Strokovni delavci morajo: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obvladati slovenski knjižni jezik,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imeti ustrezno izobrazbo, </a:t>
            </a:r>
            <a:r>
              <a:rPr lang="sl-SI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določeno s tem zakonom in drugimi predpisi,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ter </a:t>
            </a:r>
            <a:r>
              <a:rPr lang="sl-SI" sz="22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opravljen strokovni izpit </a:t>
            </a:r>
            <a:r>
              <a:rPr lang="sl-SI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skladu s tem zakonom.</a:t>
            </a:r>
            <a:endParaRPr lang="sl-SI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2B067098-9DA9-4EB7-AA08-2A2C141FD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46153" y="2168860"/>
            <a:ext cx="4824924" cy="291632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Znanje slovenskega knjižnega jezika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preverja pri strokovnem izpitu.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 učiteljih, ki niso diplomirali na slovenskih univerzah, se znanje slovenskega knjižnega jezika preverja ob prvi zaposlitvi.</a:t>
            </a:r>
            <a:endParaRPr lang="sl-SI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0334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65058" y="5157192"/>
            <a:ext cx="9081882" cy="720080"/>
          </a:xfrm>
        </p:spPr>
        <p:txBody>
          <a:bodyPr rtlCol="0"/>
          <a:lstStyle/>
          <a:p>
            <a:r>
              <a:rPr lang="sl-SI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Strokovni delavci v glasbeni šoli in ustrezna izobrazba (ZOFVI, 95. člen)</a:t>
            </a:r>
            <a:endParaRPr lang="sl-SI" sz="2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značba mesta za besedilo 6"/>
          <p:cNvSpPr>
            <a:spLocks noGrp="1"/>
          </p:cNvSpPr>
          <p:nvPr>
            <p:ph type="body" sz="quarter" idx="10"/>
          </p:nvPr>
        </p:nvSpPr>
        <p:spPr>
          <a:xfrm>
            <a:off x="333772" y="548680"/>
            <a:ext cx="11305256" cy="2880320"/>
          </a:xfrm>
        </p:spPr>
        <p:txBody>
          <a:bodyPr rtlCol="0">
            <a:normAutofit fontScale="92500" lnSpcReduction="20000"/>
          </a:bodyPr>
          <a:lstStyle/>
          <a:p>
            <a:pPr algn="ctr"/>
            <a:r>
              <a:rPr lang="sl-SI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Strokovni delavci morajo imeti pridobljeno izobrazbo ustrezne smeri po</a:t>
            </a:r>
          </a:p>
          <a:p>
            <a:pPr algn="ctr"/>
            <a:endParaRPr lang="sl-SI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l-SI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študijskih programih za pridobitev izobrazbe druge stopnje</a:t>
            </a:r>
          </a:p>
          <a:p>
            <a:pPr algn="ctr"/>
            <a:endParaRPr lang="sl-SI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l-SI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oziroma raven izobrazbe, pridobljene po študijskih programih, ki </a:t>
            </a:r>
          </a:p>
          <a:p>
            <a:pPr algn="ctr"/>
            <a:endParaRPr lang="sl-SI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l-SI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skladu z zakonom ustreza izobrazbi druge stopnje, </a:t>
            </a:r>
          </a:p>
          <a:p>
            <a:pPr algn="ctr"/>
            <a:endParaRPr lang="sl-SI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l-SI" sz="2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pedagoško-andragoško izobrazbo.</a:t>
            </a:r>
          </a:p>
          <a:p>
            <a:pPr algn="ctr"/>
            <a:endParaRPr lang="sl-SI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14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1764" y="154360"/>
            <a:ext cx="11593288" cy="1258416"/>
          </a:xfrm>
        </p:spPr>
        <p:txBody>
          <a:bodyPr rtlCol="0">
            <a:noAutofit/>
          </a:bodyPr>
          <a:lstStyle/>
          <a:p>
            <a:pPr algn="ctr"/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Strokovni izpit</a:t>
            </a:r>
            <a:b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2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Pravilnik o strokovnem izpitu strokovnih delavcev na področju vzgoje in izobraževanja (pisrs.si)</a:t>
            </a:r>
            <a:endParaRPr lang="sl-SI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značba mesta za besedilo 10"/>
          <p:cNvSpPr>
            <a:spLocks noGrp="1"/>
          </p:cNvSpPr>
          <p:nvPr>
            <p:ph type="body" idx="1"/>
          </p:nvPr>
        </p:nvSpPr>
        <p:spPr>
          <a:xfrm>
            <a:off x="1197868" y="1844824"/>
            <a:ext cx="2267743" cy="443879"/>
          </a:xfrm>
        </p:spPr>
        <p:txBody>
          <a:bodyPr rtlCol="0"/>
          <a:lstStyle/>
          <a:p>
            <a:r>
              <a:rPr lang="sl-S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Pogoji za prijavo</a:t>
            </a:r>
          </a:p>
          <a:p>
            <a:pPr rtl="0"/>
            <a:endParaRPr lang="sl-SI" dirty="0"/>
          </a:p>
        </p:txBody>
      </p:sp>
      <p:sp>
        <p:nvSpPr>
          <p:cNvPr id="12" name="Označba mesta za vsebino 11"/>
          <p:cNvSpPr>
            <a:spLocks noGrp="1"/>
          </p:cNvSpPr>
          <p:nvPr>
            <p:ph sz="half" idx="2"/>
          </p:nvPr>
        </p:nvSpPr>
        <p:spPr>
          <a:xfrm>
            <a:off x="117749" y="2348880"/>
            <a:ext cx="4968551" cy="3888432"/>
          </a:xfrm>
        </p:spPr>
        <p:txBody>
          <a:bodyPr rtlCol="0">
            <a:noAutofit/>
          </a:bodyPr>
          <a:lstStyle/>
          <a:p>
            <a:pPr mar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Kandidat s srednješolsko izobrazbo se lahko prijavi 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opravljanju strokovnega izpita najprej po 560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urah opravljenega vzgojno-izobraževalnega dela v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vrtcu oziroma šoli, 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kandidat z višješolsko oziroma visokošolsko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izobrazbo pa najprej po 840 urah opravljanja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vzgojno-izobraževalnega dela v vrtcu oziroma šoli,</a:t>
            </a:r>
          </a:p>
          <a:p>
            <a:pPr marL="0" indent="0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 izpolnjuje z zakonom in drugimi predpisi določene pogoje o izobrazbi.</a:t>
            </a:r>
            <a:endParaRPr lang="sl-SI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značba mesta za besedilo 12"/>
          <p:cNvSpPr>
            <a:spLocks noGrp="1"/>
          </p:cNvSpPr>
          <p:nvPr>
            <p:ph type="body" sz="quarter" idx="3"/>
          </p:nvPr>
        </p:nvSpPr>
        <p:spPr>
          <a:xfrm>
            <a:off x="6274943" y="1617022"/>
            <a:ext cx="4896544" cy="669776"/>
          </a:xfrm>
        </p:spPr>
        <p:txBody>
          <a:bodyPr rtlCol="0">
            <a:normAutofit/>
          </a:bodyPr>
          <a:lstStyle/>
          <a:p>
            <a:r>
              <a:rPr lang="sl-S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Obseg in vsebina strokovnega izpita</a:t>
            </a:r>
          </a:p>
        </p:txBody>
      </p:sp>
      <p:sp>
        <p:nvSpPr>
          <p:cNvPr id="14" name="Označba mesta za vsebino 13"/>
          <p:cNvSpPr>
            <a:spLocks noGrp="1"/>
          </p:cNvSpPr>
          <p:nvPr>
            <p:ph sz="quarter" idx="4"/>
          </p:nvPr>
        </p:nvSpPr>
        <p:spPr>
          <a:xfrm>
            <a:off x="6080157" y="2491044"/>
            <a:ext cx="5990919" cy="3602252"/>
          </a:xfrm>
        </p:spPr>
        <p:txBody>
          <a:bodyPr rtlCol="0"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Strokovni izpit se opravlja kot ustni izpit in obsega tri dele, ki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opravljajo po naslednjem vrstnem redu: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1. </a:t>
            </a:r>
            <a:r>
              <a:rPr lang="x-non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ustavna ureditev Republike Slovenije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ureditev institucij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Evropske unije in njenega pravnega sistema in predpisi, ki 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urejajo človekove ter otrokove pravice in temeljne svoboščine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2. </a:t>
            </a:r>
            <a:r>
              <a:rPr lang="x-non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predpisi, ki urejajo področje vzgoje in izobraževanja</a:t>
            </a: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slovenski knjižni jezik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oziroma za strokovne delavce vrtcev in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šol z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italijanskim učnim jezikom italijanski knjižni jezik, za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strokovne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delavce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dvojezičnih vrtcev in šol pa slovenski in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madžarski knjižni jezik.</a:t>
            </a: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59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57808" y="1484784"/>
            <a:ext cx="11269252" cy="3312368"/>
          </a:xfrm>
        </p:spPr>
        <p:txBody>
          <a:bodyPr rtlCol="0">
            <a:normAutofit/>
          </a:bodyPr>
          <a:lstStyle/>
          <a:p>
            <a:r>
              <a:rPr lang="x-non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Komur je z odločbo,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izdano v postopku vzajemnega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priznavanja poklicnih kvalifikacij</a:t>
            </a:r>
            <a:r>
              <a:rPr lang="x-non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b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x-non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priznana poklicna</a:t>
            </a: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kvalifikacija strokovnega delavca na področju vzgoje in izobraževanja,</a:t>
            </a:r>
            <a:b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 za opravljanje dela na delovnih mestih, ki so navedena v odločbi o priznani poklicni </a:t>
            </a:r>
            <a:b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x-non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kvalifikaciji, </a:t>
            </a:r>
            <a:r>
              <a:rPr lang="x-none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 potrebno opravljati strokovnega izpita v skladu s tem pravilnikom.</a:t>
            </a:r>
            <a:br>
              <a:rPr lang="sl-SI" sz="24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sl-SI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značba mesta za besedilo 4"/>
          <p:cNvSpPr>
            <a:spLocks noGrp="1"/>
          </p:cNvSpPr>
          <p:nvPr>
            <p:ph type="body" idx="1"/>
          </p:nvPr>
        </p:nvSpPr>
        <p:spPr>
          <a:xfrm>
            <a:off x="2349996" y="116632"/>
            <a:ext cx="8208912" cy="864096"/>
          </a:xfrm>
        </p:spPr>
        <p:txBody>
          <a:bodyPr rtlCol="0">
            <a:normAutofit/>
          </a:bodyPr>
          <a:lstStyle/>
          <a:p>
            <a:r>
              <a:rPr lang="x-none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40. č</a:t>
            </a:r>
            <a:r>
              <a:rPr lang="sl-SI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x-none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endParaRPr lang="sl-SI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x-none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(kandidat za opravljanje reguliranega poklica</a:t>
            </a:r>
            <a:r>
              <a:rPr lang="sl-SI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07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4000" cy="1066130"/>
          </a:xfrm>
        </p:spPr>
        <p:txBody>
          <a:bodyPr rtlCol="0">
            <a:normAutofit fontScale="90000"/>
          </a:bodyPr>
          <a:lstStyle/>
          <a:p>
            <a:pPr algn="ctr"/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Priznavanje poklicnih kvalifikacij za opravljanje reguliranih poklicev</a:t>
            </a:r>
            <a:br>
              <a:rPr lang="sl-S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sl-SI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19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Zakon o postopku priznavanja poklicnih kvalifikacij za opravljanje reguliranih poklicev (ZPPPK) (pisrs.si)</a:t>
            </a:r>
            <a:endParaRPr lang="sl-SI" sz="1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AE7179BE-96CE-4621-B2CD-875B35821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35" y="1928359"/>
            <a:ext cx="4416651" cy="697025"/>
          </a:xfrm>
        </p:spPr>
        <p:txBody>
          <a:bodyPr/>
          <a:lstStyle/>
          <a:p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ZPPPK, 5. člen </a:t>
            </a:r>
          </a:p>
          <a:p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(pravica do opravljanja poklica)</a:t>
            </a:r>
          </a:p>
          <a:p>
            <a:endParaRPr lang="sl-SI" dirty="0"/>
          </a:p>
        </p:txBody>
      </p:sp>
      <p:sp>
        <p:nvSpPr>
          <p:cNvPr id="7" name="Označba mesta za vsebino 6"/>
          <p:cNvSpPr>
            <a:spLocks noGrp="1"/>
          </p:cNvSpPr>
          <p:nvPr>
            <p:ph sz="half" idx="2"/>
          </p:nvPr>
        </p:nvSpPr>
        <p:spPr>
          <a:xfrm>
            <a:off x="243983" y="2924944"/>
            <a:ext cx="4744103" cy="2915815"/>
          </a:xfrm>
        </p:spPr>
        <p:txBody>
          <a:bodyPr rtlCol="0">
            <a:normAutofit lnSpcReduction="10000"/>
          </a:bodyPr>
          <a:lstStyle/>
          <a:p>
            <a:pPr algn="just"/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Pravica do opravljanja reguliranega poklica v Republiki Sloveniji se pridobi po postopku, določenem v tem zakonu, če strokovnjak izpolnjuje pogoje, ki jih določa zakon in drugi predpisi, ki urejajo priznavanje zadevne poklicne kvalifikacije na določenem področju.</a:t>
            </a:r>
          </a:p>
          <a:p>
            <a:pPr algn="just"/>
            <a:endParaRPr lang="sl-SI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Poklic se v Republiki Sloveniji lahko opravlja trajno ali kot občasno in začasno opravljanje storitev.</a:t>
            </a:r>
          </a:p>
          <a:p>
            <a:pPr rtl="0"/>
            <a:endParaRPr lang="sl-SI" dirty="0"/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EE199C2-CB17-4996-9938-9EA16D6CF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46470" y="1772816"/>
            <a:ext cx="4416552" cy="468323"/>
          </a:xfrm>
        </p:spPr>
        <p:txBody>
          <a:bodyPr/>
          <a:lstStyle/>
          <a:p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ZPPPK, 7. člen (znanje jezikov)</a:t>
            </a:r>
          </a:p>
          <a:p>
            <a:endParaRPr lang="sl-SI" dirty="0"/>
          </a:p>
        </p:txBody>
      </p:sp>
      <p:sp>
        <p:nvSpPr>
          <p:cNvPr id="8" name="Označba mesta vsebine 7">
            <a:extLst>
              <a:ext uri="{FF2B5EF4-FFF2-40B4-BE49-F238E27FC236}">
                <a16:creationId xmlns:a16="http://schemas.microsoft.com/office/drawing/2014/main" id="{3E0F9EEE-AC56-4A23-8437-36D18D870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3582" y="2132856"/>
            <a:ext cx="5662365" cy="4140189"/>
          </a:xfrm>
        </p:spPr>
        <p:txBody>
          <a:bodyPr>
            <a:noAutofit/>
          </a:bodyPr>
          <a:lstStyle/>
          <a:p>
            <a:pPr algn="just"/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Strokovnjak, ki mu je v Republiki Sloveniji priznana poklicna kvalifikacija za opravljanje reguliranega poklica, mora za potrebe opravljanja reguliranega poklica znati slovenski jezik.</a:t>
            </a:r>
          </a:p>
          <a:p>
            <a:pPr algn="just"/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….. v primeru upravičenega dvoma glede znanja jezika, se preveri strokovnjakovo znanje slovenskega jezika v zvezi s poklicnimi dejavnostmi, ki jih namerava opravljati. Preverjanje mora biti sorazmerno s poklicnimi dejavnostmi, ki jih bo strokovnjak opravljal in se lahko izvede šele po priznanju poklicne kvalifikacije oziroma po izdaji evropske poklicne izkaznice v skladu s 46. členom tega zakona. </a:t>
            </a:r>
          </a:p>
          <a:p>
            <a:pPr algn="just"/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Če pristojni organ ne more sam zagotoviti preverjanja znanja jezika, lahko po njegovih navodilih preverjanje izvede drug organ ali organizacija.</a:t>
            </a:r>
          </a:p>
        </p:txBody>
      </p:sp>
    </p:spTree>
    <p:extLst>
      <p:ext uri="{BB962C8B-B14F-4D97-AF65-F5344CB8AC3E}">
        <p14:creationId xmlns:p14="http://schemas.microsoft.com/office/powerpoint/2010/main" val="344027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09836" y="1605444"/>
            <a:ext cx="5400600" cy="2269518"/>
          </a:xfrm>
        </p:spPr>
        <p:txBody>
          <a:bodyPr rtlCol="0">
            <a:noAutofit/>
          </a:bodyPr>
          <a:lstStyle/>
          <a:p>
            <a: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odločbo o priznanju poklicnih kvalifikacij se strokovnjaku v Republiki Sloveniji omogoči dostop do reguliranega poklica, za katero je usposobljen v drugi državi pogodbenici, </a:t>
            </a:r>
            <a:r>
              <a:rPr lang="sl-SI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sicer pod enakimi pogoji, kot veljajo za državljane Republike Slovenije, če so poklicne dejavnosti, ki jih poklic zajema, primerljive.</a:t>
            </a:r>
            <a:br>
              <a:rPr lang="sl-SI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sl-SI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AE7179BE-96CE-4621-B2CD-875B35821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8015" y="768670"/>
            <a:ext cx="4032448" cy="836774"/>
          </a:xfrm>
        </p:spPr>
        <p:txBody>
          <a:bodyPr>
            <a:normAutofit fontScale="62500" lnSpcReduction="20000"/>
          </a:bodyPr>
          <a:lstStyle/>
          <a:p>
            <a:r>
              <a:rPr lang="sl-SI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ZPPPK, 22. člen </a:t>
            </a:r>
            <a:r>
              <a:rPr lang="sl-SI" sz="2700" b="1" dirty="0">
                <a:latin typeface="Calibri" panose="020F0502020204030204" pitchFamily="34" charset="0"/>
              </a:rPr>
              <a:t>, </a:t>
            </a:r>
          </a:p>
          <a:p>
            <a:r>
              <a:rPr lang="sl-SI" sz="2700" b="1" dirty="0">
                <a:latin typeface="Calibri" panose="020F0502020204030204" pitchFamily="34" charset="0"/>
              </a:rPr>
              <a:t>1. in 4. odstavek (pogoji za priznavanje)</a:t>
            </a:r>
            <a:br>
              <a:rPr lang="sl-SI" sz="2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sl-SI" sz="27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EE199C2-CB17-4996-9938-9EA16D6CF9D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269876" y="816382"/>
            <a:ext cx="4416425" cy="576262"/>
          </a:xfrm>
        </p:spPr>
        <p:txBody>
          <a:bodyPr/>
          <a:lstStyle/>
          <a:p>
            <a:pPr marL="0" indent="0">
              <a:buNone/>
            </a:pPr>
            <a:r>
              <a:rPr lang="sl-SI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ZPPPK, 11. člen, (učinki priznavanja)</a:t>
            </a:r>
          </a:p>
          <a:p>
            <a:endParaRPr lang="sl-SI" dirty="0"/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4FD8AF68-6402-45DF-9C2D-4E17DB792178}"/>
              </a:ext>
            </a:extLst>
          </p:cNvPr>
          <p:cNvSpPr/>
          <p:nvPr/>
        </p:nvSpPr>
        <p:spPr>
          <a:xfrm>
            <a:off x="7651755" y="1916832"/>
            <a:ext cx="41740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l-SI" b="1" dirty="0">
                <a:solidFill>
                  <a:srgbClr val="000000"/>
                </a:solidFill>
                <a:latin typeface="Calibri" panose="020F0502020204030204" pitchFamily="34" charset="0"/>
              </a:rPr>
              <a:t>Vlagatelju je dovoljeno opravljanje reguliranega poklica pod enakimi pogoji, kot veljajo za državljane Republike Slovenije</a:t>
            </a:r>
            <a:r>
              <a:rPr lang="sl-SI" dirty="0">
                <a:solidFill>
                  <a:srgbClr val="000000"/>
                </a:solidFill>
                <a:latin typeface="Calibri" panose="020F0502020204030204" pitchFamily="34" charset="0"/>
              </a:rPr>
              <a:t>, če ima potrdilo o kompetenci ali dokazilo o formalnih kvalifikacijah iz 20. člena tega zakona, ki ga druga država pogodbenica zahteva za opravljanje zadevnega poklica oziroma dejavnosti na njenem ozemlju.</a:t>
            </a:r>
          </a:p>
        </p:txBody>
      </p:sp>
    </p:spTree>
    <p:extLst>
      <p:ext uri="{BB962C8B-B14F-4D97-AF65-F5344CB8AC3E}">
        <p14:creationId xmlns:p14="http://schemas.microsoft.com/office/powerpoint/2010/main" val="27095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rivulje 16 x 9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5278_TF02801094" id="{5BC71206-B87E-425C-8E76-6813BC76A886}" vid="{F724FE02-82AF-4EC4-9FC4-DE0D10CBD2A0}"/>
    </a:ext>
  </a:extLst>
</a:theme>
</file>

<file path=ppt/theme/theme2.xml><?xml version="1.0" encoding="utf-8"?>
<a:theme xmlns:a="http://schemas.openxmlformats.org/drawingml/2006/main" name="Officeova tema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Curves_16x9">
      <a:dk1>
        <a:sysClr val="windowText" lastClr="000000"/>
      </a:dk1>
      <a:lt1>
        <a:sysClr val="window" lastClr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924E133569114E81DB2CFCAA033B64" ma:contentTypeVersion="2" ma:contentTypeDescription="Ustvari nov dokument." ma:contentTypeScope="" ma:versionID="32b51069470359bdc505c09230a43840">
  <xsd:schema xmlns:xsd="http://www.w3.org/2001/XMLSchema" xmlns:xs="http://www.w3.org/2001/XMLSchema" xmlns:p="http://schemas.microsoft.com/office/2006/metadata/properties" xmlns:ns2="5062380e-f82a-4a43-81f8-699841744a6e" targetNamespace="http://schemas.microsoft.com/office/2006/metadata/properties" ma:root="true" ma:fieldsID="166faacb91d29e849cce62ae902832a0" ns2:_="">
    <xsd:import namespace="5062380e-f82a-4a43-81f8-699841744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26CB6E-A935-46A4-BE72-BFB31E6D1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C81252-8D4F-4DAB-8130-E1A84D408E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2380e-f82a-4a43-81f8-699841744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BBCC88-AE2A-403E-AE16-0F80CC36C8D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Predstavitev z glasbenim motivom (širokozaslonsko)</Template>
  <TotalTime>284</TotalTime>
  <Words>1665</Words>
  <Application>Microsoft Office PowerPoint</Application>
  <PresentationFormat>Po meri</PresentationFormat>
  <Paragraphs>128</Paragraphs>
  <Slides>15</Slides>
  <Notes>14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21" baseType="lpstr">
      <vt:lpstr>Arial</vt:lpstr>
      <vt:lpstr>Calibri</vt:lpstr>
      <vt:lpstr>Euphemia</vt:lpstr>
      <vt:lpstr>Minion Pro</vt:lpstr>
      <vt:lpstr>Wingdings</vt:lpstr>
      <vt:lpstr>Krivulje 16 x 9</vt:lpstr>
      <vt:lpstr>Razprava o glasbenem izobraževanju</vt:lpstr>
      <vt:lpstr>Seznam reguliranih poklicev v RS na področju vzgoje in izobraževanja  Seznam reguliranih poklicev | SPOT (gov.si)</vt:lpstr>
      <vt:lpstr>Pogoji za opravljanje navedenih reguliranih poklicev (razen za strokovnega delavca v športu)</vt:lpstr>
      <vt:lpstr>ZOFVI, 92. člen (zaposleni)</vt:lpstr>
      <vt:lpstr>Strokovni delavci v glasbeni šoli in ustrezna izobrazba (ZOFVI, 95. člen)</vt:lpstr>
      <vt:lpstr>Strokovni izpit   Pravilnik o strokovnem izpitu strokovnih delavcev na področju vzgoje in izobraževanja (pisrs.si)</vt:lpstr>
      <vt:lpstr>Komur je z odločbo, izdano v postopku vzajemnega priznavanja poklicnih kvalifikacij,  priznana poklicna kvalifikacija strokovnega delavca na področju vzgoje in izobraževanja,  mu za opravljanje dela na delovnih mestih, ki so navedena v odločbi o priznani poklicni   kvalifikaciji, ni potrebno opravljati strokovnega izpita v skladu s tem pravilnikom. </vt:lpstr>
      <vt:lpstr>Priznavanje poklicnih kvalifikacij za opravljanje reguliranih poklicev   Zakon o postopku priznavanja poklicnih kvalifikacij za opravljanje reguliranih poklicev (ZPPPK) (pisrs.si)</vt:lpstr>
      <vt:lpstr>Z odločbo o priznanju poklicnih kvalifikacij se strokovnjaku v Republiki Sloveniji omogoči dostop do reguliranega poklica, za katero je usposobljen v drugi državi pogodbenici, in sicer pod enakimi pogoji, kot veljajo za državljane Republike Slovenije, če so poklicne dejavnosti, ki jih poklic zajema, primerljive. </vt:lpstr>
      <vt:lpstr>PowerPointova predstavitev</vt:lpstr>
      <vt:lpstr>PowerPointova predstavitev</vt:lpstr>
      <vt:lpstr>Primerjava z ureditvijo v Republiki Hrvaški </vt:lpstr>
      <vt:lpstr>Koncept programa RAP v OŠ</vt:lpstr>
      <vt:lpstr>Spremembe v povezavi z načrtovanimi spremembami v osnovni šoli</vt:lpstr>
      <vt:lpstr>ANKETA ZSGŠ, april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Razprava o glasbenem izobraževanju</dc:title>
  <dc:creator>Radmila</dc:creator>
  <cp:lastModifiedBy>Sebastijan Magdič</cp:lastModifiedBy>
  <cp:revision>24</cp:revision>
  <cp:lastPrinted>2023-07-03T11:23:08Z</cp:lastPrinted>
  <dcterms:created xsi:type="dcterms:W3CDTF">2023-06-29T21:01:35Z</dcterms:created>
  <dcterms:modified xsi:type="dcterms:W3CDTF">2023-07-04T13:15:39Z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