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sldIdLst>
    <p:sldId id="298" r:id="rId5"/>
    <p:sldId id="300" r:id="rId6"/>
    <p:sldId id="299" r:id="rId7"/>
    <p:sldId id="302" r:id="rId8"/>
    <p:sldId id="304" r:id="rId9"/>
    <p:sldId id="301" r:id="rId10"/>
    <p:sldId id="303" r:id="rId11"/>
    <p:sldId id="29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8FCCF-33A9-DE4B-8632-0608DF85E96B}" type="datetimeFigureOut">
              <a:rPr lang="en-SI" smtClean="0"/>
              <a:t>12/18/2023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CBC22-9CE0-E44E-B14B-50CA23BED9C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180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92A0445-6AB3-DEA2-0AE1-5DB5F1A445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2" y="5145440"/>
            <a:ext cx="7916785" cy="627682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BE6C4DC-92CC-30C8-A388-BF61752B92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36273" y="645377"/>
            <a:ext cx="2273085" cy="452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222" y="2564706"/>
            <a:ext cx="7916785" cy="2561704"/>
          </a:xfrm>
        </p:spPr>
        <p:txBody>
          <a:bodyPr anchor="t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F39B765-408B-C7EC-47B2-69CE2C07A5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5222" y="1914196"/>
            <a:ext cx="7916785" cy="565150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800" spc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08AE5E9-8ABD-8748-15EB-BB3FF0022B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5225" y="5796826"/>
            <a:ext cx="7970838" cy="5032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4358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2592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74767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29330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2959A48-8CF9-C396-5F86-3F76B0C2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1F1F98-A873-6181-A1A8-62FEB194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6928C4-5C71-7D06-D814-571E906B43D0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0F45AF-5D56-B40C-7968-5178A2CCFFD3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61940DE-6A6A-3A2E-658C-C85114427A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86738"/>
            <a:ext cx="10972800" cy="373942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52433"/>
            <a:ext cx="5357247" cy="31737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3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939BFA-8653-4FD4-70ED-C68677C5900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25153" y="2952433"/>
            <a:ext cx="5357247" cy="317373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1C4267-8057-2A53-548C-452EACA23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24100"/>
            <a:ext cx="5357813" cy="5429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6974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C9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7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9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021E95-0D05-4DD3-51FD-C8060A7D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04AF9F-F820-29C2-9268-56CA7B32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EA86DA-E2C5-9D1D-6E4A-E0E59A35803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E29D9-7E61-2B92-38E6-919AFC7DA409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47B75B3-7339-D61D-9009-196B4BBC69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B3E2A9A-2BD1-F19A-AEC1-AF41F0C3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61737"/>
            <a:ext cx="10972800" cy="322797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FF30D-481B-C2C8-F81F-7BC49C3D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1EE0E5-469A-80A8-EBE1-F048335A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B9DADB-177D-67C2-21FD-95AD97E4FCED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2040AF-6D29-4EC2-89C1-F0C06839CB5D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AE6168E-8B72-7E86-8189-FF2316B1F9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5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7969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084525"/>
            <a:ext cx="6815667" cy="4041639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84525"/>
            <a:ext cx="4011084" cy="40416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91EA62-4809-0ADC-F19B-F61521C6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FDB556-62E1-3F2C-80E6-458C0344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B6C6EF-FB9B-8552-D814-53FA63AB1FA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65927C-3706-3A71-A110-12514B3D3377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7445F32-694A-1586-5439-359BF1C91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8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33A9F-7E15-B342-95DB-76D69CE4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5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61" r:id="rId6"/>
    <p:sldLayoutId id="2147483652" r:id="rId7"/>
    <p:sldLayoutId id="2147483654" r:id="rId8"/>
    <p:sldLayoutId id="2147483656" r:id="rId9"/>
    <p:sldLayoutId id="2147483657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343F60-7177-FFC8-AB2A-EAEB3C37D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01" y="501242"/>
            <a:ext cx="10623259" cy="723551"/>
          </a:xfrm>
        </p:spPr>
        <p:txBody>
          <a:bodyPr/>
          <a:lstStyle/>
          <a:p>
            <a:r>
              <a:rPr lang="sl-SI" dirty="0"/>
              <a:t>Obstoječe stanje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E9E7385-2975-9248-89F5-D4DC9E020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107348"/>
            <a:ext cx="11291581" cy="5083728"/>
          </a:xfrm>
        </p:spPr>
        <p:txBody>
          <a:bodyPr>
            <a:normAutofit/>
          </a:bodyPr>
          <a:lstStyle/>
          <a:p>
            <a:r>
              <a:rPr lang="sl-SI" sz="2800" dirty="0"/>
              <a:t>Podpiramo obstoječo strukturo gimnazijskih programov</a:t>
            </a:r>
          </a:p>
          <a:p>
            <a:pPr lvl="1"/>
            <a:r>
              <a:rPr lang="sl-SI" sz="2800" dirty="0"/>
              <a:t>Programi splošne gimnazije</a:t>
            </a:r>
          </a:p>
          <a:p>
            <a:pPr lvl="1"/>
            <a:r>
              <a:rPr lang="sl-SI" sz="2800" dirty="0"/>
              <a:t>Programi strokovne gimnazije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4D28A3A-D483-3B4E-6368-4942A8818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A01743B-BABB-C948-F25D-9F648890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0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31970B-F252-1EEE-286E-542654AF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76" y="945856"/>
            <a:ext cx="10802224" cy="815832"/>
          </a:xfrm>
        </p:spPr>
        <p:txBody>
          <a:bodyPr/>
          <a:lstStyle/>
          <a:p>
            <a:r>
              <a:rPr lang="sl-SI" dirty="0"/>
              <a:t>Splošna gimnazija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353482-7D2A-0492-A460-3FE299ED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297363"/>
          </a:xfrm>
        </p:spPr>
        <p:txBody>
          <a:bodyPr/>
          <a:lstStyle/>
          <a:p>
            <a:pPr lvl="2"/>
            <a:r>
              <a:rPr lang="sl-SI" sz="2400" dirty="0"/>
              <a:t>Slovenska splošna gimnazija je matematično obarvana gimnazija (BK, 2011, str. 203); večje število ur matematike ni uspelo razrešiti problemov, ki jih predmet povzroča gimnazijski populaciji (BK, 2011, </a:t>
            </a:r>
            <a:r>
              <a:rPr lang="sl-SI" sz="2400" dirty="0" err="1"/>
              <a:t>str</a:t>
            </a:r>
            <a:r>
              <a:rPr lang="sl-SI" sz="2400" dirty="0"/>
              <a:t> 206) in: veliko število ur ne jamči doseganja pričakovanih ciljev predmeta. </a:t>
            </a:r>
          </a:p>
          <a:p>
            <a:pPr lvl="2"/>
            <a:r>
              <a:rPr lang="sl-SI" dirty="0"/>
              <a:t>Izbirnost med naravoslovnim in družboslovno-humanističnim ter umetniškim delom obveznega dela predmetnika.</a:t>
            </a:r>
          </a:p>
          <a:p>
            <a:pPr lvl="2"/>
            <a:r>
              <a:rPr lang="sl-SI" sz="2400" dirty="0"/>
              <a:t>Zagotoviti, da se maturitetni standard ne presega!</a:t>
            </a:r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97388AF-E3FF-10E1-559D-B514682B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427C07C-2AB9-22F6-DAE7-8F7F346F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9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9F563C-1FBA-CEAD-C64A-C6327DB2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76" y="534795"/>
            <a:ext cx="10872132" cy="580940"/>
          </a:xfrm>
        </p:spPr>
        <p:txBody>
          <a:bodyPr>
            <a:normAutofit fontScale="90000"/>
          </a:bodyPr>
          <a:lstStyle/>
          <a:p>
            <a:r>
              <a:rPr lang="sl-SI" dirty="0"/>
              <a:t>Izbirnost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6CAFA6C-5005-CE95-C898-63E60377D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50" y="1259345"/>
            <a:ext cx="11470546" cy="5063860"/>
          </a:xfrm>
        </p:spPr>
        <p:txBody>
          <a:bodyPr>
            <a:noAutofit/>
          </a:bodyPr>
          <a:lstStyle/>
          <a:p>
            <a:r>
              <a:rPr lang="sl-SI" dirty="0"/>
              <a:t>Interdisciplinarni sklop (SG) in interdisciplinarni strokovni sklop (ISS). </a:t>
            </a:r>
          </a:p>
          <a:p>
            <a:pPr lvl="1"/>
            <a:r>
              <a:rPr lang="sl-SI" dirty="0"/>
              <a:t>ITS je izbirna vsebinsko zaokrožena celota, s katero se uresničujejo in poglabljajo medsebojno povezani cilji različnih disciplin in/ali področij (najmanj treh). Namenjen je povezovanju in nadgradnji znanja različnih predmetov/področij. Delo temelji na učnih načrtih izbirnih predmetov in na poglabljanju/razširjanju znanj in veščin obveznih predmetov zapisanih v posebnih/izbirnih ciljih in vsebinah v učnih načrtih ter </a:t>
            </a:r>
            <a:r>
              <a:rPr lang="sl-SI" dirty="0" err="1"/>
              <a:t>kroskurikularnih</a:t>
            </a:r>
            <a:r>
              <a:rPr lang="sl-SI" dirty="0"/>
              <a:t> tem. </a:t>
            </a:r>
          </a:p>
          <a:p>
            <a:r>
              <a:rPr lang="sl-SI" dirty="0"/>
              <a:t>Predlagamo, da je obvezen del programa.</a:t>
            </a:r>
          </a:p>
          <a:p>
            <a:r>
              <a:rPr lang="sl-SI" dirty="0"/>
              <a:t>Izvedba dveh ravni pouka pri matematiki (od 2. letnika dalje) in pri slovenščini ter prvem tujem jeziku (od 3. letnika dalje). (BK, 2011).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3DA827E5-2491-7B41-A200-D637FE00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1CBCF7E-EDBB-A734-244C-034A3ABA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0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9E6492-C3C9-A057-43C9-6650FEA5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Odprtost </a:t>
            </a:r>
            <a:r>
              <a:rPr lang="sl-SI" dirty="0" err="1"/>
              <a:t>kurikula</a:t>
            </a:r>
            <a:r>
              <a:rPr lang="sl-SI" dirty="0"/>
              <a:t> in fleksibilna organizacija pouka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9F2176D-F204-11C8-E94E-355B5ADFD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0794"/>
            <a:ext cx="10972800" cy="4235370"/>
          </a:xfrm>
        </p:spPr>
        <p:txBody>
          <a:bodyPr>
            <a:normAutofit/>
          </a:bodyPr>
          <a:lstStyle/>
          <a:p>
            <a:r>
              <a:rPr lang="sl-SI" dirty="0"/>
              <a:t>v okviru obveznega predmetnika določiti globalni obseg ur posameznih predmetov za ves čas trajanja gimnazijskega programa in s tem omogočiti izvajanje pouka v fleksibilnih oblikah in modelih ob upoštevanju didaktičnih načel in specifičnosti posameznih predmetov (Končno poročilo o uvajanju poskusa, 2014; SSSI). Pri tem je potrebno upoštevati tedensko obremenitev dijakov v skladu s 33. členom Zakona o gimnazijah. </a:t>
            </a:r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DBC3891-19CB-E47D-6591-3F834EB1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17D6840-1644-F92C-23BF-29BD9944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4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Matura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66426" y="1759058"/>
            <a:ext cx="10915973" cy="4367105"/>
          </a:xfrm>
        </p:spPr>
        <p:txBody>
          <a:bodyPr>
            <a:normAutofit/>
          </a:bodyPr>
          <a:lstStyle/>
          <a:p>
            <a:r>
              <a:rPr lang="sl-SI" dirty="0"/>
              <a:t>Uvedba dveh ravni zahtevnosti pri vseh predmetih splošne mature ter uvedba maturitetne seminarske naloge (BK, 2011).</a:t>
            </a:r>
          </a:p>
          <a:p>
            <a:r>
              <a:rPr lang="sl-SI" dirty="0"/>
              <a:t>Uvedba maturitetne raziskovalne naloge, kot del maturitetnega izpita, ki bi bila zasnovana interdisciplinarno (z jasno vlogo nosilnega, osrednjega predmeta).</a:t>
            </a:r>
          </a:p>
          <a:p>
            <a:r>
              <a:rPr lang="sl-SI" dirty="0"/>
              <a:t>MRN bi bila nadgradnja ITS v smeri dviga zahtevnosti v skladu z enotnimi kriteriji, ki veljajo za raziskovalne naloge in omogočajo primerljivo in objektivno ocenjevanje. </a:t>
            </a:r>
          </a:p>
          <a:p>
            <a:r>
              <a:rPr lang="sl-SI" dirty="0"/>
              <a:t>Pri pripravi in vrednotenju MRN se zagotoviti delno eksternost z vključevanjem zunanjih mentorjev in ustreznih ekspertov za vrednotenje rezultatov MRN. </a:t>
            </a:r>
          </a:p>
          <a:p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3E6E3E-4816-E429-A711-585E45D17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UN in PIK za splošno maturo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9581BA3-B525-D708-AB7E-AEB400697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019897C-5FD2-71BB-098C-0ED6F4C0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AD8AD203-24BD-69F4-EDA0-44E6D0E898C5}"/>
              </a:ext>
            </a:extLst>
          </p:cNvPr>
          <p:cNvSpPr txBox="1"/>
          <p:nvPr/>
        </p:nvSpPr>
        <p:spPr>
          <a:xfrm>
            <a:off x="671118" y="1875137"/>
            <a:ext cx="903494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200" dirty="0"/>
              <a:t>- Predmetni  izpitni katalogi v taki obliki kot so sedaj so potrebni sprememb. </a:t>
            </a:r>
          </a:p>
          <a:p>
            <a:r>
              <a:rPr lang="sl-SI" sz="3200" dirty="0"/>
              <a:t>- Učni načrti bodo določali cilje in standarde znanj, zato ni potrebno tega ponovno zapisati v predmetnih katalogih. </a:t>
            </a:r>
          </a:p>
          <a:p>
            <a:r>
              <a:rPr lang="sl-SI" sz="3200" dirty="0"/>
              <a:t>- Predmetni izpitni katalog naj vsebuje samo tiste elemente, ki se nanašajo na izpit.</a:t>
            </a:r>
          </a:p>
        </p:txBody>
      </p:sp>
    </p:spTree>
    <p:extLst>
      <p:ext uri="{BB962C8B-B14F-4D97-AF65-F5344CB8AC3E}">
        <p14:creationId xmlns:p14="http://schemas.microsoft.com/office/powerpoint/2010/main" val="259195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D843B1C-103E-841D-0B7A-D546B6F0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480966D-9404-730C-F5B0-FA5BB815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4F50B8C-A5B2-9F83-AABD-1007C037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91" y="895927"/>
            <a:ext cx="5843356" cy="5735974"/>
          </a:xfrm>
          <a:prstGeom prst="rect">
            <a:avLst/>
          </a:prstGeom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CA24A04B-0708-909B-E23D-AC97B868AACC}"/>
              </a:ext>
            </a:extLst>
          </p:cNvPr>
          <p:cNvSpPr txBox="1"/>
          <p:nvPr/>
        </p:nvSpPr>
        <p:spPr>
          <a:xfrm>
            <a:off x="683490" y="175491"/>
            <a:ext cx="541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Predmetni maturitetni  izpitni katalog za MAT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3F496733-0C8B-B480-FBA7-D4E90FB24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286" y="552541"/>
            <a:ext cx="5287113" cy="5896798"/>
          </a:xfrm>
          <a:prstGeom prst="rect">
            <a:avLst/>
          </a:prstGeom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3F0B4DB3-5494-2666-7A90-F6ACE630609D}"/>
              </a:ext>
            </a:extLst>
          </p:cNvPr>
          <p:cNvSpPr txBox="1"/>
          <p:nvPr/>
        </p:nvSpPr>
        <p:spPr>
          <a:xfrm>
            <a:off x="7142369" y="175491"/>
            <a:ext cx="359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Učni načrt za MAT</a:t>
            </a:r>
          </a:p>
        </p:txBody>
      </p:sp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34407D80-212C-999F-8195-C5F80A2973CF}"/>
              </a:ext>
            </a:extLst>
          </p:cNvPr>
          <p:cNvCxnSpPr/>
          <p:nvPr/>
        </p:nvCxnSpPr>
        <p:spPr>
          <a:xfrm>
            <a:off x="6206836" y="175491"/>
            <a:ext cx="0" cy="6003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5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9806AA-C434-84C0-4781-A41BE35F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138" y="2286000"/>
            <a:ext cx="10972800" cy="1143000"/>
          </a:xfrm>
        </p:spPr>
        <p:txBody>
          <a:bodyPr/>
          <a:lstStyle/>
          <a:p>
            <a:r>
              <a:rPr lang="sl-SI" dirty="0"/>
              <a:t>Hvala za pozornost.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9C87C35-5A50-66EF-FB75-05A758FB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4693FEE-D78A-2F90-A1C2-6157385F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333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zrss124">
      <a:dk1>
        <a:srgbClr val="000000"/>
      </a:dk1>
      <a:lt1>
        <a:srgbClr val="FFFFFF"/>
      </a:lt1>
      <a:dk2>
        <a:srgbClr val="007C92"/>
      </a:dk2>
      <a:lt2>
        <a:srgbClr val="EAE8E3"/>
      </a:lt2>
      <a:accent1>
        <a:srgbClr val="0086A8"/>
      </a:accent1>
      <a:accent2>
        <a:srgbClr val="00C0B5"/>
      </a:accent2>
      <a:accent3>
        <a:srgbClr val="FF5C3E"/>
      </a:accent3>
      <a:accent4>
        <a:srgbClr val="FF9300"/>
      </a:accent4>
      <a:accent5>
        <a:srgbClr val="003C4C"/>
      </a:accent5>
      <a:accent6>
        <a:srgbClr val="006C79"/>
      </a:accent6>
      <a:hlink>
        <a:srgbClr val="00C8FF"/>
      </a:hlink>
      <a:folHlink>
        <a:srgbClr val="00D3B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81B1CA578535488CD3B4E51027B68D" ma:contentTypeVersion="13" ma:contentTypeDescription="Create a new document." ma:contentTypeScope="" ma:versionID="d56f504042818bbcdcb6f16cdc3d9a81">
  <xsd:schema xmlns:xsd="http://www.w3.org/2001/XMLSchema" xmlns:xs="http://www.w3.org/2001/XMLSchema" xmlns:p="http://schemas.microsoft.com/office/2006/metadata/properties" xmlns:ns2="d4bfc8c4-59c3-42f2-b46a-7a21111fae7b" xmlns:ns3="54479ce6-1160-4452-9f4d-f12712d66490" targetNamespace="http://schemas.microsoft.com/office/2006/metadata/properties" ma:root="true" ma:fieldsID="28e0e40b8af39a9c87f9ffb216b1a03c" ns2:_="" ns3:_="">
    <xsd:import namespace="d4bfc8c4-59c3-42f2-b46a-7a21111fae7b"/>
    <xsd:import namespace="54479ce6-1160-4452-9f4d-f12712d66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fc8c4-59c3-42f2-b46a-7a21111fa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672001a-a426-428b-916b-40e63e7c60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79ce6-1160-4452-9f4d-f12712d66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6c2d79f-691c-45c5-9f56-1b1ed774b5eb}" ma:internalName="TaxCatchAll" ma:showField="CatchAllData" ma:web="54479ce6-1160-4452-9f4d-f12712d66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479ce6-1160-4452-9f4d-f12712d66490" xsi:nil="true"/>
    <lcf76f155ced4ddcb4097134ff3c332f xmlns="d4bfc8c4-59c3-42f2-b46a-7a21111fae7b">
      <Terms xmlns="http://schemas.microsoft.com/office/infopath/2007/PartnerControls"/>
    </lcf76f155ced4ddcb4097134ff3c332f>
    <SharedWithUsers xmlns="54479ce6-1160-4452-9f4d-f12712d66490">
      <UserInfo>
        <DisplayName>Sofija Baškarad</DisplayName>
        <AccountId>14</AccountId>
        <AccountType/>
      </UserInfo>
      <UserInfo>
        <DisplayName>Nataša Bokan</DisplayName>
        <AccountId>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943038-A3A4-40B9-B6E3-A38EB21196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fc8c4-59c3-42f2-b46a-7a21111fae7b"/>
    <ds:schemaRef ds:uri="54479ce6-1160-4452-9f4d-f12712d66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75AB41-B409-49D0-8953-8CF346BD2201}">
  <ds:schemaRefs>
    <ds:schemaRef ds:uri="http://schemas.microsoft.com/office/infopath/2007/PartnerControls"/>
    <ds:schemaRef ds:uri="d4bfc8c4-59c3-42f2-b46a-7a21111fae7b"/>
    <ds:schemaRef ds:uri="http://purl.org/dc/terms/"/>
    <ds:schemaRef ds:uri="http://schemas.microsoft.com/office/2006/metadata/properties"/>
    <ds:schemaRef ds:uri="http://schemas.microsoft.com/office/2006/documentManagement/types"/>
    <ds:schemaRef ds:uri="54479ce6-1160-4452-9f4d-f12712d66490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4711AC7-F40C-4390-A975-03055E443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5639</TotalTime>
  <Words>465</Words>
  <Application>Microsoft Office PowerPoint</Application>
  <PresentationFormat>Širokozaslonsko</PresentationFormat>
  <Paragraphs>43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Theme</vt:lpstr>
      <vt:lpstr>Obstoječe stanje</vt:lpstr>
      <vt:lpstr>Splošna gimnazija </vt:lpstr>
      <vt:lpstr>Izbirnost</vt:lpstr>
      <vt:lpstr>Odprtost kurikula in fleksibilna organizacija pouka</vt:lpstr>
      <vt:lpstr>Matura</vt:lpstr>
      <vt:lpstr>UN in PIK za splošno maturo</vt:lpstr>
      <vt:lpstr>PowerPointova predstavitev</vt:lpstr>
      <vt:lpstr>Hvala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prezentacije</dc:title>
  <dc:creator>Microsoft Office User</dc:creator>
  <cp:lastModifiedBy>pefpedagogi</cp:lastModifiedBy>
  <cp:revision>140</cp:revision>
  <dcterms:created xsi:type="dcterms:W3CDTF">2023-01-05T09:10:29Z</dcterms:created>
  <dcterms:modified xsi:type="dcterms:W3CDTF">2023-12-18T11:58:14Z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0x0101000381B1CA578535488CD3B4E51027B68D</vt:lpwstr>
  </property>
  <property fmtid="{D5CDD505-2E9C-101B-9397-08002B2CF9AE}" pid="3" name="MediaServiceImageTags">
    <vt:lpwstr/>
  </property>
  <property fmtid="{D5CDD505-2E9C-101B-9397-08002B2CF9AE}" pid="4" name="Order">
    <vt:r8>20400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