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authors.xml" ContentType="application/vnd.ms-powerpoint.authors+xml"/>
  <Override PartName="/ppt/comments/modernComment_100_3AF55D6D.xml" ContentType="application/vnd.ms-powerpoint.comment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7FAC3A-5B02-A8D5-7D36-7D23EE9764D4}" name="Sebastijan Magdič" initials="SM" userId="S::Sebastijan.Magdic@gov.si::dd89faa2-03df-4dc5-a116-5718d299ca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DAFA"/>
    <a:srgbClr val="FF4747"/>
    <a:srgbClr val="D6B9F9"/>
    <a:srgbClr val="ECDFF5"/>
    <a:srgbClr val="F5B183"/>
    <a:srgbClr val="05BEDD"/>
    <a:srgbClr val="F8C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omments/modernComment_100_3AF55D6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530A7EE-15C2-465A-A4E5-1DA023F19190}" authorId="{DD7FAC3A-5B02-A8D5-7D36-7D23EE9764D4}" created="2023-03-15T13:38:45.75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989158765" sldId="256"/>
      <ac:spMk id="50" creationId="{D86EA218-1BBC-6390-6CEA-4CC9EFE14434}"/>
    </ac:deMkLst>
    <p188:txBody>
      <a:bodyPr/>
      <a:lstStyle/>
      <a:p>
        <a:r>
          <a:rPr lang="sl-SI"/>
          <a:t>VI OPP - vzgoja in izobraževanje otrok s posebnimi potrebami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2F986A-09E9-4BDD-B159-3FE375A6F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3EE60EB-75AE-4250-B7D0-1D998C05D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A1FA953-3047-4856-8BE9-DF859FC57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8BA504D-7C22-4FF7-8783-0DAB85B4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E2DEA13-ED0E-4049-B7C2-396273E0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312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B196FC-1FEC-4AEA-A231-E080CCB3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D6A445C-0A57-4410-AE49-ADAA9B0CD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E4FF58F-B684-4CED-8497-C34777D73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779C98A-6A99-4B5D-888B-EB998EDF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E95BFB-C3B4-4ABD-8CE5-EE4DBF91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12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8557FE7-85D5-4037-97F2-EAF9EAF03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9F876531-3E0E-4C8B-B278-77E4C078E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EE82614-694E-42B5-97CB-8E2AD253F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208714F-BD9A-4DDA-A695-984639F8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360B344-23EC-4DA9-BC6F-9288831A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190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B5850F-27C9-4F9D-BF05-0E1174C0A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19A7EBA-2015-46C4-9480-388FBF4B0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3D78344-A8D6-4F7D-A112-44732841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272BA18-BDCD-4C36-9AA4-504085AB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BFA8D61-19AA-418C-A87C-CBBEBD68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023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12C62B-8F88-4F7F-B281-3ECA5B4D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E223722-B42E-4760-9117-06AFC6EB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1C89E0D-BE7C-4925-9064-30A93781F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E550A22-BD95-408B-955B-CAD0B3139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81BB29A-596B-4A48-B7AD-A1F19086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319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0B4E34-FBEF-41E2-A287-09FC33EC8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838C471-3F83-4847-9257-7331F2FEC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3BFEA8A6-4BB6-46D8-8A51-7B4D4387D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2F829FA-E4A9-4558-93F7-D01E6053E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798A7BD-CC60-4CDE-BD4F-B093B317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DEC07D9-CE25-4EA8-89A9-EF4768702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17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3E4944-45E4-4152-A22E-B5555FAE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0602A5A-B46F-4B3D-B60E-D7E75F08B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B8FCB6D-9E56-423A-BFAD-9BE364BC3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7F7EAE31-701B-4EFE-BBE3-860D8E0E3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B5BE290C-22DF-4352-8B0D-4AD43EC18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C604C94-180C-4CB9-86D3-6824C0BE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A5FBAACB-DE8C-4507-93F0-74C4C4A49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119C46D-7264-4A3B-8949-9BE55FD3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100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6CB6D9-B0A2-4DC1-8BA1-AB23EBFA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7A945E0-A01E-4F2D-B339-AB82365E9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32D68A80-9950-4D11-A055-EFBD5716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F5BD04F-2537-4ED9-BA25-9BA4DC80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88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AB83126D-85EF-4BB3-A12D-CED279DA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87FE055-AF53-4679-A900-522BBACF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3FF2203-0EC6-4D87-9473-0A5217CD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941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6B2869-F76A-4496-AB31-8AE12B8D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143B9D6-7BCE-475C-A15A-674569AE6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41458FB-9E97-4756-9177-BAAF22CE4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601BDBE-2006-4E49-84BE-9C80B5B13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2429D6E-EFA3-4396-951F-82816344A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F7A1BFE-1DB7-4A69-9804-CA59EFCE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856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BC9AC4-B486-4FB3-A452-ADF8E59C4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76E4AAB-E1F7-438F-918D-4AB7C8657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9BD2238-BAA3-4683-AE87-6804C4FFB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4B707AE-F1DF-49DA-8528-60DCE987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21DF888-CC28-499A-ABC7-B8628D7C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BDA10C7-E46D-4B99-96A8-04810C6FD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55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BA236AF-DF0E-488D-A9E2-50A48A40E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BF933F1-F4C3-48EC-8A64-5493B1B8A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54B6FF1-7832-49AC-9F09-1597F556E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3BB4F-C267-4C7A-9AF1-CD884AD59DF2}" type="datetimeFigureOut">
              <a:rPr lang="sl-SI" smtClean="0"/>
              <a:t>22. 03. 2023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585608B-F1FC-4B93-B769-7617C8F2A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5C2FAF5-EBBF-4176-8300-7FDAE46B6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A4576-176C-4D7E-89E3-EA875201DF1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033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3AF55D6D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Raven povezovalnik 68">
            <a:extLst>
              <a:ext uri="{FF2B5EF4-FFF2-40B4-BE49-F238E27FC236}">
                <a16:creationId xmlns:a16="http://schemas.microsoft.com/office/drawing/2014/main" id="{13A3EC50-3139-70E3-514A-74FF9719E51F}"/>
              </a:ext>
            </a:extLst>
          </p:cNvPr>
          <p:cNvCxnSpPr>
            <a:cxnSpLocks/>
          </p:cNvCxnSpPr>
          <p:nvPr/>
        </p:nvCxnSpPr>
        <p:spPr>
          <a:xfrm flipV="1">
            <a:off x="7870862" y="1035077"/>
            <a:ext cx="0" cy="5300942"/>
          </a:xfrm>
          <a:prstGeom prst="line">
            <a:avLst/>
          </a:prstGeom>
          <a:ln w="47625">
            <a:solidFill>
              <a:srgbClr val="FF0000">
                <a:alpha val="26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uščica: prisekano desno 57">
            <a:extLst>
              <a:ext uri="{FF2B5EF4-FFF2-40B4-BE49-F238E27FC236}">
                <a16:creationId xmlns:a16="http://schemas.microsoft.com/office/drawing/2014/main" id="{D88A6DD4-8CA4-73AA-0343-A5CA952E8AEC}"/>
              </a:ext>
            </a:extLst>
          </p:cNvPr>
          <p:cNvSpPr/>
          <p:nvPr/>
        </p:nvSpPr>
        <p:spPr>
          <a:xfrm>
            <a:off x="0" y="1036744"/>
            <a:ext cx="12191995" cy="289030"/>
          </a:xfrm>
          <a:prstGeom prst="notchedRightArrow">
            <a:avLst/>
          </a:prstGeom>
          <a:solidFill>
            <a:srgbClr val="1ADAFA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cxnSp>
        <p:nvCxnSpPr>
          <p:cNvPr id="3" name="Raven povezovalnik 2">
            <a:extLst>
              <a:ext uri="{FF2B5EF4-FFF2-40B4-BE49-F238E27FC236}">
                <a16:creationId xmlns:a16="http://schemas.microsoft.com/office/drawing/2014/main" id="{5EE9798F-8FEE-CF9F-5DB4-86185A8D531A}"/>
              </a:ext>
            </a:extLst>
          </p:cNvPr>
          <p:cNvCxnSpPr>
            <a:cxnSpLocks/>
          </p:cNvCxnSpPr>
          <p:nvPr/>
        </p:nvCxnSpPr>
        <p:spPr>
          <a:xfrm flipV="1">
            <a:off x="97971" y="6074804"/>
            <a:ext cx="12094029" cy="577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>
            <a:extLst>
              <a:ext uri="{FF2B5EF4-FFF2-40B4-BE49-F238E27FC236}">
                <a16:creationId xmlns:a16="http://schemas.microsoft.com/office/drawing/2014/main" id="{2BFCC866-0547-AF9C-59F6-E8F494E49E18}"/>
              </a:ext>
            </a:extLst>
          </p:cNvPr>
          <p:cNvCxnSpPr>
            <a:cxnSpLocks/>
          </p:cNvCxnSpPr>
          <p:nvPr/>
        </p:nvCxnSpPr>
        <p:spPr>
          <a:xfrm>
            <a:off x="6456137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ovezovalnik 17">
            <a:extLst>
              <a:ext uri="{FF2B5EF4-FFF2-40B4-BE49-F238E27FC236}">
                <a16:creationId xmlns:a16="http://schemas.microsoft.com/office/drawing/2014/main" id="{31ECF0E4-F7B4-0B7B-8594-01BB90BE4C48}"/>
              </a:ext>
            </a:extLst>
          </p:cNvPr>
          <p:cNvCxnSpPr>
            <a:cxnSpLocks/>
          </p:cNvCxnSpPr>
          <p:nvPr/>
        </p:nvCxnSpPr>
        <p:spPr>
          <a:xfrm>
            <a:off x="5664200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ovezovalnik 18">
            <a:extLst>
              <a:ext uri="{FF2B5EF4-FFF2-40B4-BE49-F238E27FC236}">
                <a16:creationId xmlns:a16="http://schemas.microsoft.com/office/drawing/2014/main" id="{CE5A3CD9-B5FB-66E5-B995-9290053B39A5}"/>
              </a:ext>
            </a:extLst>
          </p:cNvPr>
          <p:cNvCxnSpPr>
            <a:cxnSpLocks/>
          </p:cNvCxnSpPr>
          <p:nvPr/>
        </p:nvCxnSpPr>
        <p:spPr>
          <a:xfrm>
            <a:off x="4903562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ovezovalnik 19">
            <a:extLst>
              <a:ext uri="{FF2B5EF4-FFF2-40B4-BE49-F238E27FC236}">
                <a16:creationId xmlns:a16="http://schemas.microsoft.com/office/drawing/2014/main" id="{BC99A36C-D781-0DDA-46D2-2726C785E126}"/>
              </a:ext>
            </a:extLst>
          </p:cNvPr>
          <p:cNvCxnSpPr>
            <a:cxnSpLocks/>
          </p:cNvCxnSpPr>
          <p:nvPr/>
        </p:nvCxnSpPr>
        <p:spPr>
          <a:xfrm>
            <a:off x="2555422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ovezovalnik 20">
            <a:extLst>
              <a:ext uri="{FF2B5EF4-FFF2-40B4-BE49-F238E27FC236}">
                <a16:creationId xmlns:a16="http://schemas.microsoft.com/office/drawing/2014/main" id="{3BF3F76E-D244-981F-2EFA-3E40F1E0FEB7}"/>
              </a:ext>
            </a:extLst>
          </p:cNvPr>
          <p:cNvCxnSpPr>
            <a:cxnSpLocks/>
          </p:cNvCxnSpPr>
          <p:nvPr/>
        </p:nvCxnSpPr>
        <p:spPr>
          <a:xfrm>
            <a:off x="3344636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povezovalnik 21">
            <a:extLst>
              <a:ext uri="{FF2B5EF4-FFF2-40B4-BE49-F238E27FC236}">
                <a16:creationId xmlns:a16="http://schemas.microsoft.com/office/drawing/2014/main" id="{E067305B-F594-7A2F-584D-20E939FBEE3E}"/>
              </a:ext>
            </a:extLst>
          </p:cNvPr>
          <p:cNvCxnSpPr>
            <a:cxnSpLocks/>
          </p:cNvCxnSpPr>
          <p:nvPr/>
        </p:nvCxnSpPr>
        <p:spPr>
          <a:xfrm>
            <a:off x="4113440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ovezovalnik 22">
            <a:extLst>
              <a:ext uri="{FF2B5EF4-FFF2-40B4-BE49-F238E27FC236}">
                <a16:creationId xmlns:a16="http://schemas.microsoft.com/office/drawing/2014/main" id="{BEBFD2DE-FA3E-5CB3-8B8B-A280F16FB717}"/>
              </a:ext>
            </a:extLst>
          </p:cNvPr>
          <p:cNvCxnSpPr>
            <a:cxnSpLocks/>
          </p:cNvCxnSpPr>
          <p:nvPr/>
        </p:nvCxnSpPr>
        <p:spPr>
          <a:xfrm>
            <a:off x="7242629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en povezovalnik 23">
            <a:extLst>
              <a:ext uri="{FF2B5EF4-FFF2-40B4-BE49-F238E27FC236}">
                <a16:creationId xmlns:a16="http://schemas.microsoft.com/office/drawing/2014/main" id="{1E74375C-B0D7-83D5-C7F6-8BE2CFDE345B}"/>
              </a:ext>
            </a:extLst>
          </p:cNvPr>
          <p:cNvCxnSpPr>
            <a:cxnSpLocks/>
          </p:cNvCxnSpPr>
          <p:nvPr/>
        </p:nvCxnSpPr>
        <p:spPr>
          <a:xfrm>
            <a:off x="8011433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povezovalnik 24">
            <a:extLst>
              <a:ext uri="{FF2B5EF4-FFF2-40B4-BE49-F238E27FC236}">
                <a16:creationId xmlns:a16="http://schemas.microsoft.com/office/drawing/2014/main" id="{E6B0B01F-554B-A922-860F-C9A3CAB8E3ED}"/>
              </a:ext>
            </a:extLst>
          </p:cNvPr>
          <p:cNvCxnSpPr>
            <a:cxnSpLocks/>
          </p:cNvCxnSpPr>
          <p:nvPr/>
        </p:nvCxnSpPr>
        <p:spPr>
          <a:xfrm>
            <a:off x="8799286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en povezovalnik 25">
            <a:extLst>
              <a:ext uri="{FF2B5EF4-FFF2-40B4-BE49-F238E27FC236}">
                <a16:creationId xmlns:a16="http://schemas.microsoft.com/office/drawing/2014/main" id="{4DA8260B-5A81-B3CF-A0F6-1E974634B37E}"/>
              </a:ext>
            </a:extLst>
          </p:cNvPr>
          <p:cNvCxnSpPr>
            <a:cxnSpLocks/>
          </p:cNvCxnSpPr>
          <p:nvPr/>
        </p:nvCxnSpPr>
        <p:spPr>
          <a:xfrm>
            <a:off x="9582381" y="5907505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en povezovalnik 27">
            <a:extLst>
              <a:ext uri="{FF2B5EF4-FFF2-40B4-BE49-F238E27FC236}">
                <a16:creationId xmlns:a16="http://schemas.microsoft.com/office/drawing/2014/main" id="{8A2E6863-2016-B59F-32A9-5AB421D2871E}"/>
              </a:ext>
            </a:extLst>
          </p:cNvPr>
          <p:cNvCxnSpPr>
            <a:cxnSpLocks/>
          </p:cNvCxnSpPr>
          <p:nvPr/>
        </p:nvCxnSpPr>
        <p:spPr>
          <a:xfrm>
            <a:off x="10354583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povezovalnik 28">
            <a:extLst>
              <a:ext uri="{FF2B5EF4-FFF2-40B4-BE49-F238E27FC236}">
                <a16:creationId xmlns:a16="http://schemas.microsoft.com/office/drawing/2014/main" id="{83B07D05-0EDA-9D4B-2C5C-A510BAF9F8BA}"/>
              </a:ext>
            </a:extLst>
          </p:cNvPr>
          <p:cNvCxnSpPr>
            <a:cxnSpLocks/>
          </p:cNvCxnSpPr>
          <p:nvPr/>
        </p:nvCxnSpPr>
        <p:spPr>
          <a:xfrm>
            <a:off x="11141529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en povezovalnik 29">
            <a:extLst>
              <a:ext uri="{FF2B5EF4-FFF2-40B4-BE49-F238E27FC236}">
                <a16:creationId xmlns:a16="http://schemas.microsoft.com/office/drawing/2014/main" id="{C2297CD7-4687-2A65-8EC0-B325EFB70750}"/>
              </a:ext>
            </a:extLst>
          </p:cNvPr>
          <p:cNvCxnSpPr>
            <a:cxnSpLocks/>
          </p:cNvCxnSpPr>
          <p:nvPr/>
        </p:nvCxnSpPr>
        <p:spPr>
          <a:xfrm>
            <a:off x="11924393" y="5907505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en povezovalnik 31">
            <a:extLst>
              <a:ext uri="{FF2B5EF4-FFF2-40B4-BE49-F238E27FC236}">
                <a16:creationId xmlns:a16="http://schemas.microsoft.com/office/drawing/2014/main" id="{0892681E-E754-5D3E-2A3B-7CC98383F688}"/>
              </a:ext>
            </a:extLst>
          </p:cNvPr>
          <p:cNvCxnSpPr>
            <a:cxnSpLocks/>
          </p:cNvCxnSpPr>
          <p:nvPr/>
        </p:nvCxnSpPr>
        <p:spPr>
          <a:xfrm>
            <a:off x="1846037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povezovalnik 34">
            <a:extLst>
              <a:ext uri="{FF2B5EF4-FFF2-40B4-BE49-F238E27FC236}">
                <a16:creationId xmlns:a16="http://schemas.microsoft.com/office/drawing/2014/main" id="{8388226C-E045-DDB1-7A66-D5955B3A8DBF}"/>
              </a:ext>
            </a:extLst>
          </p:cNvPr>
          <p:cNvCxnSpPr>
            <a:cxnSpLocks/>
          </p:cNvCxnSpPr>
          <p:nvPr/>
        </p:nvCxnSpPr>
        <p:spPr>
          <a:xfrm>
            <a:off x="1052287" y="5907506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jeZBesedilom 35">
            <a:extLst>
              <a:ext uri="{FF2B5EF4-FFF2-40B4-BE49-F238E27FC236}">
                <a16:creationId xmlns:a16="http://schemas.microsoft.com/office/drawing/2014/main" id="{14D3317C-01A1-5362-A74F-7E2FBCA4824E}"/>
              </a:ext>
            </a:extLst>
          </p:cNvPr>
          <p:cNvSpPr txBox="1"/>
          <p:nvPr/>
        </p:nvSpPr>
        <p:spPr>
          <a:xfrm>
            <a:off x="782485" y="6352916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apr. 23</a:t>
            </a:r>
          </a:p>
        </p:txBody>
      </p:sp>
      <p:sp>
        <p:nvSpPr>
          <p:cNvPr id="37" name="PoljeZBesedilom 36">
            <a:extLst>
              <a:ext uri="{FF2B5EF4-FFF2-40B4-BE49-F238E27FC236}">
                <a16:creationId xmlns:a16="http://schemas.microsoft.com/office/drawing/2014/main" id="{331955DA-EB21-F843-0850-4661D6E14003}"/>
              </a:ext>
            </a:extLst>
          </p:cNvPr>
          <p:cNvSpPr txBox="1"/>
          <p:nvPr/>
        </p:nvSpPr>
        <p:spPr>
          <a:xfrm>
            <a:off x="1504998" y="6334493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maj. 23</a:t>
            </a:r>
          </a:p>
        </p:txBody>
      </p:sp>
      <p:sp>
        <p:nvSpPr>
          <p:cNvPr id="38" name="PoljeZBesedilom 37">
            <a:extLst>
              <a:ext uri="{FF2B5EF4-FFF2-40B4-BE49-F238E27FC236}">
                <a16:creationId xmlns:a16="http://schemas.microsoft.com/office/drawing/2014/main" id="{A11DEF01-79A0-D013-5E03-498C91AB1B71}"/>
              </a:ext>
            </a:extLst>
          </p:cNvPr>
          <p:cNvSpPr txBox="1"/>
          <p:nvPr/>
        </p:nvSpPr>
        <p:spPr>
          <a:xfrm>
            <a:off x="2238278" y="6342760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jun. 23</a:t>
            </a:r>
          </a:p>
        </p:txBody>
      </p:sp>
      <p:sp>
        <p:nvSpPr>
          <p:cNvPr id="39" name="PoljeZBesedilom 38">
            <a:extLst>
              <a:ext uri="{FF2B5EF4-FFF2-40B4-BE49-F238E27FC236}">
                <a16:creationId xmlns:a16="http://schemas.microsoft.com/office/drawing/2014/main" id="{82FFAE20-1C37-FB8B-0526-C445DFF0D69E}"/>
              </a:ext>
            </a:extLst>
          </p:cNvPr>
          <p:cNvSpPr txBox="1"/>
          <p:nvPr/>
        </p:nvSpPr>
        <p:spPr>
          <a:xfrm>
            <a:off x="3018952" y="6336515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jul. 23</a:t>
            </a:r>
          </a:p>
        </p:txBody>
      </p:sp>
      <p:sp>
        <p:nvSpPr>
          <p:cNvPr id="40" name="PoljeZBesedilom 39">
            <a:extLst>
              <a:ext uri="{FF2B5EF4-FFF2-40B4-BE49-F238E27FC236}">
                <a16:creationId xmlns:a16="http://schemas.microsoft.com/office/drawing/2014/main" id="{5FCF5834-A8BE-875C-1C81-48C5159A4B58}"/>
              </a:ext>
            </a:extLst>
          </p:cNvPr>
          <p:cNvSpPr txBox="1"/>
          <p:nvPr/>
        </p:nvSpPr>
        <p:spPr>
          <a:xfrm>
            <a:off x="3692507" y="6336515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avg. 23</a:t>
            </a:r>
          </a:p>
        </p:txBody>
      </p:sp>
      <p:sp>
        <p:nvSpPr>
          <p:cNvPr id="41" name="PoljeZBesedilom 40">
            <a:extLst>
              <a:ext uri="{FF2B5EF4-FFF2-40B4-BE49-F238E27FC236}">
                <a16:creationId xmlns:a16="http://schemas.microsoft.com/office/drawing/2014/main" id="{9F544E77-708D-C087-FB8D-5501A84806E9}"/>
              </a:ext>
            </a:extLst>
          </p:cNvPr>
          <p:cNvSpPr txBox="1"/>
          <p:nvPr/>
        </p:nvSpPr>
        <p:spPr>
          <a:xfrm>
            <a:off x="4426361" y="6345875"/>
            <a:ext cx="95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sept. 23</a:t>
            </a:r>
          </a:p>
        </p:txBody>
      </p:sp>
      <p:sp>
        <p:nvSpPr>
          <p:cNvPr id="42" name="PoljeZBesedilom 41">
            <a:extLst>
              <a:ext uri="{FF2B5EF4-FFF2-40B4-BE49-F238E27FC236}">
                <a16:creationId xmlns:a16="http://schemas.microsoft.com/office/drawing/2014/main" id="{680A10A2-B6D1-46BC-55F8-34B7ABA81966}"/>
              </a:ext>
            </a:extLst>
          </p:cNvPr>
          <p:cNvSpPr txBox="1"/>
          <p:nvPr/>
        </p:nvSpPr>
        <p:spPr>
          <a:xfrm>
            <a:off x="5251483" y="6336515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okt. 23</a:t>
            </a:r>
          </a:p>
        </p:txBody>
      </p:sp>
      <p:sp>
        <p:nvSpPr>
          <p:cNvPr id="43" name="PoljeZBesedilom 42">
            <a:extLst>
              <a:ext uri="{FF2B5EF4-FFF2-40B4-BE49-F238E27FC236}">
                <a16:creationId xmlns:a16="http://schemas.microsoft.com/office/drawing/2014/main" id="{0DD5E64F-62DF-2513-A35F-8DEB341D9BC1}"/>
              </a:ext>
            </a:extLst>
          </p:cNvPr>
          <p:cNvSpPr txBox="1"/>
          <p:nvPr/>
        </p:nvSpPr>
        <p:spPr>
          <a:xfrm>
            <a:off x="6017630" y="6336019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nov. 23</a:t>
            </a:r>
          </a:p>
        </p:txBody>
      </p:sp>
      <p:sp>
        <p:nvSpPr>
          <p:cNvPr id="44" name="PoljeZBesedilom 43">
            <a:extLst>
              <a:ext uri="{FF2B5EF4-FFF2-40B4-BE49-F238E27FC236}">
                <a16:creationId xmlns:a16="http://schemas.microsoft.com/office/drawing/2014/main" id="{87FDC9EB-EE6F-9720-7CE9-20B02A7C8B1F}"/>
              </a:ext>
            </a:extLst>
          </p:cNvPr>
          <p:cNvSpPr txBox="1"/>
          <p:nvPr/>
        </p:nvSpPr>
        <p:spPr>
          <a:xfrm>
            <a:off x="6834942" y="6345875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dec. 23</a:t>
            </a:r>
          </a:p>
        </p:txBody>
      </p:sp>
      <p:sp>
        <p:nvSpPr>
          <p:cNvPr id="45" name="PoljeZBesedilom 44">
            <a:extLst>
              <a:ext uri="{FF2B5EF4-FFF2-40B4-BE49-F238E27FC236}">
                <a16:creationId xmlns:a16="http://schemas.microsoft.com/office/drawing/2014/main" id="{BE155705-7D7A-00B8-A998-336533C7C72F}"/>
              </a:ext>
            </a:extLst>
          </p:cNvPr>
          <p:cNvSpPr txBox="1"/>
          <p:nvPr/>
        </p:nvSpPr>
        <p:spPr>
          <a:xfrm>
            <a:off x="7647810" y="6341183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jan. 24</a:t>
            </a:r>
          </a:p>
        </p:txBody>
      </p:sp>
      <p:sp>
        <p:nvSpPr>
          <p:cNvPr id="46" name="PoljeZBesedilom 45">
            <a:extLst>
              <a:ext uri="{FF2B5EF4-FFF2-40B4-BE49-F238E27FC236}">
                <a16:creationId xmlns:a16="http://schemas.microsoft.com/office/drawing/2014/main" id="{5B3A3E56-A295-04C6-4B2F-3763C8647D43}"/>
              </a:ext>
            </a:extLst>
          </p:cNvPr>
          <p:cNvSpPr txBox="1"/>
          <p:nvPr/>
        </p:nvSpPr>
        <p:spPr>
          <a:xfrm>
            <a:off x="8463584" y="6344833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jul. 24</a:t>
            </a:r>
          </a:p>
        </p:txBody>
      </p:sp>
      <p:sp>
        <p:nvSpPr>
          <p:cNvPr id="47" name="PoljeZBesedilom 46">
            <a:extLst>
              <a:ext uri="{FF2B5EF4-FFF2-40B4-BE49-F238E27FC236}">
                <a16:creationId xmlns:a16="http://schemas.microsoft.com/office/drawing/2014/main" id="{29385A72-C1B8-F4C2-35FE-4216B6F2E13F}"/>
              </a:ext>
            </a:extLst>
          </p:cNvPr>
          <p:cNvSpPr txBox="1"/>
          <p:nvPr/>
        </p:nvSpPr>
        <p:spPr>
          <a:xfrm>
            <a:off x="9178757" y="6348483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jan. 25</a:t>
            </a:r>
          </a:p>
        </p:txBody>
      </p:sp>
      <p:sp>
        <p:nvSpPr>
          <p:cNvPr id="48" name="PoljeZBesedilom 47">
            <a:extLst>
              <a:ext uri="{FF2B5EF4-FFF2-40B4-BE49-F238E27FC236}">
                <a16:creationId xmlns:a16="http://schemas.microsoft.com/office/drawing/2014/main" id="{AFDE5901-CFF9-FE4B-B2B3-8E5EAD6320BD}"/>
              </a:ext>
            </a:extLst>
          </p:cNvPr>
          <p:cNvSpPr txBox="1"/>
          <p:nvPr/>
        </p:nvSpPr>
        <p:spPr>
          <a:xfrm>
            <a:off x="9979599" y="6336515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jul. 25</a:t>
            </a:r>
          </a:p>
        </p:txBody>
      </p:sp>
      <p:sp>
        <p:nvSpPr>
          <p:cNvPr id="49" name="PoljeZBesedilom 48">
            <a:extLst>
              <a:ext uri="{FF2B5EF4-FFF2-40B4-BE49-F238E27FC236}">
                <a16:creationId xmlns:a16="http://schemas.microsoft.com/office/drawing/2014/main" id="{F7C25B28-DB42-7D7C-CF14-A34FC6751674}"/>
              </a:ext>
            </a:extLst>
          </p:cNvPr>
          <p:cNvSpPr txBox="1"/>
          <p:nvPr/>
        </p:nvSpPr>
        <p:spPr>
          <a:xfrm>
            <a:off x="10831213" y="6336515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jan. 26</a:t>
            </a:r>
          </a:p>
        </p:txBody>
      </p:sp>
      <p:sp>
        <p:nvSpPr>
          <p:cNvPr id="53" name="Elipsa 52">
            <a:extLst>
              <a:ext uri="{FF2B5EF4-FFF2-40B4-BE49-F238E27FC236}">
                <a16:creationId xmlns:a16="http://schemas.microsoft.com/office/drawing/2014/main" id="{23375426-B301-56E8-CF54-34FF7CDBBC3C}"/>
              </a:ext>
            </a:extLst>
          </p:cNvPr>
          <p:cNvSpPr/>
          <p:nvPr/>
        </p:nvSpPr>
        <p:spPr>
          <a:xfrm>
            <a:off x="1746093" y="108025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0" name="Puščica: prisekano desno 79">
            <a:extLst>
              <a:ext uri="{FF2B5EF4-FFF2-40B4-BE49-F238E27FC236}">
                <a16:creationId xmlns:a16="http://schemas.microsoft.com/office/drawing/2014/main" id="{E3090978-162D-9A19-8CB2-F56B2B743264}"/>
              </a:ext>
            </a:extLst>
          </p:cNvPr>
          <p:cNvSpPr/>
          <p:nvPr/>
        </p:nvSpPr>
        <p:spPr>
          <a:xfrm>
            <a:off x="0" y="2137709"/>
            <a:ext cx="7870863" cy="274224"/>
          </a:xfrm>
          <a:prstGeom prst="notchedRightArrow">
            <a:avLst/>
          </a:prstGeom>
          <a:solidFill>
            <a:srgbClr val="FF4747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97" name="Puščica: prisekano desno 96">
            <a:extLst>
              <a:ext uri="{FF2B5EF4-FFF2-40B4-BE49-F238E27FC236}">
                <a16:creationId xmlns:a16="http://schemas.microsoft.com/office/drawing/2014/main" id="{6B8B164A-E2D8-8B0A-181C-710B477B681C}"/>
              </a:ext>
            </a:extLst>
          </p:cNvPr>
          <p:cNvSpPr/>
          <p:nvPr/>
        </p:nvSpPr>
        <p:spPr>
          <a:xfrm>
            <a:off x="9171802" y="1456172"/>
            <a:ext cx="297657" cy="99961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05BEDD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98" name="PoljeZBesedilom 97">
            <a:extLst>
              <a:ext uri="{FF2B5EF4-FFF2-40B4-BE49-F238E27FC236}">
                <a16:creationId xmlns:a16="http://schemas.microsoft.com/office/drawing/2014/main" id="{1223D24E-6975-980C-75A9-8709DFCFF151}"/>
              </a:ext>
            </a:extLst>
          </p:cNvPr>
          <p:cNvSpPr txBox="1"/>
          <p:nvPr/>
        </p:nvSpPr>
        <p:spPr>
          <a:xfrm>
            <a:off x="9512824" y="1324913"/>
            <a:ext cx="279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Prenova izobraževalnih programov s prenovo ključnih dokumentov (</a:t>
            </a:r>
            <a:r>
              <a:rPr lang="sl-SI" sz="900" dirty="0" err="1"/>
              <a:t>kurikula</a:t>
            </a:r>
            <a:r>
              <a:rPr lang="sl-SI" sz="900" dirty="0"/>
              <a:t> za vrtce, UN) – ZRSŠ (NOO)</a:t>
            </a:r>
          </a:p>
        </p:txBody>
      </p:sp>
      <p:sp>
        <p:nvSpPr>
          <p:cNvPr id="99" name="PoljeZBesedilom 98">
            <a:extLst>
              <a:ext uri="{FF2B5EF4-FFF2-40B4-BE49-F238E27FC236}">
                <a16:creationId xmlns:a16="http://schemas.microsoft.com/office/drawing/2014/main" id="{D9904B6B-6DB9-005C-D5E7-6E145D3D2201}"/>
              </a:ext>
            </a:extLst>
          </p:cNvPr>
          <p:cNvSpPr txBox="1"/>
          <p:nvPr/>
        </p:nvSpPr>
        <p:spPr>
          <a:xfrm>
            <a:off x="1588149" y="-28701"/>
            <a:ext cx="1896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Konec avgusta - 2023 priprava </a:t>
            </a:r>
            <a:r>
              <a:rPr lang="sl-SI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konceptualizacije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učnih načrtov (UN) (struktura, aplikativni del) </a:t>
            </a:r>
            <a:endParaRPr lang="sl-SI" sz="1200" dirty="0"/>
          </a:p>
        </p:txBody>
      </p:sp>
      <p:sp>
        <p:nvSpPr>
          <p:cNvPr id="103" name="PoljeZBesedilom 102">
            <a:extLst>
              <a:ext uri="{FF2B5EF4-FFF2-40B4-BE49-F238E27FC236}">
                <a16:creationId xmlns:a16="http://schemas.microsoft.com/office/drawing/2014/main" id="{F6DCD12F-B3D6-878A-44EA-DAD8408FCD9D}"/>
              </a:ext>
            </a:extLst>
          </p:cNvPr>
          <p:cNvSpPr txBox="1"/>
          <p:nvPr/>
        </p:nvSpPr>
        <p:spPr>
          <a:xfrm>
            <a:off x="-204993" y="-27751"/>
            <a:ext cx="2039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1. 5. 2023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oblikovan dokument z opredelitvijo skupnih ciljev</a:t>
            </a:r>
            <a:endParaRPr lang="sl-SI" sz="1200" dirty="0"/>
          </a:p>
        </p:txBody>
      </p:sp>
      <p:sp>
        <p:nvSpPr>
          <p:cNvPr id="105" name="PoljeZBesedilom 104">
            <a:extLst>
              <a:ext uri="{FF2B5EF4-FFF2-40B4-BE49-F238E27FC236}">
                <a16:creationId xmlns:a16="http://schemas.microsoft.com/office/drawing/2014/main" id="{99BF2707-48AC-803C-7672-6FB944C51FEC}"/>
              </a:ext>
            </a:extLst>
          </p:cNvPr>
          <p:cNvSpPr txBox="1"/>
          <p:nvPr/>
        </p:nvSpPr>
        <p:spPr>
          <a:xfrm>
            <a:off x="475806" y="1259162"/>
            <a:ext cx="153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4. 2023 - javna razprava v  DZ</a:t>
            </a:r>
          </a:p>
        </p:txBody>
      </p:sp>
      <p:sp>
        <p:nvSpPr>
          <p:cNvPr id="106" name="PoljeZBesedilom 105">
            <a:extLst>
              <a:ext uri="{FF2B5EF4-FFF2-40B4-BE49-F238E27FC236}">
                <a16:creationId xmlns:a16="http://schemas.microsoft.com/office/drawing/2014/main" id="{840D82D4-0364-0B1E-65E6-889544190928}"/>
              </a:ext>
            </a:extLst>
          </p:cNvPr>
          <p:cNvSpPr txBox="1"/>
          <p:nvPr/>
        </p:nvSpPr>
        <p:spPr>
          <a:xfrm>
            <a:off x="3102190" y="1293250"/>
            <a:ext cx="153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 2023 - javna razprava v DZ</a:t>
            </a:r>
          </a:p>
        </p:txBody>
      </p:sp>
      <p:sp>
        <p:nvSpPr>
          <p:cNvPr id="111" name="PoljeZBesedilom 110">
            <a:extLst>
              <a:ext uri="{FF2B5EF4-FFF2-40B4-BE49-F238E27FC236}">
                <a16:creationId xmlns:a16="http://schemas.microsoft.com/office/drawing/2014/main" id="{A41155F4-AC8A-AD4F-7F8F-875DF919BEB3}"/>
              </a:ext>
            </a:extLst>
          </p:cNvPr>
          <p:cNvSpPr txBox="1"/>
          <p:nvPr/>
        </p:nvSpPr>
        <p:spPr>
          <a:xfrm>
            <a:off x="4895608" y="1308867"/>
            <a:ext cx="3008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Oktober/november 2023 -  udeležba na strokovnih srečanjih ravnateljev </a:t>
            </a:r>
          </a:p>
        </p:txBody>
      </p:sp>
      <p:sp>
        <p:nvSpPr>
          <p:cNvPr id="119" name="PoljeZBesedilom 118">
            <a:extLst>
              <a:ext uri="{FF2B5EF4-FFF2-40B4-BE49-F238E27FC236}">
                <a16:creationId xmlns:a16="http://schemas.microsoft.com/office/drawing/2014/main" id="{41814C1C-40FD-4FAA-1B6E-F5B3286E7E81}"/>
              </a:ext>
            </a:extLst>
          </p:cNvPr>
          <p:cNvSpPr txBox="1"/>
          <p:nvPr/>
        </p:nvSpPr>
        <p:spPr>
          <a:xfrm rot="5400000">
            <a:off x="7383381" y="2080360"/>
            <a:ext cx="1238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b="1" dirty="0">
                <a:solidFill>
                  <a:srgbClr val="FF0000"/>
                </a:solidFill>
              </a:rPr>
              <a:t> Predlog NPVI</a:t>
            </a:r>
          </a:p>
        </p:txBody>
      </p:sp>
      <p:sp>
        <p:nvSpPr>
          <p:cNvPr id="120" name="Puščica: prisekano desno 119">
            <a:extLst>
              <a:ext uri="{FF2B5EF4-FFF2-40B4-BE49-F238E27FC236}">
                <a16:creationId xmlns:a16="http://schemas.microsoft.com/office/drawing/2014/main" id="{D3043D72-308C-6F6B-F1B8-8FB256B22D77}"/>
              </a:ext>
            </a:extLst>
          </p:cNvPr>
          <p:cNvSpPr/>
          <p:nvPr/>
        </p:nvSpPr>
        <p:spPr>
          <a:xfrm>
            <a:off x="-3589" y="3706208"/>
            <a:ext cx="12179300" cy="300545"/>
          </a:xfrm>
          <a:prstGeom prst="notchedRightArrow">
            <a:avLst/>
          </a:prstGeom>
          <a:solidFill>
            <a:srgbClr val="F5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22" name="PoljeZBesedilom 121">
            <a:extLst>
              <a:ext uri="{FF2B5EF4-FFF2-40B4-BE49-F238E27FC236}">
                <a16:creationId xmlns:a16="http://schemas.microsoft.com/office/drawing/2014/main" id="{759E1DBF-C11C-34CC-C7D6-19A3944860D0}"/>
              </a:ext>
            </a:extLst>
          </p:cNvPr>
          <p:cNvSpPr txBox="1"/>
          <p:nvPr/>
        </p:nvSpPr>
        <p:spPr>
          <a:xfrm>
            <a:off x="9527458" y="2006675"/>
            <a:ext cx="2745711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Modernizacija srednjega poklicnega in strokovnega izobraževanja – CPI (NOO</a:t>
            </a:r>
            <a:r>
              <a:rPr lang="sl-SI" sz="1050" dirty="0"/>
              <a:t>) </a:t>
            </a:r>
            <a:r>
              <a:rPr lang="sl-SI" sz="900" dirty="0"/>
              <a:t>+ prenova KZ v PSI (ZRSŠ)</a:t>
            </a:r>
            <a:endParaRPr lang="sl-SI" sz="1050" dirty="0"/>
          </a:p>
        </p:txBody>
      </p:sp>
      <p:sp>
        <p:nvSpPr>
          <p:cNvPr id="123" name="Puščica: prisekano desno 122">
            <a:extLst>
              <a:ext uri="{FF2B5EF4-FFF2-40B4-BE49-F238E27FC236}">
                <a16:creationId xmlns:a16="http://schemas.microsoft.com/office/drawing/2014/main" id="{DE7ADD7A-7EA7-8BB6-AB52-CA3B86712FE3}"/>
              </a:ext>
            </a:extLst>
          </p:cNvPr>
          <p:cNvSpPr/>
          <p:nvPr/>
        </p:nvSpPr>
        <p:spPr>
          <a:xfrm>
            <a:off x="9187867" y="2149006"/>
            <a:ext cx="296446" cy="110776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F5B183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124" name="Puščica: prisekano desno 123">
            <a:extLst>
              <a:ext uri="{FF2B5EF4-FFF2-40B4-BE49-F238E27FC236}">
                <a16:creationId xmlns:a16="http://schemas.microsoft.com/office/drawing/2014/main" id="{AA7944CF-6E14-D76B-AA6E-E4101DC7E27A}"/>
              </a:ext>
            </a:extLst>
          </p:cNvPr>
          <p:cNvSpPr/>
          <p:nvPr/>
        </p:nvSpPr>
        <p:spPr>
          <a:xfrm>
            <a:off x="9172408" y="1826345"/>
            <a:ext cx="296443" cy="99961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125" name="PoljeZBesedilom 124">
            <a:extLst>
              <a:ext uri="{FF2B5EF4-FFF2-40B4-BE49-F238E27FC236}">
                <a16:creationId xmlns:a16="http://schemas.microsoft.com/office/drawing/2014/main" id="{5717A7A1-A594-D135-F908-092964019AAA}"/>
              </a:ext>
            </a:extLst>
          </p:cNvPr>
          <p:cNvSpPr txBox="1"/>
          <p:nvPr/>
        </p:nvSpPr>
        <p:spPr>
          <a:xfrm>
            <a:off x="9512824" y="1752883"/>
            <a:ext cx="27938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/>
              <a:t>Priprava NPVI 2023 - 33</a:t>
            </a:r>
          </a:p>
        </p:txBody>
      </p:sp>
      <p:sp>
        <p:nvSpPr>
          <p:cNvPr id="126" name="Puščica: prisekano desno 125">
            <a:extLst>
              <a:ext uri="{FF2B5EF4-FFF2-40B4-BE49-F238E27FC236}">
                <a16:creationId xmlns:a16="http://schemas.microsoft.com/office/drawing/2014/main" id="{249BA5EB-4CAA-D15E-736E-E5E0F4D01019}"/>
              </a:ext>
            </a:extLst>
          </p:cNvPr>
          <p:cNvSpPr/>
          <p:nvPr/>
        </p:nvSpPr>
        <p:spPr>
          <a:xfrm>
            <a:off x="9184768" y="2498285"/>
            <a:ext cx="297658" cy="110776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D6B9F9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127" name="Puščica: prisekano desno 126">
            <a:extLst>
              <a:ext uri="{FF2B5EF4-FFF2-40B4-BE49-F238E27FC236}">
                <a16:creationId xmlns:a16="http://schemas.microsoft.com/office/drawing/2014/main" id="{8C983E12-7EAB-839E-E2D5-F748DAA32226}"/>
              </a:ext>
            </a:extLst>
          </p:cNvPr>
          <p:cNvSpPr/>
          <p:nvPr/>
        </p:nvSpPr>
        <p:spPr>
          <a:xfrm>
            <a:off x="23287" y="5046172"/>
            <a:ext cx="12168714" cy="294879"/>
          </a:xfrm>
          <a:prstGeom prst="notchedRightArrow">
            <a:avLst/>
          </a:prstGeom>
          <a:solidFill>
            <a:srgbClr val="D6B9F9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sl-SI" dirty="0"/>
          </a:p>
        </p:txBody>
      </p:sp>
      <p:cxnSp>
        <p:nvCxnSpPr>
          <p:cNvPr id="131" name="Raven povezovalnik 130">
            <a:extLst>
              <a:ext uri="{FF2B5EF4-FFF2-40B4-BE49-F238E27FC236}">
                <a16:creationId xmlns:a16="http://schemas.microsoft.com/office/drawing/2014/main" id="{3BF25E4D-892E-CED3-BC03-A643FC947335}"/>
              </a:ext>
            </a:extLst>
          </p:cNvPr>
          <p:cNvCxnSpPr>
            <a:cxnSpLocks/>
          </p:cNvCxnSpPr>
          <p:nvPr/>
        </p:nvCxnSpPr>
        <p:spPr>
          <a:xfrm>
            <a:off x="306596" y="5907505"/>
            <a:ext cx="0" cy="3047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PoljeZBesedilom 135">
            <a:extLst>
              <a:ext uri="{FF2B5EF4-FFF2-40B4-BE49-F238E27FC236}">
                <a16:creationId xmlns:a16="http://schemas.microsoft.com/office/drawing/2014/main" id="{739FB3E5-AEE6-4ACB-0B27-CC98A4A5C9B4}"/>
              </a:ext>
            </a:extLst>
          </p:cNvPr>
          <p:cNvSpPr txBox="1"/>
          <p:nvPr/>
        </p:nvSpPr>
        <p:spPr>
          <a:xfrm>
            <a:off x="12797" y="6352916"/>
            <a:ext cx="851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mar. 23</a:t>
            </a:r>
          </a:p>
        </p:txBody>
      </p:sp>
      <p:sp>
        <p:nvSpPr>
          <p:cNvPr id="137" name="PoljeZBesedilom 136">
            <a:extLst>
              <a:ext uri="{FF2B5EF4-FFF2-40B4-BE49-F238E27FC236}">
                <a16:creationId xmlns:a16="http://schemas.microsoft.com/office/drawing/2014/main" id="{80323BD0-990E-8AA7-07AB-73893412D77D}"/>
              </a:ext>
            </a:extLst>
          </p:cNvPr>
          <p:cNvSpPr txBox="1"/>
          <p:nvPr/>
        </p:nvSpPr>
        <p:spPr>
          <a:xfrm>
            <a:off x="3379491" y="-22564"/>
            <a:ext cx="1126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in junij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 </a:t>
            </a:r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priprava osnutkov UN</a:t>
            </a:r>
            <a:endParaRPr lang="sl-SI" sz="1200" dirty="0">
              <a:solidFill>
                <a:schemeClr val="tx1"/>
              </a:solidFill>
            </a:endParaRPr>
          </a:p>
        </p:txBody>
      </p:sp>
      <p:sp>
        <p:nvSpPr>
          <p:cNvPr id="139" name="PoljeZBesedilom 138">
            <a:extLst>
              <a:ext uri="{FF2B5EF4-FFF2-40B4-BE49-F238E27FC236}">
                <a16:creationId xmlns:a16="http://schemas.microsoft.com/office/drawing/2014/main" id="{F50BEA24-FD00-4626-E619-9D0F48DE20A7}"/>
              </a:ext>
            </a:extLst>
          </p:cNvPr>
          <p:cNvSpPr txBox="1"/>
          <p:nvPr/>
        </p:nvSpPr>
        <p:spPr>
          <a:xfrm>
            <a:off x="23286" y="3967502"/>
            <a:ext cx="1681404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2023 - obravnava na SSSI: uvajanje RAP in TJ1 v 1. r in TJ2 v 3.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OŠ (RAP in TJ)</a:t>
            </a:r>
          </a:p>
        </p:txBody>
      </p:sp>
      <p:sp>
        <p:nvSpPr>
          <p:cNvPr id="140" name="Elipsa 139">
            <a:extLst>
              <a:ext uri="{FF2B5EF4-FFF2-40B4-BE49-F238E27FC236}">
                <a16:creationId xmlns:a16="http://schemas.microsoft.com/office/drawing/2014/main" id="{CB9B94FA-61EA-E629-6148-C71561A29C52}"/>
              </a:ext>
            </a:extLst>
          </p:cNvPr>
          <p:cNvSpPr/>
          <p:nvPr/>
        </p:nvSpPr>
        <p:spPr>
          <a:xfrm>
            <a:off x="1163676" y="2165112"/>
            <a:ext cx="196897" cy="17795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1" name="Elipsa 140">
            <a:extLst>
              <a:ext uri="{FF2B5EF4-FFF2-40B4-BE49-F238E27FC236}">
                <a16:creationId xmlns:a16="http://schemas.microsoft.com/office/drawing/2014/main" id="{CAB8CA2C-CE29-DCB9-20E9-1CB5C8BCBB48}"/>
              </a:ext>
            </a:extLst>
          </p:cNvPr>
          <p:cNvSpPr/>
          <p:nvPr/>
        </p:nvSpPr>
        <p:spPr>
          <a:xfrm>
            <a:off x="4689032" y="108687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2" name="Elipsa 141">
            <a:extLst>
              <a:ext uri="{FF2B5EF4-FFF2-40B4-BE49-F238E27FC236}">
                <a16:creationId xmlns:a16="http://schemas.microsoft.com/office/drawing/2014/main" id="{4E06C71A-CC85-5E0D-1862-0A9F65E648C7}"/>
              </a:ext>
            </a:extLst>
          </p:cNvPr>
          <p:cNvSpPr/>
          <p:nvPr/>
        </p:nvSpPr>
        <p:spPr>
          <a:xfrm>
            <a:off x="8516755" y="1082897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5" name="Elipsa 144">
            <a:extLst>
              <a:ext uri="{FF2B5EF4-FFF2-40B4-BE49-F238E27FC236}">
                <a16:creationId xmlns:a16="http://schemas.microsoft.com/office/drawing/2014/main" id="{68FD8DA2-E5BE-B3E0-4611-4B86035044E0}"/>
              </a:ext>
            </a:extLst>
          </p:cNvPr>
          <p:cNvSpPr/>
          <p:nvPr/>
        </p:nvSpPr>
        <p:spPr>
          <a:xfrm>
            <a:off x="5529224" y="2171412"/>
            <a:ext cx="196897" cy="17795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6" name="Elipsa 145">
            <a:extLst>
              <a:ext uri="{FF2B5EF4-FFF2-40B4-BE49-F238E27FC236}">
                <a16:creationId xmlns:a16="http://schemas.microsoft.com/office/drawing/2014/main" id="{0EFF5FB2-5895-CB28-C30D-D15AED5D3AA9}"/>
              </a:ext>
            </a:extLst>
          </p:cNvPr>
          <p:cNvSpPr/>
          <p:nvPr/>
        </p:nvSpPr>
        <p:spPr>
          <a:xfrm>
            <a:off x="6163063" y="2170634"/>
            <a:ext cx="196897" cy="17795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6" name="Raven povezovalnik 15">
            <a:extLst>
              <a:ext uri="{FF2B5EF4-FFF2-40B4-BE49-F238E27FC236}">
                <a16:creationId xmlns:a16="http://schemas.microsoft.com/office/drawing/2014/main" id="{F8F6871E-DB08-413C-171C-D289AD52B11F}"/>
              </a:ext>
            </a:extLst>
          </p:cNvPr>
          <p:cNvCxnSpPr>
            <a:cxnSpLocks/>
          </p:cNvCxnSpPr>
          <p:nvPr/>
        </p:nvCxnSpPr>
        <p:spPr>
          <a:xfrm flipV="1">
            <a:off x="1846037" y="1278208"/>
            <a:ext cx="0" cy="106494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ovezovalnik 26">
            <a:extLst>
              <a:ext uri="{FF2B5EF4-FFF2-40B4-BE49-F238E27FC236}">
                <a16:creationId xmlns:a16="http://schemas.microsoft.com/office/drawing/2014/main" id="{FF782DD2-50FC-E793-C4FE-70EDD2F3D17A}"/>
              </a:ext>
            </a:extLst>
          </p:cNvPr>
          <p:cNvCxnSpPr>
            <a:cxnSpLocks/>
          </p:cNvCxnSpPr>
          <p:nvPr/>
        </p:nvCxnSpPr>
        <p:spPr>
          <a:xfrm flipH="1" flipV="1">
            <a:off x="4801357" y="1214053"/>
            <a:ext cx="13119" cy="112909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a 32">
            <a:extLst>
              <a:ext uri="{FF2B5EF4-FFF2-40B4-BE49-F238E27FC236}">
                <a16:creationId xmlns:a16="http://schemas.microsoft.com/office/drawing/2014/main" id="{22C1AB95-25B2-0A85-F377-1F0293A29349}"/>
              </a:ext>
            </a:extLst>
          </p:cNvPr>
          <p:cNvSpPr/>
          <p:nvPr/>
        </p:nvSpPr>
        <p:spPr>
          <a:xfrm>
            <a:off x="7588107" y="3759026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PoljeZBesedilom 33">
            <a:extLst>
              <a:ext uri="{FF2B5EF4-FFF2-40B4-BE49-F238E27FC236}">
                <a16:creationId xmlns:a16="http://schemas.microsoft.com/office/drawing/2014/main" id="{AB4C44DC-B529-6AF2-C9BA-369E6F267550}"/>
              </a:ext>
            </a:extLst>
          </p:cNvPr>
          <p:cNvSpPr txBox="1"/>
          <p:nvPr/>
        </p:nvSpPr>
        <p:spPr>
          <a:xfrm>
            <a:off x="5347927" y="2424042"/>
            <a:ext cx="2235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2023 – oblikovana izhodišča za posodobitev programov PSI</a:t>
            </a:r>
          </a:p>
        </p:txBody>
      </p:sp>
      <p:cxnSp>
        <p:nvCxnSpPr>
          <p:cNvPr id="52" name="Raven povezovalnik 51">
            <a:extLst>
              <a:ext uri="{FF2B5EF4-FFF2-40B4-BE49-F238E27FC236}">
                <a16:creationId xmlns:a16="http://schemas.microsoft.com/office/drawing/2014/main" id="{CFE4AD0D-F449-8B04-EEDF-C2F52FDA7423}"/>
              </a:ext>
            </a:extLst>
          </p:cNvPr>
          <p:cNvCxnSpPr>
            <a:cxnSpLocks/>
          </p:cNvCxnSpPr>
          <p:nvPr/>
        </p:nvCxnSpPr>
        <p:spPr>
          <a:xfrm flipH="1" flipV="1">
            <a:off x="7666587" y="2222986"/>
            <a:ext cx="26659" cy="153840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Elipsa 72">
            <a:extLst>
              <a:ext uri="{FF2B5EF4-FFF2-40B4-BE49-F238E27FC236}">
                <a16:creationId xmlns:a16="http://schemas.microsoft.com/office/drawing/2014/main" id="{24656867-BA2D-9157-C4EB-B24B4F1BFB0A}"/>
              </a:ext>
            </a:extLst>
          </p:cNvPr>
          <p:cNvSpPr/>
          <p:nvPr/>
        </p:nvSpPr>
        <p:spPr>
          <a:xfrm>
            <a:off x="5153034" y="3750168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74" name="Elipsa 73">
            <a:extLst>
              <a:ext uri="{FF2B5EF4-FFF2-40B4-BE49-F238E27FC236}">
                <a16:creationId xmlns:a16="http://schemas.microsoft.com/office/drawing/2014/main" id="{B86D3F0F-B8C5-BAF1-33C8-EF24492A5952}"/>
              </a:ext>
            </a:extLst>
          </p:cNvPr>
          <p:cNvSpPr/>
          <p:nvPr/>
        </p:nvSpPr>
        <p:spPr>
          <a:xfrm>
            <a:off x="9377001" y="3758022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5" name="PoljeZBesedilom 74">
            <a:extLst>
              <a:ext uri="{FF2B5EF4-FFF2-40B4-BE49-F238E27FC236}">
                <a16:creationId xmlns:a16="http://schemas.microsoft.com/office/drawing/2014/main" id="{5BD9A936-E718-8A9B-AFA6-8D8C64691F75}"/>
              </a:ext>
            </a:extLst>
          </p:cNvPr>
          <p:cNvSpPr txBox="1"/>
          <p:nvPr/>
        </p:nvSpPr>
        <p:spPr>
          <a:xfrm>
            <a:off x="3210583" y="2419243"/>
            <a:ext cx="19965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2023 – oblikovana izhodišča za prenovo katalogov znanj (KZ) za splošno-izobraževalne predmete (SIP) v PSI</a:t>
            </a:r>
          </a:p>
        </p:txBody>
      </p:sp>
      <p:cxnSp>
        <p:nvCxnSpPr>
          <p:cNvPr id="79" name="Raven povezovalnik 78">
            <a:extLst>
              <a:ext uri="{FF2B5EF4-FFF2-40B4-BE49-F238E27FC236}">
                <a16:creationId xmlns:a16="http://schemas.microsoft.com/office/drawing/2014/main" id="{A377BA4F-E192-0864-64A7-050B493C0B72}"/>
              </a:ext>
            </a:extLst>
          </p:cNvPr>
          <p:cNvCxnSpPr>
            <a:cxnSpLocks/>
          </p:cNvCxnSpPr>
          <p:nvPr/>
        </p:nvCxnSpPr>
        <p:spPr>
          <a:xfrm flipH="1" flipV="1">
            <a:off x="5269649" y="2204394"/>
            <a:ext cx="2721" cy="153794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PoljeZBesedilom 81">
            <a:extLst>
              <a:ext uri="{FF2B5EF4-FFF2-40B4-BE49-F238E27FC236}">
                <a16:creationId xmlns:a16="http://schemas.microsoft.com/office/drawing/2014/main" id="{1C6801D7-6B11-B519-8358-D2E66EA78860}"/>
              </a:ext>
            </a:extLst>
          </p:cNvPr>
          <p:cNvSpPr txBox="1"/>
          <p:nvPr/>
        </p:nvSpPr>
        <p:spPr>
          <a:xfrm>
            <a:off x="7805165" y="2624183"/>
            <a:ext cx="1230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 2024 – na SSPI potrjeni KZ za SIP</a:t>
            </a:r>
          </a:p>
        </p:txBody>
      </p:sp>
      <p:cxnSp>
        <p:nvCxnSpPr>
          <p:cNvPr id="84" name="Raven povezovalnik 83">
            <a:extLst>
              <a:ext uri="{FF2B5EF4-FFF2-40B4-BE49-F238E27FC236}">
                <a16:creationId xmlns:a16="http://schemas.microsoft.com/office/drawing/2014/main" id="{29D090BC-E0C2-8FC5-42C0-D01B87609858}"/>
              </a:ext>
            </a:extLst>
          </p:cNvPr>
          <p:cNvCxnSpPr>
            <a:cxnSpLocks/>
          </p:cNvCxnSpPr>
          <p:nvPr/>
        </p:nvCxnSpPr>
        <p:spPr>
          <a:xfrm flipH="1">
            <a:off x="9128436" y="2758597"/>
            <a:ext cx="3043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ven povezovalnik 86">
            <a:extLst>
              <a:ext uri="{FF2B5EF4-FFF2-40B4-BE49-F238E27FC236}">
                <a16:creationId xmlns:a16="http://schemas.microsoft.com/office/drawing/2014/main" id="{619F4E2C-5939-9BC1-3B96-E576ECB6F654}"/>
              </a:ext>
            </a:extLst>
          </p:cNvPr>
          <p:cNvCxnSpPr/>
          <p:nvPr/>
        </p:nvCxnSpPr>
        <p:spPr>
          <a:xfrm flipV="1">
            <a:off x="9128436" y="1324107"/>
            <a:ext cx="0" cy="1434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ven povezovalnik 88">
            <a:extLst>
              <a:ext uri="{FF2B5EF4-FFF2-40B4-BE49-F238E27FC236}">
                <a16:creationId xmlns:a16="http://schemas.microsoft.com/office/drawing/2014/main" id="{9C0C52CE-2B71-97BE-6CCB-2C998EEFFDCC}"/>
              </a:ext>
            </a:extLst>
          </p:cNvPr>
          <p:cNvCxnSpPr/>
          <p:nvPr/>
        </p:nvCxnSpPr>
        <p:spPr>
          <a:xfrm>
            <a:off x="9128436" y="1324107"/>
            <a:ext cx="30635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ipsa 92">
            <a:extLst>
              <a:ext uri="{FF2B5EF4-FFF2-40B4-BE49-F238E27FC236}">
                <a16:creationId xmlns:a16="http://schemas.microsoft.com/office/drawing/2014/main" id="{7408E2A5-9F02-5340-C992-E3274C03F909}"/>
              </a:ext>
            </a:extLst>
          </p:cNvPr>
          <p:cNvSpPr/>
          <p:nvPr/>
        </p:nvSpPr>
        <p:spPr>
          <a:xfrm>
            <a:off x="10927249" y="1075870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4" name="PoljeZBesedilom 93">
            <a:extLst>
              <a:ext uri="{FF2B5EF4-FFF2-40B4-BE49-F238E27FC236}">
                <a16:creationId xmlns:a16="http://schemas.microsoft.com/office/drawing/2014/main" id="{23BFC53D-2AA2-AA6C-1C3A-4920C5685900}"/>
              </a:ext>
            </a:extLst>
          </p:cNvPr>
          <p:cNvSpPr txBox="1"/>
          <p:nvPr/>
        </p:nvSpPr>
        <p:spPr>
          <a:xfrm>
            <a:off x="9726433" y="-24955"/>
            <a:ext cx="16642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posodobljeni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programski 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dokumenti za predšolsko vzgojo ter OŠ in GIMN</a:t>
            </a:r>
            <a:endParaRPr lang="sl-SI" sz="1200" dirty="0"/>
          </a:p>
        </p:txBody>
      </p:sp>
      <p:sp>
        <p:nvSpPr>
          <p:cNvPr id="95" name="PoljeZBesedilom 94">
            <a:extLst>
              <a:ext uri="{FF2B5EF4-FFF2-40B4-BE49-F238E27FC236}">
                <a16:creationId xmlns:a16="http://schemas.microsoft.com/office/drawing/2014/main" id="{405027B5-4D1B-52C9-2D20-C0DFE3BF3D22}"/>
              </a:ext>
            </a:extLst>
          </p:cNvPr>
          <p:cNvSpPr txBox="1"/>
          <p:nvPr/>
        </p:nvSpPr>
        <p:spPr>
          <a:xfrm>
            <a:off x="8860195" y="2694715"/>
            <a:ext cx="1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2024 - priprava 5 pilotnih programov PSI</a:t>
            </a:r>
          </a:p>
        </p:txBody>
      </p:sp>
      <p:sp>
        <p:nvSpPr>
          <p:cNvPr id="96" name="PoljeZBesedilom 95">
            <a:extLst>
              <a:ext uri="{FF2B5EF4-FFF2-40B4-BE49-F238E27FC236}">
                <a16:creationId xmlns:a16="http://schemas.microsoft.com/office/drawing/2014/main" id="{1F4DD2E2-DC8D-3C35-CCCF-8FEA24D564DF}"/>
              </a:ext>
            </a:extLst>
          </p:cNvPr>
          <p:cNvSpPr txBox="1"/>
          <p:nvPr/>
        </p:nvSpPr>
        <p:spPr>
          <a:xfrm>
            <a:off x="10846117" y="2718090"/>
            <a:ext cx="1427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Junij 2026 – prenova 25 programov PSI in 16 VSI programov</a:t>
            </a:r>
          </a:p>
        </p:txBody>
      </p:sp>
      <p:sp>
        <p:nvSpPr>
          <p:cNvPr id="102" name="Elipsa 101">
            <a:extLst>
              <a:ext uri="{FF2B5EF4-FFF2-40B4-BE49-F238E27FC236}">
                <a16:creationId xmlns:a16="http://schemas.microsoft.com/office/drawing/2014/main" id="{F3DB6615-2DCA-F9F0-EAD7-6DFF66AE27A6}"/>
              </a:ext>
            </a:extLst>
          </p:cNvPr>
          <p:cNvSpPr/>
          <p:nvPr/>
        </p:nvSpPr>
        <p:spPr>
          <a:xfrm>
            <a:off x="11715811" y="3758021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4" name="Elipsa 133">
            <a:extLst>
              <a:ext uri="{FF2B5EF4-FFF2-40B4-BE49-F238E27FC236}">
                <a16:creationId xmlns:a16="http://schemas.microsoft.com/office/drawing/2014/main" id="{54EA0C6C-CD23-26F5-B945-DCE8595DA717}"/>
              </a:ext>
            </a:extLst>
          </p:cNvPr>
          <p:cNvSpPr/>
          <p:nvPr/>
        </p:nvSpPr>
        <p:spPr>
          <a:xfrm>
            <a:off x="1549105" y="5122811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cxnSp>
        <p:nvCxnSpPr>
          <p:cNvPr id="64" name="Raven povezovalnik 63">
            <a:extLst>
              <a:ext uri="{FF2B5EF4-FFF2-40B4-BE49-F238E27FC236}">
                <a16:creationId xmlns:a16="http://schemas.microsoft.com/office/drawing/2014/main" id="{B4E17239-C1CD-9118-5EF6-C9552F1CCF3E}"/>
              </a:ext>
            </a:extLst>
          </p:cNvPr>
          <p:cNvCxnSpPr>
            <a:cxnSpLocks/>
          </p:cNvCxnSpPr>
          <p:nvPr/>
        </p:nvCxnSpPr>
        <p:spPr>
          <a:xfrm flipH="1" flipV="1">
            <a:off x="1639824" y="2189234"/>
            <a:ext cx="11307" cy="158290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aven povezovalnik 146">
            <a:extLst>
              <a:ext uri="{FF2B5EF4-FFF2-40B4-BE49-F238E27FC236}">
                <a16:creationId xmlns:a16="http://schemas.microsoft.com/office/drawing/2014/main" id="{FE9FB041-14E8-F53C-C1DA-4BFD1EBA3CEE}"/>
              </a:ext>
            </a:extLst>
          </p:cNvPr>
          <p:cNvCxnSpPr>
            <a:cxnSpLocks/>
            <a:stCxn id="134" idx="0"/>
          </p:cNvCxnSpPr>
          <p:nvPr/>
        </p:nvCxnSpPr>
        <p:spPr>
          <a:xfrm flipH="1" flipV="1">
            <a:off x="1644011" y="3911169"/>
            <a:ext cx="3543" cy="121164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Elipsa 153">
            <a:extLst>
              <a:ext uri="{FF2B5EF4-FFF2-40B4-BE49-F238E27FC236}">
                <a16:creationId xmlns:a16="http://schemas.microsoft.com/office/drawing/2014/main" id="{BFAB42AE-DF48-B457-0E5D-CF5736D732F7}"/>
              </a:ext>
            </a:extLst>
          </p:cNvPr>
          <p:cNvSpPr/>
          <p:nvPr/>
        </p:nvSpPr>
        <p:spPr>
          <a:xfrm>
            <a:off x="3157501" y="511074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155" name="PoljeZBesedilom 154">
            <a:extLst>
              <a:ext uri="{FF2B5EF4-FFF2-40B4-BE49-F238E27FC236}">
                <a16:creationId xmlns:a16="http://schemas.microsoft.com/office/drawing/2014/main" id="{D3EABECD-404B-87AD-F8B3-CF1D995C4E3C}"/>
              </a:ext>
            </a:extLst>
          </p:cNvPr>
          <p:cNvSpPr txBox="1"/>
          <p:nvPr/>
        </p:nvSpPr>
        <p:spPr>
          <a:xfrm>
            <a:off x="3753669" y="3956388"/>
            <a:ext cx="2777290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Junij 2023 – sprememba ZOFVI za 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podaljšanje izvajanja RAP in TJ kot v poskusu pred uvedbo v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OŠ v š. l. 23/24</a:t>
            </a:r>
          </a:p>
        </p:txBody>
      </p:sp>
      <p:cxnSp>
        <p:nvCxnSpPr>
          <p:cNvPr id="161" name="Raven povezovalnik 160">
            <a:extLst>
              <a:ext uri="{FF2B5EF4-FFF2-40B4-BE49-F238E27FC236}">
                <a16:creationId xmlns:a16="http://schemas.microsoft.com/office/drawing/2014/main" id="{CA9F8437-C5BE-6B58-F63F-DD90A936C1AA}"/>
              </a:ext>
            </a:extLst>
          </p:cNvPr>
          <p:cNvCxnSpPr>
            <a:cxnSpLocks/>
          </p:cNvCxnSpPr>
          <p:nvPr/>
        </p:nvCxnSpPr>
        <p:spPr>
          <a:xfrm>
            <a:off x="8146947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aven povezovalnik 164">
            <a:extLst>
              <a:ext uri="{FF2B5EF4-FFF2-40B4-BE49-F238E27FC236}">
                <a16:creationId xmlns:a16="http://schemas.microsoft.com/office/drawing/2014/main" id="{5592233F-85B6-5BBB-41C0-C16DAFD4D015}"/>
              </a:ext>
            </a:extLst>
          </p:cNvPr>
          <p:cNvCxnSpPr>
            <a:cxnSpLocks/>
          </p:cNvCxnSpPr>
          <p:nvPr/>
        </p:nvCxnSpPr>
        <p:spPr>
          <a:xfrm>
            <a:off x="8279682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Raven povezovalnik 166">
            <a:extLst>
              <a:ext uri="{FF2B5EF4-FFF2-40B4-BE49-F238E27FC236}">
                <a16:creationId xmlns:a16="http://schemas.microsoft.com/office/drawing/2014/main" id="{EAD2425A-6319-2DF7-B9FC-6F52FC9E8C38}"/>
              </a:ext>
            </a:extLst>
          </p:cNvPr>
          <p:cNvCxnSpPr>
            <a:cxnSpLocks/>
          </p:cNvCxnSpPr>
          <p:nvPr/>
        </p:nvCxnSpPr>
        <p:spPr>
          <a:xfrm>
            <a:off x="8420348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aven povezovalnik 168">
            <a:extLst>
              <a:ext uri="{FF2B5EF4-FFF2-40B4-BE49-F238E27FC236}">
                <a16:creationId xmlns:a16="http://schemas.microsoft.com/office/drawing/2014/main" id="{B3B55884-8E24-2E52-3658-3E917D5A31D9}"/>
              </a:ext>
            </a:extLst>
          </p:cNvPr>
          <p:cNvCxnSpPr>
            <a:cxnSpLocks/>
          </p:cNvCxnSpPr>
          <p:nvPr/>
        </p:nvCxnSpPr>
        <p:spPr>
          <a:xfrm>
            <a:off x="8568607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Raven povezovalnik 266">
            <a:extLst>
              <a:ext uri="{FF2B5EF4-FFF2-40B4-BE49-F238E27FC236}">
                <a16:creationId xmlns:a16="http://schemas.microsoft.com/office/drawing/2014/main" id="{34314E3C-5E10-C161-7153-FB8AFD07D9E8}"/>
              </a:ext>
            </a:extLst>
          </p:cNvPr>
          <p:cNvCxnSpPr>
            <a:cxnSpLocks/>
          </p:cNvCxnSpPr>
          <p:nvPr/>
        </p:nvCxnSpPr>
        <p:spPr>
          <a:xfrm>
            <a:off x="8695607" y="6021510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Raven povezovalnik 269">
            <a:extLst>
              <a:ext uri="{FF2B5EF4-FFF2-40B4-BE49-F238E27FC236}">
                <a16:creationId xmlns:a16="http://schemas.microsoft.com/office/drawing/2014/main" id="{0CD337DA-8D69-ABD4-5E0C-E3936FFE7685}"/>
              </a:ext>
            </a:extLst>
          </p:cNvPr>
          <p:cNvCxnSpPr>
            <a:cxnSpLocks/>
          </p:cNvCxnSpPr>
          <p:nvPr/>
        </p:nvCxnSpPr>
        <p:spPr>
          <a:xfrm>
            <a:off x="8934800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Raven povezovalnik 270">
            <a:extLst>
              <a:ext uri="{FF2B5EF4-FFF2-40B4-BE49-F238E27FC236}">
                <a16:creationId xmlns:a16="http://schemas.microsoft.com/office/drawing/2014/main" id="{80EA11FE-121E-6BBB-95AA-4AD5DD4D6CE1}"/>
              </a:ext>
            </a:extLst>
          </p:cNvPr>
          <p:cNvCxnSpPr>
            <a:cxnSpLocks/>
          </p:cNvCxnSpPr>
          <p:nvPr/>
        </p:nvCxnSpPr>
        <p:spPr>
          <a:xfrm>
            <a:off x="9067535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Raven povezovalnik 271">
            <a:extLst>
              <a:ext uri="{FF2B5EF4-FFF2-40B4-BE49-F238E27FC236}">
                <a16:creationId xmlns:a16="http://schemas.microsoft.com/office/drawing/2014/main" id="{2139A6E5-FB8D-D954-ADE3-5FF4DB8E642B}"/>
              </a:ext>
            </a:extLst>
          </p:cNvPr>
          <p:cNvCxnSpPr>
            <a:cxnSpLocks/>
          </p:cNvCxnSpPr>
          <p:nvPr/>
        </p:nvCxnSpPr>
        <p:spPr>
          <a:xfrm>
            <a:off x="9208201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Raven povezovalnik 272">
            <a:extLst>
              <a:ext uri="{FF2B5EF4-FFF2-40B4-BE49-F238E27FC236}">
                <a16:creationId xmlns:a16="http://schemas.microsoft.com/office/drawing/2014/main" id="{D5963FA6-3387-B055-EA16-B9CFDFE6E575}"/>
              </a:ext>
            </a:extLst>
          </p:cNvPr>
          <p:cNvCxnSpPr>
            <a:cxnSpLocks/>
          </p:cNvCxnSpPr>
          <p:nvPr/>
        </p:nvCxnSpPr>
        <p:spPr>
          <a:xfrm>
            <a:off x="9345017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Raven povezovalnik 273">
            <a:extLst>
              <a:ext uri="{FF2B5EF4-FFF2-40B4-BE49-F238E27FC236}">
                <a16:creationId xmlns:a16="http://schemas.microsoft.com/office/drawing/2014/main" id="{D0829FC5-E642-4A85-32D6-0D96B538F1F6}"/>
              </a:ext>
            </a:extLst>
          </p:cNvPr>
          <p:cNvCxnSpPr>
            <a:cxnSpLocks/>
          </p:cNvCxnSpPr>
          <p:nvPr/>
        </p:nvCxnSpPr>
        <p:spPr>
          <a:xfrm>
            <a:off x="9472017" y="6021510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Raven povezovalnik 280">
            <a:extLst>
              <a:ext uri="{FF2B5EF4-FFF2-40B4-BE49-F238E27FC236}">
                <a16:creationId xmlns:a16="http://schemas.microsoft.com/office/drawing/2014/main" id="{295271D6-F09C-8230-54F8-130C4BEC193E}"/>
              </a:ext>
            </a:extLst>
          </p:cNvPr>
          <p:cNvCxnSpPr>
            <a:cxnSpLocks/>
          </p:cNvCxnSpPr>
          <p:nvPr/>
        </p:nvCxnSpPr>
        <p:spPr>
          <a:xfrm>
            <a:off x="9692495" y="6024337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Raven povezovalnik 281">
            <a:extLst>
              <a:ext uri="{FF2B5EF4-FFF2-40B4-BE49-F238E27FC236}">
                <a16:creationId xmlns:a16="http://schemas.microsoft.com/office/drawing/2014/main" id="{5441F105-FA5F-D11E-A912-AC68592DE625}"/>
              </a:ext>
            </a:extLst>
          </p:cNvPr>
          <p:cNvCxnSpPr>
            <a:cxnSpLocks/>
          </p:cNvCxnSpPr>
          <p:nvPr/>
        </p:nvCxnSpPr>
        <p:spPr>
          <a:xfrm>
            <a:off x="9825230" y="6024337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Raven povezovalnik 282">
            <a:extLst>
              <a:ext uri="{FF2B5EF4-FFF2-40B4-BE49-F238E27FC236}">
                <a16:creationId xmlns:a16="http://schemas.microsoft.com/office/drawing/2014/main" id="{E49BCEF5-9317-66BF-65C5-7C2D8FC84DC6}"/>
              </a:ext>
            </a:extLst>
          </p:cNvPr>
          <p:cNvCxnSpPr>
            <a:cxnSpLocks/>
          </p:cNvCxnSpPr>
          <p:nvPr/>
        </p:nvCxnSpPr>
        <p:spPr>
          <a:xfrm>
            <a:off x="9965896" y="6024337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Raven povezovalnik 283">
            <a:extLst>
              <a:ext uri="{FF2B5EF4-FFF2-40B4-BE49-F238E27FC236}">
                <a16:creationId xmlns:a16="http://schemas.microsoft.com/office/drawing/2014/main" id="{841A71DF-6F77-6A30-78C3-85872F9FA552}"/>
              </a:ext>
            </a:extLst>
          </p:cNvPr>
          <p:cNvCxnSpPr>
            <a:cxnSpLocks/>
          </p:cNvCxnSpPr>
          <p:nvPr/>
        </p:nvCxnSpPr>
        <p:spPr>
          <a:xfrm>
            <a:off x="10102712" y="6024337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Raven povezovalnik 284">
            <a:extLst>
              <a:ext uri="{FF2B5EF4-FFF2-40B4-BE49-F238E27FC236}">
                <a16:creationId xmlns:a16="http://schemas.microsoft.com/office/drawing/2014/main" id="{6783D8E4-B7E8-6E4A-FE80-6696E889A2D2}"/>
              </a:ext>
            </a:extLst>
          </p:cNvPr>
          <p:cNvCxnSpPr>
            <a:cxnSpLocks/>
          </p:cNvCxnSpPr>
          <p:nvPr/>
        </p:nvCxnSpPr>
        <p:spPr>
          <a:xfrm>
            <a:off x="10229712" y="6025366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aven povezovalnik 286">
            <a:extLst>
              <a:ext uri="{FF2B5EF4-FFF2-40B4-BE49-F238E27FC236}">
                <a16:creationId xmlns:a16="http://schemas.microsoft.com/office/drawing/2014/main" id="{244BA78E-6A20-6CAA-4D4F-38646C2F7FBF}"/>
              </a:ext>
            </a:extLst>
          </p:cNvPr>
          <p:cNvCxnSpPr>
            <a:cxnSpLocks/>
          </p:cNvCxnSpPr>
          <p:nvPr/>
        </p:nvCxnSpPr>
        <p:spPr>
          <a:xfrm>
            <a:off x="10490097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Raven povezovalnik 287">
            <a:extLst>
              <a:ext uri="{FF2B5EF4-FFF2-40B4-BE49-F238E27FC236}">
                <a16:creationId xmlns:a16="http://schemas.microsoft.com/office/drawing/2014/main" id="{3E035C79-871D-BEB3-E0C9-AD8F4D6E4A83}"/>
              </a:ext>
            </a:extLst>
          </p:cNvPr>
          <p:cNvCxnSpPr>
            <a:cxnSpLocks/>
          </p:cNvCxnSpPr>
          <p:nvPr/>
        </p:nvCxnSpPr>
        <p:spPr>
          <a:xfrm>
            <a:off x="10622832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Raven povezovalnik 288">
            <a:extLst>
              <a:ext uri="{FF2B5EF4-FFF2-40B4-BE49-F238E27FC236}">
                <a16:creationId xmlns:a16="http://schemas.microsoft.com/office/drawing/2014/main" id="{DEF9355E-EDC3-F44B-AF9E-C205336B55B2}"/>
              </a:ext>
            </a:extLst>
          </p:cNvPr>
          <p:cNvCxnSpPr>
            <a:cxnSpLocks/>
          </p:cNvCxnSpPr>
          <p:nvPr/>
        </p:nvCxnSpPr>
        <p:spPr>
          <a:xfrm>
            <a:off x="10763498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Raven povezovalnik 289">
            <a:extLst>
              <a:ext uri="{FF2B5EF4-FFF2-40B4-BE49-F238E27FC236}">
                <a16:creationId xmlns:a16="http://schemas.microsoft.com/office/drawing/2014/main" id="{E8D74129-687B-D203-9840-FFA260CCD4D2}"/>
              </a:ext>
            </a:extLst>
          </p:cNvPr>
          <p:cNvCxnSpPr>
            <a:cxnSpLocks/>
          </p:cNvCxnSpPr>
          <p:nvPr/>
        </p:nvCxnSpPr>
        <p:spPr>
          <a:xfrm>
            <a:off x="10900314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Raven povezovalnik 290">
            <a:extLst>
              <a:ext uri="{FF2B5EF4-FFF2-40B4-BE49-F238E27FC236}">
                <a16:creationId xmlns:a16="http://schemas.microsoft.com/office/drawing/2014/main" id="{AEAC0AC0-A033-D2D5-7723-556BB49316BA}"/>
              </a:ext>
            </a:extLst>
          </p:cNvPr>
          <p:cNvCxnSpPr>
            <a:cxnSpLocks/>
          </p:cNvCxnSpPr>
          <p:nvPr/>
        </p:nvCxnSpPr>
        <p:spPr>
          <a:xfrm>
            <a:off x="11027314" y="6021510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Raven povezovalnik 292">
            <a:extLst>
              <a:ext uri="{FF2B5EF4-FFF2-40B4-BE49-F238E27FC236}">
                <a16:creationId xmlns:a16="http://schemas.microsoft.com/office/drawing/2014/main" id="{D55BA535-855E-3D3E-3738-5DAB39F041F8}"/>
              </a:ext>
            </a:extLst>
          </p:cNvPr>
          <p:cNvCxnSpPr>
            <a:cxnSpLocks/>
          </p:cNvCxnSpPr>
          <p:nvPr/>
        </p:nvCxnSpPr>
        <p:spPr>
          <a:xfrm>
            <a:off x="11277043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Raven povezovalnik 293">
            <a:extLst>
              <a:ext uri="{FF2B5EF4-FFF2-40B4-BE49-F238E27FC236}">
                <a16:creationId xmlns:a16="http://schemas.microsoft.com/office/drawing/2014/main" id="{EC20F8C0-664A-675A-64CA-03083B355D23}"/>
              </a:ext>
            </a:extLst>
          </p:cNvPr>
          <p:cNvCxnSpPr>
            <a:cxnSpLocks/>
          </p:cNvCxnSpPr>
          <p:nvPr/>
        </p:nvCxnSpPr>
        <p:spPr>
          <a:xfrm>
            <a:off x="11409778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Raven povezovalnik 294">
            <a:extLst>
              <a:ext uri="{FF2B5EF4-FFF2-40B4-BE49-F238E27FC236}">
                <a16:creationId xmlns:a16="http://schemas.microsoft.com/office/drawing/2014/main" id="{825B8E78-63DB-E3D3-5F93-E42CE60AFA3A}"/>
              </a:ext>
            </a:extLst>
          </p:cNvPr>
          <p:cNvCxnSpPr>
            <a:cxnSpLocks/>
          </p:cNvCxnSpPr>
          <p:nvPr/>
        </p:nvCxnSpPr>
        <p:spPr>
          <a:xfrm>
            <a:off x="11550444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Raven povezovalnik 295">
            <a:extLst>
              <a:ext uri="{FF2B5EF4-FFF2-40B4-BE49-F238E27FC236}">
                <a16:creationId xmlns:a16="http://schemas.microsoft.com/office/drawing/2014/main" id="{F461E579-4B9A-04B6-667B-61672DE3AA28}"/>
              </a:ext>
            </a:extLst>
          </p:cNvPr>
          <p:cNvCxnSpPr>
            <a:cxnSpLocks/>
          </p:cNvCxnSpPr>
          <p:nvPr/>
        </p:nvCxnSpPr>
        <p:spPr>
          <a:xfrm>
            <a:off x="11687260" y="6020481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Raven povezovalnik 296">
            <a:extLst>
              <a:ext uri="{FF2B5EF4-FFF2-40B4-BE49-F238E27FC236}">
                <a16:creationId xmlns:a16="http://schemas.microsoft.com/office/drawing/2014/main" id="{4F602AD9-3E8F-D199-6EB5-E55941932FF4}"/>
              </a:ext>
            </a:extLst>
          </p:cNvPr>
          <p:cNvCxnSpPr>
            <a:cxnSpLocks/>
          </p:cNvCxnSpPr>
          <p:nvPr/>
        </p:nvCxnSpPr>
        <p:spPr>
          <a:xfrm>
            <a:off x="11814260" y="6021510"/>
            <a:ext cx="0" cy="119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Elipsa 298">
            <a:extLst>
              <a:ext uri="{FF2B5EF4-FFF2-40B4-BE49-F238E27FC236}">
                <a16:creationId xmlns:a16="http://schemas.microsoft.com/office/drawing/2014/main" id="{C5AEF4B8-1A17-6CB2-E500-63475471FC7D}"/>
              </a:ext>
            </a:extLst>
          </p:cNvPr>
          <p:cNvSpPr/>
          <p:nvPr/>
        </p:nvSpPr>
        <p:spPr>
          <a:xfrm>
            <a:off x="8579201" y="5092916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300" name="PoljeZBesedilom 299">
            <a:extLst>
              <a:ext uri="{FF2B5EF4-FFF2-40B4-BE49-F238E27FC236}">
                <a16:creationId xmlns:a16="http://schemas.microsoft.com/office/drawing/2014/main" id="{5108CE64-5C43-2A30-B5F8-082B7525E7EE}"/>
              </a:ext>
            </a:extLst>
          </p:cNvPr>
          <p:cNvSpPr txBox="1"/>
          <p:nvPr/>
        </p:nvSpPr>
        <p:spPr>
          <a:xfrm>
            <a:off x="7998619" y="3911169"/>
            <a:ext cx="1837229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Junij 2024 – 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sprememba ZOFVI in podzakonskih aktov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postopno uvedbo RAP in TJ v OŠ v š. l. 24/25</a:t>
            </a:r>
          </a:p>
        </p:txBody>
      </p:sp>
      <p:cxnSp>
        <p:nvCxnSpPr>
          <p:cNvPr id="304" name="Raven povezovalnik 303">
            <a:extLst>
              <a:ext uri="{FF2B5EF4-FFF2-40B4-BE49-F238E27FC236}">
                <a16:creationId xmlns:a16="http://schemas.microsoft.com/office/drawing/2014/main" id="{E524F92A-D571-6F75-75F8-5CDA72647756}"/>
              </a:ext>
            </a:extLst>
          </p:cNvPr>
          <p:cNvCxnSpPr>
            <a:cxnSpLocks/>
            <a:stCxn id="154" idx="0"/>
          </p:cNvCxnSpPr>
          <p:nvPr/>
        </p:nvCxnSpPr>
        <p:spPr>
          <a:xfrm flipH="1" flipV="1">
            <a:off x="3248631" y="3945737"/>
            <a:ext cx="7319" cy="11650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Raven povezovalnik 305">
            <a:extLst>
              <a:ext uri="{FF2B5EF4-FFF2-40B4-BE49-F238E27FC236}">
                <a16:creationId xmlns:a16="http://schemas.microsoft.com/office/drawing/2014/main" id="{D0A167B4-B460-8B4E-D87A-6046B1D74D97}"/>
              </a:ext>
            </a:extLst>
          </p:cNvPr>
          <p:cNvCxnSpPr>
            <a:cxnSpLocks/>
          </p:cNvCxnSpPr>
          <p:nvPr/>
        </p:nvCxnSpPr>
        <p:spPr>
          <a:xfrm flipH="1" flipV="1">
            <a:off x="3230765" y="2229816"/>
            <a:ext cx="18997" cy="155264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PoljeZBesedilom 331">
            <a:extLst>
              <a:ext uri="{FF2B5EF4-FFF2-40B4-BE49-F238E27FC236}">
                <a16:creationId xmlns:a16="http://schemas.microsoft.com/office/drawing/2014/main" id="{55819E34-F417-C7D4-D550-1964592D95B3}"/>
              </a:ext>
            </a:extLst>
          </p:cNvPr>
          <p:cNvSpPr txBox="1"/>
          <p:nvPr/>
        </p:nvSpPr>
        <p:spPr>
          <a:xfrm>
            <a:off x="9510687" y="2353084"/>
            <a:ext cx="2745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Prenova na podlagi spoznanj iz poskusov, projektov, strateških dokumentov </a:t>
            </a:r>
            <a:endParaRPr lang="sl-SI" sz="400" dirty="0"/>
          </a:p>
        </p:txBody>
      </p:sp>
      <p:sp>
        <p:nvSpPr>
          <p:cNvPr id="333" name="Elipsa 332">
            <a:extLst>
              <a:ext uri="{FF2B5EF4-FFF2-40B4-BE49-F238E27FC236}">
                <a16:creationId xmlns:a16="http://schemas.microsoft.com/office/drawing/2014/main" id="{E0C59B5D-A1B6-261E-4B11-33EAFB430378}"/>
              </a:ext>
            </a:extLst>
          </p:cNvPr>
          <p:cNvSpPr/>
          <p:nvPr/>
        </p:nvSpPr>
        <p:spPr>
          <a:xfrm>
            <a:off x="9088171" y="3758021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1" name="PoljeZBesedilom 340">
            <a:extLst>
              <a:ext uri="{FF2B5EF4-FFF2-40B4-BE49-F238E27FC236}">
                <a16:creationId xmlns:a16="http://schemas.microsoft.com/office/drawing/2014/main" id="{B931A25A-11A6-9C25-FE40-64D94F95C81F}"/>
              </a:ext>
            </a:extLst>
          </p:cNvPr>
          <p:cNvSpPr txBox="1"/>
          <p:nvPr/>
        </p:nvSpPr>
        <p:spPr>
          <a:xfrm>
            <a:off x="-36115" y="5324949"/>
            <a:ext cx="4194177" cy="478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2023 – javna razprava o spremembah ZOsn: NPZ v 3.r. OŠ in možnost kriterija za sprejem v SŠ, RAP, izobraževanje na domu</a:t>
            </a:r>
          </a:p>
        </p:txBody>
      </p:sp>
      <p:sp>
        <p:nvSpPr>
          <p:cNvPr id="342" name="Elipsa 341">
            <a:extLst>
              <a:ext uri="{FF2B5EF4-FFF2-40B4-BE49-F238E27FC236}">
                <a16:creationId xmlns:a16="http://schemas.microsoft.com/office/drawing/2014/main" id="{E45D5AE8-2785-AFFB-6F13-218371459BD6}"/>
              </a:ext>
            </a:extLst>
          </p:cNvPr>
          <p:cNvSpPr/>
          <p:nvPr/>
        </p:nvSpPr>
        <p:spPr>
          <a:xfrm>
            <a:off x="2378778" y="511074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348" name="Elipsa 347">
            <a:extLst>
              <a:ext uri="{FF2B5EF4-FFF2-40B4-BE49-F238E27FC236}">
                <a16:creationId xmlns:a16="http://schemas.microsoft.com/office/drawing/2014/main" id="{0A4F12A5-5BCB-CAF1-899E-D2242D071232}"/>
              </a:ext>
            </a:extLst>
          </p:cNvPr>
          <p:cNvSpPr/>
          <p:nvPr/>
        </p:nvSpPr>
        <p:spPr>
          <a:xfrm>
            <a:off x="3661735" y="510904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349" name="Elipsa 348">
            <a:extLst>
              <a:ext uri="{FF2B5EF4-FFF2-40B4-BE49-F238E27FC236}">
                <a16:creationId xmlns:a16="http://schemas.microsoft.com/office/drawing/2014/main" id="{234AA65A-5C85-B37E-590C-C2AE55C992EA}"/>
              </a:ext>
            </a:extLst>
          </p:cNvPr>
          <p:cNvSpPr/>
          <p:nvPr/>
        </p:nvSpPr>
        <p:spPr>
          <a:xfrm>
            <a:off x="7988246" y="5099403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350" name="PoljeZBesedilom 349">
            <a:extLst>
              <a:ext uri="{FF2B5EF4-FFF2-40B4-BE49-F238E27FC236}">
                <a16:creationId xmlns:a16="http://schemas.microsoft.com/office/drawing/2014/main" id="{26797EDB-BC2B-1B36-A86B-C890A7349B3A}"/>
              </a:ext>
            </a:extLst>
          </p:cNvPr>
          <p:cNvSpPr txBox="1"/>
          <p:nvPr/>
        </p:nvSpPr>
        <p:spPr>
          <a:xfrm>
            <a:off x="6471607" y="3928156"/>
            <a:ext cx="1358414" cy="68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Julij 2023 – v DZ sprejem sprememb ZOsn</a:t>
            </a:r>
          </a:p>
        </p:txBody>
      </p:sp>
      <p:cxnSp>
        <p:nvCxnSpPr>
          <p:cNvPr id="364" name="Raven povezovalnik 363">
            <a:extLst>
              <a:ext uri="{FF2B5EF4-FFF2-40B4-BE49-F238E27FC236}">
                <a16:creationId xmlns:a16="http://schemas.microsoft.com/office/drawing/2014/main" id="{33FFBBBB-867C-33E3-5A10-F62533C618FE}"/>
              </a:ext>
            </a:extLst>
          </p:cNvPr>
          <p:cNvCxnSpPr>
            <a:cxnSpLocks/>
          </p:cNvCxnSpPr>
          <p:nvPr/>
        </p:nvCxnSpPr>
        <p:spPr>
          <a:xfrm flipH="1" flipV="1">
            <a:off x="2475366" y="3945117"/>
            <a:ext cx="7319" cy="11650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Raven povezovalnik 364">
            <a:extLst>
              <a:ext uri="{FF2B5EF4-FFF2-40B4-BE49-F238E27FC236}">
                <a16:creationId xmlns:a16="http://schemas.microsoft.com/office/drawing/2014/main" id="{4BD291D4-99DE-3D20-B5FF-6BF855163127}"/>
              </a:ext>
            </a:extLst>
          </p:cNvPr>
          <p:cNvCxnSpPr>
            <a:cxnSpLocks/>
          </p:cNvCxnSpPr>
          <p:nvPr/>
        </p:nvCxnSpPr>
        <p:spPr>
          <a:xfrm flipH="1" flipV="1">
            <a:off x="2456369" y="2223247"/>
            <a:ext cx="18997" cy="155264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Raven povezovalnik 365">
            <a:extLst>
              <a:ext uri="{FF2B5EF4-FFF2-40B4-BE49-F238E27FC236}">
                <a16:creationId xmlns:a16="http://schemas.microsoft.com/office/drawing/2014/main" id="{57D6D12D-4282-EB17-970B-0D5482319C0D}"/>
              </a:ext>
            </a:extLst>
          </p:cNvPr>
          <p:cNvCxnSpPr>
            <a:cxnSpLocks/>
          </p:cNvCxnSpPr>
          <p:nvPr/>
        </p:nvCxnSpPr>
        <p:spPr>
          <a:xfrm flipH="1" flipV="1">
            <a:off x="3748070" y="3932829"/>
            <a:ext cx="7319" cy="11650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Raven povezovalnik 366">
            <a:extLst>
              <a:ext uri="{FF2B5EF4-FFF2-40B4-BE49-F238E27FC236}">
                <a16:creationId xmlns:a16="http://schemas.microsoft.com/office/drawing/2014/main" id="{7FB279E8-4584-CFAD-4B06-62D70864BA2F}"/>
              </a:ext>
            </a:extLst>
          </p:cNvPr>
          <p:cNvCxnSpPr>
            <a:cxnSpLocks/>
          </p:cNvCxnSpPr>
          <p:nvPr/>
        </p:nvCxnSpPr>
        <p:spPr>
          <a:xfrm flipH="1" flipV="1">
            <a:off x="3728866" y="2236544"/>
            <a:ext cx="18997" cy="155264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PoljeZBesedilom 370">
            <a:extLst>
              <a:ext uri="{FF2B5EF4-FFF2-40B4-BE49-F238E27FC236}">
                <a16:creationId xmlns:a16="http://schemas.microsoft.com/office/drawing/2014/main" id="{C4BBC8ED-32E2-C0B7-8E26-5C4D07C2A256}"/>
              </a:ext>
            </a:extLst>
          </p:cNvPr>
          <p:cNvSpPr txBox="1"/>
          <p:nvPr/>
        </p:nvSpPr>
        <p:spPr>
          <a:xfrm>
            <a:off x="6143559" y="5269240"/>
            <a:ext cx="1744826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ebruar 2024 –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sprejem spremenjenega programa OŠ</a:t>
            </a:r>
            <a:endParaRPr lang="sl-SI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7" name="Elipsa 376">
            <a:extLst>
              <a:ext uri="{FF2B5EF4-FFF2-40B4-BE49-F238E27FC236}">
                <a16:creationId xmlns:a16="http://schemas.microsoft.com/office/drawing/2014/main" id="{80150BD1-7FFA-B76F-17D7-A5B17DB49889}"/>
              </a:ext>
            </a:extLst>
          </p:cNvPr>
          <p:cNvSpPr/>
          <p:nvPr/>
        </p:nvSpPr>
        <p:spPr>
          <a:xfrm>
            <a:off x="8952129" y="5091287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378" name="PoljeZBesedilom 377">
            <a:extLst>
              <a:ext uri="{FF2B5EF4-FFF2-40B4-BE49-F238E27FC236}">
                <a16:creationId xmlns:a16="http://schemas.microsoft.com/office/drawing/2014/main" id="{C9668BA0-5C26-274E-59C3-7C14C1F9C1C3}"/>
              </a:ext>
            </a:extLst>
          </p:cNvPr>
          <p:cNvSpPr txBox="1"/>
          <p:nvPr/>
        </p:nvSpPr>
        <p:spPr>
          <a:xfrm>
            <a:off x="10660365" y="3924880"/>
            <a:ext cx="1558981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september 2024 – uveljavitev sprememb ZOsn v š. l. 24/25</a:t>
            </a:r>
          </a:p>
        </p:txBody>
      </p:sp>
      <p:cxnSp>
        <p:nvCxnSpPr>
          <p:cNvPr id="389" name="Raven puščični povezovalnik 388">
            <a:extLst>
              <a:ext uri="{FF2B5EF4-FFF2-40B4-BE49-F238E27FC236}">
                <a16:creationId xmlns:a16="http://schemas.microsoft.com/office/drawing/2014/main" id="{EC3F45DE-709F-74C5-3C8F-2E68D7E5DA67}"/>
              </a:ext>
            </a:extLst>
          </p:cNvPr>
          <p:cNvCxnSpPr>
            <a:cxnSpLocks/>
          </p:cNvCxnSpPr>
          <p:nvPr/>
        </p:nvCxnSpPr>
        <p:spPr>
          <a:xfrm>
            <a:off x="8585158" y="3309488"/>
            <a:ext cx="465420" cy="408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Raven puščični povezovalnik 390">
            <a:extLst>
              <a:ext uri="{FF2B5EF4-FFF2-40B4-BE49-F238E27FC236}">
                <a16:creationId xmlns:a16="http://schemas.microsoft.com/office/drawing/2014/main" id="{A9695589-1AFD-9078-5583-ECB3501986E3}"/>
              </a:ext>
            </a:extLst>
          </p:cNvPr>
          <p:cNvCxnSpPr>
            <a:cxnSpLocks/>
          </p:cNvCxnSpPr>
          <p:nvPr/>
        </p:nvCxnSpPr>
        <p:spPr>
          <a:xfrm>
            <a:off x="7026696" y="3047768"/>
            <a:ext cx="515036" cy="586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Raven puščični povezovalnik 393">
            <a:extLst>
              <a:ext uri="{FF2B5EF4-FFF2-40B4-BE49-F238E27FC236}">
                <a16:creationId xmlns:a16="http://schemas.microsoft.com/office/drawing/2014/main" id="{C5F99DAF-DC6C-5973-C899-DB68385AA7FB}"/>
              </a:ext>
            </a:extLst>
          </p:cNvPr>
          <p:cNvCxnSpPr>
            <a:cxnSpLocks/>
          </p:cNvCxnSpPr>
          <p:nvPr/>
        </p:nvCxnSpPr>
        <p:spPr>
          <a:xfrm>
            <a:off x="9482426" y="3471328"/>
            <a:ext cx="1026" cy="252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Raven puščični povezovalnik 397">
            <a:extLst>
              <a:ext uri="{FF2B5EF4-FFF2-40B4-BE49-F238E27FC236}">
                <a16:creationId xmlns:a16="http://schemas.microsoft.com/office/drawing/2014/main" id="{BB096733-A767-AA8E-82E9-BC2F97413F6E}"/>
              </a:ext>
            </a:extLst>
          </p:cNvPr>
          <p:cNvCxnSpPr>
            <a:cxnSpLocks/>
          </p:cNvCxnSpPr>
          <p:nvPr/>
        </p:nvCxnSpPr>
        <p:spPr>
          <a:xfrm>
            <a:off x="11701371" y="3553064"/>
            <a:ext cx="60409" cy="17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Raven puščični povezovalnik 398">
            <a:extLst>
              <a:ext uri="{FF2B5EF4-FFF2-40B4-BE49-F238E27FC236}">
                <a16:creationId xmlns:a16="http://schemas.microsoft.com/office/drawing/2014/main" id="{7C99C3AC-F996-3987-87D1-555063D3C3A4}"/>
              </a:ext>
            </a:extLst>
          </p:cNvPr>
          <p:cNvCxnSpPr>
            <a:cxnSpLocks/>
          </p:cNvCxnSpPr>
          <p:nvPr/>
        </p:nvCxnSpPr>
        <p:spPr>
          <a:xfrm>
            <a:off x="4344403" y="1714356"/>
            <a:ext cx="1151774" cy="43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Raven puščični povezovalnik 401">
            <a:extLst>
              <a:ext uri="{FF2B5EF4-FFF2-40B4-BE49-F238E27FC236}">
                <a16:creationId xmlns:a16="http://schemas.microsoft.com/office/drawing/2014/main" id="{EAE907AA-7B50-9179-E6C2-5BCD0EB77B7E}"/>
              </a:ext>
            </a:extLst>
          </p:cNvPr>
          <p:cNvCxnSpPr>
            <a:cxnSpLocks/>
          </p:cNvCxnSpPr>
          <p:nvPr/>
        </p:nvCxnSpPr>
        <p:spPr>
          <a:xfrm>
            <a:off x="6273081" y="1880942"/>
            <a:ext cx="1026" cy="252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Raven puščični povezovalnik 402">
            <a:extLst>
              <a:ext uri="{FF2B5EF4-FFF2-40B4-BE49-F238E27FC236}">
                <a16:creationId xmlns:a16="http://schemas.microsoft.com/office/drawing/2014/main" id="{2F88A869-12AB-02D8-96D7-BBCFCE5104B6}"/>
              </a:ext>
            </a:extLst>
          </p:cNvPr>
          <p:cNvCxnSpPr>
            <a:cxnSpLocks/>
          </p:cNvCxnSpPr>
          <p:nvPr/>
        </p:nvCxnSpPr>
        <p:spPr>
          <a:xfrm>
            <a:off x="1262124" y="1701239"/>
            <a:ext cx="0" cy="463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Raven puščični povezovalnik 403">
            <a:extLst>
              <a:ext uri="{FF2B5EF4-FFF2-40B4-BE49-F238E27FC236}">
                <a16:creationId xmlns:a16="http://schemas.microsoft.com/office/drawing/2014/main" id="{A66780D8-33AB-4EDB-040C-1FE5007ACBD2}"/>
              </a:ext>
            </a:extLst>
          </p:cNvPr>
          <p:cNvCxnSpPr>
            <a:cxnSpLocks/>
          </p:cNvCxnSpPr>
          <p:nvPr/>
        </p:nvCxnSpPr>
        <p:spPr>
          <a:xfrm>
            <a:off x="4787480" y="3443785"/>
            <a:ext cx="353116" cy="28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Raven puščični povezovalnik 407">
            <a:extLst>
              <a:ext uri="{FF2B5EF4-FFF2-40B4-BE49-F238E27FC236}">
                <a16:creationId xmlns:a16="http://schemas.microsoft.com/office/drawing/2014/main" id="{9FD16432-CF1A-35FD-C390-9810E6F77EE9}"/>
              </a:ext>
            </a:extLst>
          </p:cNvPr>
          <p:cNvCxnSpPr>
            <a:cxnSpLocks/>
          </p:cNvCxnSpPr>
          <p:nvPr/>
        </p:nvCxnSpPr>
        <p:spPr>
          <a:xfrm>
            <a:off x="1113141" y="626066"/>
            <a:ext cx="573431" cy="386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Raven puščični povezovalnik 410">
            <a:extLst>
              <a:ext uri="{FF2B5EF4-FFF2-40B4-BE49-F238E27FC236}">
                <a16:creationId xmlns:a16="http://schemas.microsoft.com/office/drawing/2014/main" id="{4280CD80-AFEC-E7A8-C0FF-59CF115EF075}"/>
              </a:ext>
            </a:extLst>
          </p:cNvPr>
          <p:cNvCxnSpPr>
            <a:cxnSpLocks/>
          </p:cNvCxnSpPr>
          <p:nvPr/>
        </p:nvCxnSpPr>
        <p:spPr>
          <a:xfrm>
            <a:off x="2979295" y="802300"/>
            <a:ext cx="1555692" cy="320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Raven puščični povezovalnik 411">
            <a:extLst>
              <a:ext uri="{FF2B5EF4-FFF2-40B4-BE49-F238E27FC236}">
                <a16:creationId xmlns:a16="http://schemas.microsoft.com/office/drawing/2014/main" id="{D4494443-9A92-FEB3-EAE5-05912C0C812C}"/>
              </a:ext>
            </a:extLst>
          </p:cNvPr>
          <p:cNvCxnSpPr>
            <a:cxnSpLocks/>
          </p:cNvCxnSpPr>
          <p:nvPr/>
        </p:nvCxnSpPr>
        <p:spPr>
          <a:xfrm>
            <a:off x="4226451" y="562746"/>
            <a:ext cx="4133885" cy="579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Raven puščični povezovalnik 412">
            <a:extLst>
              <a:ext uri="{FF2B5EF4-FFF2-40B4-BE49-F238E27FC236}">
                <a16:creationId xmlns:a16="http://schemas.microsoft.com/office/drawing/2014/main" id="{4BB12050-7BBE-670E-30A7-D1CD71FBD25C}"/>
              </a:ext>
            </a:extLst>
          </p:cNvPr>
          <p:cNvCxnSpPr>
            <a:cxnSpLocks/>
          </p:cNvCxnSpPr>
          <p:nvPr/>
        </p:nvCxnSpPr>
        <p:spPr>
          <a:xfrm>
            <a:off x="9432780" y="790386"/>
            <a:ext cx="1069854" cy="271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Raven puščični povezovalnik 413">
            <a:extLst>
              <a:ext uri="{FF2B5EF4-FFF2-40B4-BE49-F238E27FC236}">
                <a16:creationId xmlns:a16="http://schemas.microsoft.com/office/drawing/2014/main" id="{8AE16C56-D001-FD6D-4A30-A223E444CCD0}"/>
              </a:ext>
            </a:extLst>
          </p:cNvPr>
          <p:cNvCxnSpPr>
            <a:cxnSpLocks/>
          </p:cNvCxnSpPr>
          <p:nvPr/>
        </p:nvCxnSpPr>
        <p:spPr>
          <a:xfrm>
            <a:off x="1328824" y="4844754"/>
            <a:ext cx="188389" cy="200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Raven puščični povezovalnik 415">
            <a:extLst>
              <a:ext uri="{FF2B5EF4-FFF2-40B4-BE49-F238E27FC236}">
                <a16:creationId xmlns:a16="http://schemas.microsoft.com/office/drawing/2014/main" id="{259DA033-C871-3BCA-884F-E124416B6046}"/>
              </a:ext>
            </a:extLst>
          </p:cNvPr>
          <p:cNvCxnSpPr>
            <a:cxnSpLocks/>
          </p:cNvCxnSpPr>
          <p:nvPr/>
        </p:nvCxnSpPr>
        <p:spPr>
          <a:xfrm flipH="1">
            <a:off x="3362136" y="4588876"/>
            <a:ext cx="872837" cy="532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Raven puščični povezovalnik 422">
            <a:extLst>
              <a:ext uri="{FF2B5EF4-FFF2-40B4-BE49-F238E27FC236}">
                <a16:creationId xmlns:a16="http://schemas.microsoft.com/office/drawing/2014/main" id="{A1E0BEAC-BCAF-836F-361F-43511B561892}"/>
              </a:ext>
            </a:extLst>
          </p:cNvPr>
          <p:cNvCxnSpPr>
            <a:cxnSpLocks/>
          </p:cNvCxnSpPr>
          <p:nvPr/>
        </p:nvCxnSpPr>
        <p:spPr>
          <a:xfrm flipH="1">
            <a:off x="3965065" y="4639197"/>
            <a:ext cx="3028000" cy="511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Raven puščični povezovalnik 424">
            <a:extLst>
              <a:ext uri="{FF2B5EF4-FFF2-40B4-BE49-F238E27FC236}">
                <a16:creationId xmlns:a16="http://schemas.microsoft.com/office/drawing/2014/main" id="{70D796B7-D508-B6DF-1F0D-DAE0BDA63EC6}"/>
              </a:ext>
            </a:extLst>
          </p:cNvPr>
          <p:cNvCxnSpPr>
            <a:cxnSpLocks/>
          </p:cNvCxnSpPr>
          <p:nvPr/>
        </p:nvCxnSpPr>
        <p:spPr>
          <a:xfrm flipH="1">
            <a:off x="8669392" y="4759960"/>
            <a:ext cx="2168" cy="271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Raven puščični povezovalnik 427">
            <a:extLst>
              <a:ext uri="{FF2B5EF4-FFF2-40B4-BE49-F238E27FC236}">
                <a16:creationId xmlns:a16="http://schemas.microsoft.com/office/drawing/2014/main" id="{A3B940BB-B206-2A15-99DF-7AE2D483D883}"/>
              </a:ext>
            </a:extLst>
          </p:cNvPr>
          <p:cNvCxnSpPr>
            <a:cxnSpLocks/>
          </p:cNvCxnSpPr>
          <p:nvPr/>
        </p:nvCxnSpPr>
        <p:spPr>
          <a:xfrm flipH="1">
            <a:off x="9195789" y="4427882"/>
            <a:ext cx="1325072" cy="623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Raven puščični povezovalnik 432">
            <a:extLst>
              <a:ext uri="{FF2B5EF4-FFF2-40B4-BE49-F238E27FC236}">
                <a16:creationId xmlns:a16="http://schemas.microsoft.com/office/drawing/2014/main" id="{20E05DA6-EA8E-C394-2A3F-BAA73D75E7F2}"/>
              </a:ext>
            </a:extLst>
          </p:cNvPr>
          <p:cNvCxnSpPr>
            <a:cxnSpLocks/>
          </p:cNvCxnSpPr>
          <p:nvPr/>
        </p:nvCxnSpPr>
        <p:spPr>
          <a:xfrm flipV="1">
            <a:off x="2475366" y="5296682"/>
            <a:ext cx="0" cy="12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Raven puščični povezovalnik 441">
            <a:extLst>
              <a:ext uri="{FF2B5EF4-FFF2-40B4-BE49-F238E27FC236}">
                <a16:creationId xmlns:a16="http://schemas.microsoft.com/office/drawing/2014/main" id="{86453EE2-EA43-1DE5-85BA-62BADB2799FB}"/>
              </a:ext>
            </a:extLst>
          </p:cNvPr>
          <p:cNvCxnSpPr>
            <a:cxnSpLocks/>
          </p:cNvCxnSpPr>
          <p:nvPr/>
        </p:nvCxnSpPr>
        <p:spPr>
          <a:xfrm flipV="1">
            <a:off x="7474532" y="5311768"/>
            <a:ext cx="429257" cy="135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CB793D30-004D-2651-7742-A82002443AC6}"/>
              </a:ext>
            </a:extLst>
          </p:cNvPr>
          <p:cNvSpPr txBox="1"/>
          <p:nvPr/>
        </p:nvSpPr>
        <p:spPr>
          <a:xfrm>
            <a:off x="-65089" y="1006854"/>
            <a:ext cx="1854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/>
              <a:t>Prenova VI programov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F6E4DD0D-5812-F103-D9B3-8588DA9BBA6D}"/>
              </a:ext>
            </a:extLst>
          </p:cNvPr>
          <p:cNvSpPr txBox="1"/>
          <p:nvPr/>
        </p:nvSpPr>
        <p:spPr>
          <a:xfrm>
            <a:off x="-31353" y="2111466"/>
            <a:ext cx="1274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/>
              <a:t>NPVI 2023 - 33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E3E8BE64-7C85-F053-434D-5789F88F665E}"/>
              </a:ext>
            </a:extLst>
          </p:cNvPr>
          <p:cNvSpPr txBox="1"/>
          <p:nvPr/>
        </p:nvSpPr>
        <p:spPr>
          <a:xfrm>
            <a:off x="-5452" y="3684691"/>
            <a:ext cx="1689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/>
              <a:t>Modernizacija PSI</a:t>
            </a: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5CD518F2-9AB1-88AB-67AA-60E09642956E}"/>
              </a:ext>
            </a:extLst>
          </p:cNvPr>
          <p:cNvSpPr txBox="1"/>
          <p:nvPr/>
        </p:nvSpPr>
        <p:spPr>
          <a:xfrm>
            <a:off x="44840" y="5025946"/>
            <a:ext cx="1167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/>
              <a:t>Prenova MVI </a:t>
            </a:r>
          </a:p>
        </p:txBody>
      </p:sp>
      <p:sp>
        <p:nvSpPr>
          <p:cNvPr id="31" name="Elipsa 30">
            <a:extLst>
              <a:ext uri="{FF2B5EF4-FFF2-40B4-BE49-F238E27FC236}">
                <a16:creationId xmlns:a16="http://schemas.microsoft.com/office/drawing/2014/main" id="{BBB417F2-B522-736A-9454-70D21CB02BF6}"/>
              </a:ext>
            </a:extLst>
          </p:cNvPr>
          <p:cNvSpPr/>
          <p:nvPr/>
        </p:nvSpPr>
        <p:spPr>
          <a:xfrm>
            <a:off x="3075553" y="510595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50" name="PoljeZBesedilom 49">
            <a:extLst>
              <a:ext uri="{FF2B5EF4-FFF2-40B4-BE49-F238E27FC236}">
                <a16:creationId xmlns:a16="http://schemas.microsoft.com/office/drawing/2014/main" id="{D86EA218-1BBC-6390-6CEA-4CC9EFE14434}"/>
              </a:ext>
            </a:extLst>
          </p:cNvPr>
          <p:cNvSpPr txBox="1"/>
          <p:nvPr/>
        </p:nvSpPr>
        <p:spPr>
          <a:xfrm>
            <a:off x="4220641" y="5206337"/>
            <a:ext cx="1864069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unij 2023 – imenovanje DS za pripravo sistemskih sprememb na področju VI OPP </a:t>
            </a:r>
          </a:p>
        </p:txBody>
      </p:sp>
      <p:cxnSp>
        <p:nvCxnSpPr>
          <p:cNvPr id="51" name="Raven puščični povezovalnik 50">
            <a:extLst>
              <a:ext uri="{FF2B5EF4-FFF2-40B4-BE49-F238E27FC236}">
                <a16:creationId xmlns:a16="http://schemas.microsoft.com/office/drawing/2014/main" id="{463E70BF-C243-A197-8DAE-F25B1579B778}"/>
              </a:ext>
            </a:extLst>
          </p:cNvPr>
          <p:cNvCxnSpPr>
            <a:cxnSpLocks/>
          </p:cNvCxnSpPr>
          <p:nvPr/>
        </p:nvCxnSpPr>
        <p:spPr>
          <a:xfrm flipH="1" flipV="1">
            <a:off x="3244632" y="5323617"/>
            <a:ext cx="620414" cy="128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PoljeZBesedilom 56">
            <a:extLst>
              <a:ext uri="{FF2B5EF4-FFF2-40B4-BE49-F238E27FC236}">
                <a16:creationId xmlns:a16="http://schemas.microsoft.com/office/drawing/2014/main" id="{0B85190C-F37E-9011-5E93-957366FE2D01}"/>
              </a:ext>
            </a:extLst>
          </p:cNvPr>
          <p:cNvSpPr txBox="1"/>
          <p:nvPr/>
        </p:nvSpPr>
        <p:spPr>
          <a:xfrm>
            <a:off x="9730519" y="5273831"/>
            <a:ext cx="2014669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– pripravljen nov zakon na področju VI OPP </a:t>
            </a:r>
          </a:p>
        </p:txBody>
      </p:sp>
      <p:sp>
        <p:nvSpPr>
          <p:cNvPr id="59" name="Elipsa 58">
            <a:extLst>
              <a:ext uri="{FF2B5EF4-FFF2-40B4-BE49-F238E27FC236}">
                <a16:creationId xmlns:a16="http://schemas.microsoft.com/office/drawing/2014/main" id="{53679DD6-B457-DB7C-65D1-5504BCE2F91A}"/>
              </a:ext>
            </a:extLst>
          </p:cNvPr>
          <p:cNvSpPr/>
          <p:nvPr/>
        </p:nvSpPr>
        <p:spPr>
          <a:xfrm>
            <a:off x="10476729" y="5092915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cxnSp>
        <p:nvCxnSpPr>
          <p:cNvPr id="60" name="Raven puščični povezovalnik 59">
            <a:extLst>
              <a:ext uri="{FF2B5EF4-FFF2-40B4-BE49-F238E27FC236}">
                <a16:creationId xmlns:a16="http://schemas.microsoft.com/office/drawing/2014/main" id="{60263007-B697-F194-7516-DE399EF4391F}"/>
              </a:ext>
            </a:extLst>
          </p:cNvPr>
          <p:cNvCxnSpPr>
            <a:cxnSpLocks/>
          </p:cNvCxnSpPr>
          <p:nvPr/>
        </p:nvCxnSpPr>
        <p:spPr>
          <a:xfrm flipV="1">
            <a:off x="10134236" y="5207156"/>
            <a:ext cx="286711" cy="89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ovezovalnik 6">
            <a:extLst>
              <a:ext uri="{FF2B5EF4-FFF2-40B4-BE49-F238E27FC236}">
                <a16:creationId xmlns:a16="http://schemas.microsoft.com/office/drawing/2014/main" id="{C86F5A6F-ACE2-5E54-983C-825520075A27}"/>
              </a:ext>
            </a:extLst>
          </p:cNvPr>
          <p:cNvCxnSpPr>
            <a:cxnSpLocks/>
          </p:cNvCxnSpPr>
          <p:nvPr/>
        </p:nvCxnSpPr>
        <p:spPr>
          <a:xfrm flipH="1" flipV="1">
            <a:off x="3166683" y="3932829"/>
            <a:ext cx="7319" cy="11650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ovezovalnik 10">
            <a:extLst>
              <a:ext uri="{FF2B5EF4-FFF2-40B4-BE49-F238E27FC236}">
                <a16:creationId xmlns:a16="http://schemas.microsoft.com/office/drawing/2014/main" id="{5F331791-6026-F3C0-1CB7-73A66DC37C24}"/>
              </a:ext>
            </a:extLst>
          </p:cNvPr>
          <p:cNvCxnSpPr>
            <a:cxnSpLocks/>
          </p:cNvCxnSpPr>
          <p:nvPr/>
        </p:nvCxnSpPr>
        <p:spPr>
          <a:xfrm flipH="1" flipV="1">
            <a:off x="3149935" y="2222986"/>
            <a:ext cx="18997" cy="155264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2433C048-B7BF-D174-91ED-B5940FB94A8F}"/>
              </a:ext>
            </a:extLst>
          </p:cNvPr>
          <p:cNvSpPr txBox="1"/>
          <p:nvPr/>
        </p:nvSpPr>
        <p:spPr>
          <a:xfrm>
            <a:off x="4455749" y="-3047"/>
            <a:ext cx="1198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in oktober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javne razprave v strokovni javnosti</a:t>
            </a:r>
            <a:endParaRPr lang="sl-SI" sz="1200" dirty="0">
              <a:solidFill>
                <a:schemeClr val="tx1"/>
              </a:solidFill>
            </a:endParaRPr>
          </a:p>
        </p:txBody>
      </p:sp>
      <p:sp>
        <p:nvSpPr>
          <p:cNvPr id="71" name="Elipsa 70">
            <a:extLst>
              <a:ext uri="{FF2B5EF4-FFF2-40B4-BE49-F238E27FC236}">
                <a16:creationId xmlns:a16="http://schemas.microsoft.com/office/drawing/2014/main" id="{FC6FAD4B-D0C1-B23E-08EE-9C64A1A5236D}"/>
              </a:ext>
            </a:extLst>
          </p:cNvPr>
          <p:cNvSpPr/>
          <p:nvPr/>
        </p:nvSpPr>
        <p:spPr>
          <a:xfrm>
            <a:off x="9047723" y="1080721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72" name="Raven puščični povezovalnik 71">
            <a:extLst>
              <a:ext uri="{FF2B5EF4-FFF2-40B4-BE49-F238E27FC236}">
                <a16:creationId xmlns:a16="http://schemas.microsoft.com/office/drawing/2014/main" id="{4A7778F7-FAEC-F6B5-EC92-CD306A46307C}"/>
              </a:ext>
            </a:extLst>
          </p:cNvPr>
          <p:cNvCxnSpPr>
            <a:cxnSpLocks/>
          </p:cNvCxnSpPr>
          <p:nvPr/>
        </p:nvCxnSpPr>
        <p:spPr>
          <a:xfrm>
            <a:off x="6834942" y="537739"/>
            <a:ext cx="2450126" cy="515410"/>
          </a:xfrm>
          <a:prstGeom prst="straightConnector1">
            <a:avLst/>
          </a:prstGeom>
          <a:ln>
            <a:solidFill>
              <a:schemeClr val="accent1">
                <a:alpha val="9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oljeZBesedilom 80">
            <a:extLst>
              <a:ext uri="{FF2B5EF4-FFF2-40B4-BE49-F238E27FC236}">
                <a16:creationId xmlns:a16="http://schemas.microsoft.com/office/drawing/2014/main" id="{F6AE3C70-06B8-208F-DC6D-58FF4C8A8D57}"/>
              </a:ext>
            </a:extLst>
          </p:cNvPr>
          <p:cNvSpPr txBox="1"/>
          <p:nvPr/>
        </p:nvSpPr>
        <p:spPr>
          <a:xfrm>
            <a:off x="6994963" y="-1832"/>
            <a:ext cx="1167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 - junij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sl-SI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obravnava predlogov UN na SSSI </a:t>
            </a:r>
            <a:endParaRPr lang="sl-SI" sz="1200" dirty="0">
              <a:solidFill>
                <a:schemeClr val="tx1"/>
              </a:solidFill>
            </a:endParaRPr>
          </a:p>
        </p:txBody>
      </p:sp>
      <p:sp>
        <p:nvSpPr>
          <p:cNvPr id="83" name="Pravokotnik 82">
            <a:extLst>
              <a:ext uri="{FF2B5EF4-FFF2-40B4-BE49-F238E27FC236}">
                <a16:creationId xmlns:a16="http://schemas.microsoft.com/office/drawing/2014/main" id="{633FA4DF-F5DF-77F4-FDC1-5707BB0D098A}"/>
              </a:ext>
            </a:extLst>
          </p:cNvPr>
          <p:cNvSpPr/>
          <p:nvPr/>
        </p:nvSpPr>
        <p:spPr>
          <a:xfrm>
            <a:off x="9639860" y="1103278"/>
            <a:ext cx="577063" cy="15152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90" name="Raven puščični povezovalnik 89">
            <a:extLst>
              <a:ext uri="{FF2B5EF4-FFF2-40B4-BE49-F238E27FC236}">
                <a16:creationId xmlns:a16="http://schemas.microsoft.com/office/drawing/2014/main" id="{3C037DE9-CB49-B7C2-F83A-02D9B2C90823}"/>
              </a:ext>
            </a:extLst>
          </p:cNvPr>
          <p:cNvCxnSpPr>
            <a:cxnSpLocks/>
          </p:cNvCxnSpPr>
          <p:nvPr/>
        </p:nvCxnSpPr>
        <p:spPr>
          <a:xfrm>
            <a:off x="8133751" y="752128"/>
            <a:ext cx="1470813" cy="278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PoljeZBesedilom 100">
            <a:extLst>
              <a:ext uri="{FF2B5EF4-FFF2-40B4-BE49-F238E27FC236}">
                <a16:creationId xmlns:a16="http://schemas.microsoft.com/office/drawing/2014/main" id="{43088340-F42D-E5E7-438F-5D97FA788FEE}"/>
              </a:ext>
            </a:extLst>
          </p:cNvPr>
          <p:cNvSpPr txBox="1"/>
          <p:nvPr/>
        </p:nvSpPr>
        <p:spPr>
          <a:xfrm>
            <a:off x="11277641" y="14297"/>
            <a:ext cx="920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1. 9. 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2026 </a:t>
            </a:r>
            <a:r>
              <a:rPr lang="sl-S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uvedba </a:t>
            </a:r>
            <a:r>
              <a:rPr lang="sl-SI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prenovljenih UN v šole</a:t>
            </a:r>
            <a:endParaRPr lang="sl-SI" sz="1200" dirty="0">
              <a:solidFill>
                <a:schemeClr val="tx1"/>
              </a:solidFill>
            </a:endParaRPr>
          </a:p>
        </p:txBody>
      </p:sp>
      <p:sp>
        <p:nvSpPr>
          <p:cNvPr id="104" name="Elipsa 103">
            <a:extLst>
              <a:ext uri="{FF2B5EF4-FFF2-40B4-BE49-F238E27FC236}">
                <a16:creationId xmlns:a16="http://schemas.microsoft.com/office/drawing/2014/main" id="{9337313E-51A2-744A-93AC-51ED19492112}"/>
              </a:ext>
            </a:extLst>
          </p:cNvPr>
          <p:cNvSpPr/>
          <p:nvPr/>
        </p:nvSpPr>
        <p:spPr>
          <a:xfrm>
            <a:off x="11966935" y="1084865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07" name="Raven puščični povezovalnik 106">
            <a:extLst>
              <a:ext uri="{FF2B5EF4-FFF2-40B4-BE49-F238E27FC236}">
                <a16:creationId xmlns:a16="http://schemas.microsoft.com/office/drawing/2014/main" id="{B6778F81-20EA-2AAC-B0DB-F0A93377EDF3}"/>
              </a:ext>
            </a:extLst>
          </p:cNvPr>
          <p:cNvCxnSpPr>
            <a:cxnSpLocks/>
          </p:cNvCxnSpPr>
          <p:nvPr/>
        </p:nvCxnSpPr>
        <p:spPr>
          <a:xfrm>
            <a:off x="11785802" y="795640"/>
            <a:ext cx="181133" cy="244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Elipsa 113">
            <a:extLst>
              <a:ext uri="{FF2B5EF4-FFF2-40B4-BE49-F238E27FC236}">
                <a16:creationId xmlns:a16="http://schemas.microsoft.com/office/drawing/2014/main" id="{6EA2BFC6-81FD-C2BC-E574-E1025EB35479}"/>
              </a:ext>
            </a:extLst>
          </p:cNvPr>
          <p:cNvSpPr/>
          <p:nvPr/>
        </p:nvSpPr>
        <p:spPr>
          <a:xfrm>
            <a:off x="3008099" y="510595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sp>
        <p:nvSpPr>
          <p:cNvPr id="115" name="PoljeZBesedilom 114">
            <a:extLst>
              <a:ext uri="{FF2B5EF4-FFF2-40B4-BE49-F238E27FC236}">
                <a16:creationId xmlns:a16="http://schemas.microsoft.com/office/drawing/2014/main" id="{36522679-1893-0DEA-BAF2-B5471A94907B}"/>
              </a:ext>
            </a:extLst>
          </p:cNvPr>
          <p:cNvSpPr txBox="1"/>
          <p:nvPr/>
        </p:nvSpPr>
        <p:spPr>
          <a:xfrm>
            <a:off x="1619558" y="3993152"/>
            <a:ext cx="1652891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Junij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 –  priprava novele </a:t>
            </a:r>
            <a:r>
              <a:rPr lang="sl-SI" sz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Zvrt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financiranje  zasebnih vrtcev</a:t>
            </a:r>
          </a:p>
        </p:txBody>
      </p:sp>
      <p:cxnSp>
        <p:nvCxnSpPr>
          <p:cNvPr id="116" name="Raven puščični povezovalnik 115">
            <a:extLst>
              <a:ext uri="{FF2B5EF4-FFF2-40B4-BE49-F238E27FC236}">
                <a16:creationId xmlns:a16="http://schemas.microsoft.com/office/drawing/2014/main" id="{6E79F2B6-F3FE-9C27-8D38-863C853918B1}"/>
              </a:ext>
            </a:extLst>
          </p:cNvPr>
          <p:cNvCxnSpPr>
            <a:cxnSpLocks/>
          </p:cNvCxnSpPr>
          <p:nvPr/>
        </p:nvCxnSpPr>
        <p:spPr>
          <a:xfrm>
            <a:off x="2672938" y="4787071"/>
            <a:ext cx="308810" cy="284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ven povezovalnik 117">
            <a:extLst>
              <a:ext uri="{FF2B5EF4-FFF2-40B4-BE49-F238E27FC236}">
                <a16:creationId xmlns:a16="http://schemas.microsoft.com/office/drawing/2014/main" id="{B45D5B7E-6E21-27A6-5330-32CFE1DFC087}"/>
              </a:ext>
            </a:extLst>
          </p:cNvPr>
          <p:cNvCxnSpPr>
            <a:cxnSpLocks/>
          </p:cNvCxnSpPr>
          <p:nvPr/>
        </p:nvCxnSpPr>
        <p:spPr>
          <a:xfrm flipH="1" flipV="1">
            <a:off x="3094871" y="3937205"/>
            <a:ext cx="7319" cy="11650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aven povezovalnik 120">
            <a:extLst>
              <a:ext uri="{FF2B5EF4-FFF2-40B4-BE49-F238E27FC236}">
                <a16:creationId xmlns:a16="http://schemas.microsoft.com/office/drawing/2014/main" id="{956A2AA3-DCA2-B58B-D148-0E131D830CBF}"/>
              </a:ext>
            </a:extLst>
          </p:cNvPr>
          <p:cNvCxnSpPr>
            <a:cxnSpLocks/>
          </p:cNvCxnSpPr>
          <p:nvPr/>
        </p:nvCxnSpPr>
        <p:spPr>
          <a:xfrm flipH="1" flipV="1">
            <a:off x="3080060" y="2229816"/>
            <a:ext cx="18997" cy="155264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PoljeZBesedilom 127">
            <a:extLst>
              <a:ext uri="{FF2B5EF4-FFF2-40B4-BE49-F238E27FC236}">
                <a16:creationId xmlns:a16="http://schemas.microsoft.com/office/drawing/2014/main" id="{45F45CC9-CA3C-AE60-4635-644B29B1F162}"/>
              </a:ext>
            </a:extLst>
          </p:cNvPr>
          <p:cNvSpPr txBox="1"/>
          <p:nvPr/>
        </p:nvSpPr>
        <p:spPr>
          <a:xfrm>
            <a:off x="9846112" y="2738994"/>
            <a:ext cx="1255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 2025 – posodobljeni KZ za SIP</a:t>
            </a:r>
          </a:p>
        </p:txBody>
      </p:sp>
      <p:sp>
        <p:nvSpPr>
          <p:cNvPr id="129" name="Elipsa 128">
            <a:extLst>
              <a:ext uri="{FF2B5EF4-FFF2-40B4-BE49-F238E27FC236}">
                <a16:creationId xmlns:a16="http://schemas.microsoft.com/office/drawing/2014/main" id="{EB765E43-9FC3-7A29-8B58-E02D1B14C63C}"/>
              </a:ext>
            </a:extLst>
          </p:cNvPr>
          <p:cNvSpPr/>
          <p:nvPr/>
        </p:nvSpPr>
        <p:spPr>
          <a:xfrm>
            <a:off x="10947020" y="3755172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32" name="Raven puščični povezovalnik 131">
            <a:extLst>
              <a:ext uri="{FF2B5EF4-FFF2-40B4-BE49-F238E27FC236}">
                <a16:creationId xmlns:a16="http://schemas.microsoft.com/office/drawing/2014/main" id="{735F8B35-8B58-4D2E-9A16-80C7ED8ABBD3}"/>
              </a:ext>
            </a:extLst>
          </p:cNvPr>
          <p:cNvCxnSpPr>
            <a:cxnSpLocks/>
          </p:cNvCxnSpPr>
          <p:nvPr/>
        </p:nvCxnSpPr>
        <p:spPr>
          <a:xfrm>
            <a:off x="10526665" y="3365957"/>
            <a:ext cx="391688" cy="325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1ACA5AD7-B5F2-58D8-42FD-B266DE27D805}"/>
              </a:ext>
            </a:extLst>
          </p:cNvPr>
          <p:cNvSpPr txBox="1"/>
          <p:nvPr/>
        </p:nvSpPr>
        <p:spPr>
          <a:xfrm>
            <a:off x="7912927" y="5274860"/>
            <a:ext cx="2078404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 – spreje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sprememb ZGim in ZPSI:</a:t>
            </a:r>
            <a:r>
              <a:rPr lang="sl-SI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NPZ kriterij za sprejem v SŠ</a:t>
            </a:r>
          </a:p>
        </p:txBody>
      </p:sp>
      <p:sp>
        <p:nvSpPr>
          <p:cNvPr id="17" name="Elipsa 16">
            <a:extLst>
              <a:ext uri="{FF2B5EF4-FFF2-40B4-BE49-F238E27FC236}">
                <a16:creationId xmlns:a16="http://schemas.microsoft.com/office/drawing/2014/main" id="{548BE123-11DE-7A57-A489-2518AFFA1E7B}"/>
              </a:ext>
            </a:extLst>
          </p:cNvPr>
          <p:cNvSpPr/>
          <p:nvPr/>
        </p:nvSpPr>
        <p:spPr>
          <a:xfrm>
            <a:off x="8921694" y="5092915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l-SI" dirty="0"/>
          </a:p>
        </p:txBody>
      </p:sp>
      <p:cxnSp>
        <p:nvCxnSpPr>
          <p:cNvPr id="54" name="Raven puščični povezovalnik 53">
            <a:extLst>
              <a:ext uri="{FF2B5EF4-FFF2-40B4-BE49-F238E27FC236}">
                <a16:creationId xmlns:a16="http://schemas.microsoft.com/office/drawing/2014/main" id="{4FA25D32-1C42-AC84-757F-C8450BDE4DA7}"/>
              </a:ext>
            </a:extLst>
          </p:cNvPr>
          <p:cNvCxnSpPr>
            <a:cxnSpLocks/>
          </p:cNvCxnSpPr>
          <p:nvPr/>
        </p:nvCxnSpPr>
        <p:spPr>
          <a:xfrm flipV="1">
            <a:off x="8749956" y="5237697"/>
            <a:ext cx="151265" cy="9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91E0A232-7EC2-8137-F96F-FA39A4FD1251}"/>
              </a:ext>
            </a:extLst>
          </p:cNvPr>
          <p:cNvSpPr txBox="1"/>
          <p:nvPr/>
        </p:nvSpPr>
        <p:spPr>
          <a:xfrm>
            <a:off x="5719808" y="-40855"/>
            <a:ext cx="1664243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December 2024 -  posredovanje prenovljenega Kurikuluma na SSSI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5D4D6D2C-99EA-1DD5-871C-66C093EDEB41}"/>
              </a:ext>
            </a:extLst>
          </p:cNvPr>
          <p:cNvSpPr txBox="1"/>
          <p:nvPr/>
        </p:nvSpPr>
        <p:spPr>
          <a:xfrm>
            <a:off x="8235987" y="-49343"/>
            <a:ext cx="1664243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september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2025 -  začetek uvajanja prenovljenega Kurikuluma v vrtce</a:t>
            </a: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D92DAEED-5401-E6F0-1B0D-2C3BBE00F82C}"/>
              </a:ext>
            </a:extLst>
          </p:cNvPr>
          <p:cNvSpPr/>
          <p:nvPr/>
        </p:nvSpPr>
        <p:spPr>
          <a:xfrm>
            <a:off x="9295864" y="1082341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70" name="Raven puščični povezovalnik 69">
            <a:extLst>
              <a:ext uri="{FF2B5EF4-FFF2-40B4-BE49-F238E27FC236}">
                <a16:creationId xmlns:a16="http://schemas.microsoft.com/office/drawing/2014/main" id="{3C7B302A-BA90-9AD8-955C-7B53A9B5A1F5}"/>
              </a:ext>
            </a:extLst>
          </p:cNvPr>
          <p:cNvCxnSpPr>
            <a:cxnSpLocks/>
          </p:cNvCxnSpPr>
          <p:nvPr/>
        </p:nvCxnSpPr>
        <p:spPr>
          <a:xfrm>
            <a:off x="5488767" y="507716"/>
            <a:ext cx="3463362" cy="611499"/>
          </a:xfrm>
          <a:prstGeom prst="straightConnector1">
            <a:avLst/>
          </a:prstGeom>
          <a:ln>
            <a:solidFill>
              <a:schemeClr val="accent1">
                <a:alpha val="9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lipsa 91">
            <a:extLst>
              <a:ext uri="{FF2B5EF4-FFF2-40B4-BE49-F238E27FC236}">
                <a16:creationId xmlns:a16="http://schemas.microsoft.com/office/drawing/2014/main" id="{2248D146-46F9-D711-BE16-69FA12027A02}"/>
              </a:ext>
            </a:extLst>
          </p:cNvPr>
          <p:cNvSpPr/>
          <p:nvPr/>
        </p:nvSpPr>
        <p:spPr>
          <a:xfrm>
            <a:off x="10631285" y="1074109"/>
            <a:ext cx="196897" cy="1779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08" name="Raven puščični povezovalnik 107">
            <a:extLst>
              <a:ext uri="{FF2B5EF4-FFF2-40B4-BE49-F238E27FC236}">
                <a16:creationId xmlns:a16="http://schemas.microsoft.com/office/drawing/2014/main" id="{E1BFD5A8-500B-EF52-7CD0-ABC27835B2C5}"/>
              </a:ext>
            </a:extLst>
          </p:cNvPr>
          <p:cNvCxnSpPr>
            <a:cxnSpLocks/>
          </p:cNvCxnSpPr>
          <p:nvPr/>
        </p:nvCxnSpPr>
        <p:spPr>
          <a:xfrm>
            <a:off x="10859754" y="921565"/>
            <a:ext cx="99950" cy="136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15876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924E133569114E81DB2CFCAA033B64" ma:contentTypeVersion="2" ma:contentTypeDescription="Create a new document." ma:contentTypeScope="" ma:versionID="83e4b6643b0db25f7d937c3afe86ff3c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8ce3ef933c0bf4171995e3e19653cb69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AA50C9-98E0-4D98-8F8A-3B3CAB3424CD}"/>
</file>

<file path=customXml/itemProps2.xml><?xml version="1.0" encoding="utf-8"?>
<ds:datastoreItem xmlns:ds="http://schemas.openxmlformats.org/officeDocument/2006/customXml" ds:itemID="{8AE7E3DD-9B3B-4E31-857D-B4DAD7C6AA9D}"/>
</file>

<file path=customXml/itemProps3.xml><?xml version="1.0" encoding="utf-8"?>
<ds:datastoreItem xmlns:ds="http://schemas.openxmlformats.org/officeDocument/2006/customXml" ds:itemID="{1B6A712A-A1C5-45E5-93DC-272FD89DF3FE}"/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486</Words>
  <Application>Microsoft Office PowerPoint</Application>
  <PresentationFormat>Širokozaslonsko</PresentationFormat>
  <Paragraphs>53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Sebastijan Magdič</dc:creator>
  <cp:lastModifiedBy>Sebastijan Magdič</cp:lastModifiedBy>
  <cp:revision>67</cp:revision>
  <cp:lastPrinted>2023-03-20T07:20:50Z</cp:lastPrinted>
  <dcterms:created xsi:type="dcterms:W3CDTF">2023-03-10T13:36:49Z</dcterms:created>
  <dcterms:modified xsi:type="dcterms:W3CDTF">2023-03-22T07:48:30Z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