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60" d="100"/>
          <a:sy n="60" d="100"/>
        </p:scale>
        <p:origin x="72" y="12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diapozitiv">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7C9561F4-1B48-217D-2F11-3E2B28EDEDB4}"/>
              </a:ext>
            </a:extLst>
          </p:cNvPr>
          <p:cNvSpPr>
            <a:spLocks noGrp="1"/>
          </p:cNvSpPr>
          <p:nvPr>
            <p:ph type="ctrTitle"/>
          </p:nvPr>
        </p:nvSpPr>
        <p:spPr>
          <a:xfrm>
            <a:off x="1524000" y="1122363"/>
            <a:ext cx="9144000" cy="2387600"/>
          </a:xfrm>
        </p:spPr>
        <p:txBody>
          <a:bodyPr anchor="b"/>
          <a:lstStyle>
            <a:lvl1pPr algn="ctr">
              <a:defRPr sz="6000"/>
            </a:lvl1pPr>
          </a:lstStyle>
          <a:p>
            <a:r>
              <a:rPr lang="sl-SI"/>
              <a:t>Kliknite, če želite urediti slog naslova matrice</a:t>
            </a:r>
          </a:p>
        </p:txBody>
      </p:sp>
      <p:sp>
        <p:nvSpPr>
          <p:cNvPr id="3" name="Podnaslov 2">
            <a:extLst>
              <a:ext uri="{FF2B5EF4-FFF2-40B4-BE49-F238E27FC236}">
                <a16:creationId xmlns:a16="http://schemas.microsoft.com/office/drawing/2014/main" id="{E28DE38F-B264-7C8C-B839-614975738A0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l-SI"/>
              <a:t>Kliknite, če želite urediti slog podnaslova matrice</a:t>
            </a:r>
          </a:p>
        </p:txBody>
      </p:sp>
      <p:sp>
        <p:nvSpPr>
          <p:cNvPr id="4" name="Označba mesta datuma 3">
            <a:extLst>
              <a:ext uri="{FF2B5EF4-FFF2-40B4-BE49-F238E27FC236}">
                <a16:creationId xmlns:a16="http://schemas.microsoft.com/office/drawing/2014/main" id="{76D702D6-EE0F-71AA-99C3-5297391235FA}"/>
              </a:ext>
            </a:extLst>
          </p:cNvPr>
          <p:cNvSpPr>
            <a:spLocks noGrp="1"/>
          </p:cNvSpPr>
          <p:nvPr>
            <p:ph type="dt" sz="half" idx="10"/>
          </p:nvPr>
        </p:nvSpPr>
        <p:spPr/>
        <p:txBody>
          <a:bodyPr/>
          <a:lstStyle/>
          <a:p>
            <a:fld id="{E6A81406-FC93-4309-B319-5C89EBA3297B}" type="datetimeFigureOut">
              <a:rPr lang="sl-SI" smtClean="0"/>
              <a:t>16. 11. 2023</a:t>
            </a:fld>
            <a:endParaRPr lang="sl-SI"/>
          </a:p>
        </p:txBody>
      </p:sp>
      <p:sp>
        <p:nvSpPr>
          <p:cNvPr id="5" name="Označba mesta noge 4">
            <a:extLst>
              <a:ext uri="{FF2B5EF4-FFF2-40B4-BE49-F238E27FC236}">
                <a16:creationId xmlns:a16="http://schemas.microsoft.com/office/drawing/2014/main" id="{7911C683-AABC-AE7E-58AD-3565F79BC37B}"/>
              </a:ext>
            </a:extLst>
          </p:cNvPr>
          <p:cNvSpPr>
            <a:spLocks noGrp="1"/>
          </p:cNvSpPr>
          <p:nvPr>
            <p:ph type="ftr" sz="quarter" idx="11"/>
          </p:nvPr>
        </p:nvSpPr>
        <p:spPr/>
        <p:txBody>
          <a:bodyPr/>
          <a:lstStyle/>
          <a:p>
            <a:endParaRPr lang="sl-SI"/>
          </a:p>
        </p:txBody>
      </p:sp>
      <p:sp>
        <p:nvSpPr>
          <p:cNvPr id="6" name="Označba mesta številke diapozitiva 5">
            <a:extLst>
              <a:ext uri="{FF2B5EF4-FFF2-40B4-BE49-F238E27FC236}">
                <a16:creationId xmlns:a16="http://schemas.microsoft.com/office/drawing/2014/main" id="{0A5E3B0A-73CF-CFCB-E2DD-06A3D79A63EF}"/>
              </a:ext>
            </a:extLst>
          </p:cNvPr>
          <p:cNvSpPr>
            <a:spLocks noGrp="1"/>
          </p:cNvSpPr>
          <p:nvPr>
            <p:ph type="sldNum" sz="quarter" idx="12"/>
          </p:nvPr>
        </p:nvSpPr>
        <p:spPr/>
        <p:txBody>
          <a:bodyPr/>
          <a:lstStyle/>
          <a:p>
            <a:fld id="{2A0F6D77-AFDB-4545-891A-A8B081CEFEB1}" type="slidenum">
              <a:rPr lang="sl-SI" smtClean="0"/>
              <a:t>‹#›</a:t>
            </a:fld>
            <a:endParaRPr lang="sl-SI"/>
          </a:p>
        </p:txBody>
      </p:sp>
    </p:spTree>
    <p:extLst>
      <p:ext uri="{BB962C8B-B14F-4D97-AF65-F5344CB8AC3E}">
        <p14:creationId xmlns:p14="http://schemas.microsoft.com/office/powerpoint/2010/main" val="36774123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2980FD0B-46FA-02EC-051F-E38E27E4F9DA}"/>
              </a:ext>
            </a:extLst>
          </p:cNvPr>
          <p:cNvSpPr>
            <a:spLocks noGrp="1"/>
          </p:cNvSpPr>
          <p:nvPr>
            <p:ph type="title"/>
          </p:nvPr>
        </p:nvSpPr>
        <p:spPr/>
        <p:txBody>
          <a:bodyPr/>
          <a:lstStyle/>
          <a:p>
            <a:r>
              <a:rPr lang="sl-SI"/>
              <a:t>Kliknite, če želite urediti slog naslova matrice</a:t>
            </a:r>
          </a:p>
        </p:txBody>
      </p:sp>
      <p:sp>
        <p:nvSpPr>
          <p:cNvPr id="3" name="Označba mesta navpičnega besedila 2">
            <a:extLst>
              <a:ext uri="{FF2B5EF4-FFF2-40B4-BE49-F238E27FC236}">
                <a16:creationId xmlns:a16="http://schemas.microsoft.com/office/drawing/2014/main" id="{145FAC20-E9CE-ED85-56C0-285BF48D8B2A}"/>
              </a:ext>
            </a:extLst>
          </p:cNvPr>
          <p:cNvSpPr>
            <a:spLocks noGrp="1"/>
          </p:cNvSpPr>
          <p:nvPr>
            <p:ph type="body" orient="vert" idx="1"/>
          </p:nvPr>
        </p:nvSpPr>
        <p:spPr/>
        <p:txBody>
          <a:bodyPr vert="eaVert"/>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datuma 3">
            <a:extLst>
              <a:ext uri="{FF2B5EF4-FFF2-40B4-BE49-F238E27FC236}">
                <a16:creationId xmlns:a16="http://schemas.microsoft.com/office/drawing/2014/main" id="{1BE0650D-7F4F-764B-E107-303471F37E20}"/>
              </a:ext>
            </a:extLst>
          </p:cNvPr>
          <p:cNvSpPr>
            <a:spLocks noGrp="1"/>
          </p:cNvSpPr>
          <p:nvPr>
            <p:ph type="dt" sz="half" idx="10"/>
          </p:nvPr>
        </p:nvSpPr>
        <p:spPr/>
        <p:txBody>
          <a:bodyPr/>
          <a:lstStyle/>
          <a:p>
            <a:fld id="{E6A81406-FC93-4309-B319-5C89EBA3297B}" type="datetimeFigureOut">
              <a:rPr lang="sl-SI" smtClean="0"/>
              <a:t>16. 11. 2023</a:t>
            </a:fld>
            <a:endParaRPr lang="sl-SI"/>
          </a:p>
        </p:txBody>
      </p:sp>
      <p:sp>
        <p:nvSpPr>
          <p:cNvPr id="5" name="Označba mesta noge 4">
            <a:extLst>
              <a:ext uri="{FF2B5EF4-FFF2-40B4-BE49-F238E27FC236}">
                <a16:creationId xmlns:a16="http://schemas.microsoft.com/office/drawing/2014/main" id="{9E02F874-0B39-2761-B57E-5D7F20046A65}"/>
              </a:ext>
            </a:extLst>
          </p:cNvPr>
          <p:cNvSpPr>
            <a:spLocks noGrp="1"/>
          </p:cNvSpPr>
          <p:nvPr>
            <p:ph type="ftr" sz="quarter" idx="11"/>
          </p:nvPr>
        </p:nvSpPr>
        <p:spPr/>
        <p:txBody>
          <a:bodyPr/>
          <a:lstStyle/>
          <a:p>
            <a:endParaRPr lang="sl-SI"/>
          </a:p>
        </p:txBody>
      </p:sp>
      <p:sp>
        <p:nvSpPr>
          <p:cNvPr id="6" name="Označba mesta številke diapozitiva 5">
            <a:extLst>
              <a:ext uri="{FF2B5EF4-FFF2-40B4-BE49-F238E27FC236}">
                <a16:creationId xmlns:a16="http://schemas.microsoft.com/office/drawing/2014/main" id="{4A351267-EC55-E2A4-BF01-C194CBBC1ACB}"/>
              </a:ext>
            </a:extLst>
          </p:cNvPr>
          <p:cNvSpPr>
            <a:spLocks noGrp="1"/>
          </p:cNvSpPr>
          <p:nvPr>
            <p:ph type="sldNum" sz="quarter" idx="12"/>
          </p:nvPr>
        </p:nvSpPr>
        <p:spPr/>
        <p:txBody>
          <a:bodyPr/>
          <a:lstStyle/>
          <a:p>
            <a:fld id="{2A0F6D77-AFDB-4545-891A-A8B081CEFEB1}" type="slidenum">
              <a:rPr lang="sl-SI" smtClean="0"/>
              <a:t>‹#›</a:t>
            </a:fld>
            <a:endParaRPr lang="sl-SI"/>
          </a:p>
        </p:txBody>
      </p:sp>
    </p:spTree>
    <p:extLst>
      <p:ext uri="{BB962C8B-B14F-4D97-AF65-F5344CB8AC3E}">
        <p14:creationId xmlns:p14="http://schemas.microsoft.com/office/powerpoint/2010/main" val="12671163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Navpični naslov 1">
            <a:extLst>
              <a:ext uri="{FF2B5EF4-FFF2-40B4-BE49-F238E27FC236}">
                <a16:creationId xmlns:a16="http://schemas.microsoft.com/office/drawing/2014/main" id="{D4AE1C56-F02D-6D5D-B284-F9440C2E82C4}"/>
              </a:ext>
            </a:extLst>
          </p:cNvPr>
          <p:cNvSpPr>
            <a:spLocks noGrp="1"/>
          </p:cNvSpPr>
          <p:nvPr>
            <p:ph type="title" orient="vert"/>
          </p:nvPr>
        </p:nvSpPr>
        <p:spPr>
          <a:xfrm>
            <a:off x="8724900" y="365125"/>
            <a:ext cx="2628900" cy="5811838"/>
          </a:xfrm>
        </p:spPr>
        <p:txBody>
          <a:bodyPr vert="eaVert"/>
          <a:lstStyle/>
          <a:p>
            <a:r>
              <a:rPr lang="sl-SI"/>
              <a:t>Kliknite, če želite urediti slog naslova matrice</a:t>
            </a:r>
          </a:p>
        </p:txBody>
      </p:sp>
      <p:sp>
        <p:nvSpPr>
          <p:cNvPr id="3" name="Označba mesta navpičnega besedila 2">
            <a:extLst>
              <a:ext uri="{FF2B5EF4-FFF2-40B4-BE49-F238E27FC236}">
                <a16:creationId xmlns:a16="http://schemas.microsoft.com/office/drawing/2014/main" id="{518A7F08-F1B2-005F-3D3F-25D040FDAA56}"/>
              </a:ext>
            </a:extLst>
          </p:cNvPr>
          <p:cNvSpPr>
            <a:spLocks noGrp="1"/>
          </p:cNvSpPr>
          <p:nvPr>
            <p:ph type="body" orient="vert" idx="1"/>
          </p:nvPr>
        </p:nvSpPr>
        <p:spPr>
          <a:xfrm>
            <a:off x="838200" y="365125"/>
            <a:ext cx="7734300" cy="5811838"/>
          </a:xfrm>
        </p:spPr>
        <p:txBody>
          <a:bodyPr vert="eaVert"/>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datuma 3">
            <a:extLst>
              <a:ext uri="{FF2B5EF4-FFF2-40B4-BE49-F238E27FC236}">
                <a16:creationId xmlns:a16="http://schemas.microsoft.com/office/drawing/2014/main" id="{4C8A9551-58F5-AA31-F073-46147C6C04EE}"/>
              </a:ext>
            </a:extLst>
          </p:cNvPr>
          <p:cNvSpPr>
            <a:spLocks noGrp="1"/>
          </p:cNvSpPr>
          <p:nvPr>
            <p:ph type="dt" sz="half" idx="10"/>
          </p:nvPr>
        </p:nvSpPr>
        <p:spPr/>
        <p:txBody>
          <a:bodyPr/>
          <a:lstStyle/>
          <a:p>
            <a:fld id="{E6A81406-FC93-4309-B319-5C89EBA3297B}" type="datetimeFigureOut">
              <a:rPr lang="sl-SI" smtClean="0"/>
              <a:t>16. 11. 2023</a:t>
            </a:fld>
            <a:endParaRPr lang="sl-SI"/>
          </a:p>
        </p:txBody>
      </p:sp>
      <p:sp>
        <p:nvSpPr>
          <p:cNvPr id="5" name="Označba mesta noge 4">
            <a:extLst>
              <a:ext uri="{FF2B5EF4-FFF2-40B4-BE49-F238E27FC236}">
                <a16:creationId xmlns:a16="http://schemas.microsoft.com/office/drawing/2014/main" id="{283ACB8E-4B6C-17F8-5124-24B101BF427C}"/>
              </a:ext>
            </a:extLst>
          </p:cNvPr>
          <p:cNvSpPr>
            <a:spLocks noGrp="1"/>
          </p:cNvSpPr>
          <p:nvPr>
            <p:ph type="ftr" sz="quarter" idx="11"/>
          </p:nvPr>
        </p:nvSpPr>
        <p:spPr/>
        <p:txBody>
          <a:bodyPr/>
          <a:lstStyle/>
          <a:p>
            <a:endParaRPr lang="sl-SI"/>
          </a:p>
        </p:txBody>
      </p:sp>
      <p:sp>
        <p:nvSpPr>
          <p:cNvPr id="6" name="Označba mesta številke diapozitiva 5">
            <a:extLst>
              <a:ext uri="{FF2B5EF4-FFF2-40B4-BE49-F238E27FC236}">
                <a16:creationId xmlns:a16="http://schemas.microsoft.com/office/drawing/2014/main" id="{419CF50C-3CD4-57C4-BCEE-7A28D4F7F3E0}"/>
              </a:ext>
            </a:extLst>
          </p:cNvPr>
          <p:cNvSpPr>
            <a:spLocks noGrp="1"/>
          </p:cNvSpPr>
          <p:nvPr>
            <p:ph type="sldNum" sz="quarter" idx="12"/>
          </p:nvPr>
        </p:nvSpPr>
        <p:spPr/>
        <p:txBody>
          <a:bodyPr/>
          <a:lstStyle/>
          <a:p>
            <a:fld id="{2A0F6D77-AFDB-4545-891A-A8B081CEFEB1}" type="slidenum">
              <a:rPr lang="sl-SI" smtClean="0"/>
              <a:t>‹#›</a:t>
            </a:fld>
            <a:endParaRPr lang="sl-SI"/>
          </a:p>
        </p:txBody>
      </p:sp>
    </p:spTree>
    <p:extLst>
      <p:ext uri="{BB962C8B-B14F-4D97-AF65-F5344CB8AC3E}">
        <p14:creationId xmlns:p14="http://schemas.microsoft.com/office/powerpoint/2010/main" val="34193939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7B2C9FC4-12C4-0E6A-04E4-C6D206F82700}"/>
              </a:ext>
            </a:extLst>
          </p:cNvPr>
          <p:cNvSpPr>
            <a:spLocks noGrp="1"/>
          </p:cNvSpPr>
          <p:nvPr>
            <p:ph type="title"/>
          </p:nvPr>
        </p:nvSpPr>
        <p:spPr/>
        <p:txBody>
          <a:bodyPr/>
          <a:lstStyle/>
          <a:p>
            <a:r>
              <a:rPr lang="sl-SI"/>
              <a:t>Kliknite, če želite urediti slog naslova matrice</a:t>
            </a:r>
          </a:p>
        </p:txBody>
      </p:sp>
      <p:sp>
        <p:nvSpPr>
          <p:cNvPr id="3" name="Označba mesta vsebine 2">
            <a:extLst>
              <a:ext uri="{FF2B5EF4-FFF2-40B4-BE49-F238E27FC236}">
                <a16:creationId xmlns:a16="http://schemas.microsoft.com/office/drawing/2014/main" id="{69A5D8AA-550C-5ADA-CCF5-B83169FD3E75}"/>
              </a:ext>
            </a:extLst>
          </p:cNvPr>
          <p:cNvSpPr>
            <a:spLocks noGrp="1"/>
          </p:cNvSpPr>
          <p:nvPr>
            <p:ph idx="1"/>
          </p:nvPr>
        </p:nvSpPr>
        <p:spPr/>
        <p:txBody>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datuma 3">
            <a:extLst>
              <a:ext uri="{FF2B5EF4-FFF2-40B4-BE49-F238E27FC236}">
                <a16:creationId xmlns:a16="http://schemas.microsoft.com/office/drawing/2014/main" id="{BC73CCCF-7605-25F6-9819-3A939891F496}"/>
              </a:ext>
            </a:extLst>
          </p:cNvPr>
          <p:cNvSpPr>
            <a:spLocks noGrp="1"/>
          </p:cNvSpPr>
          <p:nvPr>
            <p:ph type="dt" sz="half" idx="10"/>
          </p:nvPr>
        </p:nvSpPr>
        <p:spPr/>
        <p:txBody>
          <a:bodyPr/>
          <a:lstStyle/>
          <a:p>
            <a:fld id="{E6A81406-FC93-4309-B319-5C89EBA3297B}" type="datetimeFigureOut">
              <a:rPr lang="sl-SI" smtClean="0"/>
              <a:t>16. 11. 2023</a:t>
            </a:fld>
            <a:endParaRPr lang="sl-SI"/>
          </a:p>
        </p:txBody>
      </p:sp>
      <p:sp>
        <p:nvSpPr>
          <p:cNvPr id="5" name="Označba mesta noge 4">
            <a:extLst>
              <a:ext uri="{FF2B5EF4-FFF2-40B4-BE49-F238E27FC236}">
                <a16:creationId xmlns:a16="http://schemas.microsoft.com/office/drawing/2014/main" id="{C96062CB-5B3F-B4E8-1459-FA195E2522DE}"/>
              </a:ext>
            </a:extLst>
          </p:cNvPr>
          <p:cNvSpPr>
            <a:spLocks noGrp="1"/>
          </p:cNvSpPr>
          <p:nvPr>
            <p:ph type="ftr" sz="quarter" idx="11"/>
          </p:nvPr>
        </p:nvSpPr>
        <p:spPr/>
        <p:txBody>
          <a:bodyPr/>
          <a:lstStyle/>
          <a:p>
            <a:endParaRPr lang="sl-SI"/>
          </a:p>
        </p:txBody>
      </p:sp>
      <p:sp>
        <p:nvSpPr>
          <p:cNvPr id="6" name="Označba mesta številke diapozitiva 5">
            <a:extLst>
              <a:ext uri="{FF2B5EF4-FFF2-40B4-BE49-F238E27FC236}">
                <a16:creationId xmlns:a16="http://schemas.microsoft.com/office/drawing/2014/main" id="{17A4FA3A-C2CB-0AD6-6627-8D8701AE57C4}"/>
              </a:ext>
            </a:extLst>
          </p:cNvPr>
          <p:cNvSpPr>
            <a:spLocks noGrp="1"/>
          </p:cNvSpPr>
          <p:nvPr>
            <p:ph type="sldNum" sz="quarter" idx="12"/>
          </p:nvPr>
        </p:nvSpPr>
        <p:spPr/>
        <p:txBody>
          <a:bodyPr/>
          <a:lstStyle/>
          <a:p>
            <a:fld id="{2A0F6D77-AFDB-4545-891A-A8B081CEFEB1}" type="slidenum">
              <a:rPr lang="sl-SI" smtClean="0"/>
              <a:t>‹#›</a:t>
            </a:fld>
            <a:endParaRPr lang="sl-SI"/>
          </a:p>
        </p:txBody>
      </p:sp>
    </p:spTree>
    <p:extLst>
      <p:ext uri="{BB962C8B-B14F-4D97-AF65-F5344CB8AC3E}">
        <p14:creationId xmlns:p14="http://schemas.microsoft.com/office/powerpoint/2010/main" val="1693009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Glava odseka">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4AE45772-7584-91EC-3D2D-169A3D0EDE23}"/>
              </a:ext>
            </a:extLst>
          </p:cNvPr>
          <p:cNvSpPr>
            <a:spLocks noGrp="1"/>
          </p:cNvSpPr>
          <p:nvPr>
            <p:ph type="title"/>
          </p:nvPr>
        </p:nvSpPr>
        <p:spPr>
          <a:xfrm>
            <a:off x="831850" y="1709738"/>
            <a:ext cx="10515600" cy="2852737"/>
          </a:xfrm>
        </p:spPr>
        <p:txBody>
          <a:bodyPr anchor="b"/>
          <a:lstStyle>
            <a:lvl1pPr>
              <a:defRPr sz="6000"/>
            </a:lvl1pPr>
          </a:lstStyle>
          <a:p>
            <a:r>
              <a:rPr lang="sl-SI"/>
              <a:t>Kliknite, če želite urediti slog naslova matrice</a:t>
            </a:r>
          </a:p>
        </p:txBody>
      </p:sp>
      <p:sp>
        <p:nvSpPr>
          <p:cNvPr id="3" name="Označba mesta besedila 2">
            <a:extLst>
              <a:ext uri="{FF2B5EF4-FFF2-40B4-BE49-F238E27FC236}">
                <a16:creationId xmlns:a16="http://schemas.microsoft.com/office/drawing/2014/main" id="{1FAF899E-0A17-EBA7-9192-083530C3D20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l-SI"/>
              <a:t>Kliknite za urejanje slogov besedila matrice</a:t>
            </a:r>
          </a:p>
        </p:txBody>
      </p:sp>
      <p:sp>
        <p:nvSpPr>
          <p:cNvPr id="4" name="Označba mesta datuma 3">
            <a:extLst>
              <a:ext uri="{FF2B5EF4-FFF2-40B4-BE49-F238E27FC236}">
                <a16:creationId xmlns:a16="http://schemas.microsoft.com/office/drawing/2014/main" id="{DFD96EBE-2593-AA92-533C-30CE41C20F6C}"/>
              </a:ext>
            </a:extLst>
          </p:cNvPr>
          <p:cNvSpPr>
            <a:spLocks noGrp="1"/>
          </p:cNvSpPr>
          <p:nvPr>
            <p:ph type="dt" sz="half" idx="10"/>
          </p:nvPr>
        </p:nvSpPr>
        <p:spPr/>
        <p:txBody>
          <a:bodyPr/>
          <a:lstStyle/>
          <a:p>
            <a:fld id="{E6A81406-FC93-4309-B319-5C89EBA3297B}" type="datetimeFigureOut">
              <a:rPr lang="sl-SI" smtClean="0"/>
              <a:t>16. 11. 2023</a:t>
            </a:fld>
            <a:endParaRPr lang="sl-SI"/>
          </a:p>
        </p:txBody>
      </p:sp>
      <p:sp>
        <p:nvSpPr>
          <p:cNvPr id="5" name="Označba mesta noge 4">
            <a:extLst>
              <a:ext uri="{FF2B5EF4-FFF2-40B4-BE49-F238E27FC236}">
                <a16:creationId xmlns:a16="http://schemas.microsoft.com/office/drawing/2014/main" id="{96E9F5A6-48D0-7826-FD9E-295D5CC6DCF0}"/>
              </a:ext>
            </a:extLst>
          </p:cNvPr>
          <p:cNvSpPr>
            <a:spLocks noGrp="1"/>
          </p:cNvSpPr>
          <p:nvPr>
            <p:ph type="ftr" sz="quarter" idx="11"/>
          </p:nvPr>
        </p:nvSpPr>
        <p:spPr/>
        <p:txBody>
          <a:bodyPr/>
          <a:lstStyle/>
          <a:p>
            <a:endParaRPr lang="sl-SI"/>
          </a:p>
        </p:txBody>
      </p:sp>
      <p:sp>
        <p:nvSpPr>
          <p:cNvPr id="6" name="Označba mesta številke diapozitiva 5">
            <a:extLst>
              <a:ext uri="{FF2B5EF4-FFF2-40B4-BE49-F238E27FC236}">
                <a16:creationId xmlns:a16="http://schemas.microsoft.com/office/drawing/2014/main" id="{134754C9-1790-418A-D1BE-00E87B7CB7C3}"/>
              </a:ext>
            </a:extLst>
          </p:cNvPr>
          <p:cNvSpPr>
            <a:spLocks noGrp="1"/>
          </p:cNvSpPr>
          <p:nvPr>
            <p:ph type="sldNum" sz="quarter" idx="12"/>
          </p:nvPr>
        </p:nvSpPr>
        <p:spPr/>
        <p:txBody>
          <a:bodyPr/>
          <a:lstStyle/>
          <a:p>
            <a:fld id="{2A0F6D77-AFDB-4545-891A-A8B081CEFEB1}" type="slidenum">
              <a:rPr lang="sl-SI" smtClean="0"/>
              <a:t>‹#›</a:t>
            </a:fld>
            <a:endParaRPr lang="sl-SI"/>
          </a:p>
        </p:txBody>
      </p:sp>
    </p:spTree>
    <p:extLst>
      <p:ext uri="{BB962C8B-B14F-4D97-AF65-F5344CB8AC3E}">
        <p14:creationId xmlns:p14="http://schemas.microsoft.com/office/powerpoint/2010/main" val="36003094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CC20F7FC-2C22-3AD7-3570-797940F7A048}"/>
              </a:ext>
            </a:extLst>
          </p:cNvPr>
          <p:cNvSpPr>
            <a:spLocks noGrp="1"/>
          </p:cNvSpPr>
          <p:nvPr>
            <p:ph type="title"/>
          </p:nvPr>
        </p:nvSpPr>
        <p:spPr/>
        <p:txBody>
          <a:bodyPr/>
          <a:lstStyle/>
          <a:p>
            <a:r>
              <a:rPr lang="sl-SI"/>
              <a:t>Kliknite, če želite urediti slog naslova matrice</a:t>
            </a:r>
          </a:p>
        </p:txBody>
      </p:sp>
      <p:sp>
        <p:nvSpPr>
          <p:cNvPr id="3" name="Označba mesta vsebine 2">
            <a:extLst>
              <a:ext uri="{FF2B5EF4-FFF2-40B4-BE49-F238E27FC236}">
                <a16:creationId xmlns:a16="http://schemas.microsoft.com/office/drawing/2014/main" id="{CC367382-9B58-02EE-B19C-C19E292A1521}"/>
              </a:ext>
            </a:extLst>
          </p:cNvPr>
          <p:cNvSpPr>
            <a:spLocks noGrp="1"/>
          </p:cNvSpPr>
          <p:nvPr>
            <p:ph sz="half" idx="1"/>
          </p:nvPr>
        </p:nvSpPr>
        <p:spPr>
          <a:xfrm>
            <a:off x="838200" y="1825625"/>
            <a:ext cx="5181600" cy="4351338"/>
          </a:xfrm>
        </p:spPr>
        <p:txBody>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vsebine 3">
            <a:extLst>
              <a:ext uri="{FF2B5EF4-FFF2-40B4-BE49-F238E27FC236}">
                <a16:creationId xmlns:a16="http://schemas.microsoft.com/office/drawing/2014/main" id="{5A4DEBE2-F9C4-907C-BCA4-AE3DBF55A954}"/>
              </a:ext>
            </a:extLst>
          </p:cNvPr>
          <p:cNvSpPr>
            <a:spLocks noGrp="1"/>
          </p:cNvSpPr>
          <p:nvPr>
            <p:ph sz="half" idx="2"/>
          </p:nvPr>
        </p:nvSpPr>
        <p:spPr>
          <a:xfrm>
            <a:off x="6172200" y="1825625"/>
            <a:ext cx="5181600" cy="4351338"/>
          </a:xfrm>
        </p:spPr>
        <p:txBody>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5" name="Označba mesta datuma 4">
            <a:extLst>
              <a:ext uri="{FF2B5EF4-FFF2-40B4-BE49-F238E27FC236}">
                <a16:creationId xmlns:a16="http://schemas.microsoft.com/office/drawing/2014/main" id="{6AF6F522-D666-C865-6A93-8A731AD894E0}"/>
              </a:ext>
            </a:extLst>
          </p:cNvPr>
          <p:cNvSpPr>
            <a:spLocks noGrp="1"/>
          </p:cNvSpPr>
          <p:nvPr>
            <p:ph type="dt" sz="half" idx="10"/>
          </p:nvPr>
        </p:nvSpPr>
        <p:spPr/>
        <p:txBody>
          <a:bodyPr/>
          <a:lstStyle/>
          <a:p>
            <a:fld id="{E6A81406-FC93-4309-B319-5C89EBA3297B}" type="datetimeFigureOut">
              <a:rPr lang="sl-SI" smtClean="0"/>
              <a:t>16. 11. 2023</a:t>
            </a:fld>
            <a:endParaRPr lang="sl-SI"/>
          </a:p>
        </p:txBody>
      </p:sp>
      <p:sp>
        <p:nvSpPr>
          <p:cNvPr id="6" name="Označba mesta noge 5">
            <a:extLst>
              <a:ext uri="{FF2B5EF4-FFF2-40B4-BE49-F238E27FC236}">
                <a16:creationId xmlns:a16="http://schemas.microsoft.com/office/drawing/2014/main" id="{24559DFC-0715-E9C4-ADB2-11BCA4079101}"/>
              </a:ext>
            </a:extLst>
          </p:cNvPr>
          <p:cNvSpPr>
            <a:spLocks noGrp="1"/>
          </p:cNvSpPr>
          <p:nvPr>
            <p:ph type="ftr" sz="quarter" idx="11"/>
          </p:nvPr>
        </p:nvSpPr>
        <p:spPr/>
        <p:txBody>
          <a:bodyPr/>
          <a:lstStyle/>
          <a:p>
            <a:endParaRPr lang="sl-SI"/>
          </a:p>
        </p:txBody>
      </p:sp>
      <p:sp>
        <p:nvSpPr>
          <p:cNvPr id="7" name="Označba mesta številke diapozitiva 6">
            <a:extLst>
              <a:ext uri="{FF2B5EF4-FFF2-40B4-BE49-F238E27FC236}">
                <a16:creationId xmlns:a16="http://schemas.microsoft.com/office/drawing/2014/main" id="{471DAE78-E497-15A5-6E78-253617D841C7}"/>
              </a:ext>
            </a:extLst>
          </p:cNvPr>
          <p:cNvSpPr>
            <a:spLocks noGrp="1"/>
          </p:cNvSpPr>
          <p:nvPr>
            <p:ph type="sldNum" sz="quarter" idx="12"/>
          </p:nvPr>
        </p:nvSpPr>
        <p:spPr/>
        <p:txBody>
          <a:bodyPr/>
          <a:lstStyle/>
          <a:p>
            <a:fld id="{2A0F6D77-AFDB-4545-891A-A8B081CEFEB1}" type="slidenum">
              <a:rPr lang="sl-SI" smtClean="0"/>
              <a:t>‹#›</a:t>
            </a:fld>
            <a:endParaRPr lang="sl-SI"/>
          </a:p>
        </p:txBody>
      </p:sp>
    </p:spTree>
    <p:extLst>
      <p:ext uri="{BB962C8B-B14F-4D97-AF65-F5344CB8AC3E}">
        <p14:creationId xmlns:p14="http://schemas.microsoft.com/office/powerpoint/2010/main" val="42941182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3C43C1CC-2B8D-B1B1-05ED-1B689B0C98D3}"/>
              </a:ext>
            </a:extLst>
          </p:cNvPr>
          <p:cNvSpPr>
            <a:spLocks noGrp="1"/>
          </p:cNvSpPr>
          <p:nvPr>
            <p:ph type="title"/>
          </p:nvPr>
        </p:nvSpPr>
        <p:spPr>
          <a:xfrm>
            <a:off x="839788" y="365125"/>
            <a:ext cx="10515600" cy="1325563"/>
          </a:xfrm>
        </p:spPr>
        <p:txBody>
          <a:bodyPr/>
          <a:lstStyle/>
          <a:p>
            <a:r>
              <a:rPr lang="sl-SI"/>
              <a:t>Kliknite, če želite urediti slog naslova matrice</a:t>
            </a:r>
          </a:p>
        </p:txBody>
      </p:sp>
      <p:sp>
        <p:nvSpPr>
          <p:cNvPr id="3" name="Označba mesta besedila 2">
            <a:extLst>
              <a:ext uri="{FF2B5EF4-FFF2-40B4-BE49-F238E27FC236}">
                <a16:creationId xmlns:a16="http://schemas.microsoft.com/office/drawing/2014/main" id="{0D869F47-72A2-C46B-CBBA-87E20DDC56A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a:t>Kliknite za urejanje slogov besedila matrice</a:t>
            </a:r>
          </a:p>
        </p:txBody>
      </p:sp>
      <p:sp>
        <p:nvSpPr>
          <p:cNvPr id="4" name="Označba mesta vsebine 3">
            <a:extLst>
              <a:ext uri="{FF2B5EF4-FFF2-40B4-BE49-F238E27FC236}">
                <a16:creationId xmlns:a16="http://schemas.microsoft.com/office/drawing/2014/main" id="{879E51C9-F4B3-EA51-233A-081270D89E2D}"/>
              </a:ext>
            </a:extLst>
          </p:cNvPr>
          <p:cNvSpPr>
            <a:spLocks noGrp="1"/>
          </p:cNvSpPr>
          <p:nvPr>
            <p:ph sz="half" idx="2"/>
          </p:nvPr>
        </p:nvSpPr>
        <p:spPr>
          <a:xfrm>
            <a:off x="839788" y="2505075"/>
            <a:ext cx="5157787" cy="3684588"/>
          </a:xfrm>
        </p:spPr>
        <p:txBody>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5" name="Označba mesta besedila 4">
            <a:extLst>
              <a:ext uri="{FF2B5EF4-FFF2-40B4-BE49-F238E27FC236}">
                <a16:creationId xmlns:a16="http://schemas.microsoft.com/office/drawing/2014/main" id="{43CC6570-DC27-D19B-2E71-36EE9F9C3D1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a:t>Kliknite za urejanje slogov besedila matrice</a:t>
            </a:r>
          </a:p>
        </p:txBody>
      </p:sp>
      <p:sp>
        <p:nvSpPr>
          <p:cNvPr id="6" name="Označba mesta vsebine 5">
            <a:extLst>
              <a:ext uri="{FF2B5EF4-FFF2-40B4-BE49-F238E27FC236}">
                <a16:creationId xmlns:a16="http://schemas.microsoft.com/office/drawing/2014/main" id="{C2FCD8FB-2235-CF28-8B6E-D85B45A750DD}"/>
              </a:ext>
            </a:extLst>
          </p:cNvPr>
          <p:cNvSpPr>
            <a:spLocks noGrp="1"/>
          </p:cNvSpPr>
          <p:nvPr>
            <p:ph sz="quarter" idx="4"/>
          </p:nvPr>
        </p:nvSpPr>
        <p:spPr>
          <a:xfrm>
            <a:off x="6172200" y="2505075"/>
            <a:ext cx="5183188" cy="3684588"/>
          </a:xfrm>
        </p:spPr>
        <p:txBody>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7" name="Označba mesta datuma 6">
            <a:extLst>
              <a:ext uri="{FF2B5EF4-FFF2-40B4-BE49-F238E27FC236}">
                <a16:creationId xmlns:a16="http://schemas.microsoft.com/office/drawing/2014/main" id="{E4ACEFCF-AF62-EE3A-FB2C-5899DD6CA0AD}"/>
              </a:ext>
            </a:extLst>
          </p:cNvPr>
          <p:cNvSpPr>
            <a:spLocks noGrp="1"/>
          </p:cNvSpPr>
          <p:nvPr>
            <p:ph type="dt" sz="half" idx="10"/>
          </p:nvPr>
        </p:nvSpPr>
        <p:spPr/>
        <p:txBody>
          <a:bodyPr/>
          <a:lstStyle/>
          <a:p>
            <a:fld id="{E6A81406-FC93-4309-B319-5C89EBA3297B}" type="datetimeFigureOut">
              <a:rPr lang="sl-SI" smtClean="0"/>
              <a:t>16. 11. 2023</a:t>
            </a:fld>
            <a:endParaRPr lang="sl-SI"/>
          </a:p>
        </p:txBody>
      </p:sp>
      <p:sp>
        <p:nvSpPr>
          <p:cNvPr id="8" name="Označba mesta noge 7">
            <a:extLst>
              <a:ext uri="{FF2B5EF4-FFF2-40B4-BE49-F238E27FC236}">
                <a16:creationId xmlns:a16="http://schemas.microsoft.com/office/drawing/2014/main" id="{0D8506E0-B4CD-F2FC-932D-9538A66A9CA1}"/>
              </a:ext>
            </a:extLst>
          </p:cNvPr>
          <p:cNvSpPr>
            <a:spLocks noGrp="1"/>
          </p:cNvSpPr>
          <p:nvPr>
            <p:ph type="ftr" sz="quarter" idx="11"/>
          </p:nvPr>
        </p:nvSpPr>
        <p:spPr/>
        <p:txBody>
          <a:bodyPr/>
          <a:lstStyle/>
          <a:p>
            <a:endParaRPr lang="sl-SI"/>
          </a:p>
        </p:txBody>
      </p:sp>
      <p:sp>
        <p:nvSpPr>
          <p:cNvPr id="9" name="Označba mesta številke diapozitiva 8">
            <a:extLst>
              <a:ext uri="{FF2B5EF4-FFF2-40B4-BE49-F238E27FC236}">
                <a16:creationId xmlns:a16="http://schemas.microsoft.com/office/drawing/2014/main" id="{ECF2C8D8-889A-0940-C4F4-B7846EB06DA7}"/>
              </a:ext>
            </a:extLst>
          </p:cNvPr>
          <p:cNvSpPr>
            <a:spLocks noGrp="1"/>
          </p:cNvSpPr>
          <p:nvPr>
            <p:ph type="sldNum" sz="quarter" idx="12"/>
          </p:nvPr>
        </p:nvSpPr>
        <p:spPr/>
        <p:txBody>
          <a:bodyPr/>
          <a:lstStyle/>
          <a:p>
            <a:fld id="{2A0F6D77-AFDB-4545-891A-A8B081CEFEB1}" type="slidenum">
              <a:rPr lang="sl-SI" smtClean="0"/>
              <a:t>‹#›</a:t>
            </a:fld>
            <a:endParaRPr lang="sl-SI"/>
          </a:p>
        </p:txBody>
      </p:sp>
    </p:spTree>
    <p:extLst>
      <p:ext uri="{BB962C8B-B14F-4D97-AF65-F5344CB8AC3E}">
        <p14:creationId xmlns:p14="http://schemas.microsoft.com/office/powerpoint/2010/main" val="1074480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7546D372-ED91-11B0-E410-D23BDD0DDE59}"/>
              </a:ext>
            </a:extLst>
          </p:cNvPr>
          <p:cNvSpPr>
            <a:spLocks noGrp="1"/>
          </p:cNvSpPr>
          <p:nvPr>
            <p:ph type="title"/>
          </p:nvPr>
        </p:nvSpPr>
        <p:spPr/>
        <p:txBody>
          <a:bodyPr/>
          <a:lstStyle/>
          <a:p>
            <a:r>
              <a:rPr lang="sl-SI"/>
              <a:t>Kliknite, če želite urediti slog naslova matrice</a:t>
            </a:r>
          </a:p>
        </p:txBody>
      </p:sp>
      <p:sp>
        <p:nvSpPr>
          <p:cNvPr id="3" name="Označba mesta datuma 2">
            <a:extLst>
              <a:ext uri="{FF2B5EF4-FFF2-40B4-BE49-F238E27FC236}">
                <a16:creationId xmlns:a16="http://schemas.microsoft.com/office/drawing/2014/main" id="{08C6573F-DAA4-A601-BC52-55F998EABB97}"/>
              </a:ext>
            </a:extLst>
          </p:cNvPr>
          <p:cNvSpPr>
            <a:spLocks noGrp="1"/>
          </p:cNvSpPr>
          <p:nvPr>
            <p:ph type="dt" sz="half" idx="10"/>
          </p:nvPr>
        </p:nvSpPr>
        <p:spPr/>
        <p:txBody>
          <a:bodyPr/>
          <a:lstStyle/>
          <a:p>
            <a:fld id="{E6A81406-FC93-4309-B319-5C89EBA3297B}" type="datetimeFigureOut">
              <a:rPr lang="sl-SI" smtClean="0"/>
              <a:t>16. 11. 2023</a:t>
            </a:fld>
            <a:endParaRPr lang="sl-SI"/>
          </a:p>
        </p:txBody>
      </p:sp>
      <p:sp>
        <p:nvSpPr>
          <p:cNvPr id="4" name="Označba mesta noge 3">
            <a:extLst>
              <a:ext uri="{FF2B5EF4-FFF2-40B4-BE49-F238E27FC236}">
                <a16:creationId xmlns:a16="http://schemas.microsoft.com/office/drawing/2014/main" id="{A115192A-C68A-ECBF-9BAA-B175E9C8D72B}"/>
              </a:ext>
            </a:extLst>
          </p:cNvPr>
          <p:cNvSpPr>
            <a:spLocks noGrp="1"/>
          </p:cNvSpPr>
          <p:nvPr>
            <p:ph type="ftr" sz="quarter" idx="11"/>
          </p:nvPr>
        </p:nvSpPr>
        <p:spPr/>
        <p:txBody>
          <a:bodyPr/>
          <a:lstStyle/>
          <a:p>
            <a:endParaRPr lang="sl-SI"/>
          </a:p>
        </p:txBody>
      </p:sp>
      <p:sp>
        <p:nvSpPr>
          <p:cNvPr id="5" name="Označba mesta številke diapozitiva 4">
            <a:extLst>
              <a:ext uri="{FF2B5EF4-FFF2-40B4-BE49-F238E27FC236}">
                <a16:creationId xmlns:a16="http://schemas.microsoft.com/office/drawing/2014/main" id="{77D28EED-B49E-7A42-1D49-F4A1112ED296}"/>
              </a:ext>
            </a:extLst>
          </p:cNvPr>
          <p:cNvSpPr>
            <a:spLocks noGrp="1"/>
          </p:cNvSpPr>
          <p:nvPr>
            <p:ph type="sldNum" sz="quarter" idx="12"/>
          </p:nvPr>
        </p:nvSpPr>
        <p:spPr/>
        <p:txBody>
          <a:bodyPr/>
          <a:lstStyle/>
          <a:p>
            <a:fld id="{2A0F6D77-AFDB-4545-891A-A8B081CEFEB1}" type="slidenum">
              <a:rPr lang="sl-SI" smtClean="0"/>
              <a:t>‹#›</a:t>
            </a:fld>
            <a:endParaRPr lang="sl-SI"/>
          </a:p>
        </p:txBody>
      </p:sp>
    </p:spTree>
    <p:extLst>
      <p:ext uri="{BB962C8B-B14F-4D97-AF65-F5344CB8AC3E}">
        <p14:creationId xmlns:p14="http://schemas.microsoft.com/office/powerpoint/2010/main" val="15645552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Označba mesta datuma 1">
            <a:extLst>
              <a:ext uri="{FF2B5EF4-FFF2-40B4-BE49-F238E27FC236}">
                <a16:creationId xmlns:a16="http://schemas.microsoft.com/office/drawing/2014/main" id="{BC7D8517-0826-E37C-F74D-2D7386BAA374}"/>
              </a:ext>
            </a:extLst>
          </p:cNvPr>
          <p:cNvSpPr>
            <a:spLocks noGrp="1"/>
          </p:cNvSpPr>
          <p:nvPr>
            <p:ph type="dt" sz="half" idx="10"/>
          </p:nvPr>
        </p:nvSpPr>
        <p:spPr/>
        <p:txBody>
          <a:bodyPr/>
          <a:lstStyle/>
          <a:p>
            <a:fld id="{E6A81406-FC93-4309-B319-5C89EBA3297B}" type="datetimeFigureOut">
              <a:rPr lang="sl-SI" smtClean="0"/>
              <a:t>16. 11. 2023</a:t>
            </a:fld>
            <a:endParaRPr lang="sl-SI"/>
          </a:p>
        </p:txBody>
      </p:sp>
      <p:sp>
        <p:nvSpPr>
          <p:cNvPr id="3" name="Označba mesta noge 2">
            <a:extLst>
              <a:ext uri="{FF2B5EF4-FFF2-40B4-BE49-F238E27FC236}">
                <a16:creationId xmlns:a16="http://schemas.microsoft.com/office/drawing/2014/main" id="{01606891-C238-C1CA-DFB2-8FF71942071B}"/>
              </a:ext>
            </a:extLst>
          </p:cNvPr>
          <p:cNvSpPr>
            <a:spLocks noGrp="1"/>
          </p:cNvSpPr>
          <p:nvPr>
            <p:ph type="ftr" sz="quarter" idx="11"/>
          </p:nvPr>
        </p:nvSpPr>
        <p:spPr/>
        <p:txBody>
          <a:bodyPr/>
          <a:lstStyle/>
          <a:p>
            <a:endParaRPr lang="sl-SI"/>
          </a:p>
        </p:txBody>
      </p:sp>
      <p:sp>
        <p:nvSpPr>
          <p:cNvPr id="4" name="Označba mesta številke diapozitiva 3">
            <a:extLst>
              <a:ext uri="{FF2B5EF4-FFF2-40B4-BE49-F238E27FC236}">
                <a16:creationId xmlns:a16="http://schemas.microsoft.com/office/drawing/2014/main" id="{F23A411E-7E78-0B08-9D08-52495E7EDC0E}"/>
              </a:ext>
            </a:extLst>
          </p:cNvPr>
          <p:cNvSpPr>
            <a:spLocks noGrp="1"/>
          </p:cNvSpPr>
          <p:nvPr>
            <p:ph type="sldNum" sz="quarter" idx="12"/>
          </p:nvPr>
        </p:nvSpPr>
        <p:spPr/>
        <p:txBody>
          <a:bodyPr/>
          <a:lstStyle/>
          <a:p>
            <a:fld id="{2A0F6D77-AFDB-4545-891A-A8B081CEFEB1}" type="slidenum">
              <a:rPr lang="sl-SI" smtClean="0"/>
              <a:t>‹#›</a:t>
            </a:fld>
            <a:endParaRPr lang="sl-SI"/>
          </a:p>
        </p:txBody>
      </p:sp>
    </p:spTree>
    <p:extLst>
      <p:ext uri="{BB962C8B-B14F-4D97-AF65-F5344CB8AC3E}">
        <p14:creationId xmlns:p14="http://schemas.microsoft.com/office/powerpoint/2010/main" val="23952134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Vsebina z naslovom">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9515979B-0E57-C50A-1237-F4A369CD48FC}"/>
              </a:ext>
            </a:extLst>
          </p:cNvPr>
          <p:cNvSpPr>
            <a:spLocks noGrp="1"/>
          </p:cNvSpPr>
          <p:nvPr>
            <p:ph type="title"/>
          </p:nvPr>
        </p:nvSpPr>
        <p:spPr>
          <a:xfrm>
            <a:off x="839788" y="457200"/>
            <a:ext cx="3932237" cy="1600200"/>
          </a:xfrm>
        </p:spPr>
        <p:txBody>
          <a:bodyPr anchor="b"/>
          <a:lstStyle>
            <a:lvl1pPr>
              <a:defRPr sz="3200"/>
            </a:lvl1pPr>
          </a:lstStyle>
          <a:p>
            <a:r>
              <a:rPr lang="sl-SI"/>
              <a:t>Kliknite, če želite urediti slog naslova matrice</a:t>
            </a:r>
          </a:p>
        </p:txBody>
      </p:sp>
      <p:sp>
        <p:nvSpPr>
          <p:cNvPr id="3" name="Označba mesta vsebine 2">
            <a:extLst>
              <a:ext uri="{FF2B5EF4-FFF2-40B4-BE49-F238E27FC236}">
                <a16:creationId xmlns:a16="http://schemas.microsoft.com/office/drawing/2014/main" id="{BBC94C4C-14DA-236E-4CE3-BFB6AAC32C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besedila 3">
            <a:extLst>
              <a:ext uri="{FF2B5EF4-FFF2-40B4-BE49-F238E27FC236}">
                <a16:creationId xmlns:a16="http://schemas.microsoft.com/office/drawing/2014/main" id="{93CE4B8E-B8DD-5999-6B05-275D49AFA07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a:t>Kliknite za urejanje slogov besedila matrice</a:t>
            </a:r>
          </a:p>
        </p:txBody>
      </p:sp>
      <p:sp>
        <p:nvSpPr>
          <p:cNvPr id="5" name="Označba mesta datuma 4">
            <a:extLst>
              <a:ext uri="{FF2B5EF4-FFF2-40B4-BE49-F238E27FC236}">
                <a16:creationId xmlns:a16="http://schemas.microsoft.com/office/drawing/2014/main" id="{BC34FFDC-6337-7D21-25BB-9EDBE4E04946}"/>
              </a:ext>
            </a:extLst>
          </p:cNvPr>
          <p:cNvSpPr>
            <a:spLocks noGrp="1"/>
          </p:cNvSpPr>
          <p:nvPr>
            <p:ph type="dt" sz="half" idx="10"/>
          </p:nvPr>
        </p:nvSpPr>
        <p:spPr/>
        <p:txBody>
          <a:bodyPr/>
          <a:lstStyle/>
          <a:p>
            <a:fld id="{E6A81406-FC93-4309-B319-5C89EBA3297B}" type="datetimeFigureOut">
              <a:rPr lang="sl-SI" smtClean="0"/>
              <a:t>16. 11. 2023</a:t>
            </a:fld>
            <a:endParaRPr lang="sl-SI"/>
          </a:p>
        </p:txBody>
      </p:sp>
      <p:sp>
        <p:nvSpPr>
          <p:cNvPr id="6" name="Označba mesta noge 5">
            <a:extLst>
              <a:ext uri="{FF2B5EF4-FFF2-40B4-BE49-F238E27FC236}">
                <a16:creationId xmlns:a16="http://schemas.microsoft.com/office/drawing/2014/main" id="{AF711070-5297-F8A9-FA9D-C1CFAFFD04EE}"/>
              </a:ext>
            </a:extLst>
          </p:cNvPr>
          <p:cNvSpPr>
            <a:spLocks noGrp="1"/>
          </p:cNvSpPr>
          <p:nvPr>
            <p:ph type="ftr" sz="quarter" idx="11"/>
          </p:nvPr>
        </p:nvSpPr>
        <p:spPr/>
        <p:txBody>
          <a:bodyPr/>
          <a:lstStyle/>
          <a:p>
            <a:endParaRPr lang="sl-SI"/>
          </a:p>
        </p:txBody>
      </p:sp>
      <p:sp>
        <p:nvSpPr>
          <p:cNvPr id="7" name="Označba mesta številke diapozitiva 6">
            <a:extLst>
              <a:ext uri="{FF2B5EF4-FFF2-40B4-BE49-F238E27FC236}">
                <a16:creationId xmlns:a16="http://schemas.microsoft.com/office/drawing/2014/main" id="{32B35524-3F24-81E3-653D-BFE962DFF298}"/>
              </a:ext>
            </a:extLst>
          </p:cNvPr>
          <p:cNvSpPr>
            <a:spLocks noGrp="1"/>
          </p:cNvSpPr>
          <p:nvPr>
            <p:ph type="sldNum" sz="quarter" idx="12"/>
          </p:nvPr>
        </p:nvSpPr>
        <p:spPr/>
        <p:txBody>
          <a:bodyPr/>
          <a:lstStyle/>
          <a:p>
            <a:fld id="{2A0F6D77-AFDB-4545-891A-A8B081CEFEB1}" type="slidenum">
              <a:rPr lang="sl-SI" smtClean="0"/>
              <a:t>‹#›</a:t>
            </a:fld>
            <a:endParaRPr lang="sl-SI"/>
          </a:p>
        </p:txBody>
      </p:sp>
    </p:spTree>
    <p:extLst>
      <p:ext uri="{BB962C8B-B14F-4D97-AF65-F5344CB8AC3E}">
        <p14:creationId xmlns:p14="http://schemas.microsoft.com/office/powerpoint/2010/main" val="38629694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Naslov in slika">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96C040AC-4493-3E01-65D8-EEFDF7391FBF}"/>
              </a:ext>
            </a:extLst>
          </p:cNvPr>
          <p:cNvSpPr>
            <a:spLocks noGrp="1"/>
          </p:cNvSpPr>
          <p:nvPr>
            <p:ph type="title"/>
          </p:nvPr>
        </p:nvSpPr>
        <p:spPr>
          <a:xfrm>
            <a:off x="839788" y="457200"/>
            <a:ext cx="3932237" cy="1600200"/>
          </a:xfrm>
        </p:spPr>
        <p:txBody>
          <a:bodyPr anchor="b"/>
          <a:lstStyle>
            <a:lvl1pPr>
              <a:defRPr sz="3200"/>
            </a:lvl1pPr>
          </a:lstStyle>
          <a:p>
            <a:r>
              <a:rPr lang="sl-SI"/>
              <a:t>Kliknite, če želite urediti slog naslova matrice</a:t>
            </a:r>
          </a:p>
        </p:txBody>
      </p:sp>
      <p:sp>
        <p:nvSpPr>
          <p:cNvPr id="3" name="Označba mesta slike 2">
            <a:extLst>
              <a:ext uri="{FF2B5EF4-FFF2-40B4-BE49-F238E27FC236}">
                <a16:creationId xmlns:a16="http://schemas.microsoft.com/office/drawing/2014/main" id="{91ECF757-4819-3518-5B97-68AC49A92A2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l-SI"/>
          </a:p>
        </p:txBody>
      </p:sp>
      <p:sp>
        <p:nvSpPr>
          <p:cNvPr id="4" name="Označba mesta besedila 3">
            <a:extLst>
              <a:ext uri="{FF2B5EF4-FFF2-40B4-BE49-F238E27FC236}">
                <a16:creationId xmlns:a16="http://schemas.microsoft.com/office/drawing/2014/main" id="{43D4549A-1321-51CF-9C59-8856D0EDCC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a:t>Kliknite za urejanje slogov besedila matrice</a:t>
            </a:r>
          </a:p>
        </p:txBody>
      </p:sp>
      <p:sp>
        <p:nvSpPr>
          <p:cNvPr id="5" name="Označba mesta datuma 4">
            <a:extLst>
              <a:ext uri="{FF2B5EF4-FFF2-40B4-BE49-F238E27FC236}">
                <a16:creationId xmlns:a16="http://schemas.microsoft.com/office/drawing/2014/main" id="{5827F58D-C34F-3A31-2D2F-AE8B51980EAF}"/>
              </a:ext>
            </a:extLst>
          </p:cNvPr>
          <p:cNvSpPr>
            <a:spLocks noGrp="1"/>
          </p:cNvSpPr>
          <p:nvPr>
            <p:ph type="dt" sz="half" idx="10"/>
          </p:nvPr>
        </p:nvSpPr>
        <p:spPr/>
        <p:txBody>
          <a:bodyPr/>
          <a:lstStyle/>
          <a:p>
            <a:fld id="{E6A81406-FC93-4309-B319-5C89EBA3297B}" type="datetimeFigureOut">
              <a:rPr lang="sl-SI" smtClean="0"/>
              <a:t>16. 11. 2023</a:t>
            </a:fld>
            <a:endParaRPr lang="sl-SI"/>
          </a:p>
        </p:txBody>
      </p:sp>
      <p:sp>
        <p:nvSpPr>
          <p:cNvPr id="6" name="Označba mesta noge 5">
            <a:extLst>
              <a:ext uri="{FF2B5EF4-FFF2-40B4-BE49-F238E27FC236}">
                <a16:creationId xmlns:a16="http://schemas.microsoft.com/office/drawing/2014/main" id="{379CA4EB-223F-3C01-6F5F-FF44AA28D203}"/>
              </a:ext>
            </a:extLst>
          </p:cNvPr>
          <p:cNvSpPr>
            <a:spLocks noGrp="1"/>
          </p:cNvSpPr>
          <p:nvPr>
            <p:ph type="ftr" sz="quarter" idx="11"/>
          </p:nvPr>
        </p:nvSpPr>
        <p:spPr/>
        <p:txBody>
          <a:bodyPr/>
          <a:lstStyle/>
          <a:p>
            <a:endParaRPr lang="sl-SI"/>
          </a:p>
        </p:txBody>
      </p:sp>
      <p:sp>
        <p:nvSpPr>
          <p:cNvPr id="7" name="Označba mesta številke diapozitiva 6">
            <a:extLst>
              <a:ext uri="{FF2B5EF4-FFF2-40B4-BE49-F238E27FC236}">
                <a16:creationId xmlns:a16="http://schemas.microsoft.com/office/drawing/2014/main" id="{A8087822-DCD9-85BF-8338-56124B59C4C7}"/>
              </a:ext>
            </a:extLst>
          </p:cNvPr>
          <p:cNvSpPr>
            <a:spLocks noGrp="1"/>
          </p:cNvSpPr>
          <p:nvPr>
            <p:ph type="sldNum" sz="quarter" idx="12"/>
          </p:nvPr>
        </p:nvSpPr>
        <p:spPr/>
        <p:txBody>
          <a:bodyPr/>
          <a:lstStyle/>
          <a:p>
            <a:fld id="{2A0F6D77-AFDB-4545-891A-A8B081CEFEB1}" type="slidenum">
              <a:rPr lang="sl-SI" smtClean="0"/>
              <a:t>‹#›</a:t>
            </a:fld>
            <a:endParaRPr lang="sl-SI"/>
          </a:p>
        </p:txBody>
      </p:sp>
    </p:spTree>
    <p:extLst>
      <p:ext uri="{BB962C8B-B14F-4D97-AF65-F5344CB8AC3E}">
        <p14:creationId xmlns:p14="http://schemas.microsoft.com/office/powerpoint/2010/main" val="13419603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značba mesta naslova 1">
            <a:extLst>
              <a:ext uri="{FF2B5EF4-FFF2-40B4-BE49-F238E27FC236}">
                <a16:creationId xmlns:a16="http://schemas.microsoft.com/office/drawing/2014/main" id="{E02A3243-520D-3B71-066B-94415BFAB95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l-SI"/>
              <a:t>Kliknite, če želite urediti slog naslova matrice</a:t>
            </a:r>
          </a:p>
        </p:txBody>
      </p:sp>
      <p:sp>
        <p:nvSpPr>
          <p:cNvPr id="3" name="Označba mesta besedila 2">
            <a:extLst>
              <a:ext uri="{FF2B5EF4-FFF2-40B4-BE49-F238E27FC236}">
                <a16:creationId xmlns:a16="http://schemas.microsoft.com/office/drawing/2014/main" id="{955BB520-DB99-5906-F849-559301D819B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datuma 3">
            <a:extLst>
              <a:ext uri="{FF2B5EF4-FFF2-40B4-BE49-F238E27FC236}">
                <a16:creationId xmlns:a16="http://schemas.microsoft.com/office/drawing/2014/main" id="{D83BC339-64E3-0643-E9D9-0EC02275027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A81406-FC93-4309-B319-5C89EBA3297B}" type="datetimeFigureOut">
              <a:rPr lang="sl-SI" smtClean="0"/>
              <a:t>16. 11. 2023</a:t>
            </a:fld>
            <a:endParaRPr lang="sl-SI"/>
          </a:p>
        </p:txBody>
      </p:sp>
      <p:sp>
        <p:nvSpPr>
          <p:cNvPr id="5" name="Označba mesta noge 4">
            <a:extLst>
              <a:ext uri="{FF2B5EF4-FFF2-40B4-BE49-F238E27FC236}">
                <a16:creationId xmlns:a16="http://schemas.microsoft.com/office/drawing/2014/main" id="{5B53FA7A-5D75-9FCB-2054-AB42FA2213E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l-SI"/>
          </a:p>
        </p:txBody>
      </p:sp>
      <p:sp>
        <p:nvSpPr>
          <p:cNvPr id="6" name="Označba mesta številke diapozitiva 5">
            <a:extLst>
              <a:ext uri="{FF2B5EF4-FFF2-40B4-BE49-F238E27FC236}">
                <a16:creationId xmlns:a16="http://schemas.microsoft.com/office/drawing/2014/main" id="{D00752BF-21E2-C7B1-27B7-3710D768C5F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0F6D77-AFDB-4545-891A-A8B081CEFEB1}" type="slidenum">
              <a:rPr lang="sl-SI" smtClean="0"/>
              <a:t>‹#›</a:t>
            </a:fld>
            <a:endParaRPr lang="sl-SI"/>
          </a:p>
        </p:txBody>
      </p:sp>
    </p:spTree>
    <p:extLst>
      <p:ext uri="{BB962C8B-B14F-4D97-AF65-F5344CB8AC3E}">
        <p14:creationId xmlns:p14="http://schemas.microsoft.com/office/powerpoint/2010/main" val="28989606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8697B30B-C74D-F05C-1AEF-746537EBA85B}"/>
              </a:ext>
            </a:extLst>
          </p:cNvPr>
          <p:cNvSpPr>
            <a:spLocks noGrp="1"/>
          </p:cNvSpPr>
          <p:nvPr>
            <p:ph type="ctrTitle"/>
          </p:nvPr>
        </p:nvSpPr>
        <p:spPr>
          <a:xfrm>
            <a:off x="1524000" y="1122362"/>
            <a:ext cx="9144000" cy="2402891"/>
          </a:xfrm>
        </p:spPr>
        <p:txBody>
          <a:bodyPr>
            <a:normAutofit/>
          </a:bodyPr>
          <a:lstStyle/>
          <a:p>
            <a:pPr>
              <a:lnSpc>
                <a:spcPct val="107000"/>
              </a:lnSpc>
              <a:spcAft>
                <a:spcPts val="800"/>
              </a:spcAft>
            </a:pPr>
            <a:r>
              <a:rPr lang="sl-SI" sz="1800" dirty="0">
                <a:effectLst/>
                <a:latin typeface="Arial" panose="020B0604020202020204" pitchFamily="34" charset="0"/>
                <a:ea typeface="Calibri" panose="020F0502020204030204" pitchFamily="34" charset="0"/>
                <a:cs typeface="Times New Roman" panose="02020603050405020304" pitchFamily="18" charset="0"/>
              </a:rPr>
              <a:t>Sonja Starc</a:t>
            </a:r>
            <a:br>
              <a:rPr lang="sl-SI" sz="1800" dirty="0">
                <a:effectLst/>
                <a:latin typeface="Calibri" panose="020F0502020204030204" pitchFamily="34" charset="0"/>
                <a:ea typeface="Calibri" panose="020F0502020204030204" pitchFamily="34" charset="0"/>
                <a:cs typeface="Times New Roman" panose="02020603050405020304" pitchFamily="18" charset="0"/>
              </a:rPr>
            </a:br>
            <a:r>
              <a:rPr lang="sl-SI" sz="1800" dirty="0">
                <a:effectLst/>
                <a:latin typeface="Arial" panose="020B0604020202020204" pitchFamily="34" charset="0"/>
                <a:ea typeface="Calibri" panose="020F0502020204030204" pitchFamily="34" charset="0"/>
                <a:cs typeface="Times New Roman" panose="02020603050405020304" pitchFamily="18" charset="0"/>
              </a:rPr>
              <a:t>UP Pedagoška fakulteta</a:t>
            </a:r>
            <a:br>
              <a:rPr lang="sl-SI" sz="2000" dirty="0">
                <a:effectLst/>
                <a:latin typeface="Calibri" panose="020F0502020204030204" pitchFamily="34" charset="0"/>
                <a:ea typeface="Calibri" panose="020F0502020204030204" pitchFamily="34" charset="0"/>
                <a:cs typeface="Times New Roman" panose="02020603050405020304" pitchFamily="18" charset="0"/>
              </a:rPr>
            </a:br>
            <a:r>
              <a:rPr lang="sl-SI" sz="2000" dirty="0">
                <a:effectLst/>
                <a:latin typeface="Arial" panose="020B0604020202020204" pitchFamily="34" charset="0"/>
                <a:ea typeface="Calibri" panose="020F0502020204030204" pitchFamily="34" charset="0"/>
                <a:cs typeface="Times New Roman" panose="02020603050405020304" pitchFamily="18" charset="0"/>
              </a:rPr>
              <a:t> </a:t>
            </a:r>
            <a:br>
              <a:rPr lang="sl-SI" sz="2000" dirty="0">
                <a:effectLst/>
                <a:latin typeface="Calibri" panose="020F0502020204030204" pitchFamily="34" charset="0"/>
                <a:ea typeface="Calibri" panose="020F0502020204030204" pitchFamily="34" charset="0"/>
                <a:cs typeface="Times New Roman" panose="02020603050405020304" pitchFamily="18" charset="0"/>
              </a:rPr>
            </a:br>
            <a:r>
              <a:rPr lang="sl-SI" sz="2800" dirty="0">
                <a:effectLst/>
                <a:latin typeface="Arial" panose="020B0604020202020204" pitchFamily="34" charset="0"/>
                <a:ea typeface="Calibri" panose="020F0502020204030204" pitchFamily="34" charset="0"/>
                <a:cs typeface="Times New Roman" panose="02020603050405020304" pitchFamily="18" charset="0"/>
              </a:rPr>
              <a:t>Mnenje o  bralni pismenosti</a:t>
            </a:r>
            <a:br>
              <a:rPr lang="sl-SI" sz="2000" dirty="0">
                <a:effectLst/>
                <a:latin typeface="Calibri" panose="020F0502020204030204" pitchFamily="34" charset="0"/>
                <a:ea typeface="Calibri" panose="020F0502020204030204" pitchFamily="34" charset="0"/>
                <a:cs typeface="Times New Roman" panose="02020603050405020304" pitchFamily="18" charset="0"/>
              </a:rPr>
            </a:br>
            <a:endParaRPr lang="sl-SI" sz="2000" dirty="0"/>
          </a:p>
        </p:txBody>
      </p:sp>
      <p:sp>
        <p:nvSpPr>
          <p:cNvPr id="3" name="Podnaslov 2">
            <a:extLst>
              <a:ext uri="{FF2B5EF4-FFF2-40B4-BE49-F238E27FC236}">
                <a16:creationId xmlns:a16="http://schemas.microsoft.com/office/drawing/2014/main" id="{523AB63F-6BDF-7F22-F49D-D5ABE0257A38}"/>
              </a:ext>
            </a:extLst>
          </p:cNvPr>
          <p:cNvSpPr>
            <a:spLocks noGrp="1"/>
          </p:cNvSpPr>
          <p:nvPr>
            <p:ph type="subTitle" idx="1"/>
          </p:nvPr>
        </p:nvSpPr>
        <p:spPr>
          <a:xfrm>
            <a:off x="1524000" y="4588042"/>
            <a:ext cx="9144000" cy="669758"/>
          </a:xfrm>
        </p:spPr>
        <p:txBody>
          <a:bodyPr>
            <a:normAutofit/>
          </a:bodyPr>
          <a:lstStyle/>
          <a:p>
            <a:pPr algn="r"/>
            <a:r>
              <a:rPr lang="sl-SI" sz="2000" dirty="0">
                <a:latin typeface="+mj-lt"/>
              </a:rPr>
              <a:t>Maribor, 16. nov. 2023</a:t>
            </a:r>
          </a:p>
        </p:txBody>
      </p:sp>
    </p:spTree>
    <p:extLst>
      <p:ext uri="{BB962C8B-B14F-4D97-AF65-F5344CB8AC3E}">
        <p14:creationId xmlns:p14="http://schemas.microsoft.com/office/powerpoint/2010/main" val="1830460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8B3FCAA9-61A6-5C4D-4DC8-FED973D426CA}"/>
              </a:ext>
            </a:extLst>
          </p:cNvPr>
          <p:cNvSpPr>
            <a:spLocks noGrp="1"/>
          </p:cNvSpPr>
          <p:nvPr>
            <p:ph type="title"/>
          </p:nvPr>
        </p:nvSpPr>
        <p:spPr>
          <a:xfrm>
            <a:off x="838200" y="365125"/>
            <a:ext cx="10515600" cy="180307"/>
          </a:xfrm>
        </p:spPr>
        <p:txBody>
          <a:bodyPr>
            <a:normAutofit fontScale="90000"/>
          </a:bodyPr>
          <a:lstStyle/>
          <a:p>
            <a:endParaRPr lang="sl-SI" sz="800" dirty="0"/>
          </a:p>
        </p:txBody>
      </p:sp>
      <p:sp>
        <p:nvSpPr>
          <p:cNvPr id="3" name="Označba mesta vsebine 2">
            <a:extLst>
              <a:ext uri="{FF2B5EF4-FFF2-40B4-BE49-F238E27FC236}">
                <a16:creationId xmlns:a16="http://schemas.microsoft.com/office/drawing/2014/main" id="{BD24F920-B7EF-9E67-EB66-6B9B68F26950}"/>
              </a:ext>
            </a:extLst>
          </p:cNvPr>
          <p:cNvSpPr>
            <a:spLocks noGrp="1"/>
          </p:cNvSpPr>
          <p:nvPr>
            <p:ph idx="1"/>
          </p:nvPr>
        </p:nvSpPr>
        <p:spPr>
          <a:xfrm>
            <a:off x="838200" y="545432"/>
            <a:ext cx="10515600" cy="5631531"/>
          </a:xfrm>
        </p:spPr>
        <p:txBody>
          <a:bodyPr>
            <a:normAutofit/>
          </a:bodyPr>
          <a:lstStyle/>
          <a:p>
            <a:pPr marL="0" indent="0">
              <a:buNone/>
            </a:pPr>
            <a:r>
              <a:rPr lang="pl-PL" sz="2400" dirty="0"/>
              <a:t>Nacionalna strategija za razvoj bralne pismenosti za obdobje 2019–2030:</a:t>
            </a:r>
          </a:p>
          <a:p>
            <a:pPr marL="0" indent="0">
              <a:buNone/>
            </a:pPr>
            <a:endParaRPr lang="pl-PL" sz="2400" dirty="0"/>
          </a:p>
          <a:p>
            <a:pPr marL="0" indent="0">
              <a:buNone/>
            </a:pPr>
            <a:r>
              <a:rPr lang="sl-SI" sz="2000" dirty="0">
                <a:effectLst/>
                <a:latin typeface="Arial" panose="020B0604020202020204" pitchFamily="34" charset="0"/>
                <a:ea typeface="Calibri" panose="020F0502020204030204" pitchFamily="34" charset="0"/>
              </a:rPr>
              <a:t>»stalna razvijajoča se zmožnost posameznika in posameznice za razumevanje, kritično vrednotenje in uporabo pisnih informacij«</a:t>
            </a:r>
            <a:r>
              <a:rPr lang="pl-PL" sz="2000" dirty="0"/>
              <a:t> </a:t>
            </a:r>
          </a:p>
          <a:p>
            <a:pPr marL="0" indent="0">
              <a:buNone/>
            </a:pPr>
            <a:endParaRPr lang="pl-PL" sz="2000" dirty="0"/>
          </a:p>
          <a:p>
            <a:pPr marL="0" indent="0">
              <a:buNone/>
            </a:pPr>
            <a:r>
              <a:rPr lang="sl-SI" sz="2000" dirty="0">
                <a:effectLst/>
                <a:latin typeface="Arial" panose="020B0604020202020204" pitchFamily="34" charset="0"/>
                <a:ea typeface="Calibri" panose="020F0502020204030204" pitchFamily="34" charset="0"/>
              </a:rPr>
              <a:t>Dinamičnosti branja in dinamičnosti besedila (sodobno jezikoslovje, (sistemsko-)funkcijsko, </a:t>
            </a:r>
            <a:r>
              <a:rPr lang="sl-SI" sz="2000" dirty="0" err="1">
                <a:effectLst/>
                <a:latin typeface="Arial" panose="020B0604020202020204" pitchFamily="34" charset="0"/>
                <a:ea typeface="Calibri" panose="020F0502020204030204" pitchFamily="34" charset="0"/>
              </a:rPr>
              <a:t>Halliday</a:t>
            </a:r>
            <a:r>
              <a:rPr lang="sl-SI" sz="2000" dirty="0">
                <a:effectLst/>
                <a:latin typeface="Arial" panose="020B0604020202020204" pitchFamily="34" charset="0"/>
                <a:ea typeface="Calibri" panose="020F0502020204030204" pitchFamily="34" charset="0"/>
              </a:rPr>
              <a:t> in drugi)</a:t>
            </a:r>
          </a:p>
          <a:p>
            <a:endParaRPr lang="sl-SI" sz="2000" dirty="0">
              <a:latin typeface="Arial" panose="020B0604020202020204" pitchFamily="34" charset="0"/>
              <a:ea typeface="Calibri" panose="020F0502020204030204" pitchFamily="34" charset="0"/>
            </a:endParaRPr>
          </a:p>
          <a:p>
            <a:r>
              <a:rPr lang="sl-SI" sz="2400" dirty="0">
                <a:effectLst/>
                <a:latin typeface="Arial" panose="020B0604020202020204" pitchFamily="34" charset="0"/>
                <a:ea typeface="Calibri" panose="020F0502020204030204" pitchFamily="34" charset="0"/>
              </a:rPr>
              <a:t>Branje       </a:t>
            </a:r>
            <a:r>
              <a:rPr lang="it-IT" sz="2400" dirty="0" err="1">
                <a:effectLst/>
                <a:latin typeface="Arial" panose="020B0604020202020204" pitchFamily="34" charset="0"/>
                <a:ea typeface="Calibri" panose="020F0502020204030204" pitchFamily="34" charset="0"/>
              </a:rPr>
              <a:t>besedil</a:t>
            </a:r>
            <a:r>
              <a:rPr lang="sl-SI" sz="2400" dirty="0">
                <a:effectLst/>
                <a:latin typeface="Arial" panose="020B0604020202020204" pitchFamily="34" charset="0"/>
                <a:ea typeface="Calibri" panose="020F0502020204030204" pitchFamily="34" charset="0"/>
              </a:rPr>
              <a:t>o</a:t>
            </a:r>
            <a:r>
              <a:rPr lang="it-IT" sz="2400" dirty="0">
                <a:effectLst/>
                <a:latin typeface="Arial" panose="020B0604020202020204" pitchFamily="34" charset="0"/>
                <a:ea typeface="Calibri" panose="020F0502020204030204" pitchFamily="34" charset="0"/>
              </a:rPr>
              <a:t> in </a:t>
            </a:r>
            <a:r>
              <a:rPr lang="it-IT" sz="2400" dirty="0" err="1">
                <a:effectLst/>
                <a:latin typeface="Arial" panose="020B0604020202020204" pitchFamily="34" charset="0"/>
                <a:ea typeface="Calibri" panose="020F0502020204030204" pitchFamily="34" charset="0"/>
              </a:rPr>
              <a:t>tvorjenje</a:t>
            </a:r>
            <a:r>
              <a:rPr lang="it-IT" sz="2400" dirty="0">
                <a:effectLst/>
                <a:latin typeface="Arial" panose="020B0604020202020204" pitchFamily="34" charset="0"/>
                <a:ea typeface="Calibri" panose="020F0502020204030204" pitchFamily="34" charset="0"/>
              </a:rPr>
              <a:t> </a:t>
            </a:r>
            <a:r>
              <a:rPr lang="it-IT" sz="2400" dirty="0" err="1">
                <a:effectLst/>
                <a:latin typeface="Arial" panose="020B0604020202020204" pitchFamily="34" charset="0"/>
                <a:ea typeface="Calibri" panose="020F0502020204030204" pitchFamily="34" charset="0"/>
              </a:rPr>
              <a:t>njegovega</a:t>
            </a:r>
            <a:r>
              <a:rPr lang="it-IT" sz="2400" dirty="0">
                <a:effectLst/>
                <a:latin typeface="Arial" panose="020B0604020202020204" pitchFamily="34" charset="0"/>
                <a:ea typeface="Calibri" panose="020F0502020204030204" pitchFamily="34" charset="0"/>
              </a:rPr>
              <a:t> </a:t>
            </a:r>
            <a:r>
              <a:rPr lang="it-IT" sz="2400" dirty="0" err="1">
                <a:effectLst/>
                <a:latin typeface="Arial" panose="020B0604020202020204" pitchFamily="34" charset="0"/>
                <a:ea typeface="Calibri" panose="020F0502020204030204" pitchFamily="34" charset="0"/>
              </a:rPr>
              <a:t>pomena</a:t>
            </a:r>
            <a:endParaRPr lang="sl-SI" sz="2400" dirty="0">
              <a:effectLst/>
              <a:latin typeface="Arial" panose="020B0604020202020204" pitchFamily="34" charset="0"/>
              <a:ea typeface="Calibri" panose="020F0502020204030204" pitchFamily="34" charset="0"/>
            </a:endParaRPr>
          </a:p>
          <a:p>
            <a:endParaRPr lang="sl-SI" sz="2400" dirty="0">
              <a:latin typeface="Arial" panose="020B0604020202020204" pitchFamily="34" charset="0"/>
              <a:ea typeface="Calibri" panose="020F0502020204030204" pitchFamily="34" charset="0"/>
            </a:endParaRPr>
          </a:p>
          <a:p>
            <a:pPr marL="0" indent="0">
              <a:buNone/>
            </a:pPr>
            <a:r>
              <a:rPr lang="sl-SI" sz="2400" dirty="0"/>
              <a:t>Besedilo nastane vedno v komunikaciji v nekih okoliščinah,  z izbiro </a:t>
            </a:r>
            <a:r>
              <a:rPr lang="sl-SI" sz="2400" dirty="0" err="1"/>
              <a:t>semiotskih</a:t>
            </a:r>
            <a:r>
              <a:rPr lang="sl-SI" sz="2400" dirty="0"/>
              <a:t> virov, znakov (sistemov), za katere avtor presodi, da bodo povezani in v součinkovanju lahko izrazili želeni pomen (sporočilo). </a:t>
            </a:r>
          </a:p>
        </p:txBody>
      </p:sp>
      <p:cxnSp>
        <p:nvCxnSpPr>
          <p:cNvPr id="5" name="Raven puščični povezovalnik 4">
            <a:extLst>
              <a:ext uri="{FF2B5EF4-FFF2-40B4-BE49-F238E27FC236}">
                <a16:creationId xmlns:a16="http://schemas.microsoft.com/office/drawing/2014/main" id="{88E480D4-E2CD-456F-0567-CEFF9D8095DA}"/>
              </a:ext>
            </a:extLst>
          </p:cNvPr>
          <p:cNvCxnSpPr/>
          <p:nvPr/>
        </p:nvCxnSpPr>
        <p:spPr>
          <a:xfrm flipH="1">
            <a:off x="2021305" y="3721768"/>
            <a:ext cx="481263" cy="0"/>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5712488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17FCA526-85D2-ECFA-52AE-99EBE09EACC9}"/>
              </a:ext>
            </a:extLst>
          </p:cNvPr>
          <p:cNvSpPr>
            <a:spLocks noGrp="1"/>
          </p:cNvSpPr>
          <p:nvPr>
            <p:ph type="title"/>
          </p:nvPr>
        </p:nvSpPr>
        <p:spPr>
          <a:xfrm>
            <a:off x="838200" y="365126"/>
            <a:ext cx="10515600" cy="100096"/>
          </a:xfrm>
        </p:spPr>
        <p:txBody>
          <a:bodyPr>
            <a:normAutofit fontScale="90000"/>
          </a:bodyPr>
          <a:lstStyle/>
          <a:p>
            <a:endParaRPr lang="sl-SI" sz="800" dirty="0"/>
          </a:p>
        </p:txBody>
      </p:sp>
      <p:sp>
        <p:nvSpPr>
          <p:cNvPr id="3" name="Označba mesta vsebine 2">
            <a:extLst>
              <a:ext uri="{FF2B5EF4-FFF2-40B4-BE49-F238E27FC236}">
                <a16:creationId xmlns:a16="http://schemas.microsoft.com/office/drawing/2014/main" id="{5DF04FEB-BABB-10D8-1CEB-EC1415715E08}"/>
              </a:ext>
            </a:extLst>
          </p:cNvPr>
          <p:cNvSpPr>
            <a:spLocks noGrp="1"/>
          </p:cNvSpPr>
          <p:nvPr>
            <p:ph idx="1"/>
          </p:nvPr>
        </p:nvSpPr>
        <p:spPr>
          <a:xfrm>
            <a:off x="838200" y="641685"/>
            <a:ext cx="10515600" cy="5535278"/>
          </a:xfrm>
        </p:spPr>
        <p:txBody>
          <a:bodyPr/>
          <a:lstStyle/>
          <a:p>
            <a:pPr marL="0" indent="0">
              <a:buNone/>
            </a:pPr>
            <a:r>
              <a:rPr lang="sl-SI" dirty="0"/>
              <a:t>Tvorec besedila »vodi bralca skozi besedilo z različnimi signali« </a:t>
            </a:r>
            <a:r>
              <a:rPr lang="sl-SI" sz="2000" dirty="0"/>
              <a:t>(</a:t>
            </a:r>
            <a:r>
              <a:rPr lang="sl-SI" sz="2000" dirty="0" err="1"/>
              <a:t>Hoey</a:t>
            </a:r>
            <a:r>
              <a:rPr lang="sl-SI" sz="2000" dirty="0"/>
              <a:t> 2001: 11)</a:t>
            </a:r>
            <a:r>
              <a:rPr lang="sl-SI" dirty="0"/>
              <a:t>, bralec te signale </a:t>
            </a:r>
            <a:r>
              <a:rPr lang="sl-SI" sz="2000" dirty="0"/>
              <a:t>(v literarni teoriji poimenovane kot prazna mesta, </a:t>
            </a:r>
            <a:r>
              <a:rPr lang="sl-SI" sz="2000" dirty="0" err="1"/>
              <a:t>Iser</a:t>
            </a:r>
            <a:r>
              <a:rPr lang="sl-SI" sz="2000" dirty="0"/>
              <a:t>, Eco …)</a:t>
            </a:r>
            <a:r>
              <a:rPr lang="sl-SI" dirty="0"/>
              <a:t> prepoznava in jih </a:t>
            </a:r>
            <a:r>
              <a:rPr lang="sl-SI" dirty="0" err="1"/>
              <a:t>opomenja</a:t>
            </a:r>
            <a:r>
              <a:rPr lang="sl-SI" dirty="0"/>
              <a:t>, to pomeni, da razbira njihov pomen in po potrebi določena mesta (besedne, a tudi nebesedne signale) v besedilu analizira in dopolnjuje, vanje vnaša svoje </a:t>
            </a:r>
            <a:r>
              <a:rPr lang="sl-SI" dirty="0" err="1"/>
              <a:t>inference</a:t>
            </a:r>
            <a:r>
              <a:rPr lang="sl-SI" dirty="0"/>
              <a:t> (splošna vedenja, lastna izkustva, </a:t>
            </a:r>
            <a:r>
              <a:rPr lang="sl-SI" dirty="0" err="1"/>
              <a:t>medbesedilnost</a:t>
            </a:r>
            <a:r>
              <a:rPr lang="sl-SI" dirty="0"/>
              <a:t>).</a:t>
            </a:r>
          </a:p>
          <a:p>
            <a:endParaRPr lang="sl-SI" dirty="0"/>
          </a:p>
          <a:p>
            <a:pPr marL="0" indent="0">
              <a:buNone/>
            </a:pPr>
            <a:r>
              <a:rPr lang="sl-SI" sz="2400" dirty="0">
                <a:effectLst/>
                <a:latin typeface="Arial" panose="020B0604020202020204" pitchFamily="34" charset="0"/>
                <a:ea typeface="Calibri" panose="020F0502020204030204" pitchFamily="34" charset="0"/>
              </a:rPr>
              <a:t>To so inherentne lastnosti vsakega besedila. </a:t>
            </a:r>
            <a:r>
              <a:rPr lang="sl-SI" sz="2400" dirty="0"/>
              <a:t> </a:t>
            </a:r>
          </a:p>
          <a:p>
            <a:pPr marL="0" indent="0">
              <a:buNone/>
            </a:pPr>
            <a:endParaRPr lang="sl-SI" sz="2400" dirty="0"/>
          </a:p>
          <a:p>
            <a:pPr marL="0" indent="0">
              <a:buNone/>
            </a:pPr>
            <a:r>
              <a:rPr lang="sl-SI" dirty="0" err="1"/>
              <a:t>Večkodno</a:t>
            </a:r>
            <a:r>
              <a:rPr lang="sl-SI" dirty="0"/>
              <a:t> besedilo. Znaki, združeni v takem besedilu, ne izražajo le vsote posameznih pomenov, temveč povsem nove pomenske razsežnosti, ki se ustvarijo v součinkovanju vseh uporabljenih znakovnih pomenov. </a:t>
            </a:r>
          </a:p>
        </p:txBody>
      </p:sp>
    </p:spTree>
    <p:extLst>
      <p:ext uri="{BB962C8B-B14F-4D97-AF65-F5344CB8AC3E}">
        <p14:creationId xmlns:p14="http://schemas.microsoft.com/office/powerpoint/2010/main" val="38769112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5BBCF661-993F-D902-3D54-15BE7861F5D6}"/>
              </a:ext>
            </a:extLst>
          </p:cNvPr>
          <p:cNvSpPr>
            <a:spLocks noGrp="1"/>
          </p:cNvSpPr>
          <p:nvPr>
            <p:ph type="title"/>
          </p:nvPr>
        </p:nvSpPr>
        <p:spPr>
          <a:xfrm>
            <a:off x="838200" y="365126"/>
            <a:ext cx="10515600" cy="315912"/>
          </a:xfrm>
        </p:spPr>
        <p:txBody>
          <a:bodyPr>
            <a:normAutofit/>
          </a:bodyPr>
          <a:lstStyle/>
          <a:p>
            <a:endParaRPr lang="sl-SI" sz="1100" dirty="0"/>
          </a:p>
        </p:txBody>
      </p:sp>
      <p:sp>
        <p:nvSpPr>
          <p:cNvPr id="3" name="Označba mesta vsebine 2">
            <a:extLst>
              <a:ext uri="{FF2B5EF4-FFF2-40B4-BE49-F238E27FC236}">
                <a16:creationId xmlns:a16="http://schemas.microsoft.com/office/drawing/2014/main" id="{434C1A98-E341-E9F2-4579-E81F0D2FF9B6}"/>
              </a:ext>
            </a:extLst>
          </p:cNvPr>
          <p:cNvSpPr>
            <a:spLocks noGrp="1"/>
          </p:cNvSpPr>
          <p:nvPr>
            <p:ph idx="1"/>
          </p:nvPr>
        </p:nvSpPr>
        <p:spPr>
          <a:xfrm>
            <a:off x="838200" y="818147"/>
            <a:ext cx="10515600" cy="5358816"/>
          </a:xfrm>
        </p:spPr>
        <p:txBody>
          <a:bodyPr/>
          <a:lstStyle/>
          <a:p>
            <a:pPr marL="0" indent="0">
              <a:buNone/>
            </a:pPr>
            <a:r>
              <a:rPr lang="en-US" dirty="0"/>
              <a:t>Kress in </a:t>
            </a:r>
            <a:r>
              <a:rPr lang="en-US" dirty="0" err="1"/>
              <a:t>drugi</a:t>
            </a:r>
            <a:r>
              <a:rPr lang="en-US" dirty="0"/>
              <a:t> </a:t>
            </a:r>
            <a:r>
              <a:rPr lang="en-US" dirty="0" err="1"/>
              <a:t>člani</a:t>
            </a:r>
            <a:r>
              <a:rPr lang="en-US" dirty="0"/>
              <a:t> New London Group</a:t>
            </a:r>
            <a:r>
              <a:rPr lang="sl-SI" dirty="0"/>
              <a:t>,</a:t>
            </a:r>
            <a:r>
              <a:rPr lang="en-US" dirty="0"/>
              <a:t> 1996</a:t>
            </a:r>
            <a:r>
              <a:rPr lang="sl-SI" dirty="0"/>
              <a:t>  ―</a:t>
            </a:r>
            <a:r>
              <a:rPr lang="en-US" dirty="0"/>
              <a:t> </a:t>
            </a:r>
            <a:r>
              <a:rPr lang="sl-SI" dirty="0"/>
              <a:t>»</a:t>
            </a:r>
            <a:r>
              <a:rPr lang="sl-SI" dirty="0" err="1"/>
              <a:t>multiliteracy</a:t>
            </a:r>
            <a:r>
              <a:rPr lang="sl-SI" dirty="0"/>
              <a:t>«  ali večrazsežna (kot je pridevnik uporabila Grosman, 2008), lahko tudi </a:t>
            </a:r>
            <a:r>
              <a:rPr lang="sl-SI" dirty="0" err="1"/>
              <a:t>večkodna</a:t>
            </a:r>
            <a:r>
              <a:rPr lang="sl-SI" dirty="0"/>
              <a:t> pismenost. </a:t>
            </a:r>
          </a:p>
          <a:p>
            <a:endParaRPr lang="sl-SI" dirty="0"/>
          </a:p>
          <a:p>
            <a:pPr marL="0" indent="0">
              <a:buNone/>
            </a:pPr>
            <a:r>
              <a:rPr lang="sl-SI" dirty="0"/>
              <a:t>Z razvojem družbe se razvija in dviguje na višjo raven tudi splošno vedenje: </a:t>
            </a:r>
          </a:p>
          <a:p>
            <a:pPr marL="0" indent="0">
              <a:buNone/>
            </a:pPr>
            <a:r>
              <a:rPr lang="sl-SI" dirty="0"/>
              <a:t>»zdravorazumsko« znanje vsakdanjega življenja dopolnjuje strukturirano znanje z akademske in institucionalne ravni </a:t>
            </a:r>
            <a:r>
              <a:rPr lang="sl-SI" sz="2400" dirty="0"/>
              <a:t>(kot ta znanja imenuje Bernstein, 2012)</a:t>
            </a:r>
            <a:r>
              <a:rPr lang="sl-SI" dirty="0"/>
              <a:t>. </a:t>
            </a:r>
          </a:p>
          <a:p>
            <a:pPr marL="0" indent="0">
              <a:buNone/>
            </a:pPr>
            <a:endParaRPr lang="sl-SI" dirty="0"/>
          </a:p>
          <a:p>
            <a:pPr marL="0" indent="0">
              <a:buNone/>
            </a:pPr>
            <a:r>
              <a:rPr lang="sl-SI" dirty="0"/>
              <a:t>Zahtevnost branja in pisanja se stopnjuje hkrati z zahtevnostjo vse bolj strukturiranega znanja.</a:t>
            </a:r>
          </a:p>
        </p:txBody>
      </p:sp>
    </p:spTree>
    <p:extLst>
      <p:ext uri="{BB962C8B-B14F-4D97-AF65-F5344CB8AC3E}">
        <p14:creationId xmlns:p14="http://schemas.microsoft.com/office/powerpoint/2010/main" val="8493827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D5BEA4E9-C362-1D48-6382-FC36C9D30D67}"/>
              </a:ext>
            </a:extLst>
          </p:cNvPr>
          <p:cNvSpPr>
            <a:spLocks noGrp="1"/>
          </p:cNvSpPr>
          <p:nvPr>
            <p:ph type="title"/>
          </p:nvPr>
        </p:nvSpPr>
        <p:spPr>
          <a:xfrm>
            <a:off x="838200" y="365126"/>
            <a:ext cx="10515600" cy="315912"/>
          </a:xfrm>
        </p:spPr>
        <p:txBody>
          <a:bodyPr>
            <a:normAutofit/>
          </a:bodyPr>
          <a:lstStyle/>
          <a:p>
            <a:endParaRPr lang="sl-SI" sz="800" dirty="0"/>
          </a:p>
        </p:txBody>
      </p:sp>
      <p:sp>
        <p:nvSpPr>
          <p:cNvPr id="3" name="Označba mesta vsebine 2">
            <a:extLst>
              <a:ext uri="{FF2B5EF4-FFF2-40B4-BE49-F238E27FC236}">
                <a16:creationId xmlns:a16="http://schemas.microsoft.com/office/drawing/2014/main" id="{9628CCD8-8FF5-D044-D1A3-6A34FA20BD4D}"/>
              </a:ext>
            </a:extLst>
          </p:cNvPr>
          <p:cNvSpPr>
            <a:spLocks noGrp="1"/>
          </p:cNvSpPr>
          <p:nvPr>
            <p:ph idx="1"/>
          </p:nvPr>
        </p:nvSpPr>
        <p:spPr>
          <a:xfrm>
            <a:off x="838200" y="681038"/>
            <a:ext cx="10515600" cy="5495925"/>
          </a:xfrm>
        </p:spPr>
        <p:txBody>
          <a:bodyPr/>
          <a:lstStyle/>
          <a:p>
            <a:r>
              <a:rPr lang="sl-SI" dirty="0"/>
              <a:t>Vrtimo se v neki spoznavni spirali, v kateri se iz npr. učbeniškega besedila (učnih gradiv, strokovnih in znanstvenih člankov, predavanj, filmov …) učimo branja in rabe raznih izraznih sredstev, da se v naslednjem – zahtevnejšem besedilu spet učimo zahtevnejšega branja zaradi kompleksnejših vsebin, izraženih z zahtevnejšimi izraznimi sredstvi in tako navzgor. </a:t>
            </a:r>
          </a:p>
          <a:p>
            <a:endParaRPr lang="sl-SI" dirty="0"/>
          </a:p>
          <a:p>
            <a:r>
              <a:rPr lang="sl-SI" dirty="0"/>
              <a:t>Kako naj torej dvignemo raven bralne pismenosti? </a:t>
            </a:r>
          </a:p>
          <a:p>
            <a:pPr marL="0" indent="0">
              <a:buNone/>
            </a:pPr>
            <a:r>
              <a:rPr lang="sl-SI" dirty="0"/>
              <a:t>Vse se začne že v predšolski dobi. Osnovna, srednja šola!</a:t>
            </a:r>
          </a:p>
        </p:txBody>
      </p:sp>
    </p:spTree>
    <p:extLst>
      <p:ext uri="{BB962C8B-B14F-4D97-AF65-F5344CB8AC3E}">
        <p14:creationId xmlns:p14="http://schemas.microsoft.com/office/powerpoint/2010/main" val="12551696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A557B681-7F87-3306-775F-41736C8A796E}"/>
              </a:ext>
            </a:extLst>
          </p:cNvPr>
          <p:cNvSpPr>
            <a:spLocks noGrp="1"/>
          </p:cNvSpPr>
          <p:nvPr>
            <p:ph type="title"/>
          </p:nvPr>
        </p:nvSpPr>
        <p:spPr>
          <a:xfrm>
            <a:off x="838200" y="365126"/>
            <a:ext cx="10515600" cy="315912"/>
          </a:xfrm>
        </p:spPr>
        <p:txBody>
          <a:bodyPr>
            <a:normAutofit/>
          </a:bodyPr>
          <a:lstStyle/>
          <a:p>
            <a:endParaRPr lang="sl-SI" sz="800" dirty="0"/>
          </a:p>
        </p:txBody>
      </p:sp>
      <p:sp>
        <p:nvSpPr>
          <p:cNvPr id="3" name="Označba mesta vsebine 2">
            <a:extLst>
              <a:ext uri="{FF2B5EF4-FFF2-40B4-BE49-F238E27FC236}">
                <a16:creationId xmlns:a16="http://schemas.microsoft.com/office/drawing/2014/main" id="{E1C1DB8E-3002-22DD-D341-E561CD928F10}"/>
              </a:ext>
            </a:extLst>
          </p:cNvPr>
          <p:cNvSpPr>
            <a:spLocks noGrp="1"/>
          </p:cNvSpPr>
          <p:nvPr>
            <p:ph idx="1"/>
          </p:nvPr>
        </p:nvSpPr>
        <p:spPr>
          <a:xfrm>
            <a:off x="838200" y="681038"/>
            <a:ext cx="10515600" cy="5495925"/>
          </a:xfrm>
        </p:spPr>
        <p:txBody>
          <a:bodyPr/>
          <a:lstStyle/>
          <a:p>
            <a:pPr marL="0" indent="0">
              <a:buNone/>
            </a:pPr>
            <a:r>
              <a:rPr lang="sl-SI" dirty="0"/>
              <a:t>Vsa znanja so realizirana z znakovnimi sistemi, zato je logično, da se moramo nujno naučiti delovanja teh sistemov, na kakšen način ustvarjajo pomen. Moramo se naučiti, katere možnosti ustvarjanja pomena nam ponuja jezikovni kod in katere drugi uporabljeni kodi. Kako se pomeni različnih kodov dopolnjujejo, nadgrajujejo ali pa ustvarjajo povsem nov pomen. Torej, poleg samo verbalnih besedil moramo v šoli spoznavati zakonitosti tudi </a:t>
            </a:r>
            <a:r>
              <a:rPr lang="sl-SI" dirty="0" err="1"/>
              <a:t>večkodnih</a:t>
            </a:r>
            <a:r>
              <a:rPr lang="sl-SI" dirty="0"/>
              <a:t> besedil. </a:t>
            </a:r>
          </a:p>
          <a:p>
            <a:pPr marL="0" indent="0">
              <a:buNone/>
            </a:pPr>
            <a:endParaRPr lang="sl-SI" dirty="0"/>
          </a:p>
          <a:p>
            <a:pPr marL="0" indent="0">
              <a:buNone/>
            </a:pPr>
            <a:r>
              <a:rPr lang="sl-SI" dirty="0"/>
              <a:t>Delovni zvezki so nepotrebni, celo škodljivi.</a:t>
            </a:r>
          </a:p>
        </p:txBody>
      </p:sp>
    </p:spTree>
    <p:extLst>
      <p:ext uri="{BB962C8B-B14F-4D97-AF65-F5344CB8AC3E}">
        <p14:creationId xmlns:p14="http://schemas.microsoft.com/office/powerpoint/2010/main" val="26439011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3C5EF77A-6D2E-18CC-1F16-5A59865A3BE6}"/>
              </a:ext>
            </a:extLst>
          </p:cNvPr>
          <p:cNvSpPr>
            <a:spLocks noGrp="1"/>
          </p:cNvSpPr>
          <p:nvPr>
            <p:ph type="title"/>
          </p:nvPr>
        </p:nvSpPr>
        <p:spPr>
          <a:xfrm>
            <a:off x="838200" y="365126"/>
            <a:ext cx="10515600" cy="148222"/>
          </a:xfrm>
        </p:spPr>
        <p:txBody>
          <a:bodyPr>
            <a:normAutofit fontScale="90000"/>
          </a:bodyPr>
          <a:lstStyle/>
          <a:p>
            <a:endParaRPr lang="sl-SI" sz="800" dirty="0"/>
          </a:p>
        </p:txBody>
      </p:sp>
      <p:sp>
        <p:nvSpPr>
          <p:cNvPr id="3" name="Označba mesta vsebine 2">
            <a:extLst>
              <a:ext uri="{FF2B5EF4-FFF2-40B4-BE49-F238E27FC236}">
                <a16:creationId xmlns:a16="http://schemas.microsoft.com/office/drawing/2014/main" id="{5EEB6705-A9E1-EF13-C73A-6788D525C58E}"/>
              </a:ext>
            </a:extLst>
          </p:cNvPr>
          <p:cNvSpPr>
            <a:spLocks noGrp="1"/>
          </p:cNvSpPr>
          <p:nvPr>
            <p:ph idx="1"/>
          </p:nvPr>
        </p:nvSpPr>
        <p:spPr>
          <a:xfrm>
            <a:off x="838200" y="657726"/>
            <a:ext cx="10515600" cy="5519237"/>
          </a:xfrm>
        </p:spPr>
        <p:txBody>
          <a:bodyPr/>
          <a:lstStyle/>
          <a:p>
            <a:pPr marL="0" indent="0">
              <a:buNone/>
            </a:pPr>
            <a:r>
              <a:rPr lang="sl-SI" dirty="0"/>
              <a:t>Učenci/dijaki se morajo učiti predvsem iz učbenikov, ki pa morajo biti ustrezni. </a:t>
            </a:r>
          </a:p>
          <a:p>
            <a:pPr marL="0" indent="0">
              <a:buNone/>
            </a:pPr>
            <a:endParaRPr lang="sl-SI" dirty="0"/>
          </a:p>
          <a:p>
            <a:pPr marL="0" indent="0">
              <a:buNone/>
            </a:pPr>
            <a:r>
              <a:rPr lang="sl-SI" dirty="0"/>
              <a:t>Hkrati z informacijo (védenjem) mora ponuditi učbenik učencu/dijaku tudi zgled, kako, s katerimi izraznimi sredstvi je to védenje posredovano, kar pomeni, da učbenik učenca/dijaka uči o neki disciplini in načinih izražanja teh znanj, in ob tem se učenec/dijak opismenjuje. </a:t>
            </a:r>
          </a:p>
        </p:txBody>
      </p:sp>
    </p:spTree>
    <p:extLst>
      <p:ext uri="{BB962C8B-B14F-4D97-AF65-F5344CB8AC3E}">
        <p14:creationId xmlns:p14="http://schemas.microsoft.com/office/powerpoint/2010/main" val="27405968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38174B8E-CE94-EF13-0FE8-B7DEB95AFCEB}"/>
              </a:ext>
            </a:extLst>
          </p:cNvPr>
          <p:cNvSpPr>
            <a:spLocks noGrp="1"/>
          </p:cNvSpPr>
          <p:nvPr>
            <p:ph type="title"/>
          </p:nvPr>
        </p:nvSpPr>
        <p:spPr>
          <a:xfrm>
            <a:off x="838200" y="365125"/>
            <a:ext cx="10515600" cy="180307"/>
          </a:xfrm>
        </p:spPr>
        <p:txBody>
          <a:bodyPr>
            <a:normAutofit fontScale="90000"/>
          </a:bodyPr>
          <a:lstStyle/>
          <a:p>
            <a:endParaRPr lang="sl-SI" sz="800" dirty="0"/>
          </a:p>
        </p:txBody>
      </p:sp>
      <p:sp>
        <p:nvSpPr>
          <p:cNvPr id="3" name="Označba mesta vsebine 2">
            <a:extLst>
              <a:ext uri="{FF2B5EF4-FFF2-40B4-BE49-F238E27FC236}">
                <a16:creationId xmlns:a16="http://schemas.microsoft.com/office/drawing/2014/main" id="{56D26D01-6CAF-AB4C-D91B-64B2CC2CE2D4}"/>
              </a:ext>
            </a:extLst>
          </p:cNvPr>
          <p:cNvSpPr>
            <a:spLocks noGrp="1"/>
          </p:cNvSpPr>
          <p:nvPr>
            <p:ph idx="1"/>
          </p:nvPr>
        </p:nvSpPr>
        <p:spPr>
          <a:xfrm>
            <a:off x="838200" y="545432"/>
            <a:ext cx="10515600" cy="5631531"/>
          </a:xfrm>
        </p:spPr>
        <p:txBody>
          <a:bodyPr/>
          <a:lstStyle/>
          <a:p>
            <a:pPr marL="0" indent="0">
              <a:buNone/>
            </a:pPr>
            <a:r>
              <a:rPr lang="sl-SI" dirty="0"/>
              <a:t>V šoli: vztrajati moramo pri branju različnih besedil, literarnih in strokovnih,  ter pisanju različnih besedil.</a:t>
            </a:r>
          </a:p>
          <a:p>
            <a:pPr marL="0" indent="0">
              <a:buNone/>
            </a:pPr>
            <a:r>
              <a:rPr lang="sl-SI" dirty="0"/>
              <a:t>Brati in pisati se mora učenec/dijak učiti pri vseh predmetih, ne le pri slovenščini in drugih jezikih.</a:t>
            </a:r>
          </a:p>
          <a:p>
            <a:pPr marL="0" indent="0">
              <a:buNone/>
            </a:pPr>
            <a:endParaRPr lang="sl-SI" dirty="0"/>
          </a:p>
          <a:p>
            <a:pPr marL="0" indent="0">
              <a:buNone/>
            </a:pPr>
            <a:endParaRPr lang="sl-SI" dirty="0"/>
          </a:p>
          <a:p>
            <a:pPr marL="0" indent="0">
              <a:buNone/>
            </a:pPr>
            <a:r>
              <a:rPr lang="sl-SI" dirty="0"/>
              <a:t>Odgovor:   </a:t>
            </a:r>
          </a:p>
          <a:p>
            <a:pPr marL="0" indent="0">
              <a:buNone/>
            </a:pPr>
            <a:r>
              <a:rPr lang="sl-SI" dirty="0"/>
              <a:t>znanje, sistematično branje, pisanje strokovnih in literarnih besedil.</a:t>
            </a:r>
          </a:p>
        </p:txBody>
      </p:sp>
    </p:spTree>
    <p:extLst>
      <p:ext uri="{BB962C8B-B14F-4D97-AF65-F5344CB8AC3E}">
        <p14:creationId xmlns:p14="http://schemas.microsoft.com/office/powerpoint/2010/main" val="1585251852"/>
      </p:ext>
    </p:extLst>
  </p:cSld>
  <p:clrMapOvr>
    <a:masterClrMapping/>
  </p:clrMapOvr>
</p:sld>
</file>

<file path=ppt/theme/theme1.xml><?xml version="1.0" encoding="utf-8"?>
<a:theme xmlns:a="http://schemas.openxmlformats.org/drawingml/2006/main" name="Officeova tema">
  <a:themeElements>
    <a:clrScheme name="Pisarna">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isarn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isarn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TotalTime>
  <Words>593</Words>
  <Application>Microsoft Office PowerPoint</Application>
  <PresentationFormat>Širokozaslonsko</PresentationFormat>
  <Paragraphs>38</Paragraphs>
  <Slides>8</Slides>
  <Notes>0</Notes>
  <HiddenSlides>0</HiddenSlides>
  <MMClips>0</MMClips>
  <ScaleCrop>false</ScaleCrop>
  <HeadingPairs>
    <vt:vector size="6" baseType="variant">
      <vt:variant>
        <vt:lpstr>Uporabljene pisave</vt:lpstr>
      </vt:variant>
      <vt:variant>
        <vt:i4>3</vt:i4>
      </vt:variant>
      <vt:variant>
        <vt:lpstr>Tema</vt:lpstr>
      </vt:variant>
      <vt:variant>
        <vt:i4>1</vt:i4>
      </vt:variant>
      <vt:variant>
        <vt:lpstr>Naslovi diapozitivov</vt:lpstr>
      </vt:variant>
      <vt:variant>
        <vt:i4>8</vt:i4>
      </vt:variant>
    </vt:vector>
  </HeadingPairs>
  <TitlesOfParts>
    <vt:vector size="12" baseType="lpstr">
      <vt:lpstr>Arial</vt:lpstr>
      <vt:lpstr>Calibri</vt:lpstr>
      <vt:lpstr>Calibri Light</vt:lpstr>
      <vt:lpstr>Officeova tema</vt:lpstr>
      <vt:lpstr>Sonja Starc UP Pedagoška fakulteta   Mnenje o  bralni pismenosti </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Sonja Starc UP Pedagoška fakulteta   Mnenje o  bralni pismenosti</dc:title>
  <dc:creator>Sonja Starc</dc:creator>
  <cp:lastModifiedBy>Sonja Starc</cp:lastModifiedBy>
  <cp:revision>2</cp:revision>
  <dcterms:created xsi:type="dcterms:W3CDTF">2023-11-16T07:44:15Z</dcterms:created>
  <dcterms:modified xsi:type="dcterms:W3CDTF">2023-11-16T07:53:03Z</dcterms:modified>
</cp:coreProperties>
</file>