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8">
  <p:sldMasterIdLst>
    <p:sldMasterId id="2147483648" r:id="rId1"/>
  </p:sldMasterIdLst>
  <p:sldIdLst>
    <p:sldId id="350" r:id="rId2"/>
    <p:sldId id="375" r:id="rId3"/>
    <p:sldId id="392" r:id="rId4"/>
    <p:sldId id="366" r:id="rId5"/>
    <p:sldId id="355" r:id="rId6"/>
    <p:sldId id="362" r:id="rId7"/>
    <p:sldId id="414" r:id="rId8"/>
    <p:sldId id="374" r:id="rId9"/>
    <p:sldId id="385" r:id="rId10"/>
    <p:sldId id="336" r:id="rId11"/>
    <p:sldId id="387" r:id="rId12"/>
    <p:sldId id="410" r:id="rId13"/>
    <p:sldId id="411" r:id="rId14"/>
    <p:sldId id="345" r:id="rId15"/>
    <p:sldId id="399" r:id="rId16"/>
    <p:sldId id="386" r:id="rId17"/>
    <p:sldId id="401" r:id="rId18"/>
    <p:sldId id="402" r:id="rId19"/>
    <p:sldId id="403" r:id="rId20"/>
    <p:sldId id="404" r:id="rId21"/>
    <p:sldId id="405" r:id="rId22"/>
    <p:sldId id="415" r:id="rId23"/>
    <p:sldId id="393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6E2D9-EE43-E9D8-8A0C-15232318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B39B21D-F619-088A-EB4B-4036F3E88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436FA3-ECB2-21D0-684B-38E11065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8C26E5-B312-5137-A684-FD684A91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55E6E2-DC4B-4647-3CAA-52C6B989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851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B5A310-4BEE-5394-7C8A-AE600634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4EA001-F48E-94DC-D357-2FCE382CC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F3D8CE-70E8-7298-E72D-8B453E0D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4FAE7B-A73C-9CD1-6DDA-4878E8D1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B38342-D700-BD6A-AF3F-ACAB4BCE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7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6851C1B-A0CC-134D-A6EF-D8C0AA272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710471-DFBA-989B-D3C6-B742485CB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86951B-764A-10D4-4A35-7C1E129B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CE15BD-69BC-900A-7538-FA35AAE7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60A158-1F7A-C994-2551-FCD6A2FD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2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822F9-F60C-0409-AF30-8E105C76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324FFA-F164-E617-63A8-FC6097B0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8B1168-1DEF-DE5F-4051-F71A2D73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325EBC-D467-D1BE-E430-6A6D01A7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09D615-88D1-4C82-8A18-DE05B092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4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4104F-4955-FFA1-0567-9B85F3BA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B26DF8-9A5B-40A0-A815-58EAC5AA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039F0F-4249-D7A9-5BE3-D2A4AC57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B45F24E-19DC-3743-4334-EB508E0A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E8FBD2B-6058-6F5B-4AC2-8116E460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330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FFC54-4F5C-5515-42B0-C33C4E27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50B218-4D55-6258-F46F-A0B7F47F3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435A3FE-41BF-6E53-A9F6-EBBA07B30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C23FEEF-C262-450C-071D-656CF149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59B444-4F45-6196-77F8-167D6977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BE41BF9-9CA5-5DC3-F7C3-13568AF4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3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073C1-F8D1-9234-3262-C37B1B8F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AB1309-0AB1-1D8D-0264-D5A4B25E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AE7C9B-65D2-5DF9-7CC7-CDF25B06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2A92403-CAB1-8C5A-1E31-238AEBF5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ADCC091-AFEA-C5E2-F3A1-1B4BB6C1C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E516124-78E4-B4FC-1D6F-623D33BB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74BE139-4A03-1C88-C9E6-8426D5F8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43D65A6-5CF4-3190-32E1-97B488F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62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4F684-F499-FDD1-5119-BC66C956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DD6C853-C599-D030-6054-153F4164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ED7BD72-E4E7-615A-FB32-553E5FFD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F40307-594F-F43C-2C33-2437C354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19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7AE17D7-6D63-B698-5164-033FEE82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6E397E2-FF4D-6128-F345-C77833CF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7EFA888-B86F-818E-D0C1-22B23DC4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66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283613-3AD6-CE55-07A9-1E3868E7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249266-27BE-8144-B4C8-BD563D87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8FC0954-4AF3-AE3A-E4D8-54EFF7393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353317-C6A0-005B-4D39-32F04969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2B01D5-DF79-B938-076B-C01AF962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10170A-8356-BD95-14F2-CBD690B2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6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6A0D1-0519-01E6-5871-273F9D14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0805057-B1A5-037F-2588-97EDFB76B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9532928-7AAA-EFF2-528F-DE8633C51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6615D3-8727-65D1-26E3-6E72E2CA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1603CF-11FE-EA13-2963-397EBB89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EF39431-9A96-CF56-79BF-5FC5C2FC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9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6BE8D1F-8C6C-19FA-3C89-8875663A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B56E572-AF89-5D7D-F60F-43A5B890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9B3A2C-9C24-5209-EF86-6C36B907D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1E08-9A95-45E1-BF33-16DECAB0ABE4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013717-31B1-AABD-E036-5A935523C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2F178EA-27CA-6F65-4CFB-BD9218FF8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6F52-E47D-4DC3-B118-540851A7C8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81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910066"/>
            <a:ext cx="9144000" cy="131699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4000" b="1" dirty="0" smtClean="0"/>
              <a:t>Vzgojni stili in bralna pismenost učencev ob koncu tretjega razreda osnovne šole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627275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r>
              <a:rPr lang="sl-SI" sz="3300" dirty="0" smtClean="0"/>
              <a:t>Dr. Kaja Lenič, prof. razrednega pouka</a:t>
            </a:r>
          </a:p>
          <a:p>
            <a:endParaRPr lang="sl-SI" dirty="0" smtClean="0"/>
          </a:p>
          <a:p>
            <a:r>
              <a:rPr lang="sl-SI" sz="3200" dirty="0" smtClean="0"/>
              <a:t>16. </a:t>
            </a:r>
            <a:r>
              <a:rPr lang="sl-SI" sz="3200" dirty="0"/>
              <a:t>n</a:t>
            </a:r>
            <a:r>
              <a:rPr lang="sl-SI" sz="3200" dirty="0" smtClean="0"/>
              <a:t>ovember, 2023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239" y="1748161"/>
            <a:ext cx="609524" cy="1161905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546473" y="270833"/>
            <a:ext cx="1487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40080" algn="r"/>
              </a:tabLst>
            </a:pP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Univerza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40080" algn="r"/>
              </a:tabLst>
            </a:pP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 Ljubljani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sl-SI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Pedagoška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sl-SI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fakulteta</a:t>
            </a:r>
            <a:endParaRPr lang="sl-SI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69870F-C367-07F0-0EF1-6574AD78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5291" cy="1325563"/>
          </a:xfrm>
        </p:spPr>
        <p:txBody>
          <a:bodyPr>
            <a:normAutofit fontScale="90000"/>
          </a:bodyPr>
          <a:lstStyle/>
          <a:p>
            <a:r>
              <a:rPr lang="sl-SI" altLang="sl-SI" sz="3100" i="1" dirty="0" smtClean="0" bmk="_Toc101451545">
                <a:latin typeface="Calibri" panose="020F0502020204030204" pitchFamily="34" charset="0"/>
                <a:ea typeface="Arial Unicode MS"/>
                <a:cs typeface="Arial" panose="020B0604020202020204" pitchFamily="34" charset="0"/>
              </a:rPr>
              <a:t>Struktura anketiranih staršev glede na pripadnosti skupini posameznega vzgojnega stila</a:t>
            </a:r>
            <a:r>
              <a:rPr lang="sl-SI" altLang="sl-SI" sz="6000" dirty="0" smtClean="0">
                <a:latin typeface="Arial" panose="020B0604020202020204" pitchFamily="34" charset="0"/>
              </a:rPr>
              <a:t/>
            </a:r>
            <a:br>
              <a:rPr lang="sl-SI" altLang="sl-SI" sz="6000" dirty="0" smtClean="0"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0CE066-A7EA-AD8B-0657-7948FCD6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Slika 56">
            <a:extLst>
              <a:ext uri="{FF2B5EF4-FFF2-40B4-BE49-F238E27FC236}">
                <a16:creationId xmlns:a16="http://schemas.microsoft.com/office/drawing/2014/main" id="{7D219E6E-65A2-12C1-5297-56C6B2DD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1354815"/>
            <a:ext cx="8621486" cy="51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2640"/>
            <a:ext cx="153632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58261"/>
              </p:ext>
            </p:extLst>
          </p:nvPr>
        </p:nvGraphicFramePr>
        <p:xfrm>
          <a:off x="258618" y="166258"/>
          <a:ext cx="6927273" cy="6548577"/>
        </p:xfrm>
        <a:graphic>
          <a:graphicData uri="http://schemas.openxmlformats.org/drawingml/2006/table">
            <a:tbl>
              <a:tblPr bandRow="1"/>
              <a:tblGrid>
                <a:gridCol w="1633506">
                  <a:extLst>
                    <a:ext uri="{9D8B030D-6E8A-4147-A177-3AD203B41FA5}">
                      <a16:colId xmlns:a16="http://schemas.microsoft.com/office/drawing/2014/main" val="2048203755"/>
                    </a:ext>
                  </a:extLst>
                </a:gridCol>
                <a:gridCol w="2901707">
                  <a:extLst>
                    <a:ext uri="{9D8B030D-6E8A-4147-A177-3AD203B41FA5}">
                      <a16:colId xmlns:a16="http://schemas.microsoft.com/office/drawing/2014/main" val="3000160686"/>
                    </a:ext>
                  </a:extLst>
                </a:gridCol>
                <a:gridCol w="923917">
                  <a:extLst>
                    <a:ext uri="{9D8B030D-6E8A-4147-A177-3AD203B41FA5}">
                      <a16:colId xmlns:a16="http://schemas.microsoft.com/office/drawing/2014/main" val="2198697106"/>
                    </a:ext>
                  </a:extLst>
                </a:gridCol>
                <a:gridCol w="812361">
                  <a:extLst>
                    <a:ext uri="{9D8B030D-6E8A-4147-A177-3AD203B41FA5}">
                      <a16:colId xmlns:a16="http://schemas.microsoft.com/office/drawing/2014/main" val="2562176087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897888891"/>
                    </a:ext>
                  </a:extLst>
                </a:gridCol>
              </a:tblGrid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Izobrazba</a:t>
                      </a:r>
                      <a:endParaRPr lang="sl-SI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Izobrazba</a:t>
                      </a:r>
                      <a:endParaRPr lang="sl-SI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Razlika PV</a:t>
                      </a:r>
                      <a:endParaRPr lang="sl-SI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Standardna napaka</a:t>
                      </a:r>
                      <a:endParaRPr lang="sl-SI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94963"/>
                  </a:ext>
                </a:extLst>
              </a:tr>
              <a:tr h="2090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srednja šola ali manj</a:t>
                      </a:r>
                    </a:p>
                  </a:txBody>
                  <a:tcPr marL="30190" marR="3019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višja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-1,657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36659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prva bolonjska stopnja ali visoka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-2,069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06413"/>
                  </a:ext>
                </a:extLst>
              </a:tr>
              <a:tr h="11587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druga bolonjska stopnja ali univerzitetna šola ali več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-3,175</a:t>
                      </a:r>
                      <a:r>
                        <a:rPr lang="sl-SI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205437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znanstveni magisterij ali doktorat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-2,063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05216"/>
                  </a:ext>
                </a:extLst>
              </a:tr>
              <a:tr h="2090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višja šola</a:t>
                      </a:r>
                    </a:p>
                  </a:txBody>
                  <a:tcPr marL="30190" marR="3019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srednja šola ali manj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1,657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47615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prva bolonjska stopnja ali visoka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-0,413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1,072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0,995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49889"/>
                  </a:ext>
                </a:extLst>
              </a:tr>
              <a:tr h="31353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druga bolonjska stopnja ali univerzitetna šola ali več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-1,519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1,283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0,761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602021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znanstveni magisterij ali doktorat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-0,406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2,017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43567"/>
                  </a:ext>
                </a:extLst>
              </a:tr>
              <a:tr h="2090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prva bolonjska stopnja ali visoka šola</a:t>
                      </a:r>
                    </a:p>
                  </a:txBody>
                  <a:tcPr marL="30190" marR="3019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srednja šola ali manj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2,069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77754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višja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1,072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0,995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3886"/>
                  </a:ext>
                </a:extLst>
              </a:tr>
              <a:tr h="31353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druga bolonjska stopnja ali univerzitetna šola ali več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-1,106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1,201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0,888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233690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znanstveni magisterij ali doktorat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1,965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099901"/>
                  </a:ext>
                </a:extLst>
              </a:tr>
              <a:tr h="10004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druga bolonjska stopnja ali univerzitetna šola</a:t>
                      </a:r>
                    </a:p>
                  </a:txBody>
                  <a:tcPr marL="30190" marR="3019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srednja šola ali manj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3,175</a:t>
                      </a:r>
                      <a:r>
                        <a:rPr lang="sl-SI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964522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višja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1,519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1,283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0,761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18770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prva bolonjska stopnja ali visoka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1,201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0,888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003591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znanstveni magisterij ali doktorat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2,088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0,983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53873"/>
                  </a:ext>
                </a:extLst>
              </a:tr>
              <a:tr h="20902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znanstveni magisterij ali doktorat</a:t>
                      </a:r>
                    </a:p>
                  </a:txBody>
                  <a:tcPr marL="30190" marR="3019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srednja šola ali manj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2,063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41889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višja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0,406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2,017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609056"/>
                  </a:ext>
                </a:extLst>
              </a:tr>
              <a:tr h="20902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prva bolonjska stopnja ali visoka šola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-0,007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1,965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62933"/>
                  </a:ext>
                </a:extLst>
              </a:tr>
              <a:tr h="31353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druga bolonjska stopnja ali univerzitetna šola ali več</a:t>
                      </a:r>
                    </a:p>
                  </a:txBody>
                  <a:tcPr marL="30190" marR="30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-1,113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2,088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0,983</a:t>
                      </a:r>
                    </a:p>
                  </a:txBody>
                  <a:tcPr marL="30190" marR="30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4615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40063" y="2019907"/>
            <a:ext cx="43748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400" i="1" dirty="0" smtClean="0" bmk="_Toc113804958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sl-SI" altLang="sl-SI" sz="2400" b="0" i="1" u="none" strike="noStrike" cap="none" normalizeH="0" baseline="0" dirty="0" smtClean="0" bmk="_Toc11380495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arne</a:t>
            </a:r>
            <a:r>
              <a:rPr kumimoji="0" lang="sl-SI" altLang="sl-SI" sz="2400" b="0" i="1" u="none" strike="noStrike" cap="none" normalizeH="0" dirty="0" smtClean="0" bmk="_Toc11380495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l-SI" altLang="sl-SI" sz="2400" b="0" i="1" u="none" strike="noStrike" cap="none" normalizeH="0" baseline="0" dirty="0" smtClean="0" bmk="_Toc11380495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primerjave povprečnih dosežkov učencev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1" u="none" strike="noStrike" cap="none" normalizeH="0" baseline="0" dirty="0" smtClean="0" bmk="_Toc11380495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testu bralnega razumevanja med izobrazbenimi skupinami staršev, za katere je značilen permisivni vzgojni stil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51" y="5186590"/>
            <a:ext cx="176189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252225" y="1787811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Povezanost med bralno pismenostjo učencev in vzgojnimi stili učiteljev (</a:t>
            </a:r>
            <a:r>
              <a:rPr lang="sl-SI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Pearsonovi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korelacijski koeficienti)</a:t>
            </a:r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3"/>
          </p:nvPr>
        </p:nvSpPr>
        <p:spPr>
          <a:xfrm>
            <a:off x="6089074" y="1787811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Primerjava povprečnih dosežkov testa bralnega razumevanja glede na vzgojni stil učiteljev</a:t>
            </a:r>
            <a:endParaRPr lang="sl-SI" dirty="0"/>
          </a:p>
        </p:txBody>
      </p:sp>
      <p:graphicFrame>
        <p:nvGraphicFramePr>
          <p:cNvPr id="12" name="Označba mesta vsebine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1031581"/>
              </p:ext>
            </p:extLst>
          </p:nvPr>
        </p:nvGraphicFramePr>
        <p:xfrm>
          <a:off x="6280728" y="2902377"/>
          <a:ext cx="4991534" cy="1985824"/>
        </p:xfrm>
        <a:graphic>
          <a:graphicData uri="http://schemas.openxmlformats.org/drawingml/2006/table">
            <a:tbl>
              <a:tblPr bandRow="1"/>
              <a:tblGrid>
                <a:gridCol w="1283855">
                  <a:extLst>
                    <a:ext uri="{9D8B030D-6E8A-4147-A177-3AD203B41FA5}">
                      <a16:colId xmlns:a16="http://schemas.microsoft.com/office/drawing/2014/main" val="3559116011"/>
                    </a:ext>
                  </a:extLst>
                </a:gridCol>
                <a:gridCol w="575514">
                  <a:extLst>
                    <a:ext uri="{9D8B030D-6E8A-4147-A177-3AD203B41FA5}">
                      <a16:colId xmlns:a16="http://schemas.microsoft.com/office/drawing/2014/main" val="1412805616"/>
                    </a:ext>
                  </a:extLst>
                </a:gridCol>
                <a:gridCol w="786894">
                  <a:extLst>
                    <a:ext uri="{9D8B030D-6E8A-4147-A177-3AD203B41FA5}">
                      <a16:colId xmlns:a16="http://schemas.microsoft.com/office/drawing/2014/main" val="223698907"/>
                    </a:ext>
                  </a:extLst>
                </a:gridCol>
                <a:gridCol w="781757">
                  <a:extLst>
                    <a:ext uri="{9D8B030D-6E8A-4147-A177-3AD203B41FA5}">
                      <a16:colId xmlns:a16="http://schemas.microsoft.com/office/drawing/2014/main" val="1223066025"/>
                    </a:ext>
                  </a:extLst>
                </a:gridCol>
                <a:gridCol w="781757">
                  <a:extLst>
                    <a:ext uri="{9D8B030D-6E8A-4147-A177-3AD203B41FA5}">
                      <a16:colId xmlns:a16="http://schemas.microsoft.com/office/drawing/2014/main" val="3989560308"/>
                    </a:ext>
                  </a:extLst>
                </a:gridCol>
                <a:gridCol w="781757">
                  <a:extLst>
                    <a:ext uri="{9D8B030D-6E8A-4147-A177-3AD203B41FA5}">
                      <a16:colId xmlns:a16="http://schemas.microsoft.com/office/drawing/2014/main" val="3455567622"/>
                    </a:ext>
                  </a:extLst>
                </a:gridCol>
              </a:tblGrid>
              <a:tr h="49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Vzgojni stil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PV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SD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1995"/>
                  </a:ext>
                </a:extLst>
              </a:tr>
              <a:tr h="49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97611"/>
                  </a:ext>
                </a:extLst>
              </a:tr>
              <a:tr h="49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81070"/>
                  </a:ext>
                </a:extLst>
              </a:tr>
              <a:tr h="496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03349"/>
                  </a:ext>
                </a:extLst>
              </a:tr>
            </a:tbl>
          </a:graphicData>
        </a:graphic>
      </p:graphicFrame>
      <p:graphicFrame>
        <p:nvGraphicFramePr>
          <p:cNvPr id="11" name="Označba mesta vsebine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9901334"/>
              </p:ext>
            </p:extLst>
          </p:nvPr>
        </p:nvGraphicFramePr>
        <p:xfrm>
          <a:off x="40841" y="2770908"/>
          <a:ext cx="6048232" cy="2514506"/>
        </p:xfrm>
        <a:graphic>
          <a:graphicData uri="http://schemas.openxmlformats.org/drawingml/2006/table">
            <a:tbl>
              <a:tblPr bandRow="1"/>
              <a:tblGrid>
                <a:gridCol w="1004693">
                  <a:extLst>
                    <a:ext uri="{9D8B030D-6E8A-4147-A177-3AD203B41FA5}">
                      <a16:colId xmlns:a16="http://schemas.microsoft.com/office/drawing/2014/main" val="4288015705"/>
                    </a:ext>
                  </a:extLst>
                </a:gridCol>
                <a:gridCol w="1351288">
                  <a:extLst>
                    <a:ext uri="{9D8B030D-6E8A-4147-A177-3AD203B41FA5}">
                      <a16:colId xmlns:a16="http://schemas.microsoft.com/office/drawing/2014/main" val="581773770"/>
                    </a:ext>
                  </a:extLst>
                </a:gridCol>
                <a:gridCol w="1140705">
                  <a:extLst>
                    <a:ext uri="{9D8B030D-6E8A-4147-A177-3AD203B41FA5}">
                      <a16:colId xmlns:a16="http://schemas.microsoft.com/office/drawing/2014/main" val="2801911665"/>
                    </a:ext>
                  </a:extLst>
                </a:gridCol>
                <a:gridCol w="1295420">
                  <a:extLst>
                    <a:ext uri="{9D8B030D-6E8A-4147-A177-3AD203B41FA5}">
                      <a16:colId xmlns:a16="http://schemas.microsoft.com/office/drawing/2014/main" val="202887219"/>
                    </a:ext>
                  </a:extLst>
                </a:gridCol>
                <a:gridCol w="1256126">
                  <a:extLst>
                    <a:ext uri="{9D8B030D-6E8A-4147-A177-3AD203B41FA5}">
                      <a16:colId xmlns:a16="http://schemas.microsoft.com/office/drawing/2014/main" val="3697955574"/>
                    </a:ext>
                  </a:extLst>
                </a:gridCol>
              </a:tblGrid>
              <a:tr h="9371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53275"/>
                  </a:ext>
                </a:extLst>
              </a:tr>
              <a:tr h="85106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Dosežek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Pearsonov</a:t>
                      </a:r>
                      <a:r>
                        <a:rPr lang="sl-SI" sz="1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korelacijski koeficient</a:t>
                      </a:r>
                      <a:endParaRPr lang="sl-SI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0,097</a:t>
                      </a:r>
                      <a:r>
                        <a:rPr lang="sl-SI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472977"/>
                  </a:ext>
                </a:extLst>
              </a:tr>
              <a:tr h="28368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99220"/>
                  </a:ext>
                </a:extLst>
              </a:tr>
              <a:tr h="28368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sl-SI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252799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51" y="5186590"/>
            <a:ext cx="176189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461097" y="1040168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Povezanost med bralno pismenostjo učencev in vzgojnimi stili staršev (</a:t>
            </a:r>
            <a:r>
              <a:rPr lang="sl-SI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Pearsonovi</a:t>
            </a:r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korelacijski koeficienti)</a:t>
            </a:r>
            <a:endParaRPr lang="sl-SI" dirty="0"/>
          </a:p>
        </p:txBody>
      </p:sp>
      <p:graphicFrame>
        <p:nvGraphicFramePr>
          <p:cNvPr id="9" name="Označba mesta vsebine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7812933"/>
              </p:ext>
            </p:extLst>
          </p:nvPr>
        </p:nvGraphicFramePr>
        <p:xfrm>
          <a:off x="129308" y="2734114"/>
          <a:ext cx="6123709" cy="2349347"/>
        </p:xfrm>
        <a:graphic>
          <a:graphicData uri="http://schemas.openxmlformats.org/drawingml/2006/table">
            <a:tbl>
              <a:tblPr bandRow="1"/>
              <a:tblGrid>
                <a:gridCol w="1045342">
                  <a:extLst>
                    <a:ext uri="{9D8B030D-6E8A-4147-A177-3AD203B41FA5}">
                      <a16:colId xmlns:a16="http://schemas.microsoft.com/office/drawing/2014/main" val="2411881196"/>
                    </a:ext>
                  </a:extLst>
                </a:gridCol>
                <a:gridCol w="1356114">
                  <a:extLst>
                    <a:ext uri="{9D8B030D-6E8A-4147-A177-3AD203B41FA5}">
                      <a16:colId xmlns:a16="http://schemas.microsoft.com/office/drawing/2014/main" val="2154162279"/>
                    </a:ext>
                  </a:extLst>
                </a:gridCol>
                <a:gridCol w="1163781">
                  <a:extLst>
                    <a:ext uri="{9D8B030D-6E8A-4147-A177-3AD203B41FA5}">
                      <a16:colId xmlns:a16="http://schemas.microsoft.com/office/drawing/2014/main" val="401238903"/>
                    </a:ext>
                  </a:extLst>
                </a:gridCol>
                <a:gridCol w="1256146">
                  <a:extLst>
                    <a:ext uri="{9D8B030D-6E8A-4147-A177-3AD203B41FA5}">
                      <a16:colId xmlns:a16="http://schemas.microsoft.com/office/drawing/2014/main" val="124562867"/>
                    </a:ext>
                  </a:extLst>
                </a:gridCol>
                <a:gridCol w="1302326">
                  <a:extLst>
                    <a:ext uri="{9D8B030D-6E8A-4147-A177-3AD203B41FA5}">
                      <a16:colId xmlns:a16="http://schemas.microsoft.com/office/drawing/2014/main" val="2176808856"/>
                    </a:ext>
                  </a:extLst>
                </a:gridCol>
              </a:tblGrid>
              <a:tr h="6712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</a:t>
                      </a: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4235"/>
                  </a:ext>
                </a:extLst>
              </a:tr>
              <a:tr h="100686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Dosežek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Pearsonov korelacijski koeficient</a:t>
                      </a:r>
                      <a:endParaRPr lang="sl-SI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-0,131</a:t>
                      </a:r>
                      <a:r>
                        <a:rPr lang="sl-SI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-0,065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-0,079</a:t>
                      </a:r>
                      <a:r>
                        <a:rPr lang="sl-SI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08210"/>
                  </a:ext>
                </a:extLst>
              </a:tr>
              <a:tr h="33562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204213"/>
                  </a:ext>
                </a:extLst>
              </a:tr>
              <a:tr h="33562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sl-SI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92494"/>
                  </a:ext>
                </a:extLst>
              </a:tr>
            </a:tbl>
          </a:graphicData>
        </a:graphic>
      </p:graphicFrame>
      <p:sp>
        <p:nvSpPr>
          <p:cNvPr id="7" name="Označba mesta besedila 6"/>
          <p:cNvSpPr>
            <a:spLocks noGrp="1"/>
          </p:cNvSpPr>
          <p:nvPr>
            <p:ph type="body" sz="quarter" idx="3"/>
          </p:nvPr>
        </p:nvSpPr>
        <p:spPr>
          <a:xfrm>
            <a:off x="6412346" y="1040168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sl-SI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Primerjava povprečnih dosežkov testa bralnega razumevanja glede na vzgojni stil staršev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8376808"/>
              </p:ext>
            </p:extLst>
          </p:nvPr>
        </p:nvGraphicFramePr>
        <p:xfrm>
          <a:off x="6412346" y="1982696"/>
          <a:ext cx="5459167" cy="3482636"/>
        </p:xfrm>
        <a:graphic>
          <a:graphicData uri="http://schemas.openxmlformats.org/drawingml/2006/table">
            <a:tbl>
              <a:tblPr bandRow="1"/>
              <a:tblGrid>
                <a:gridCol w="1768003">
                  <a:extLst>
                    <a:ext uri="{9D8B030D-6E8A-4147-A177-3AD203B41FA5}">
                      <a16:colId xmlns:a16="http://schemas.microsoft.com/office/drawing/2014/main" val="160645076"/>
                    </a:ext>
                  </a:extLst>
                </a:gridCol>
                <a:gridCol w="1058256">
                  <a:extLst>
                    <a:ext uri="{9D8B030D-6E8A-4147-A177-3AD203B41FA5}">
                      <a16:colId xmlns:a16="http://schemas.microsoft.com/office/drawing/2014/main" val="699965266"/>
                    </a:ext>
                  </a:extLst>
                </a:gridCol>
                <a:gridCol w="1017676">
                  <a:extLst>
                    <a:ext uri="{9D8B030D-6E8A-4147-A177-3AD203B41FA5}">
                      <a16:colId xmlns:a16="http://schemas.microsoft.com/office/drawing/2014/main" val="1644701273"/>
                    </a:ext>
                  </a:extLst>
                </a:gridCol>
                <a:gridCol w="1017676">
                  <a:extLst>
                    <a:ext uri="{9D8B030D-6E8A-4147-A177-3AD203B41FA5}">
                      <a16:colId xmlns:a16="http://schemas.microsoft.com/office/drawing/2014/main" val="4029233542"/>
                    </a:ext>
                  </a:extLst>
                </a:gridCol>
                <a:gridCol w="597556">
                  <a:extLst>
                    <a:ext uri="{9D8B030D-6E8A-4147-A177-3AD203B41FA5}">
                      <a16:colId xmlns:a16="http://schemas.microsoft.com/office/drawing/2014/main" val="3420549488"/>
                    </a:ext>
                  </a:extLst>
                </a:gridCol>
              </a:tblGrid>
              <a:tr h="450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Vzgojni stil</a:t>
                      </a:r>
                      <a:endParaRPr lang="sl-SI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Vzgojni stil</a:t>
                      </a:r>
                      <a:endParaRPr lang="sl-SI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Razlika PV</a:t>
                      </a:r>
                      <a:endParaRPr lang="sl-SI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Standardna napaka</a:t>
                      </a:r>
                      <a:endParaRPr lang="sl-SI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60123"/>
                  </a:ext>
                </a:extLst>
              </a:tr>
              <a:tr h="450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-1,576</a:t>
                      </a:r>
                      <a:r>
                        <a:rPr lang="sl-SI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443906"/>
                  </a:ext>
                </a:extLst>
              </a:tr>
              <a:tr h="45003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-1,814</a:t>
                      </a:r>
                      <a:r>
                        <a:rPr lang="sl-SI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25671"/>
                  </a:ext>
                </a:extLst>
              </a:tr>
              <a:tr h="450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1,576</a:t>
                      </a:r>
                      <a:r>
                        <a:rPr lang="sl-SI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151964"/>
                  </a:ext>
                </a:extLst>
              </a:tr>
              <a:tr h="45003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46127"/>
                  </a:ext>
                </a:extLst>
              </a:tr>
              <a:tr h="450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1,814</a:t>
                      </a:r>
                      <a:r>
                        <a:rPr lang="sl-SI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32097"/>
                  </a:ext>
                </a:extLst>
              </a:tr>
              <a:tr h="45003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354771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03" y="5315899"/>
            <a:ext cx="176189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907389"/>
              </p:ext>
            </p:extLst>
          </p:nvPr>
        </p:nvGraphicFramePr>
        <p:xfrm>
          <a:off x="618835" y="1690252"/>
          <a:ext cx="10326256" cy="4825329"/>
        </p:xfrm>
        <a:graphic>
          <a:graphicData uri="http://schemas.openxmlformats.org/drawingml/2006/table">
            <a:tbl>
              <a:tblPr/>
              <a:tblGrid>
                <a:gridCol w="3455374">
                  <a:extLst>
                    <a:ext uri="{9D8B030D-6E8A-4147-A177-3AD203B41FA5}">
                      <a16:colId xmlns:a16="http://schemas.microsoft.com/office/drawing/2014/main" val="270611022"/>
                    </a:ext>
                  </a:extLst>
                </a:gridCol>
                <a:gridCol w="2022281">
                  <a:extLst>
                    <a:ext uri="{9D8B030D-6E8A-4147-A177-3AD203B41FA5}">
                      <a16:colId xmlns:a16="http://schemas.microsoft.com/office/drawing/2014/main" val="225457921"/>
                    </a:ext>
                  </a:extLst>
                </a:gridCol>
                <a:gridCol w="2022281">
                  <a:extLst>
                    <a:ext uri="{9D8B030D-6E8A-4147-A177-3AD203B41FA5}">
                      <a16:colId xmlns:a16="http://schemas.microsoft.com/office/drawing/2014/main" val="1061933255"/>
                    </a:ext>
                  </a:extLst>
                </a:gridCol>
                <a:gridCol w="1413160">
                  <a:extLst>
                    <a:ext uri="{9D8B030D-6E8A-4147-A177-3AD203B41FA5}">
                      <a16:colId xmlns:a16="http://schemas.microsoft.com/office/drawing/2014/main" val="2795001312"/>
                    </a:ext>
                  </a:extLst>
                </a:gridCol>
                <a:gridCol w="1413160">
                  <a:extLst>
                    <a:ext uri="{9D8B030D-6E8A-4147-A177-3AD203B41FA5}">
                      <a16:colId xmlns:a16="http://schemas.microsoft.com/office/drawing/2014/main" val="701910508"/>
                    </a:ext>
                  </a:extLst>
                </a:gridCol>
              </a:tblGrid>
              <a:tr h="236916">
                <a:tc rowSpan="2"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Nestandardiziran koeficient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58395"/>
                  </a:ext>
                </a:extLst>
              </a:tr>
              <a:tr h="236916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St. napaka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3630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 (uč) * Permisivni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10641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 (uč) * Avtoritaren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2904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Permisivni (uč) * Avtoritativni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20543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 (uč) * Permisivni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-0,855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69160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 (uč) * Avtoritaren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10792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Avtoritaren (uč) * Avtoritativni (st)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1,296</a:t>
                      </a:r>
                      <a:r>
                        <a:rPr lang="sl-SI" sz="1600" baseline="30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</a:t>
                      </a:r>
                      <a:endParaRPr lang="sl-SI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345853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 (uč) * Permisivni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21778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 (uč) * Avtoritaren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97795"/>
                  </a:ext>
                </a:extLst>
              </a:tr>
              <a:tr h="473833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Avtoritativni (uč) * Avtoritativni (st)</a:t>
                      </a:r>
                      <a:endParaRPr lang="sl-S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-0,248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-0,636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48966"/>
                  </a:ext>
                </a:extLst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984117" y="367379"/>
            <a:ext cx="9960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Ocene parametrov posplošenega linearnega modela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663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NAJBOLJŠI LINEAREN MODEL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790748"/>
              </p:ext>
            </p:extLst>
          </p:nvPr>
        </p:nvGraphicFramePr>
        <p:xfrm>
          <a:off x="157019" y="1976582"/>
          <a:ext cx="11859489" cy="4064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290">
                  <a:extLst>
                    <a:ext uri="{9D8B030D-6E8A-4147-A177-3AD203B41FA5}">
                      <a16:colId xmlns:a16="http://schemas.microsoft.com/office/drawing/2014/main" val="1849008415"/>
                    </a:ext>
                  </a:extLst>
                </a:gridCol>
                <a:gridCol w="2284867">
                  <a:extLst>
                    <a:ext uri="{9D8B030D-6E8A-4147-A177-3AD203B41FA5}">
                      <a16:colId xmlns:a16="http://schemas.microsoft.com/office/drawing/2014/main" val="2339848315"/>
                    </a:ext>
                  </a:extLst>
                </a:gridCol>
                <a:gridCol w="2284867">
                  <a:extLst>
                    <a:ext uri="{9D8B030D-6E8A-4147-A177-3AD203B41FA5}">
                      <a16:colId xmlns:a16="http://schemas.microsoft.com/office/drawing/2014/main" val="3380721493"/>
                    </a:ext>
                  </a:extLst>
                </a:gridCol>
                <a:gridCol w="1477770">
                  <a:extLst>
                    <a:ext uri="{9D8B030D-6E8A-4147-A177-3AD203B41FA5}">
                      <a16:colId xmlns:a16="http://schemas.microsoft.com/office/drawing/2014/main" val="3857746732"/>
                    </a:ext>
                  </a:extLst>
                </a:gridCol>
                <a:gridCol w="1490695">
                  <a:extLst>
                    <a:ext uri="{9D8B030D-6E8A-4147-A177-3AD203B41FA5}">
                      <a16:colId xmlns:a16="http://schemas.microsoft.com/office/drawing/2014/main" val="119797203"/>
                    </a:ext>
                  </a:extLst>
                </a:gridCol>
              </a:tblGrid>
              <a:tr h="451601">
                <a:tc rowSpan="2"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 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Nestandardiziran koeficient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t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p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2680591"/>
                  </a:ext>
                </a:extLst>
              </a:tr>
              <a:tr h="45160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B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St. napaka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43174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Permisivni (</a:t>
                      </a:r>
                      <a:r>
                        <a:rPr lang="sl-SI" sz="2000" dirty="0" err="1">
                          <a:effectLst/>
                        </a:rPr>
                        <a:t>uč</a:t>
                      </a:r>
                      <a:r>
                        <a:rPr lang="sl-SI" sz="2000" dirty="0">
                          <a:effectLst/>
                        </a:rPr>
                        <a:t>) * Avtoritaren (st)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0,712</a:t>
                      </a:r>
                      <a:r>
                        <a:rPr lang="sl-SI" sz="2000" baseline="30000" dirty="0">
                          <a:effectLst/>
                        </a:rPr>
                        <a:t>**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0,138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5,148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&lt; 0,001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4301686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u="sng" dirty="0">
                          <a:effectLst/>
                        </a:rPr>
                        <a:t>Avtoritaren (</a:t>
                      </a:r>
                      <a:r>
                        <a:rPr lang="sl-SI" sz="2000" u="sng" dirty="0" err="1">
                          <a:effectLst/>
                        </a:rPr>
                        <a:t>uč</a:t>
                      </a:r>
                      <a:r>
                        <a:rPr lang="sl-SI" sz="2000" u="sng" dirty="0">
                          <a:effectLst/>
                        </a:rPr>
                        <a:t>) * Permisivni (st)</a:t>
                      </a:r>
                      <a:endParaRPr lang="sl-SI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-0,621</a:t>
                      </a:r>
                      <a:r>
                        <a:rPr lang="sl-SI" sz="2000" baseline="30000">
                          <a:effectLst/>
                        </a:rPr>
                        <a:t>*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0,260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-2,398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0,017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943067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Avtoritaren (</a:t>
                      </a:r>
                      <a:r>
                        <a:rPr lang="sl-SI" sz="2000" dirty="0" err="1">
                          <a:effectLst/>
                        </a:rPr>
                        <a:t>uč</a:t>
                      </a:r>
                      <a:r>
                        <a:rPr lang="sl-SI" sz="2000" dirty="0">
                          <a:effectLst/>
                        </a:rPr>
                        <a:t>) * Avtoritativni (st)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1,240</a:t>
                      </a:r>
                      <a:r>
                        <a:rPr lang="sl-SI" sz="2000" baseline="30000">
                          <a:effectLst/>
                        </a:rPr>
                        <a:t>**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0,122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10,147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&lt; 0,001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514512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Avtoritativni (</a:t>
                      </a:r>
                      <a:r>
                        <a:rPr lang="sl-SI" sz="2000" dirty="0" err="1">
                          <a:effectLst/>
                        </a:rPr>
                        <a:t>uč</a:t>
                      </a:r>
                      <a:r>
                        <a:rPr lang="sl-SI" sz="2000" dirty="0">
                          <a:effectLst/>
                        </a:rPr>
                        <a:t>) * Permisivni (st) 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0,734</a:t>
                      </a:r>
                      <a:r>
                        <a:rPr lang="sl-SI" sz="2000" baseline="30000">
                          <a:effectLst/>
                        </a:rPr>
                        <a:t>**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0,164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4,473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&lt; 0,001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35329"/>
                  </a:ext>
                </a:extLst>
              </a:tr>
              <a:tr h="632160">
                <a:tc>
                  <a:txBody>
                    <a:bodyPr/>
                    <a:lstStyle/>
                    <a:p>
                      <a:pPr marR="38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Avtoritativni (</a:t>
                      </a:r>
                      <a:r>
                        <a:rPr lang="sl-SI" sz="2000" dirty="0" err="1">
                          <a:effectLst/>
                        </a:rPr>
                        <a:t>uč</a:t>
                      </a:r>
                      <a:r>
                        <a:rPr lang="sl-SI" sz="2000">
                          <a:effectLst/>
                        </a:rPr>
                        <a:t>) * Avtoritaren (st)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0,3151</a:t>
                      </a:r>
                      <a:r>
                        <a:rPr lang="sl-SI" sz="2000" baseline="30000">
                          <a:effectLst/>
                        </a:rPr>
                        <a:t>*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0,129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2,448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0,015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905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4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0291" y="543571"/>
            <a:ext cx="10596418" cy="83264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-SI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Povezanost </a:t>
            </a:r>
            <a:r>
              <a:rPr lang="sl-SI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 bralno pismenostjo učencev in pogostostjo organiziranja razvijanja branja v razredu </a:t>
            </a:r>
            <a:endParaRPr lang="sl-SI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46372"/>
              </p:ext>
            </p:extLst>
          </p:nvPr>
        </p:nvGraphicFramePr>
        <p:xfrm>
          <a:off x="748146" y="2085921"/>
          <a:ext cx="10328563" cy="3438195"/>
        </p:xfrm>
        <a:graphic>
          <a:graphicData uri="http://schemas.openxmlformats.org/drawingml/2006/table">
            <a:tbl>
              <a:tblPr bandRow="1"/>
              <a:tblGrid>
                <a:gridCol w="5238265">
                  <a:extLst>
                    <a:ext uri="{9D8B030D-6E8A-4147-A177-3AD203B41FA5}">
                      <a16:colId xmlns:a16="http://schemas.microsoft.com/office/drawing/2014/main" val="3905145940"/>
                    </a:ext>
                  </a:extLst>
                </a:gridCol>
                <a:gridCol w="3605020">
                  <a:extLst>
                    <a:ext uri="{9D8B030D-6E8A-4147-A177-3AD203B41FA5}">
                      <a16:colId xmlns:a16="http://schemas.microsoft.com/office/drawing/2014/main" val="1034303163"/>
                    </a:ext>
                  </a:extLst>
                </a:gridCol>
                <a:gridCol w="1485278">
                  <a:extLst>
                    <a:ext uri="{9D8B030D-6E8A-4147-A177-3AD203B41FA5}">
                      <a16:colId xmlns:a16="http://schemas.microsoft.com/office/drawing/2014/main" val="105137890"/>
                    </a:ext>
                  </a:extLst>
                </a:gridCol>
              </a:tblGrid>
              <a:tr h="4072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Dosežek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583129"/>
                  </a:ext>
                </a:extLst>
              </a:tr>
              <a:tr h="40722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/>
                        <a:t>Organiziram skupine enako zmožnih učencev.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0,097</a:t>
                      </a:r>
                      <a:r>
                        <a:rPr lang="sl-SI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687007"/>
                  </a:ext>
                </a:extLst>
              </a:tr>
              <a:tr h="40722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69207"/>
                  </a:ext>
                </a:extLst>
              </a:tr>
              <a:tr h="40722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57611"/>
                  </a:ext>
                </a:extLst>
              </a:tr>
              <a:tr h="40722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Učenci berejo v dvojicah.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0,095</a:t>
                      </a:r>
                      <a:r>
                        <a:rPr lang="sl-SI" sz="2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210346"/>
                  </a:ext>
                </a:extLst>
              </a:tr>
              <a:tr h="40722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620618"/>
                  </a:ext>
                </a:extLst>
              </a:tr>
              <a:tr h="40722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83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8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930145"/>
              </p:ext>
            </p:extLst>
          </p:nvPr>
        </p:nvGraphicFramePr>
        <p:xfrm>
          <a:off x="271894" y="1431628"/>
          <a:ext cx="11763087" cy="5356592"/>
        </p:xfrm>
        <a:graphic>
          <a:graphicData uri="http://schemas.openxmlformats.org/drawingml/2006/table">
            <a:tbl>
              <a:tblPr bandRow="1"/>
              <a:tblGrid>
                <a:gridCol w="5941161">
                  <a:extLst>
                    <a:ext uri="{9D8B030D-6E8A-4147-A177-3AD203B41FA5}">
                      <a16:colId xmlns:a16="http://schemas.microsoft.com/office/drawing/2014/main" val="3463346828"/>
                    </a:ext>
                  </a:extLst>
                </a:gridCol>
                <a:gridCol w="4123169">
                  <a:extLst>
                    <a:ext uri="{9D8B030D-6E8A-4147-A177-3AD203B41FA5}">
                      <a16:colId xmlns:a16="http://schemas.microsoft.com/office/drawing/2014/main" val="3989551069"/>
                    </a:ext>
                  </a:extLst>
                </a:gridCol>
                <a:gridCol w="1698757">
                  <a:extLst>
                    <a:ext uri="{9D8B030D-6E8A-4147-A177-3AD203B41FA5}">
                      <a16:colId xmlns:a16="http://schemas.microsoft.com/office/drawing/2014/main" val="450133645"/>
                    </a:ext>
                  </a:extLst>
                </a:gridCol>
              </a:tblGrid>
              <a:tr h="2722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Dosežek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292503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Učenci poslušajo besedilo.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0,120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61931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373239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763956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Izvedem bralno dejavnost preko didaktične igre.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0,119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054980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801820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93310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Učenci oblikujejo samostojen zapis po prebranem besedilu (npr. sestavljanje nove zgodbe).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0,117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42322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643884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98694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/>
                        <a:t>Učenke in učenci glasno berejo pred celim razredom.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0,130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976010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06070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48101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/>
                        <a:t>Učencem večkrat preberem isto besedilo, ko iščejo odgovore na vprašanja.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0,071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37597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0,031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42304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47264"/>
                  </a:ext>
                </a:extLst>
              </a:tr>
              <a:tr h="27224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Učence in učenke učim povzeti glavne ideje besedila tako, da pomembne podatke podčrtajo in iščejo ključne besede.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Spearmanov korelacijski koeficient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0,155</a:t>
                      </a:r>
                      <a:r>
                        <a:rPr lang="sl-SI" sz="16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043169"/>
                  </a:ext>
                </a:extLst>
              </a:tr>
              <a:tr h="27224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04346"/>
                  </a:ext>
                </a:extLst>
              </a:tr>
              <a:tr h="30910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22259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891" y="274919"/>
            <a:ext cx="115240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1" u="none" strike="noStrike" cap="none" normalizeH="0" baseline="0" dirty="0" smtClean="0" bmk="_Toc113804984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Povezanost med bralno pismenostjo učencev in pogostostjo izvajanja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1" u="none" strike="noStrike" cap="none" normalizeH="0" baseline="0" dirty="0" smtClean="0" bmk="_Toc113804984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bralnih dejavnosti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43785"/>
              </p:ext>
            </p:extLst>
          </p:nvPr>
        </p:nvGraphicFramePr>
        <p:xfrm>
          <a:off x="267856" y="1126835"/>
          <a:ext cx="11628580" cy="5778144"/>
        </p:xfrm>
        <a:graphic>
          <a:graphicData uri="http://schemas.openxmlformats.org/drawingml/2006/table">
            <a:tbl>
              <a:tblPr bandRow="1"/>
              <a:tblGrid>
                <a:gridCol w="5897584">
                  <a:extLst>
                    <a:ext uri="{9D8B030D-6E8A-4147-A177-3AD203B41FA5}">
                      <a16:colId xmlns:a16="http://schemas.microsoft.com/office/drawing/2014/main" val="1965004615"/>
                    </a:ext>
                  </a:extLst>
                </a:gridCol>
                <a:gridCol w="4058771">
                  <a:extLst>
                    <a:ext uri="{9D8B030D-6E8A-4147-A177-3AD203B41FA5}">
                      <a16:colId xmlns:a16="http://schemas.microsoft.com/office/drawing/2014/main" val="2544809358"/>
                    </a:ext>
                  </a:extLst>
                </a:gridCol>
                <a:gridCol w="1672225">
                  <a:extLst>
                    <a:ext uri="{9D8B030D-6E8A-4147-A177-3AD203B41FA5}">
                      <a16:colId xmlns:a16="http://schemas.microsoft.com/office/drawing/2014/main" val="3879601257"/>
                    </a:ext>
                  </a:extLst>
                </a:gridCol>
              </a:tblGrid>
              <a:tr h="2646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Dosežek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76635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Določijo temo prebranega besedila.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Spearmanov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0,102*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321404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40745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1981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Z odgovori na vprašanja pokažejo razumevanje prebranega besedila.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Spearmanov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0,057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67023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811956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597638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Prebrano besedilo primerjajo z besedili, ki so jih brali kdaj prej.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err="1"/>
                        <a:t>Spearmanov</a:t>
                      </a:r>
                      <a:r>
                        <a:rPr lang="sl-SI" sz="1600" dirty="0"/>
                        <a:t>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0,076*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05286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00016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262741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Sklepajo in posplošujejo na podlagi prebranega besedila.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Spearmanov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0,167*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8060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997960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164414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Opisujejo slogovne značilnosti prebranega besedila.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Spearmanov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0,112*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33433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58607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727284"/>
                  </a:ext>
                </a:extLst>
              </a:tr>
              <a:tr h="35545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Določajo avtorjevo perspektivo ali namen.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Spearmanov korelacijski koeficient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0,110*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73146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/>
                        <a:t>0,001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32461"/>
                  </a:ext>
                </a:extLst>
              </a:tr>
              <a:tr h="26462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924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3004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70291"/>
            <a:ext cx="9146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1" u="none" strike="noStrike" cap="none" normalizeH="0" baseline="0" dirty="0" smtClean="0" bmk="_Toc113804985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Povezanost med bralno pismenostjo učencev in pogostostjo razvijanja bralnih strategij </a:t>
            </a:r>
          </a:p>
        </p:txBody>
      </p:sp>
    </p:spTree>
    <p:extLst>
      <p:ext uri="{BB962C8B-B14F-4D97-AF65-F5344CB8AC3E}">
        <p14:creationId xmlns:p14="http://schemas.microsoft.com/office/powerpoint/2010/main" val="12553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30491"/>
              </p:ext>
            </p:extLst>
          </p:nvPr>
        </p:nvGraphicFramePr>
        <p:xfrm>
          <a:off x="286327" y="858981"/>
          <a:ext cx="11314545" cy="5134086"/>
        </p:xfrm>
        <a:graphic>
          <a:graphicData uri="http://schemas.openxmlformats.org/drawingml/2006/table">
            <a:tbl>
              <a:tblPr bandRow="1"/>
              <a:tblGrid>
                <a:gridCol w="7555404">
                  <a:extLst>
                    <a:ext uri="{9D8B030D-6E8A-4147-A177-3AD203B41FA5}">
                      <a16:colId xmlns:a16="http://schemas.microsoft.com/office/drawing/2014/main" val="4197416846"/>
                    </a:ext>
                  </a:extLst>
                </a:gridCol>
                <a:gridCol w="2644626">
                  <a:extLst>
                    <a:ext uri="{9D8B030D-6E8A-4147-A177-3AD203B41FA5}">
                      <a16:colId xmlns:a16="http://schemas.microsoft.com/office/drawing/2014/main" val="2904419577"/>
                    </a:ext>
                  </a:extLst>
                </a:gridCol>
                <a:gridCol w="1114515">
                  <a:extLst>
                    <a:ext uri="{9D8B030D-6E8A-4147-A177-3AD203B41FA5}">
                      <a16:colId xmlns:a16="http://schemas.microsoft.com/office/drawing/2014/main" val="633488792"/>
                    </a:ext>
                  </a:extLst>
                </a:gridCol>
              </a:tblGrid>
              <a:tr h="2985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 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/>
                        <a:t>Dosežek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95861"/>
                  </a:ext>
                </a:extLst>
              </a:tr>
              <a:tr h="2402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V branje vključim besedila, ki so blizu njihovim zanimanjem.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/>
                        <a:t>Spearmanov</a:t>
                      </a:r>
                      <a:r>
                        <a:rPr lang="sl-SI" sz="1100" dirty="0"/>
                        <a:t>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0,131*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5318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0,000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82321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1799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Izbiram besedila, ki so primerna za diferenciacijo branja.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Spearmanov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0,154*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84299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0,000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372307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047546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Učenke in učence vzpodbujam, da izražajo svoje mnenje o prebranem besedilu.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Spearmanov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0,097*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4668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0,003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802841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70818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Z različnimi nalogami skušam izboljšati bralno razumevanje učencev.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/>
                        <a:t>Spearmanov</a:t>
                      </a:r>
                      <a:r>
                        <a:rPr lang="sl-SI" sz="1100" dirty="0"/>
                        <a:t>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0,088*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1570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0,007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129559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23302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Učenkam in učencem dam čas za branje po lastni izbiri, ko določeno nalogo prej dokončajo ali imajo odmor.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Spearmanov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0,155*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59018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0,000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67731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69175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Vsakemu učencu in učenki dam individualno povratno informacijo.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Spearmanov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0,093*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896224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0,005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643437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829454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/>
                        <a:t>Učenci morajo za domačo nalogo za katerikoli predmet nekaj prebrati.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/>
                        <a:t>Spearmanov</a:t>
                      </a:r>
                      <a:r>
                        <a:rPr lang="sl-SI" sz="1100" dirty="0"/>
                        <a:t>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0,135*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9374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0,000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48055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86075"/>
                  </a:ext>
                </a:extLst>
              </a:tr>
              <a:tr h="19905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/>
                        <a:t>Učencem dam bralno nalogo v obliki nekaj minutnega branja doma (bralni list).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err="1"/>
                        <a:t>Spearmanov</a:t>
                      </a:r>
                      <a:r>
                        <a:rPr lang="sl-SI" sz="1100" dirty="0"/>
                        <a:t> korelacijski koeficient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0,122*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684976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p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0,000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32987"/>
                  </a:ext>
                </a:extLst>
              </a:tr>
              <a:tr h="19905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/>
                        <a:t>n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/>
                        <a:t>929</a:t>
                      </a: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69064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4072" y="-95598"/>
            <a:ext cx="103816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i="1" dirty="0" bmk="_Toc113804986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1" u="none" strike="noStrike" cap="none" normalizeH="0" baseline="0" dirty="0" smtClean="0" bmk="_Toc113804986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Povezanost med bralno pismenostjo učencev in pogostostjo vključevanja aktivnosti v poučevanje branja 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79418" y="1825625"/>
            <a:ext cx="9774382" cy="4351338"/>
          </a:xfrm>
        </p:spPr>
        <p:txBody>
          <a:bodyPr/>
          <a:lstStyle/>
          <a:p>
            <a:pPr marL="0" indent="0">
              <a:buNone/>
            </a:pPr>
            <a:r>
              <a:rPr lang="sl-SI" sz="5400" dirty="0" smtClean="0"/>
              <a:t>Nihče v Sloveniji </a:t>
            </a:r>
            <a:r>
              <a:rPr lang="sl-SI" sz="5400" u="sng" dirty="0" smtClean="0"/>
              <a:t>ni </a:t>
            </a:r>
            <a:r>
              <a:rPr lang="sl-SI" sz="5400" u="sng" dirty="0"/>
              <a:t>ugotavljal </a:t>
            </a:r>
            <a:r>
              <a:rPr lang="sl-SI" sz="5400" dirty="0"/>
              <a:t>povezave med vzgojnimi stili staršev in učiteljev ter bralno pismenostjo učencev.</a:t>
            </a:r>
            <a:endParaRPr lang="sl-SI" sz="5400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126" y="-2685810"/>
            <a:ext cx="2719052" cy="120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589645"/>
              </p:ext>
            </p:extLst>
          </p:nvPr>
        </p:nvGraphicFramePr>
        <p:xfrm>
          <a:off x="720437" y="1173009"/>
          <a:ext cx="9984508" cy="5292445"/>
        </p:xfrm>
        <a:graphic>
          <a:graphicData uri="http://schemas.openxmlformats.org/drawingml/2006/table">
            <a:tbl>
              <a:tblPr bandRow="1"/>
              <a:tblGrid>
                <a:gridCol w="3943927">
                  <a:extLst>
                    <a:ext uri="{9D8B030D-6E8A-4147-A177-3AD203B41FA5}">
                      <a16:colId xmlns:a16="http://schemas.microsoft.com/office/drawing/2014/main" val="1572157263"/>
                    </a:ext>
                  </a:extLst>
                </a:gridCol>
                <a:gridCol w="1459346">
                  <a:extLst>
                    <a:ext uri="{9D8B030D-6E8A-4147-A177-3AD203B41FA5}">
                      <a16:colId xmlns:a16="http://schemas.microsoft.com/office/drawing/2014/main" val="744411309"/>
                    </a:ext>
                  </a:extLst>
                </a:gridCol>
                <a:gridCol w="986373">
                  <a:extLst>
                    <a:ext uri="{9D8B030D-6E8A-4147-A177-3AD203B41FA5}">
                      <a16:colId xmlns:a16="http://schemas.microsoft.com/office/drawing/2014/main" val="889690375"/>
                    </a:ext>
                  </a:extLst>
                </a:gridCol>
                <a:gridCol w="846500">
                  <a:extLst>
                    <a:ext uri="{9D8B030D-6E8A-4147-A177-3AD203B41FA5}">
                      <a16:colId xmlns:a16="http://schemas.microsoft.com/office/drawing/2014/main" val="3957447422"/>
                    </a:ext>
                  </a:extLst>
                </a:gridCol>
                <a:gridCol w="846500">
                  <a:extLst>
                    <a:ext uri="{9D8B030D-6E8A-4147-A177-3AD203B41FA5}">
                      <a16:colId xmlns:a16="http://schemas.microsoft.com/office/drawing/2014/main" val="1657778582"/>
                    </a:ext>
                  </a:extLst>
                </a:gridCol>
                <a:gridCol w="1055362">
                  <a:extLst>
                    <a:ext uri="{9D8B030D-6E8A-4147-A177-3AD203B41FA5}">
                      <a16:colId xmlns:a16="http://schemas.microsoft.com/office/drawing/2014/main" val="4237315344"/>
                    </a:ext>
                  </a:extLst>
                </a:gridCol>
                <a:gridCol w="846500">
                  <a:extLst>
                    <a:ext uri="{9D8B030D-6E8A-4147-A177-3AD203B41FA5}">
                      <a16:colId xmlns:a16="http://schemas.microsoft.com/office/drawing/2014/main" val="1732304473"/>
                    </a:ext>
                  </a:extLst>
                </a:gridCol>
              </a:tblGrid>
              <a:tr h="1323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Način pomoči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Pogostost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PV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Testna statistika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334101"/>
                  </a:ext>
                </a:extLst>
              </a:tr>
              <a:tr h="44103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Počakam, ali se bo branje z zrelostjo otroka izboljšalo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7,222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6,002</a:t>
                      </a:r>
                      <a:r>
                        <a:rPr lang="sl-SI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823775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Včasih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7,069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808744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7,084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27855"/>
                  </a:ext>
                </a:extLst>
              </a:tr>
              <a:tr h="44103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Več časa posvetim individualnemu delu z otrokom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7,209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3,225</a:t>
                      </a:r>
                      <a:r>
                        <a:rPr lang="sl-SI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740736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Včasih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22,02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6,338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080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9478"/>
                  </a:ext>
                </a:extLst>
              </a:tr>
              <a:tr h="44103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dirty="0"/>
                        <a:t>Z otrokom dela dodatni učitelj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7,053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11,702</a:t>
                      </a:r>
                      <a:r>
                        <a:rPr lang="sl-SI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049101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Včasih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01961"/>
                  </a:ext>
                </a:extLst>
              </a:tr>
              <a:tr h="44103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6,876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24189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127" y="133275"/>
            <a:ext cx="11563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1" u="none" strike="noStrike" cap="none" normalizeH="0" baseline="0" dirty="0" smtClean="0" bmk="_Toc113804987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Primerjava povprečnih dosežkov učencev glede na pogostost uporabe različnih načinov nudenja pomoči učencem s težavami pri branju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449570"/>
              </p:ext>
            </p:extLst>
          </p:nvPr>
        </p:nvGraphicFramePr>
        <p:xfrm>
          <a:off x="406401" y="1117601"/>
          <a:ext cx="11249890" cy="5310910"/>
        </p:xfrm>
        <a:graphic>
          <a:graphicData uri="http://schemas.openxmlformats.org/drawingml/2006/table">
            <a:tbl>
              <a:tblPr bandRow="1"/>
              <a:tblGrid>
                <a:gridCol w="4128535">
                  <a:extLst>
                    <a:ext uri="{9D8B030D-6E8A-4147-A177-3AD203B41FA5}">
                      <a16:colId xmlns:a16="http://schemas.microsoft.com/office/drawing/2014/main" val="4137584713"/>
                    </a:ext>
                  </a:extLst>
                </a:gridCol>
                <a:gridCol w="4128535">
                  <a:extLst>
                    <a:ext uri="{9D8B030D-6E8A-4147-A177-3AD203B41FA5}">
                      <a16:colId xmlns:a16="http://schemas.microsoft.com/office/drawing/2014/main" val="3459606561"/>
                    </a:ext>
                  </a:extLst>
                </a:gridCol>
                <a:gridCol w="1133868">
                  <a:extLst>
                    <a:ext uri="{9D8B030D-6E8A-4147-A177-3AD203B41FA5}">
                      <a16:colId xmlns:a16="http://schemas.microsoft.com/office/drawing/2014/main" val="1314191020"/>
                    </a:ext>
                  </a:extLst>
                </a:gridCol>
                <a:gridCol w="1133868">
                  <a:extLst>
                    <a:ext uri="{9D8B030D-6E8A-4147-A177-3AD203B41FA5}">
                      <a16:colId xmlns:a16="http://schemas.microsoft.com/office/drawing/2014/main" val="3096367577"/>
                    </a:ext>
                  </a:extLst>
                </a:gridCol>
                <a:gridCol w="725084">
                  <a:extLst>
                    <a:ext uri="{9D8B030D-6E8A-4147-A177-3AD203B41FA5}">
                      <a16:colId xmlns:a16="http://schemas.microsoft.com/office/drawing/2014/main" val="1631089748"/>
                    </a:ext>
                  </a:extLst>
                </a:gridCol>
              </a:tblGrid>
              <a:tr h="94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Način izvajanja vaje glasnega branja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Način izvajanja vaje glasnega branja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Razlika PV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Standardna napaka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0411"/>
                  </a:ext>
                </a:extLst>
              </a:tr>
              <a:tr h="621224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Učenca med branjem takoj prekinem, popravim besedo ali stavek, on pa mora ponoviti cel stavek od začetka.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Učenca med branjem takoj prekinem, popravim besedo ali stavek, on pa mora ponoviti samo napačno besedo.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6,633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526240"/>
                  </a:ext>
                </a:extLst>
              </a:tr>
              <a:tr h="6212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5,812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50000"/>
                  </a:ext>
                </a:extLst>
              </a:tr>
              <a:tr h="6212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Učenca med branjem ne prekinjam, ampak se postavim v bližino učenca, mu s prstom pokažem narobe prebrano besedo.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5,934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85429"/>
                  </a:ext>
                </a:extLst>
              </a:tr>
              <a:tr h="64156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6,254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997483"/>
                  </a:ext>
                </a:extLst>
              </a:tr>
              <a:tr h="6212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Učenca med branjem ne prekinjam, na koncu pa mu povem napake.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6,633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520788"/>
                  </a:ext>
                </a:extLst>
              </a:tr>
              <a:tr h="6212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5,812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601543"/>
                  </a:ext>
                </a:extLst>
              </a:tr>
              <a:tr h="6212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5,934</a:t>
                      </a:r>
                      <a:r>
                        <a:rPr lang="sl-SI" sz="18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84499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6400" y="194490"/>
            <a:ext cx="97224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000" i="1" dirty="0" smtClean="0" bmk="_Toc11380499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Parne </a:t>
            </a:r>
            <a:r>
              <a:rPr kumimoji="0" lang="sl-SI" altLang="sl-SI" sz="2000" b="0" i="1" u="none" strike="noStrike" cap="none" normalizeH="0" baseline="0" dirty="0" smtClean="0" bmk="_Toc11380499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primerjave povprečnih dosežkov učencev glede na način izvajanja vaje glasnega branja v razredu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BRALNA PISMENOST UČENCEV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59,3 % - POVPREČEN DOSEŽEK VSEH UČENCEV NA TESTU BRALNE PISMENOSTI</a:t>
            </a:r>
          </a:p>
          <a:p>
            <a:endParaRPr lang="sl-SI" dirty="0"/>
          </a:p>
          <a:p>
            <a:r>
              <a:rPr lang="sl-SI" dirty="0" smtClean="0"/>
              <a:t>2,9 % UČENCEV DOSEGA USPEH NAD 90 %</a:t>
            </a:r>
          </a:p>
          <a:p>
            <a:endParaRPr lang="sl-SI" dirty="0"/>
          </a:p>
          <a:p>
            <a:r>
              <a:rPr lang="sl-SI" dirty="0" smtClean="0"/>
              <a:t>38,4 %  STARŠEV NE BERE KNJIG</a:t>
            </a:r>
          </a:p>
          <a:p>
            <a:endParaRPr lang="sl-SI" dirty="0"/>
          </a:p>
          <a:p>
            <a:r>
              <a:rPr lang="sl-SI" dirty="0" smtClean="0"/>
              <a:t>14 % STARŠEV NE BERE KNJIG OTROKOM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974" y="4559158"/>
            <a:ext cx="2502922" cy="23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0220"/>
          </a:xfrm>
        </p:spPr>
        <p:txBody>
          <a:bodyPr/>
          <a:lstStyle/>
          <a:p>
            <a:r>
              <a:rPr lang="sl-SI" dirty="0" smtClean="0"/>
              <a:t>NAJLEPŠA </a:t>
            </a:r>
            <a:br>
              <a:rPr lang="sl-SI" dirty="0" smtClean="0"/>
            </a:br>
            <a:r>
              <a:rPr lang="sl-SI" b="1" dirty="0" smtClean="0"/>
              <a:t>HVALA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ZA </a:t>
            </a:r>
            <a:br>
              <a:rPr lang="sl-SI" dirty="0" smtClean="0"/>
            </a:br>
            <a:r>
              <a:rPr lang="sl-SI" dirty="0" smtClean="0"/>
              <a:t>VAŠO </a:t>
            </a:r>
            <a:br>
              <a:rPr lang="sl-SI" dirty="0" smtClean="0"/>
            </a:br>
            <a:r>
              <a:rPr lang="sl-SI" dirty="0" smtClean="0"/>
              <a:t>POZORNOST.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982" y="2742843"/>
            <a:ext cx="464555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VZGOJNI STILI STARŠEV IN UČITELJEV	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4"/>
          </p:nvPr>
        </p:nvSpPr>
        <p:spPr>
          <a:xfrm>
            <a:off x="618836" y="2505075"/>
            <a:ext cx="4719782" cy="3831070"/>
          </a:xfrm>
          <a:ln w="349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Gonzalez, Holbein in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Quilter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(2002</a:t>
            </a:r>
            <a:r>
              <a:rPr lang="sl-SI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dobro počutje. </a:t>
            </a:r>
          </a:p>
          <a:p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Dornbusch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Ritter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Leiderman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Roberts in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Fraleigh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(1987</a:t>
            </a:r>
            <a:r>
              <a:rPr lang="sl-SI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Steinberg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Elmen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Mounts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(1989</a:t>
            </a:r>
            <a:r>
              <a:rPr lang="sl-SI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višji dosežki učencev.</a:t>
            </a:r>
          </a:p>
          <a:p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Steinberg,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Lamborn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Dornbusch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Darling</a:t>
            </a:r>
            <a:r>
              <a:rPr lang="sl-SI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(1992</a:t>
            </a:r>
            <a:r>
              <a:rPr lang="sl-SI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višje povprečne ocene in večja angažiranost.</a:t>
            </a:r>
          </a:p>
          <a:p>
            <a:endParaRPr lang="sl-SI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67" y="-1971293"/>
            <a:ext cx="5822185" cy="5822185"/>
          </a:xfrm>
          <a:prstGeom prst="rect">
            <a:avLst/>
          </a:prstGeom>
        </p:spPr>
      </p:pic>
      <p:sp>
        <p:nvSpPr>
          <p:cNvPr id="9" name="Označba mesta vsebine 7"/>
          <p:cNvSpPr>
            <a:spLocks noGrp="1"/>
          </p:cNvSpPr>
          <p:nvPr>
            <p:ph sz="quarter" idx="4"/>
          </p:nvPr>
        </p:nvSpPr>
        <p:spPr>
          <a:xfrm>
            <a:off x="5768109" y="2505075"/>
            <a:ext cx="4719782" cy="3831070"/>
          </a:xfrm>
          <a:ln w="349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>
                <a:solidFill>
                  <a:prstClr val="black"/>
                </a:solidFill>
              </a:rPr>
              <a:t>Raziskava </a:t>
            </a:r>
            <a:r>
              <a:rPr lang="sl-SI" sz="2400" dirty="0" err="1">
                <a:solidFill>
                  <a:prstClr val="black"/>
                </a:solidFill>
              </a:rPr>
              <a:t>Baumrind</a:t>
            </a:r>
            <a:r>
              <a:rPr lang="sl-SI" sz="2400" dirty="0">
                <a:solidFill>
                  <a:prstClr val="black"/>
                </a:solidFill>
              </a:rPr>
              <a:t> (1967), </a:t>
            </a:r>
            <a:r>
              <a:rPr lang="sl-SI" sz="2400" dirty="0" err="1">
                <a:solidFill>
                  <a:prstClr val="black"/>
                </a:solidFill>
              </a:rPr>
              <a:t>Chao</a:t>
            </a:r>
            <a:r>
              <a:rPr lang="sl-SI" sz="2400" dirty="0">
                <a:solidFill>
                  <a:prstClr val="black"/>
                </a:solidFill>
              </a:rPr>
              <a:t> (2001), </a:t>
            </a:r>
            <a:r>
              <a:rPr lang="sl-SI" sz="2400" dirty="0" err="1">
                <a:solidFill>
                  <a:prstClr val="black"/>
                </a:solidFill>
              </a:rPr>
              <a:t>Wentzel</a:t>
            </a:r>
            <a:r>
              <a:rPr lang="sl-SI" sz="2400" dirty="0">
                <a:solidFill>
                  <a:prstClr val="black"/>
                </a:solidFill>
              </a:rPr>
              <a:t> (2002), Walker (2009),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 err="1">
                <a:solidFill>
                  <a:prstClr val="black"/>
                </a:solidFill>
              </a:rPr>
              <a:t>Alice</a:t>
            </a:r>
            <a:r>
              <a:rPr lang="sl-SI" sz="2400" dirty="0">
                <a:solidFill>
                  <a:prstClr val="black"/>
                </a:solidFill>
              </a:rPr>
              <a:t> (2009), </a:t>
            </a:r>
            <a:r>
              <a:rPr lang="sl-SI" sz="2400" dirty="0" err="1">
                <a:solidFill>
                  <a:prstClr val="black"/>
                </a:solidFill>
              </a:rPr>
              <a:t>Necsoi</a:t>
            </a:r>
            <a:r>
              <a:rPr lang="sl-SI" sz="2400" dirty="0">
                <a:solidFill>
                  <a:prstClr val="black"/>
                </a:solidFill>
              </a:rPr>
              <a:t>, </a:t>
            </a:r>
            <a:r>
              <a:rPr lang="sl-SI" sz="2400" dirty="0" err="1">
                <a:solidFill>
                  <a:prstClr val="black"/>
                </a:solidFill>
              </a:rPr>
              <a:t>Porumbu</a:t>
            </a:r>
            <a:r>
              <a:rPr lang="sl-SI" sz="2400" dirty="0">
                <a:solidFill>
                  <a:prstClr val="black"/>
                </a:solidFill>
              </a:rPr>
              <a:t> in </a:t>
            </a:r>
            <a:r>
              <a:rPr lang="sl-SI" sz="2400" dirty="0" err="1">
                <a:solidFill>
                  <a:prstClr val="black"/>
                </a:solidFill>
              </a:rPr>
              <a:t>Beldian</a:t>
            </a:r>
            <a:r>
              <a:rPr lang="sl-SI" sz="2400" dirty="0">
                <a:solidFill>
                  <a:prstClr val="black"/>
                </a:solidFill>
              </a:rPr>
              <a:t> (2013),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 err="1">
                <a:solidFill>
                  <a:prstClr val="black"/>
                </a:solidFill>
              </a:rPr>
              <a:t>Bassett</a:t>
            </a:r>
            <a:r>
              <a:rPr lang="sl-SI" sz="2400" dirty="0">
                <a:solidFill>
                  <a:prstClr val="black"/>
                </a:solidFill>
              </a:rPr>
              <a:t>, </a:t>
            </a:r>
            <a:r>
              <a:rPr lang="sl-SI" sz="2400" dirty="0" err="1">
                <a:solidFill>
                  <a:prstClr val="black"/>
                </a:solidFill>
              </a:rPr>
              <a:t>Snyder</a:t>
            </a:r>
            <a:r>
              <a:rPr lang="sl-SI" sz="2400" dirty="0">
                <a:solidFill>
                  <a:prstClr val="black"/>
                </a:solidFill>
              </a:rPr>
              <a:t>, Rogers in Collins  (2013), Klopčič (2018</a:t>
            </a:r>
            <a:r>
              <a:rPr lang="sl-SI" sz="2400" dirty="0" smtClean="0">
                <a:solidFill>
                  <a:prstClr val="black"/>
                </a:solidFill>
              </a:rPr>
              <a:t>).</a:t>
            </a:r>
            <a:endParaRPr lang="sl-SI" sz="2400" dirty="0">
              <a:solidFill>
                <a:prstClr val="black"/>
              </a:solidFill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2493818" y="1293091"/>
            <a:ext cx="2179782" cy="105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8829964" y="1293091"/>
            <a:ext cx="369454" cy="96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Diane </a:t>
            </a:r>
            <a:r>
              <a:rPr lang="sl-SI" dirty="0" err="1" smtClean="0"/>
              <a:t>Baumrind</a:t>
            </a:r>
            <a:r>
              <a:rPr lang="sl-SI" dirty="0" smtClean="0"/>
              <a:t> - klasifikacija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Avtoritarni vzgojni stil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toplega odnosa, nadzor, kazni, red in stroga disciplina, malo dvosmerne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komunikacije.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Avtoritativni vzgojni stil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Dvosmerna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komunikacija, visoka pričakovanja, racionalno usmerjamo vedenja, pravila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ravnanja.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Permisivni vzgojni stil</a:t>
            </a:r>
            <a:endParaRPr lang="sl-SI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Nežnost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popustljivost, ni usmerjanja, pojasnjevanje pravil, ni nadzora, prijazna vzgoja.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67" y="-1951519"/>
            <a:ext cx="2719052" cy="120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Bralna pismenost in opismenjevanje pri nas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3992418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15 –letniki PISA – 2015 NAJVIŠJI REZULTATI </a:t>
            </a:r>
            <a:endParaRPr lang="sl-SI" dirty="0"/>
          </a:p>
          <a:p>
            <a:r>
              <a:rPr lang="sl-SI" dirty="0" smtClean="0"/>
              <a:t>9 – 11 letniki PIRLS – 2016 NAJBOLJŠI REZULTATI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6527" t="24546" r="16343" b="25536"/>
          <a:stretch/>
        </p:blipFill>
        <p:spPr>
          <a:xfrm>
            <a:off x="5208509" y="2735689"/>
            <a:ext cx="6751748" cy="402243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934064" y="1410126"/>
            <a:ext cx="6821055" cy="1200329"/>
          </a:xfrm>
          <a:prstGeom prst="rect">
            <a:avLst/>
          </a:prstGeom>
          <a:ln w="508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Izraz bralna pismenost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je najvišja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stopnja v razvoju bralnih sposobnosti, ki označuje »sposobnost bralca, da razume in uporablja tiste pisne jezikovne oblike, ki jih zahteva delovanje v družbi in/ali so pomembne za posameznika« (</a:t>
            </a:r>
            <a:r>
              <a:rPr lang="sl-SI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Elley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idr. 1995, str. 19).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92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Metoda: KVANTITATIVNO RAZISKOVANJE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7219" y="14376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Čas: </a:t>
            </a:r>
          </a:p>
        </p:txBody>
      </p:sp>
      <p:sp>
        <p:nvSpPr>
          <p:cNvPr id="4" name="Elipsa 3"/>
          <p:cNvSpPr/>
          <p:nvPr/>
        </p:nvSpPr>
        <p:spPr>
          <a:xfrm>
            <a:off x="1801091" y="3038764"/>
            <a:ext cx="3685309" cy="26785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3064165" y="3150318"/>
            <a:ext cx="6096000" cy="13737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sl-SI" sz="2800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dirty="0">
              <a:latin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800" dirty="0">
              <a:solidFill>
                <a:prstClr val="black"/>
              </a:solidFill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022" y="-3687551"/>
            <a:ext cx="7803556" cy="783403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10909"/>
              </p:ext>
            </p:extLst>
          </p:nvPr>
        </p:nvGraphicFramePr>
        <p:xfrm>
          <a:off x="7487930" y="1118961"/>
          <a:ext cx="2935309" cy="517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309">
                  <a:extLst>
                    <a:ext uri="{9D8B030D-6E8A-4147-A177-3AD203B41FA5}">
                      <a16:colId xmlns:a16="http://schemas.microsoft.com/office/drawing/2014/main" val="2436701455"/>
                    </a:ext>
                  </a:extLst>
                </a:gridCol>
              </a:tblGrid>
              <a:tr h="723978">
                <a:tc>
                  <a:txBody>
                    <a:bodyPr/>
                    <a:lstStyle/>
                    <a:p>
                      <a:r>
                        <a:rPr kumimoji="0" lang="sl-SI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INŠTRUMENTI</a:t>
                      </a:r>
                      <a:endParaRPr lang="sl-S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34979"/>
                  </a:ext>
                </a:extLst>
              </a:tr>
              <a:tr h="1270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Anketni vprašalnik za starše, sestavljen iz treh delov.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169628"/>
                  </a:ext>
                </a:extLst>
              </a:tr>
              <a:tr h="1270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Anketni vprašalnik za učitelje, sestavljen iz treh delov.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812590"/>
                  </a:ext>
                </a:extLst>
              </a:tr>
              <a:tr h="1560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 bralnega razumevanja za učence tretjega razreda.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0011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89860"/>
              </p:ext>
            </p:extLst>
          </p:nvPr>
        </p:nvGraphicFramePr>
        <p:xfrm>
          <a:off x="565014" y="2441374"/>
          <a:ext cx="560371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856">
                  <a:extLst>
                    <a:ext uri="{9D8B030D-6E8A-4147-A177-3AD203B41FA5}">
                      <a16:colId xmlns:a16="http://schemas.microsoft.com/office/drawing/2014/main" val="3565139634"/>
                    </a:ext>
                  </a:extLst>
                </a:gridCol>
                <a:gridCol w="2801856">
                  <a:extLst>
                    <a:ext uri="{9D8B030D-6E8A-4147-A177-3AD203B41FA5}">
                      <a16:colId xmlns:a16="http://schemas.microsoft.com/office/drawing/2014/main" val="2987517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VZOREC</a:t>
                      </a: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 smtClean="0"/>
                        <a:t>ŠTEVILO</a:t>
                      </a:r>
                      <a:endParaRPr lang="sl-S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5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UČITELJI</a:t>
                      </a: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69</a:t>
                      </a:r>
                      <a:endParaRPr lang="sl-S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2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STARŠI</a:t>
                      </a: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968</a:t>
                      </a:r>
                      <a:endParaRPr lang="sl-S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4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/>
                        <a:t>UČENCI </a:t>
                      </a:r>
                    </a:p>
                    <a:p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929</a:t>
                      </a:r>
                      <a:endParaRPr lang="sl-SI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77619"/>
              </p:ext>
            </p:extLst>
          </p:nvPr>
        </p:nvGraphicFramePr>
        <p:xfrm>
          <a:off x="655782" y="222377"/>
          <a:ext cx="10317017" cy="6635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8247">
                  <a:extLst>
                    <a:ext uri="{9D8B030D-6E8A-4147-A177-3AD203B41FA5}">
                      <a16:colId xmlns:a16="http://schemas.microsoft.com/office/drawing/2014/main" val="3832645265"/>
                    </a:ext>
                  </a:extLst>
                </a:gridCol>
                <a:gridCol w="3439385">
                  <a:extLst>
                    <a:ext uri="{9D8B030D-6E8A-4147-A177-3AD203B41FA5}">
                      <a16:colId xmlns:a16="http://schemas.microsoft.com/office/drawing/2014/main" val="996111684"/>
                    </a:ext>
                  </a:extLst>
                </a:gridCol>
                <a:gridCol w="3439385">
                  <a:extLst>
                    <a:ext uri="{9D8B030D-6E8A-4147-A177-3AD203B41FA5}">
                      <a16:colId xmlns:a16="http://schemas.microsoft.com/office/drawing/2014/main" val="1305050159"/>
                    </a:ext>
                  </a:extLst>
                </a:gridCol>
              </a:tblGrid>
              <a:tr h="5301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Starši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Splošni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podatki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sl-SI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spol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, starost,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izobrazba.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Vprašalnik o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razvijanju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bralne pismenosti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2 vprašanji odprtega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tipa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, 11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zaprtega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tipa.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Vprašalnik o vzgoji: </a:t>
                      </a:r>
                      <a:endParaRPr lang="sl-SI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2 vprašanji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zaprtega tipa,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3 odprtega tipa 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Buri.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Učitelj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sl-SI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Splošni podatki: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število let poučevanja, spol, starost, izobrazba, število učencev.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Vprašalnik o razvijanju bralne pismenosti: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vprašanj odprtega tipa, 25 zaprtega tipa.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Vprašalnik o vzgoji: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vprašanji zaprtega tipa,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odprtega tipa – Buri.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Učenci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13 nalog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Znanje in razumevanje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2, 3, 4, 5, 7, 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Uporaba in analiza: </a:t>
                      </a:r>
                      <a:endParaRPr lang="sl-SI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1, 6, 8a, 9,</a:t>
                      </a:r>
                      <a:r>
                        <a:rPr lang="sl-SI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Vrednotenje in sinteza: </a:t>
                      </a:r>
                      <a:endParaRPr lang="sl-SI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</a:rPr>
                        <a:t>8b, 11, 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2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Potek raziskave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50750" t="32704" r="31425" b="20491"/>
          <a:stretch/>
        </p:blipFill>
        <p:spPr>
          <a:xfrm>
            <a:off x="4498110" y="66391"/>
            <a:ext cx="4664363" cy="688955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272" y="4419389"/>
            <a:ext cx="487722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013" y="1228799"/>
            <a:ext cx="8670442" cy="521782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29673" y="138545"/>
            <a:ext cx="9014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i="1" dirty="0" bmk="_Toc101451547">
                <a:solidFill>
                  <a:prstClr val="black"/>
                </a:solidFill>
                <a:latin typeface="Calibri" panose="020F0502020204030204" pitchFamily="34" charset="0"/>
                <a:ea typeface="Arial Unicode MS" charset="0"/>
                <a:cs typeface="Arial" panose="020B0604020202020204" pitchFamily="34" charset="0"/>
              </a:rPr>
              <a:t>Struktura anketiranih učiteljev glede na pripadnosti skupini posameznega vzgojnega stila</a:t>
            </a:r>
            <a:endParaRPr lang="sl-SI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519" y="5547047"/>
            <a:ext cx="1536325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1671</Words>
  <Application>Microsoft Office PowerPoint</Application>
  <PresentationFormat>Širokozaslonsko</PresentationFormat>
  <Paragraphs>617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Arial Unicode MS</vt:lpstr>
      <vt:lpstr>Calibri</vt:lpstr>
      <vt:lpstr>Calibri Light</vt:lpstr>
      <vt:lpstr>Times New Roman</vt:lpstr>
      <vt:lpstr>Officeova tema</vt:lpstr>
      <vt:lpstr>  Vzgojni stili in bralna pismenost učencev ob koncu tretjega razreda osnovne šole</vt:lpstr>
      <vt:lpstr>PowerPointova predstavitev</vt:lpstr>
      <vt:lpstr>VZGOJNI STILI STARŠEV IN UČITELJEV </vt:lpstr>
      <vt:lpstr>Diane Baumrind - klasifikacija</vt:lpstr>
      <vt:lpstr>Bralna pismenost in opismenjevanje pri nas</vt:lpstr>
      <vt:lpstr>Metoda: KVANTITATIVNO RAZISKOVANJE  </vt:lpstr>
      <vt:lpstr>PowerPointova predstavitev</vt:lpstr>
      <vt:lpstr>Potek raziskave</vt:lpstr>
      <vt:lpstr>PowerPointova predstavitev</vt:lpstr>
      <vt:lpstr>Struktura anketiranih staršev glede na pripadnosti skupini posameznega vzgojnega stila </vt:lpstr>
      <vt:lpstr>PowerPointova predstavitev</vt:lpstr>
      <vt:lpstr>PowerPointova predstavitev</vt:lpstr>
      <vt:lpstr>PowerPointova predstavitev</vt:lpstr>
      <vt:lpstr>PowerPointova predstavitev</vt:lpstr>
      <vt:lpstr>NAJBOLJŠI LINEAREN MODEL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BRALNA PISMENOST UČENCEV</vt:lpstr>
      <vt:lpstr>NAJLEPŠA  HVALA  ZA  VAŠO 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UČITELJI</dc:title>
  <dc:creator>Kaja Lenič</dc:creator>
  <cp:lastModifiedBy>Kaja Lenič</cp:lastModifiedBy>
  <cp:revision>153</cp:revision>
  <dcterms:created xsi:type="dcterms:W3CDTF">2022-06-20T11:49:40Z</dcterms:created>
  <dcterms:modified xsi:type="dcterms:W3CDTF">2023-11-16T06:03:29Z</dcterms:modified>
</cp:coreProperties>
</file>