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3"/>
  </p:notesMasterIdLst>
  <p:sldIdLst>
    <p:sldId id="256" r:id="rId6"/>
    <p:sldId id="342" r:id="rId7"/>
    <p:sldId id="340" r:id="rId8"/>
    <p:sldId id="331" r:id="rId9"/>
    <p:sldId id="270" r:id="rId10"/>
    <p:sldId id="281" r:id="rId11"/>
    <p:sldId id="34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309"/>
    <a:srgbClr val="1F3F99"/>
    <a:srgbClr val="D6B1FF"/>
    <a:srgbClr val="D6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C75F9-1E60-4AEB-B6FD-A74D7CB91F3C}" v="19" dt="2023-11-16T05:48:13.9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log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5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D6C10-4EF4-4D10-ABFA-BD27EF80275B}" type="datetimeFigureOut">
              <a:rPr lang="sl-SI" smtClean="0"/>
              <a:t>16. 11. 2023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00146-6E88-47EE-B42B-EC1BA60B14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010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00146-6E88-47EE-B42B-EC1BA60B14AA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230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F96BDCA1-3832-4693-B5D1-720DC979B484}"/>
              </a:ext>
            </a:extLst>
          </p:cNvPr>
          <p:cNvSpPr/>
          <p:nvPr userDrawn="1"/>
        </p:nvSpPr>
        <p:spPr>
          <a:xfrm>
            <a:off x="-286719" y="-139485"/>
            <a:ext cx="9632197" cy="699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85A10B5-4E6C-C842-9F98-7DA2D63F20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875"/>
          <a:stretch/>
        </p:blipFill>
        <p:spPr>
          <a:xfrm>
            <a:off x="-131735" y="0"/>
            <a:ext cx="167381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046" y="2235200"/>
            <a:ext cx="6858001" cy="2209818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6047" y="5036235"/>
            <a:ext cx="6678278" cy="91511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6F59D4-3D52-0B4D-9FAA-7EE6A81660F1}"/>
              </a:ext>
            </a:extLst>
          </p:cNvPr>
          <p:cNvSpPr/>
          <p:nvPr userDrawn="1"/>
        </p:nvSpPr>
        <p:spPr>
          <a:xfrm>
            <a:off x="1776046" y="4477002"/>
            <a:ext cx="7724416" cy="480890"/>
          </a:xfrm>
          <a:prstGeom prst="rect">
            <a:avLst/>
          </a:prstGeom>
          <a:solidFill>
            <a:srgbClr val="E90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" name="Slika 12" descr="Slika, ki vsebuje besede besedilo&#10;&#10;Opis je samodejno ustvarjen">
            <a:extLst>
              <a:ext uri="{FF2B5EF4-FFF2-40B4-BE49-F238E27FC236}">
                <a16:creationId xmlns:a16="http://schemas.microsoft.com/office/drawing/2014/main" id="{5B84A039-DCCF-4D76-A6F1-FFC8C1441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7989" y="-194202"/>
            <a:ext cx="3319408" cy="22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8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956" y="457200"/>
            <a:ext cx="31760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241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956" y="2317898"/>
            <a:ext cx="3176063" cy="3381153"/>
          </a:xfrm>
        </p:spPr>
        <p:txBody>
          <a:bodyPr/>
          <a:lstStyle>
            <a:lvl1pPr marL="0" indent="0">
              <a:buNone/>
              <a:defRPr sz="16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42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547" y="446567"/>
            <a:ext cx="3086100" cy="13504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2956" y="446568"/>
            <a:ext cx="4636877" cy="516207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6547" y="1961117"/>
            <a:ext cx="3086100" cy="36475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4EA0A3-F6EB-0640-B03F-C157FF434A9E}"/>
              </a:ext>
            </a:extLst>
          </p:cNvPr>
          <p:cNvSpPr/>
          <p:nvPr userDrawn="1"/>
        </p:nvSpPr>
        <p:spPr>
          <a:xfrm rot="5400000">
            <a:off x="3442262" y="2317680"/>
            <a:ext cx="3888000" cy="145774"/>
          </a:xfrm>
          <a:prstGeom prst="rect">
            <a:avLst/>
          </a:prstGeom>
          <a:solidFill>
            <a:srgbClr val="1F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9527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52A1-A1E0-1641-A7FA-800317CB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902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5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237512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6204" y="365125"/>
            <a:ext cx="6003172" cy="5237512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76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2B9BAA5C-2600-6841-9E6E-BF8E167B6E2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441702" y="659219"/>
            <a:ext cx="8299342" cy="4912906"/>
          </a:xfrm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9477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3CA0-30BD-944B-9D90-3FE6EF5A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8BBA6E-137E-9142-90A4-A1290E8C4A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676" y="1828800"/>
            <a:ext cx="4191324" cy="3763963"/>
          </a:xfrm>
        </p:spPr>
        <p:txBody>
          <a:bodyPr/>
          <a:lstStyle/>
          <a:p>
            <a:endParaRPr lang="x-non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C16248-1AD6-7C48-918B-0B3367CE59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1088" y="1828800"/>
            <a:ext cx="3624262" cy="3763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1175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304C-8904-264F-9939-A8673AEB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03EE69-0075-7144-8837-04B4E1A556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676" y="1850065"/>
            <a:ext cx="8134674" cy="3785560"/>
          </a:xfrm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07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B8DC19-158C-8840-BF1D-FB165100A3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705" y="595313"/>
            <a:ext cx="8104645" cy="5040312"/>
          </a:xfrm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7469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CE4F911-7462-354E-BB37-2B86774AA6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7458" y="933855"/>
            <a:ext cx="4340117" cy="4533495"/>
          </a:xfrm>
        </p:spPr>
        <p:txBody>
          <a:bodyPr/>
          <a:lstStyle/>
          <a:p>
            <a:endParaRPr lang="x-non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28BA18-B98C-E741-8155-E1C40AB4E7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6577" y="933855"/>
            <a:ext cx="3298773" cy="45334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66285-C4C7-7C43-AFB5-70390E73434C}"/>
              </a:ext>
            </a:extLst>
          </p:cNvPr>
          <p:cNvSpPr/>
          <p:nvPr userDrawn="1"/>
        </p:nvSpPr>
        <p:spPr>
          <a:xfrm rot="5400000">
            <a:off x="3028076" y="2804968"/>
            <a:ext cx="3888000" cy="145774"/>
          </a:xfrm>
          <a:prstGeom prst="rect">
            <a:avLst/>
          </a:prstGeom>
          <a:solidFill>
            <a:srgbClr val="1F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360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7DF97-84BE-A842-A44D-18BE44B0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0F6069-481A-9348-862C-2E66504D6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792"/>
          <a:stretch/>
        </p:blipFill>
        <p:spPr>
          <a:xfrm>
            <a:off x="0" y="0"/>
            <a:ext cx="9144000" cy="371756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0E2398-7686-094E-9B91-209E5F411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676" y="719528"/>
            <a:ext cx="4910852" cy="503674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25599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736CF78-F61A-464A-A760-8DB6B39697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9708" y="858045"/>
            <a:ext cx="8135642" cy="3560762"/>
          </a:xfrm>
        </p:spPr>
        <p:txBody>
          <a:bodyPr/>
          <a:lstStyle/>
          <a:p>
            <a:endParaRPr lang="x-non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BFA5E4-366E-2C44-BC06-9E131D30FB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9708" y="4803015"/>
            <a:ext cx="8135642" cy="89324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191C59-5514-AE40-87DA-858C7366FD40}"/>
              </a:ext>
            </a:extLst>
          </p:cNvPr>
          <p:cNvSpPr/>
          <p:nvPr userDrawn="1"/>
        </p:nvSpPr>
        <p:spPr>
          <a:xfrm>
            <a:off x="379708" y="4540087"/>
            <a:ext cx="3888000" cy="145774"/>
          </a:xfrm>
          <a:prstGeom prst="rect">
            <a:avLst/>
          </a:prstGeom>
          <a:solidFill>
            <a:srgbClr val="1F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5942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8C15-0896-8247-BEB6-5A574A4E8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9248" y="365126"/>
            <a:ext cx="3086101" cy="9072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7" name="Picture 6" descr="Shape, icon&#10;&#10;Description automatically generated">
            <a:extLst>
              <a:ext uri="{FF2B5EF4-FFF2-40B4-BE49-F238E27FC236}">
                <a16:creationId xmlns:a16="http://schemas.microsoft.com/office/drawing/2014/main" id="{81F4DF6D-5FC5-3548-822E-14917C18F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5082"/>
          <a:stretch/>
        </p:blipFill>
        <p:spPr>
          <a:xfrm>
            <a:off x="-7749" y="0"/>
            <a:ext cx="5021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25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964F-4334-431D-B16A-E2AA68B66116}" type="datetimeFigureOut">
              <a:rPr lang="sl-SI" smtClean="0"/>
              <a:pPr/>
              <a:t>16. 11. 2023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E0A5-FFBB-4B0D-BE34-7E5A660BF20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935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dj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8B6F3D-BE2C-924A-9C8B-5705F1A12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246" b="45792"/>
          <a:stretch/>
        </p:blipFill>
        <p:spPr>
          <a:xfrm>
            <a:off x="1394085" y="0"/>
            <a:ext cx="7749914" cy="3717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DF815-2EE5-4E47-8905-CA451A39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21" y="359765"/>
            <a:ext cx="4169979" cy="1003898"/>
          </a:xfrm>
        </p:spPr>
        <p:txBody>
          <a:bodyPr anchor="t" anchorCtr="0"/>
          <a:lstStyle/>
          <a:p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23F310-9C88-674A-B662-0F7B2B4CA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021" y="2433233"/>
            <a:ext cx="4844667" cy="34278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9085B4D-CA46-4DB2-8A33-DD2C78FF3F47}"/>
              </a:ext>
            </a:extLst>
          </p:cNvPr>
          <p:cNvSpPr/>
          <p:nvPr userDrawn="1"/>
        </p:nvSpPr>
        <p:spPr>
          <a:xfrm>
            <a:off x="435131" y="2185583"/>
            <a:ext cx="3888000" cy="145774"/>
          </a:xfrm>
          <a:prstGeom prst="rect">
            <a:avLst/>
          </a:prstGeom>
          <a:solidFill>
            <a:srgbClr val="1F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706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D609DE4D-E0FB-B74A-98F6-F217525F73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24" b="13442"/>
          <a:stretch/>
        </p:blipFill>
        <p:spPr>
          <a:xfrm>
            <a:off x="0" y="1"/>
            <a:ext cx="9144000" cy="577121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B27FC0-E97B-634C-9E55-00227C3AD8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1086788"/>
            <a:ext cx="6505575" cy="2931176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“Click to edit Master text styles”</a:t>
            </a:r>
          </a:p>
        </p:txBody>
      </p:sp>
    </p:spTree>
    <p:extLst>
      <p:ext uri="{BB962C8B-B14F-4D97-AF65-F5344CB8AC3E}">
        <p14:creationId xmlns:p14="http://schemas.microsoft.com/office/powerpoint/2010/main" val="26953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786" y="365126"/>
            <a:ext cx="8097563" cy="9070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86" y="1825625"/>
            <a:ext cx="8097563" cy="391256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1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956" y="733351"/>
            <a:ext cx="810763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956" y="3613076"/>
            <a:ext cx="81076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03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72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392986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392986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3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072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44565"/>
            <a:ext cx="3868340" cy="660510"/>
          </a:xfrm>
        </p:spPr>
        <p:txBody>
          <a:bodyPr anchor="b"/>
          <a:lstStyle>
            <a:lvl1pPr marL="0" indent="0">
              <a:buNone/>
              <a:defRPr sz="24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71763"/>
            <a:ext cx="3868340" cy="311234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44565"/>
            <a:ext cx="3887391" cy="660510"/>
          </a:xfrm>
        </p:spPr>
        <p:txBody>
          <a:bodyPr anchor="b"/>
          <a:lstStyle>
            <a:lvl1pPr marL="0" indent="0">
              <a:buNone/>
              <a:defRPr sz="24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71763"/>
            <a:ext cx="3887391" cy="311234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8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0676" y="365126"/>
            <a:ext cx="8158889" cy="90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228" y="1825625"/>
            <a:ext cx="8158889" cy="3862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314878-E93A-2546-A6EB-2002B3757CCD}"/>
              </a:ext>
            </a:extLst>
          </p:cNvPr>
          <p:cNvSpPr/>
          <p:nvPr userDrawn="1"/>
        </p:nvSpPr>
        <p:spPr>
          <a:xfrm>
            <a:off x="3157747" y="6080917"/>
            <a:ext cx="5600024" cy="113283"/>
          </a:xfrm>
          <a:prstGeom prst="rect">
            <a:avLst/>
          </a:prstGeom>
          <a:solidFill>
            <a:srgbClr val="D6B1F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90309"/>
              </a:solidFill>
            </a:endParaRPr>
          </a:p>
        </p:txBody>
      </p:sp>
      <p:pic>
        <p:nvPicPr>
          <p:cNvPr id="9" name="Slika 8" descr="Slika, ki vsebuje besede besedilo&#10;&#10;Opis je samodejno ustvarjen">
            <a:extLst>
              <a:ext uri="{FF2B5EF4-FFF2-40B4-BE49-F238E27FC236}">
                <a16:creationId xmlns:a16="http://schemas.microsoft.com/office/drawing/2014/main" id="{F48D0D5F-2BC8-4284-9ED3-42CAED29B221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62296" y="5620695"/>
            <a:ext cx="2000191" cy="1331580"/>
          </a:xfrm>
          <a:prstGeom prst="rect">
            <a:avLst/>
          </a:prstGeom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382FC557-54A5-45F6-8CD3-0CFC42AEA45F}"/>
              </a:ext>
            </a:extLst>
          </p:cNvPr>
          <p:cNvSpPr txBox="1"/>
          <p:nvPr userDrawn="1"/>
        </p:nvSpPr>
        <p:spPr>
          <a:xfrm>
            <a:off x="7428036" y="6194201"/>
            <a:ext cx="132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755442C-81BB-4A3B-9121-7BDEC7579F74}" type="slidenum">
              <a:rPr lang="sl-SI" smtClean="0">
                <a:solidFill>
                  <a:srgbClr val="FF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sl-SI" dirty="0">
              <a:solidFill>
                <a:srgbClr val="FF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A424B166-B6E9-4F64-B455-BCE4B9654F3E}"/>
              </a:ext>
            </a:extLst>
          </p:cNvPr>
          <p:cNvSpPr txBox="1"/>
          <p:nvPr userDrawn="1"/>
        </p:nvSpPr>
        <p:spPr>
          <a:xfrm>
            <a:off x="526942" y="5842861"/>
            <a:ext cx="1906292" cy="72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B387EE4-8E55-40ED-A3EB-A03571D7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091" y="6286485"/>
            <a:ext cx="229982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l-SI"/>
              <a:t>5.3.2021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3067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2" r:id="rId3"/>
    <p:sldLayoutId id="2147483683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8" r:id="rId10"/>
    <p:sldLayoutId id="2147483669" r:id="rId11"/>
    <p:sldLayoutId id="2147483673" r:id="rId12"/>
    <p:sldLayoutId id="2147483670" r:id="rId13"/>
    <p:sldLayoutId id="2147483671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5" r:id="rId2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u="none" kern="1200">
          <a:solidFill>
            <a:schemeClr val="tx1"/>
          </a:solidFill>
          <a:latin typeface="GarmdITC Bk BT" panose="0202070207050609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GarmdITC Bk BT" panose="0202070207050609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u="none" kern="1200">
          <a:solidFill>
            <a:schemeClr val="tx1"/>
          </a:solidFill>
          <a:latin typeface="GarmdITC Bk BT" panose="0202070207050609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GarmdITC Bk BT" panose="0202070207050609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GarmdITC Bk BT" panose="0202070207050609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2B6A-4672-EC4F-A454-8B938C8EF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046" y="2235200"/>
            <a:ext cx="7190973" cy="2209818"/>
          </a:xfrm>
        </p:spPr>
        <p:txBody>
          <a:bodyPr>
            <a:normAutofit/>
          </a:bodyPr>
          <a:lstStyle/>
          <a:p>
            <a:br>
              <a:rPr lang="sl-SI" sz="3100" dirty="0">
                <a:latin typeface="Garamond"/>
              </a:rPr>
            </a:br>
            <a:r>
              <a:rPr lang="sl-SI" sz="1800" dirty="0">
                <a:latin typeface="Garamond"/>
              </a:rPr>
              <a:t>Maribor, 16. november 2023</a:t>
            </a:r>
            <a:endParaRPr lang="x-none" sz="1800" dirty="0">
              <a:latin typeface="Garamond"/>
            </a:endParaRPr>
          </a:p>
        </p:txBody>
      </p:sp>
      <p:sp>
        <p:nvSpPr>
          <p:cNvPr id="23" name="Podnaslov 22">
            <a:extLst>
              <a:ext uri="{FF2B5EF4-FFF2-40B4-BE49-F238E27FC236}">
                <a16:creationId xmlns:a16="http://schemas.microsoft.com/office/drawing/2014/main" id="{420C3F68-96DC-4CE0-83E6-DA4F004821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1800" b="1" dirty="0">
                <a:latin typeface="Garamond"/>
              </a:rPr>
              <a:t>doc. dr. Sabina Fras Popović</a:t>
            </a:r>
          </a:p>
          <a:p>
            <a:r>
              <a:rPr lang="sl-SI" sz="1800" dirty="0">
                <a:latin typeface="Garamond"/>
              </a:rPr>
              <a:t>Oddelek za bibliotekarstvo, informacijsko znanost in </a:t>
            </a:r>
            <a:r>
              <a:rPr lang="sl-SI" sz="1800" dirty="0" err="1">
                <a:latin typeface="Garamond"/>
              </a:rPr>
              <a:t>knjigarstvo</a:t>
            </a:r>
            <a:endParaRPr lang="sl-SI" sz="1800" dirty="0">
              <a:latin typeface="Garamond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65C425B-788B-73F6-6F59-DA55C2E3E80D}"/>
              </a:ext>
            </a:extLst>
          </p:cNvPr>
          <p:cNvSpPr txBox="1"/>
          <p:nvPr/>
        </p:nvSpPr>
        <p:spPr>
          <a:xfrm>
            <a:off x="1776045" y="3013501"/>
            <a:ext cx="58734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sl-SI" sz="12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sl-SI" sz="2400" b="1" dirty="0">
                <a:latin typeface="Garamond"/>
                <a:ea typeface="Open Sans" panose="020B0606030504020204" pitchFamily="34" charset="0"/>
                <a:cs typeface="Open Sans" panose="020B0606030504020204" pitchFamily="34" charset="0"/>
              </a:rPr>
              <a:t>Proaktivna splošna knjižnica </a:t>
            </a:r>
          </a:p>
          <a:p>
            <a:r>
              <a:rPr lang="sl-SI" b="1" dirty="0">
                <a:latin typeface="Garamond"/>
                <a:ea typeface="Open Sans" panose="020B0606030504020204" pitchFamily="34" charset="0"/>
                <a:cs typeface="Open Sans" panose="020B0606030504020204" pitchFamily="34" charset="0"/>
              </a:rPr>
              <a:t>javna predstavitev mnenj </a:t>
            </a:r>
            <a:r>
              <a:rPr lang="it-IT" b="1" dirty="0">
                <a:latin typeface="Garamond"/>
                <a:ea typeface="Open Sans" panose="020B0606030504020204" pitchFamily="34" charset="0"/>
                <a:cs typeface="Open Sans" panose="020B0606030504020204" pitchFamily="34" charset="0"/>
              </a:rPr>
              <a:t>o bralni pismenosti v Sloveniji </a:t>
            </a:r>
            <a:endParaRPr lang="sl-SI" b="1" dirty="0">
              <a:latin typeface="Garamond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1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ja knjižnica praznuje! Teden splošnih knjižnic - 20. do 24. november 2023. Knjižnica, ključ do širokih obzorij.">
            <a:extLst>
              <a:ext uri="{FF2B5EF4-FFF2-40B4-BE49-F238E27FC236}">
                <a16:creationId xmlns:a16="http://schemas.microsoft.com/office/drawing/2014/main" id="{863315C3-5970-E4BC-D0E8-8CA375B85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558099"/>
            <a:ext cx="8178799" cy="37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74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E5F8012-6AD1-2960-5B3A-91312DD51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3" y="1053297"/>
            <a:ext cx="8935882" cy="3607194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6CA640E-E13C-8115-378A-A37A5C5EEF8A}"/>
              </a:ext>
            </a:extLst>
          </p:cNvPr>
          <p:cNvSpPr txBox="1"/>
          <p:nvPr/>
        </p:nvSpPr>
        <p:spPr>
          <a:xfrm>
            <a:off x="698090" y="314632"/>
            <a:ext cx="7885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Na območju </a:t>
            </a:r>
            <a:r>
              <a:rPr lang="sl-SI" sz="1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212</a:t>
            </a:r>
            <a:r>
              <a:rPr lang="sl-SI" sz="1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slovenskih občin deluje </a:t>
            </a:r>
            <a:r>
              <a:rPr lang="sl-SI" sz="1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58</a:t>
            </a:r>
            <a:r>
              <a:rPr lang="sl-SI" sz="1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splošnih knjižnic, ki so samostojne pravne osebe. Knjižnično dejavnost opravljajo na </a:t>
            </a:r>
            <a:r>
              <a:rPr lang="sl-SI" sz="1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283</a:t>
            </a:r>
            <a:r>
              <a:rPr lang="sl-SI" sz="1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lokacijah knjižnic in s </a:t>
            </a:r>
            <a:r>
              <a:rPr lang="sl-SI" sz="1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13</a:t>
            </a:r>
            <a:r>
              <a:rPr lang="sl-SI" sz="1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sl-SI" sz="1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bibliobusi</a:t>
            </a:r>
            <a:r>
              <a:rPr lang="sl-SI" sz="1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Skupaj s premičnimi zbirkami opravljajo knjižnično dejavnost na </a:t>
            </a:r>
            <a:r>
              <a:rPr lang="sl-SI" sz="14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1.199</a:t>
            </a:r>
            <a:r>
              <a:rPr lang="sl-SI" sz="1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mestih v Sloveniji.</a:t>
            </a:r>
            <a:endParaRPr lang="sl-SI" sz="140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1F9D284-CE4C-F5BD-2F1B-D455D3316066}"/>
              </a:ext>
            </a:extLst>
          </p:cNvPr>
          <p:cNvSpPr txBox="1"/>
          <p:nvPr/>
        </p:nvSpPr>
        <p:spPr>
          <a:xfrm>
            <a:off x="433083" y="4690718"/>
            <a:ext cx="827783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sl-SI" sz="1600" b="1" cap="none" spc="0" dirty="0">
                <a:solidFill>
                  <a:schemeClr val="tx1"/>
                </a:solidFill>
              </a:rPr>
              <a:t>Brezplačno</a:t>
            </a:r>
            <a:r>
              <a:rPr lang="sl-SI" sz="1600" cap="none" spc="0" baseline="0" dirty="0">
                <a:solidFill>
                  <a:schemeClr val="tx1"/>
                </a:solidFill>
              </a:rPr>
              <a:t> </a:t>
            </a:r>
            <a:r>
              <a:rPr lang="sl-SI" sz="1400" u="sng" cap="none" spc="0" baseline="0" dirty="0">
                <a:solidFill>
                  <a:schemeClr val="tx1"/>
                </a:solidFill>
              </a:rPr>
              <a:t>članstvo</a:t>
            </a:r>
            <a:r>
              <a:rPr lang="sl-SI" sz="1400" cap="none" spc="0" baseline="0" dirty="0">
                <a:solidFill>
                  <a:schemeClr val="tx1"/>
                </a:solidFill>
              </a:rPr>
              <a:t> in</a:t>
            </a:r>
            <a:r>
              <a:rPr lang="sl-SI" sz="1400" u="sng" cap="none" spc="0" baseline="0" dirty="0">
                <a:solidFill>
                  <a:schemeClr val="tx1"/>
                </a:solidFill>
              </a:rPr>
              <a:t> obisk </a:t>
            </a:r>
            <a:r>
              <a:rPr lang="sl-SI" sz="1400" cap="none" spc="0" baseline="0" dirty="0">
                <a:solidFill>
                  <a:schemeClr val="tx1"/>
                </a:solidFill>
              </a:rPr>
              <a:t>knjižnice (npr. predstavitev knjižnice, pravljična ura: pripovedovanje, ustvarjalna delavnica po pravljici: knjižnica razstavišče, učenje uporabe kredibilnih virov dostopnih na spletu, razlika med internetom in elektronskimi viri, odločitev za poklic/šolanje, kulturni dnevi, raziskovalne naloge, citiranje) </a:t>
            </a:r>
            <a:r>
              <a:rPr lang="sl-SI" sz="1400" dirty="0"/>
              <a:t> </a:t>
            </a:r>
            <a:endParaRPr lang="sl-SI" sz="1600" b="1" cap="none" spc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600" b="1" dirty="0"/>
              <a:t>Članstvo, zbirka, dejavnosti </a:t>
            </a:r>
            <a:r>
              <a:rPr lang="sl-SI" sz="1400" dirty="0"/>
              <a:t>za namen izobraževanja ter razvoja informacijske, bralne pismenosti in drugih pismenosti ter bralne kulture, osebnega razvoja, medkulturnega dialoga, informiranja in vključevanja v družbo.</a:t>
            </a:r>
          </a:p>
        </p:txBody>
      </p:sp>
    </p:spTree>
    <p:extLst>
      <p:ext uri="{BB962C8B-B14F-4D97-AF65-F5344CB8AC3E}">
        <p14:creationId xmlns:p14="http://schemas.microsoft.com/office/powerpoint/2010/main" val="218566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Slika 1" descr="Slika, ki vsebuje besede besedilo, posnetek zaslona, barvitost, grafično oblikovanje&#10;&#10;Opis je samodejno ustvarjen">
            <a:extLst>
              <a:ext uri="{FF2B5EF4-FFF2-40B4-BE49-F238E27FC236}">
                <a16:creationId xmlns:a16="http://schemas.microsoft.com/office/drawing/2014/main" id="{35210D51-CA30-804D-62AB-01C1300A0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0" r="-1" b="4109"/>
          <a:stretch/>
        </p:blipFill>
        <p:spPr>
          <a:xfrm>
            <a:off x="527386" y="861225"/>
            <a:ext cx="3583036" cy="496580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Označba mesta besedila 1"/>
          <p:cNvSpPr>
            <a:spLocks noGrp="1"/>
          </p:cNvSpPr>
          <p:nvPr>
            <p:ph idx="1"/>
          </p:nvPr>
        </p:nvSpPr>
        <p:spPr>
          <a:xfrm>
            <a:off x="4110422" y="164793"/>
            <a:ext cx="4876261" cy="65284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z="2200" b="1" dirty="0"/>
              <a:t>Knjižnične vloge</a:t>
            </a:r>
            <a:r>
              <a:rPr lang="sl-SI" sz="2200" dirty="0"/>
              <a:t>: program proaktivne knjižnice v lokalnem okolju</a:t>
            </a:r>
          </a:p>
          <a:p>
            <a:pPr lvl="1" indent="-342900"/>
            <a:r>
              <a:rPr lang="sl-SI" sz="2200" dirty="0"/>
              <a:t>Knjižnična vloga</a:t>
            </a:r>
          </a:p>
          <a:p>
            <a:pPr lvl="1" indent="-342900"/>
            <a:r>
              <a:rPr lang="sl-SI" sz="2200" dirty="0"/>
              <a:t>Elementi opisa knjižničnih vlog</a:t>
            </a:r>
          </a:p>
          <a:p>
            <a:pPr lvl="1" indent="-342900"/>
            <a:r>
              <a:rPr lang="sl-SI" sz="2200" dirty="0"/>
              <a:t>Knjižnična vloga in strateško načrtovanje</a:t>
            </a:r>
          </a:p>
          <a:p>
            <a:pPr lvl="1" indent="-342900"/>
            <a:r>
              <a:rPr lang="sl-SI" sz="2200" dirty="0"/>
              <a:t>Opisi knjižničnih vlog</a:t>
            </a:r>
          </a:p>
          <a:p>
            <a:pPr marL="1028700" lvl="2" indent="-342900"/>
            <a:r>
              <a:rPr lang="sl-SI" sz="2200" b="1" dirty="0">
                <a:highlight>
                  <a:srgbClr val="FFFF00"/>
                </a:highlight>
              </a:rPr>
              <a:t>Razvoj </a:t>
            </a:r>
            <a:r>
              <a:rPr lang="sl-SI" sz="2200" b="1" dirty="0" err="1">
                <a:highlight>
                  <a:srgbClr val="FFFF00"/>
                </a:highlight>
              </a:rPr>
              <a:t>predbralne</a:t>
            </a:r>
            <a:r>
              <a:rPr lang="sl-SI" sz="2200" b="1" dirty="0">
                <a:highlight>
                  <a:srgbClr val="FFFF00"/>
                </a:highlight>
              </a:rPr>
              <a:t> pismenosti</a:t>
            </a:r>
          </a:p>
          <a:p>
            <a:pPr marL="1028700" lvl="2" indent="-342900"/>
            <a:r>
              <a:rPr lang="sl-SI" sz="2200" b="1" dirty="0">
                <a:highlight>
                  <a:srgbClr val="FFFF00"/>
                </a:highlight>
              </a:rPr>
              <a:t>Bralna kultura in bralna pismenost otrok</a:t>
            </a:r>
          </a:p>
          <a:p>
            <a:pPr marL="1028700" lvl="2" indent="-342900"/>
            <a:r>
              <a:rPr lang="sl-SI" sz="2200" b="1" dirty="0">
                <a:highlight>
                  <a:srgbClr val="FFFF00"/>
                </a:highlight>
              </a:rPr>
              <a:t>Bralna kultura in bralna pismenost mladostnikov</a:t>
            </a:r>
          </a:p>
          <a:p>
            <a:pPr marL="1028700" lvl="2" indent="-342900"/>
            <a:r>
              <a:rPr lang="sl-SI" sz="2200" b="1" dirty="0">
                <a:highlight>
                  <a:srgbClr val="FFFF00"/>
                </a:highlight>
              </a:rPr>
              <a:t>Bralna kultura in bralna pismenost odraslih</a:t>
            </a:r>
          </a:p>
          <a:p>
            <a:pPr marL="1028700" lvl="2" indent="-342900"/>
            <a:r>
              <a:rPr lang="sl-SI" sz="2200" b="1" dirty="0">
                <a:highlight>
                  <a:srgbClr val="FFFF00"/>
                </a:highlight>
              </a:rPr>
              <a:t>Pridobivanje znanja</a:t>
            </a:r>
          </a:p>
          <a:p>
            <a:pPr marL="1028700" lvl="2" indent="-342900"/>
            <a:r>
              <a:rPr lang="sl-SI" sz="2200" b="1" dirty="0"/>
              <a:t>Informacijsko in računalniško opismenjevanje</a:t>
            </a:r>
          </a:p>
          <a:p>
            <a:pPr marL="1028700" lvl="2" indent="-342900"/>
            <a:r>
              <a:rPr lang="sl-SI" sz="2200" b="1" dirty="0"/>
              <a:t>Vključevanje v družbo</a:t>
            </a:r>
          </a:p>
          <a:p>
            <a:pPr marL="1028700" lvl="2" indent="-342900"/>
            <a:r>
              <a:rPr lang="sl-SI" sz="2200" b="1" dirty="0"/>
              <a:t>Domoznanska dejavnost</a:t>
            </a:r>
          </a:p>
          <a:p>
            <a:pPr marL="1028700" lvl="2" indent="-342900"/>
            <a:r>
              <a:rPr lang="sl-SI" sz="2200" b="1" dirty="0"/>
              <a:t>Informacijsko središče lokalne skupnosti</a:t>
            </a:r>
          </a:p>
          <a:p>
            <a:pPr marL="1028700" lvl="2" indent="-342900"/>
            <a:r>
              <a:rPr lang="sl-SI" sz="2200" b="1" dirty="0"/>
              <a:t>Odločanje o javnih zadevah in spremljanje aktualnega dogajanja v družbi</a:t>
            </a:r>
          </a:p>
          <a:p>
            <a:pPr marL="1028700" lvl="2" indent="-342900"/>
            <a:r>
              <a:rPr lang="sl-SI" sz="2200" b="1" dirty="0"/>
              <a:t>Spodbujanje povezovanja in ustvarjalnosti v lokalni skupnosti</a:t>
            </a:r>
          </a:p>
          <a:p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86678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, ki vsebuje besede besedilo, posnetek zaslona, krog, diagram&#10;&#10;Opis je samodejno ustvarjen">
            <a:extLst>
              <a:ext uri="{FF2B5EF4-FFF2-40B4-BE49-F238E27FC236}">
                <a16:creationId xmlns:a16="http://schemas.microsoft.com/office/drawing/2014/main" id="{E12E28C7-20A5-BAC0-2FEC-D480A448E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35" y="3861"/>
            <a:ext cx="7287530" cy="685027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9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026F30E-835C-4630-ADDA-118011EC6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10" y="1272326"/>
            <a:ext cx="7886700" cy="907200"/>
          </a:xfrm>
        </p:spPr>
        <p:txBody>
          <a:bodyPr>
            <a:normAutofit/>
          </a:bodyPr>
          <a:lstStyle/>
          <a:p>
            <a:r>
              <a:rPr lang="sl-SI" dirty="0"/>
              <a:t>Kompetenčni centri in vsebine</a:t>
            </a: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E4AC2C1B-E9B9-0C33-7C99-1B301BAAC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047" y="2292592"/>
            <a:ext cx="4332953" cy="3602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1600" b="1" dirty="0"/>
              <a:t>Mestna knjižnica Ljubljana</a:t>
            </a:r>
            <a:br>
              <a:rPr lang="sl-SI" sz="1600" dirty="0"/>
            </a:br>
            <a:r>
              <a:rPr lang="sl-SI" sz="1600" dirty="0"/>
              <a:t>KC – Učni center</a:t>
            </a:r>
            <a:br>
              <a:rPr lang="sl-SI" sz="1600" dirty="0"/>
            </a:br>
            <a:r>
              <a:rPr lang="sl-SI" sz="1600" dirty="0"/>
              <a:t>Pionirska – Center za mladinsko književnost in knjižničarstvo</a:t>
            </a:r>
          </a:p>
          <a:p>
            <a:pPr marL="0" indent="0">
              <a:buNone/>
            </a:pPr>
            <a:r>
              <a:rPr lang="sl-SI" sz="1600" dirty="0">
                <a:solidFill>
                  <a:srgbClr val="0000FF"/>
                </a:solidFill>
                <a:latin typeface="Open Sans" panose="020B0606030504020204" pitchFamily="34" charset="0"/>
              </a:rPr>
              <a:t>Priročnik za branje kakovostnih mladinskih knjig</a:t>
            </a:r>
            <a:br>
              <a:rPr lang="sl-SI" sz="1600" dirty="0">
                <a:solidFill>
                  <a:srgbClr val="0000FF"/>
                </a:solidFill>
                <a:latin typeface="Open Sans" panose="020B0606030504020204" pitchFamily="34" charset="0"/>
              </a:rPr>
            </a:br>
            <a:r>
              <a:rPr lang="sl-SI" sz="1600" dirty="0">
                <a:solidFill>
                  <a:srgbClr val="0000FF"/>
                </a:solidFill>
                <a:latin typeface="Open Sans" panose="020B0606030504020204" pitchFamily="34" charset="0"/>
              </a:rPr>
              <a:t>Zlata hruška </a:t>
            </a:r>
            <a:br>
              <a:rPr lang="sl-SI" sz="1600" dirty="0">
                <a:solidFill>
                  <a:srgbClr val="0000FF"/>
                </a:solidFill>
                <a:latin typeface="Open Sans" panose="020B0606030504020204" pitchFamily="34" charset="0"/>
              </a:rPr>
            </a:br>
            <a:r>
              <a:rPr lang="pl-PL" sz="1600" dirty="0">
                <a:solidFill>
                  <a:srgbClr val="0000FF"/>
                </a:solidFill>
                <a:latin typeface="Open Sans" panose="020B0606030504020204" pitchFamily="34" charset="0"/>
              </a:rPr>
              <a:t>Bralno spodbujevalna akcija ob 2. aprilu</a:t>
            </a:r>
            <a:br>
              <a:rPr lang="pl-PL" sz="1600" dirty="0">
                <a:solidFill>
                  <a:srgbClr val="0000FF"/>
                </a:solidFill>
                <a:latin typeface="Open Sans" panose="020B0606030504020204" pitchFamily="34" charset="0"/>
              </a:rPr>
            </a:br>
            <a:r>
              <a:rPr lang="sl-SI" sz="1600" dirty="0" err="1">
                <a:solidFill>
                  <a:srgbClr val="0000FF"/>
                </a:solidFill>
                <a:latin typeface="Open Sans" panose="020B0606030504020204" pitchFamily="34" charset="0"/>
              </a:rPr>
              <a:t>Poletavci</a:t>
            </a:r>
            <a:r>
              <a:rPr lang="sl-SI" sz="1600" dirty="0">
                <a:solidFill>
                  <a:srgbClr val="0000FF"/>
                </a:solidFill>
                <a:latin typeface="Open Sans" panose="020B0606030504020204" pitchFamily="34" charset="0"/>
              </a:rPr>
              <a:t> - poletni bralci in Naj </a:t>
            </a:r>
            <a:r>
              <a:rPr lang="sl-SI" sz="1600" dirty="0" err="1">
                <a:solidFill>
                  <a:srgbClr val="0000FF"/>
                </a:solidFill>
                <a:latin typeface="Open Sans" panose="020B0606030504020204" pitchFamily="34" charset="0"/>
              </a:rPr>
              <a:t>poletavci</a:t>
            </a:r>
            <a:endParaRPr lang="sl-SI" sz="1600" dirty="0">
              <a:solidFill>
                <a:srgbClr val="0000FF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sl-SI" sz="1600" b="1" dirty="0"/>
              <a:t>Koroška osrednja knjižnica dr. Franca Sušnika Ravne na Koroškem</a:t>
            </a:r>
            <a:br>
              <a:rPr lang="sl-SI" sz="1600" b="1" dirty="0"/>
            </a:br>
            <a:r>
              <a:rPr lang="sl-SI" sz="1600" dirty="0"/>
              <a:t>KC za lahko branja</a:t>
            </a:r>
          </a:p>
          <a:p>
            <a:pPr marL="0" indent="0">
              <a:buNone/>
            </a:pPr>
            <a:r>
              <a:rPr lang="sl-SI" sz="1600" b="1" dirty="0"/>
              <a:t>Knjižnica Ivana Potrča Ptuj</a:t>
            </a:r>
            <a:br>
              <a:rPr lang="sl-SI" sz="1600" b="1" dirty="0"/>
            </a:br>
            <a:r>
              <a:rPr lang="sl-SI" sz="1600" dirty="0"/>
              <a:t>KC za domoznanstvo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DC3130CF-6F13-E8DD-1005-914F039DB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3060" y="2292592"/>
            <a:ext cx="4332953" cy="360232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6400" b="1" dirty="0"/>
              <a:t>Osrednja knjižnica Srečka Vilharja Koper</a:t>
            </a:r>
          </a:p>
          <a:p>
            <a:pPr marL="0" indent="0">
              <a:buNone/>
            </a:pPr>
            <a:r>
              <a:rPr lang="sl-SI" sz="6400" dirty="0">
                <a:latin typeface="+mj-lt"/>
              </a:rPr>
              <a:t>Opredelitev </a:t>
            </a:r>
            <a:r>
              <a:rPr lang="sl-SI" sz="6400" b="0" i="0" dirty="0">
                <a:effectLst/>
                <a:latin typeface="+mj-lt"/>
              </a:rPr>
              <a:t>in razvoj delovanja splošnih knjižnic za dvig informacijske pismenosti (z elementi digitalne, meta in medijske pismenosti</a:t>
            </a:r>
            <a:r>
              <a:rPr lang="sl-SI" sz="6400" b="0" i="0" dirty="0">
                <a:effectLst/>
                <a:latin typeface="+mn-lt"/>
              </a:rPr>
              <a:t>) </a:t>
            </a:r>
            <a:endParaRPr lang="sl-SI" sz="6400" dirty="0">
              <a:latin typeface="+mn-lt"/>
            </a:endParaRPr>
          </a:p>
          <a:p>
            <a:pPr marL="0" indent="0">
              <a:buNone/>
            </a:pPr>
            <a:r>
              <a:rPr lang="sl-SI" sz="6400" dirty="0">
                <a:solidFill>
                  <a:srgbClr val="0000FF"/>
                </a:solidFill>
                <a:latin typeface="Open Sans" panose="020B0606030504020204" pitchFamily="34" charset="0"/>
              </a:rPr>
              <a:t>Dobreknjige.si</a:t>
            </a:r>
          </a:p>
          <a:p>
            <a:pPr marL="0" indent="0">
              <a:buNone/>
            </a:pPr>
            <a:r>
              <a:rPr lang="sl-SI" sz="6400" b="1" dirty="0"/>
              <a:t>Mestna knjižnica Kranj</a:t>
            </a:r>
          </a:p>
          <a:p>
            <a:pPr marL="0" indent="0">
              <a:buNone/>
            </a:pPr>
            <a:r>
              <a:rPr lang="sl-SI" sz="6400" dirty="0">
                <a:latin typeface="+mj-lt"/>
              </a:rPr>
              <a:t>Družinska pismenost</a:t>
            </a:r>
            <a:br>
              <a:rPr lang="sl-SI" sz="6400" b="0" i="0" dirty="0">
                <a:effectLst/>
                <a:latin typeface="Open Sans" panose="020B0606030504020204" pitchFamily="34" charset="0"/>
              </a:rPr>
            </a:br>
            <a:r>
              <a:rPr lang="sl-SI" sz="6400" dirty="0">
                <a:solidFill>
                  <a:srgbClr val="0000FF"/>
                </a:solidFill>
                <a:latin typeface="Open Sans" panose="020B0606030504020204" pitchFamily="34" charset="0"/>
              </a:rPr>
              <a:t>Kviz Modrega psa</a:t>
            </a:r>
          </a:p>
          <a:p>
            <a:pPr marL="0" indent="0">
              <a:buNone/>
            </a:pPr>
            <a:r>
              <a:rPr lang="sl-SI" sz="6400" b="1" dirty="0"/>
              <a:t>Mariborska knjižnica</a:t>
            </a:r>
          </a:p>
          <a:p>
            <a:pPr marL="0" indent="0">
              <a:buNone/>
            </a:pPr>
            <a:r>
              <a:rPr lang="sl-SI" sz="6400" dirty="0">
                <a:latin typeface="+mj-lt"/>
              </a:rPr>
              <a:t>Spodbujanje bralne pismenosti</a:t>
            </a:r>
          </a:p>
          <a:p>
            <a:pPr marL="0" indent="0">
              <a:buNone/>
            </a:pPr>
            <a:r>
              <a:rPr lang="sl-SI" sz="6400" dirty="0">
                <a:solidFill>
                  <a:srgbClr val="0000FF"/>
                </a:solidFill>
                <a:latin typeface="Open Sans" panose="020B0606030504020204" pitchFamily="34" charset="0"/>
              </a:rPr>
              <a:t>#športajmoinberimo</a:t>
            </a:r>
            <a:br>
              <a:rPr lang="sl-SI" sz="6400" dirty="0">
                <a:solidFill>
                  <a:srgbClr val="0000FF"/>
                </a:solidFill>
                <a:latin typeface="Open Sans" panose="020B0606030504020204" pitchFamily="34" charset="0"/>
              </a:rPr>
            </a:br>
            <a:r>
              <a:rPr lang="sl-SI" sz="6400" dirty="0">
                <a:solidFill>
                  <a:srgbClr val="0000FF"/>
                </a:solidFill>
                <a:latin typeface="Open Sans" panose="020B0606030504020204" pitchFamily="34" charset="0"/>
              </a:rPr>
              <a:t>ABC bralne pismenosti</a:t>
            </a:r>
          </a:p>
          <a:p>
            <a:pPr marL="0" indent="0">
              <a:buNone/>
            </a:pPr>
            <a:r>
              <a:rPr lang="sl-SI" sz="6400" b="1" dirty="0"/>
              <a:t>Goriška knjižnica Franceta Bevka</a:t>
            </a:r>
          </a:p>
          <a:p>
            <a:pPr marL="0" indent="0">
              <a:buNone/>
            </a:pPr>
            <a:r>
              <a:rPr lang="sl-SI" sz="6400" dirty="0">
                <a:latin typeface="+mj-lt"/>
              </a:rPr>
              <a:t>Rastem z e-viri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6964EA0-7A3B-3A29-BB2C-AFB7331DD066}"/>
              </a:ext>
            </a:extLst>
          </p:cNvPr>
          <p:cNvSpPr txBox="1"/>
          <p:nvPr/>
        </p:nvSpPr>
        <p:spPr>
          <a:xfrm>
            <a:off x="377313" y="514173"/>
            <a:ext cx="813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Rastem s knjigo *</a:t>
            </a:r>
            <a:r>
              <a:rPr lang="sl-SI" sz="1800" dirty="0">
                <a:solidFill>
                  <a:srgbClr val="0000FF"/>
                </a:solidFill>
                <a:latin typeface="Open Sans" panose="020B0606030504020204" pitchFamily="34" charset="0"/>
              </a:rPr>
              <a:t> Branju prijazna občina </a:t>
            </a:r>
            <a:r>
              <a:rPr lang="sl-SI" sz="1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* </a:t>
            </a:r>
            <a:r>
              <a:rPr lang="sl-SI" sz="1800" dirty="0">
                <a:solidFill>
                  <a:srgbClr val="0000FF"/>
                </a:solidFill>
                <a:latin typeface="Open Sans" panose="020B0606030504020204" pitchFamily="34" charset="0"/>
              </a:rPr>
              <a:t>NMSB</a:t>
            </a:r>
            <a:r>
              <a:rPr lang="sl-SI" sz="1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algn="ctr"/>
            <a:r>
              <a:rPr lang="sl-SI" sz="1800" dirty="0">
                <a:solidFill>
                  <a:srgbClr val="0000FF"/>
                </a:solidFill>
                <a:latin typeface="Open Sans" panose="020B0606030504020204" pitchFamily="34" charset="0"/>
              </a:rPr>
              <a:t> Bralni klubi</a:t>
            </a:r>
            <a:r>
              <a:rPr lang="sl-SI" sz="1800" b="0" i="0" dirty="0">
                <a:solidFill>
                  <a:srgbClr val="0000FF"/>
                </a:solidFill>
                <a:effectLst/>
                <a:latin typeface="Open Sans" panose="020B0606030504020204" pitchFamily="34" charset="0"/>
              </a:rPr>
              <a:t> *</a:t>
            </a:r>
            <a:r>
              <a:rPr lang="sl-SI" sz="1800" dirty="0">
                <a:solidFill>
                  <a:srgbClr val="0000FF"/>
                </a:solidFill>
                <a:latin typeface="Open Sans" panose="020B0606030504020204" pitchFamily="34" charset="0"/>
              </a:rPr>
              <a:t> Bralna značka za odrasle  </a:t>
            </a:r>
            <a:r>
              <a:rPr lang="sl-SI" dirty="0">
                <a:solidFill>
                  <a:srgbClr val="0000FF"/>
                </a:solidFill>
                <a:latin typeface="Open Sans" panose="020B0606030504020204" pitchFamily="34" charset="0"/>
              </a:rPr>
              <a:t>* Noč z Andersenom </a:t>
            </a:r>
            <a:endParaRPr lang="sl-SI" sz="1800" b="0" i="0" dirty="0">
              <a:solidFill>
                <a:srgbClr val="0000FF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5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Označba mesta slike 5">
            <a:extLst>
              <a:ext uri="{FF2B5EF4-FFF2-40B4-BE49-F238E27FC236}">
                <a16:creationId xmlns:a16="http://schemas.microsoft.com/office/drawing/2014/main" id="{3055BF3A-29F4-73BC-7348-DA03088DA1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74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LFF">
      <a:majorFont>
        <a:latin typeface="GarmdITC"/>
        <a:ea typeface=""/>
        <a:cs typeface=""/>
      </a:majorFont>
      <a:minorFont>
        <a:latin typeface="GarmdITC Bk B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C13C02D2ECC84BAEF79BEDB97E77B5" ma:contentTypeVersion="0" ma:contentTypeDescription="Ustvari nov dokument." ma:contentTypeScope="" ma:versionID="80438d0d8cd55422b9a2a9ebe01e5b2e">
  <xsd:schema xmlns:xsd="http://www.w3.org/2001/XMLSchema" xmlns:xs="http://www.w3.org/2001/XMLSchema" xmlns:p="http://schemas.microsoft.com/office/2006/metadata/properties" xmlns:ns2="31def2fb-e59c-4ef7-a2db-fd67d3cb0f66" targetNamespace="http://schemas.microsoft.com/office/2006/metadata/properties" ma:root="true" ma:fieldsID="3a557b4a0de3d7924755a046a07f817f" ns2:_="">
    <xsd:import namespace="31def2fb-e59c-4ef7-a2db-fd67d3cb0f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ef2fb-e59c-4ef7-a2db-fd67d3cb0f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rednost ID-ja dokumenta" ma:description="Vrednost ID-ja dokumenta, dodeljenega temu elementu." ma:internalName="_dlc_DocId" ma:readOnly="true">
      <xsd:simpleType>
        <xsd:restriction base="dms:Text"/>
      </xsd:simpleType>
    </xsd:element>
    <xsd:element name="_dlc_DocIdUrl" ma:index="9" nillable="true" ma:displayName="ID dokumenta" ma:description="Trajna povezava do tega dokument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1def2fb-e59c-4ef7-a2db-fd67d3cb0f66">INTRANETFF-1134331662-3</_dlc_DocId>
    <_dlc_DocIdUrl xmlns="31def2fb-e59c-4ef7-a2db-fd67d3cb0f66">
      <Url>https://intranet.ff.uni-lj.si/_layouts/DocIdRedir.aspx?ID=INTRANETFF-1134331662-3</Url>
      <Description>INTRANETFF-1134331662-3</Description>
    </_dlc_DocIdUrl>
  </documentManagement>
</p:properties>
</file>

<file path=customXml/itemProps1.xml><?xml version="1.0" encoding="utf-8"?>
<ds:datastoreItem xmlns:ds="http://schemas.openxmlformats.org/officeDocument/2006/customXml" ds:itemID="{716C301F-B031-44A9-92F9-A99A0B5357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B5E5CA-674A-4B7A-88AA-0AA3DAE6E94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9F68F9E-71A2-48B4-A87A-3A9656039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ef2fb-e59c-4ef7-a2db-fd67d3cb0f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8CBF830-767A-4067-A12F-ACB2C132868D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31def2fb-e59c-4ef7-a2db-fd67d3cb0f6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2045</TotalTime>
  <Words>382</Words>
  <Application>Microsoft Office PowerPoint</Application>
  <PresentationFormat>Diaprojekcija na zaslonu (4:3)</PresentationFormat>
  <Paragraphs>43</Paragraphs>
  <Slides>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5" baseType="lpstr">
      <vt:lpstr>Arial</vt:lpstr>
      <vt:lpstr>Calibri</vt:lpstr>
      <vt:lpstr>Garamond</vt:lpstr>
      <vt:lpstr>GarmdITC</vt:lpstr>
      <vt:lpstr>GarmdITC Bk BT</vt:lpstr>
      <vt:lpstr>Open Sans</vt:lpstr>
      <vt:lpstr>Open Sans Semibold</vt:lpstr>
      <vt:lpstr>Office Theme</vt:lpstr>
      <vt:lpstr> Maribor, 16. november 2023</vt:lpstr>
      <vt:lpstr>PowerPointova predstavitev</vt:lpstr>
      <vt:lpstr>PowerPointova predstavitev</vt:lpstr>
      <vt:lpstr>PowerPointova predstavitev</vt:lpstr>
      <vt:lpstr>PowerPointova predstavitev</vt:lpstr>
      <vt:lpstr>Kompetenčni centri in vsebine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SMOLE, ŽIVA</dc:creator>
  <cp:lastModifiedBy>Alenka Lipovec</cp:lastModifiedBy>
  <cp:revision>49</cp:revision>
  <dcterms:created xsi:type="dcterms:W3CDTF">2021-03-03T17:14:46Z</dcterms:created>
  <dcterms:modified xsi:type="dcterms:W3CDTF">2023-11-16T11:36:39Z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0x01010060C13C02D2ECC84BAEF79BEDB97E77B5</vt:lpwstr>
  </property>
  <property fmtid="{D5CDD505-2E9C-101B-9397-08002B2CF9AE}" pid="3" name="_dlc_DocIdItemGuid">
    <vt:lpwstr>f3c631f7-7772-47db-b760-2e052ef44e30</vt:lpwstr>
  </property>
</Properties>
</file>