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2" r:id="rId5"/>
    <p:sldId id="280" r:id="rId6"/>
    <p:sldId id="281" r:id="rId7"/>
    <p:sldId id="271" r:id="rId8"/>
    <p:sldId id="283" r:id="rId9"/>
    <p:sldId id="284" r:id="rId10"/>
    <p:sldId id="274" r:id="rId11"/>
    <p:sldId id="277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1CBEB"/>
    <a:srgbClr val="FF99FF"/>
    <a:srgbClr val="00499A"/>
    <a:srgbClr val="003399"/>
    <a:srgbClr val="FFFF99"/>
    <a:srgbClr val="FFFF00"/>
    <a:srgbClr val="0099CC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72DB8-6408-4991-A697-8857F7ED768A}" v="302" dt="2023-11-15T21:16:27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69309" autoAdjust="0"/>
  </p:normalViewPr>
  <p:slideViewPr>
    <p:cSldViewPr snapToGrid="0">
      <p:cViewPr varScale="1">
        <p:scale>
          <a:sx n="110" d="100"/>
          <a:sy n="110" d="100"/>
        </p:scale>
        <p:origin x="21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104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79F4D-800B-4F2B-8BBB-DFBFC26CC8A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96D92FB5-6BF4-44B4-91F0-48A0C7B500B5}">
      <dgm:prSet phldrT="[besedilo]"/>
      <dgm:spPr/>
      <dgm:t>
        <a:bodyPr/>
        <a:lstStyle/>
        <a:p>
          <a:r>
            <a:rPr lang="sl-SI" b="1" dirty="0">
              <a:solidFill>
                <a:srgbClr val="92D050"/>
              </a:solidFill>
            </a:rPr>
            <a:t>kakovostna ŠK</a:t>
          </a:r>
        </a:p>
      </dgm:t>
    </dgm:pt>
    <dgm:pt modelId="{281E4850-3509-4F52-8D5E-4128F29BF7B0}" type="parTrans" cxnId="{09C6C761-884F-495B-99D9-E95F8D428BAC}">
      <dgm:prSet/>
      <dgm:spPr/>
      <dgm:t>
        <a:bodyPr/>
        <a:lstStyle/>
        <a:p>
          <a:endParaRPr lang="sl-SI"/>
        </a:p>
      </dgm:t>
    </dgm:pt>
    <dgm:pt modelId="{5E221CA5-D985-4C42-BE6D-B220CB7B6ACC}" type="sibTrans" cxnId="{09C6C761-884F-495B-99D9-E95F8D428BAC}">
      <dgm:prSet/>
      <dgm:spPr/>
      <dgm:t>
        <a:bodyPr/>
        <a:lstStyle/>
        <a:p>
          <a:endParaRPr lang="sl-SI"/>
        </a:p>
      </dgm:t>
    </dgm:pt>
    <dgm:pt modelId="{808F8B20-C087-40AE-988A-E0DC9D6FD781}">
      <dgm:prSet phldrT="[besedilo]"/>
      <dgm:spPr/>
      <dgm:t>
        <a:bodyPr/>
        <a:lstStyle/>
        <a:p>
          <a:r>
            <a:rPr lang="sl-SI" b="1" dirty="0">
              <a:solidFill>
                <a:srgbClr val="92D050"/>
              </a:solidFill>
            </a:rPr>
            <a:t>šola</a:t>
          </a:r>
          <a:br>
            <a:rPr lang="sl-SI" b="1" dirty="0">
              <a:solidFill>
                <a:srgbClr val="92D050"/>
              </a:solidFill>
            </a:rPr>
          </a:br>
          <a:r>
            <a:rPr lang="sl-SI" b="1" dirty="0">
              <a:solidFill>
                <a:srgbClr val="92D050"/>
              </a:solidFill>
            </a:rPr>
            <a:t>(družba)</a:t>
          </a:r>
        </a:p>
      </dgm:t>
    </dgm:pt>
    <dgm:pt modelId="{C802C924-226B-4CC4-A73A-44286798110B}" type="parTrans" cxnId="{E082F392-34BB-4770-8A38-01DFBC763E6E}">
      <dgm:prSet/>
      <dgm:spPr/>
      <dgm:t>
        <a:bodyPr/>
        <a:lstStyle/>
        <a:p>
          <a:endParaRPr lang="sl-SI"/>
        </a:p>
      </dgm:t>
    </dgm:pt>
    <dgm:pt modelId="{982A8CD8-5D63-4890-8CFA-6F0F839AD257}" type="sibTrans" cxnId="{E082F392-34BB-4770-8A38-01DFBC763E6E}">
      <dgm:prSet/>
      <dgm:spPr/>
      <dgm:t>
        <a:bodyPr/>
        <a:lstStyle/>
        <a:p>
          <a:endParaRPr lang="sl-SI"/>
        </a:p>
      </dgm:t>
    </dgm:pt>
    <dgm:pt modelId="{67401E7C-77BA-49B3-BE50-C24FC7909A29}" type="pres">
      <dgm:prSet presAssocID="{C0379F4D-800B-4F2B-8BBB-DFBFC26CC8A6}" presName="compositeShape" presStyleCnt="0">
        <dgm:presLayoutVars>
          <dgm:chMax val="2"/>
          <dgm:dir/>
          <dgm:resizeHandles val="exact"/>
        </dgm:presLayoutVars>
      </dgm:prSet>
      <dgm:spPr/>
    </dgm:pt>
    <dgm:pt modelId="{F127AC86-E882-42F0-A692-99907322338A}" type="pres">
      <dgm:prSet presAssocID="{C0379F4D-800B-4F2B-8BBB-DFBFC26CC8A6}" presName="divider" presStyleLbl="fgShp" presStyleIdx="0" presStyleCnt="1"/>
      <dgm:spPr/>
    </dgm:pt>
    <dgm:pt modelId="{1BB06CEE-E9E3-40CA-8F36-1C497371DC16}" type="pres">
      <dgm:prSet presAssocID="{96D92FB5-6BF4-44B4-91F0-48A0C7B500B5}" presName="downArrow" presStyleLbl="node1" presStyleIdx="0" presStyleCnt="2" custScaleX="54921" custLinFactNeighborX="-9230" custLinFactNeighborY="50"/>
      <dgm:spPr/>
    </dgm:pt>
    <dgm:pt modelId="{48109DE0-C660-47CE-A608-6F174E2BEB4E}" type="pres">
      <dgm:prSet presAssocID="{96D92FB5-6BF4-44B4-91F0-48A0C7B500B5}" presName="downArrowText" presStyleLbl="revTx" presStyleIdx="0" presStyleCnt="2">
        <dgm:presLayoutVars>
          <dgm:bulletEnabled val="1"/>
        </dgm:presLayoutVars>
      </dgm:prSet>
      <dgm:spPr/>
    </dgm:pt>
    <dgm:pt modelId="{B0DFEB35-ED8B-4266-9910-695AA20C8F18}" type="pres">
      <dgm:prSet presAssocID="{808F8B20-C087-40AE-988A-E0DC9D6FD781}" presName="upArrow" presStyleLbl="node1" presStyleIdx="1" presStyleCnt="2" custScaleX="58307"/>
      <dgm:spPr/>
    </dgm:pt>
    <dgm:pt modelId="{6F108BDA-3832-411B-9416-607A6A7B1CAF}" type="pres">
      <dgm:prSet presAssocID="{808F8B20-C087-40AE-988A-E0DC9D6FD78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C19C371C-F8A1-4658-8F31-762985DAE0C0}" type="presOf" srcId="{808F8B20-C087-40AE-988A-E0DC9D6FD781}" destId="{6F108BDA-3832-411B-9416-607A6A7B1CAF}" srcOrd="0" destOrd="0" presId="urn:microsoft.com/office/officeart/2005/8/layout/arrow3"/>
    <dgm:cxn modelId="{9A64CA33-3E2B-4229-AF49-5B45179613EE}" type="presOf" srcId="{C0379F4D-800B-4F2B-8BBB-DFBFC26CC8A6}" destId="{67401E7C-77BA-49B3-BE50-C24FC7909A29}" srcOrd="0" destOrd="0" presId="urn:microsoft.com/office/officeart/2005/8/layout/arrow3"/>
    <dgm:cxn modelId="{09C6C761-884F-495B-99D9-E95F8D428BAC}" srcId="{C0379F4D-800B-4F2B-8BBB-DFBFC26CC8A6}" destId="{96D92FB5-6BF4-44B4-91F0-48A0C7B500B5}" srcOrd="0" destOrd="0" parTransId="{281E4850-3509-4F52-8D5E-4128F29BF7B0}" sibTransId="{5E221CA5-D985-4C42-BE6D-B220CB7B6ACC}"/>
    <dgm:cxn modelId="{69A4D654-9A84-45D1-BB00-BC8379464785}" type="presOf" srcId="{96D92FB5-6BF4-44B4-91F0-48A0C7B500B5}" destId="{48109DE0-C660-47CE-A608-6F174E2BEB4E}" srcOrd="0" destOrd="0" presId="urn:microsoft.com/office/officeart/2005/8/layout/arrow3"/>
    <dgm:cxn modelId="{E082F392-34BB-4770-8A38-01DFBC763E6E}" srcId="{C0379F4D-800B-4F2B-8BBB-DFBFC26CC8A6}" destId="{808F8B20-C087-40AE-988A-E0DC9D6FD781}" srcOrd="1" destOrd="0" parTransId="{C802C924-226B-4CC4-A73A-44286798110B}" sibTransId="{982A8CD8-5D63-4890-8CFA-6F0F839AD257}"/>
    <dgm:cxn modelId="{40B92EAB-7E6F-4C0C-92BB-22F83F2E2C83}" type="presParOf" srcId="{67401E7C-77BA-49B3-BE50-C24FC7909A29}" destId="{F127AC86-E882-42F0-A692-99907322338A}" srcOrd="0" destOrd="0" presId="urn:microsoft.com/office/officeart/2005/8/layout/arrow3"/>
    <dgm:cxn modelId="{4230CE79-83CC-476C-B571-541669D2AEF5}" type="presParOf" srcId="{67401E7C-77BA-49B3-BE50-C24FC7909A29}" destId="{1BB06CEE-E9E3-40CA-8F36-1C497371DC16}" srcOrd="1" destOrd="0" presId="urn:microsoft.com/office/officeart/2005/8/layout/arrow3"/>
    <dgm:cxn modelId="{EC084368-0C09-4A94-9DB9-2F03242A7255}" type="presParOf" srcId="{67401E7C-77BA-49B3-BE50-C24FC7909A29}" destId="{48109DE0-C660-47CE-A608-6F174E2BEB4E}" srcOrd="2" destOrd="0" presId="urn:microsoft.com/office/officeart/2005/8/layout/arrow3"/>
    <dgm:cxn modelId="{38161A10-74CB-4E4F-8BA7-29703E3F160B}" type="presParOf" srcId="{67401E7C-77BA-49B3-BE50-C24FC7909A29}" destId="{B0DFEB35-ED8B-4266-9910-695AA20C8F18}" srcOrd="3" destOrd="0" presId="urn:microsoft.com/office/officeart/2005/8/layout/arrow3"/>
    <dgm:cxn modelId="{05A8771E-5048-4A76-9FB0-9F173F6FF73D}" type="presParOf" srcId="{67401E7C-77BA-49B3-BE50-C24FC7909A29}" destId="{6F108BDA-3832-411B-9416-607A6A7B1CA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7AC86-E882-42F0-A692-99907322338A}">
      <dsp:nvSpPr>
        <dsp:cNvPr id="0" name=""/>
        <dsp:cNvSpPr/>
      </dsp:nvSpPr>
      <dsp:spPr>
        <a:xfrm rot="21300000">
          <a:off x="33736" y="2518947"/>
          <a:ext cx="10926267" cy="125122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06CEE-E9E3-40CA-8F36-1C497371DC16}">
      <dsp:nvSpPr>
        <dsp:cNvPr id="0" name=""/>
        <dsp:cNvSpPr/>
      </dsp:nvSpPr>
      <dsp:spPr>
        <a:xfrm>
          <a:off x="1758212" y="315713"/>
          <a:ext cx="1811361" cy="251564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09DE0-C660-47CE-A608-6F174E2BEB4E}">
      <dsp:nvSpPr>
        <dsp:cNvPr id="0" name=""/>
        <dsp:cNvSpPr/>
      </dsp:nvSpPr>
      <dsp:spPr>
        <a:xfrm>
          <a:off x="5826682" y="0"/>
          <a:ext cx="3517997" cy="2641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rgbClr val="92D050"/>
              </a:solidFill>
            </a:rPr>
            <a:t>kakovostna ŠK</a:t>
          </a:r>
        </a:p>
      </dsp:txBody>
      <dsp:txXfrm>
        <a:off x="5826682" y="0"/>
        <a:ext cx="3517997" cy="2641429"/>
      </dsp:txXfrm>
    </dsp:sp>
    <dsp:sp modelId="{B0DFEB35-ED8B-4266-9910-695AA20C8F18}">
      <dsp:nvSpPr>
        <dsp:cNvPr id="0" name=""/>
        <dsp:cNvSpPr/>
      </dsp:nvSpPr>
      <dsp:spPr>
        <a:xfrm>
          <a:off x="7063912" y="3459014"/>
          <a:ext cx="1923036" cy="251564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08BDA-3832-411B-9416-607A6A7B1CAF}">
      <dsp:nvSpPr>
        <dsp:cNvPr id="0" name=""/>
        <dsp:cNvSpPr/>
      </dsp:nvSpPr>
      <dsp:spPr>
        <a:xfrm>
          <a:off x="1649061" y="3647687"/>
          <a:ext cx="3517997" cy="2641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b="1" kern="1200" dirty="0">
              <a:solidFill>
                <a:srgbClr val="92D050"/>
              </a:solidFill>
            </a:rPr>
            <a:t>šola</a:t>
          </a:r>
          <a:br>
            <a:rPr lang="sl-SI" sz="4000" b="1" kern="1200" dirty="0">
              <a:solidFill>
                <a:srgbClr val="92D050"/>
              </a:solidFill>
            </a:rPr>
          </a:br>
          <a:r>
            <a:rPr lang="sl-SI" sz="4000" b="1" kern="1200" dirty="0">
              <a:solidFill>
                <a:srgbClr val="92D050"/>
              </a:solidFill>
            </a:rPr>
            <a:t>(družba)</a:t>
          </a:r>
        </a:p>
      </dsp:txBody>
      <dsp:txXfrm>
        <a:off x="1649061" y="3647687"/>
        <a:ext cx="3517997" cy="264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D51B77-AA7F-4531-832E-40D5654B9BB6}" type="datetime1">
              <a:rPr lang="sl-SI" smtClean="0"/>
              <a:t>16. 11. 2023</a:t>
            </a:fld>
            <a:endParaRPr lang="sl-SI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B891EB-13CA-4F86-A7F9-AE7BD8C5FE45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l"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432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>
                <a:solidFill>
                  <a:srgbClr val="92D050"/>
                </a:solidFill>
              </a:rPr>
              <a:t>Pomen kakovosti šolske knjižnice  pri razvoju bralne pismenosti in bralne kulture</a:t>
            </a:r>
          </a:p>
          <a:p>
            <a:endParaRPr lang="sl-SI" b="1" dirty="0">
              <a:solidFill>
                <a:srgbClr val="92D05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b="1" dirty="0"/>
              <a:t>Samoumevno?</a:t>
            </a:r>
          </a:p>
          <a:p>
            <a:endParaRPr lang="sl-SI" b="1" dirty="0">
              <a:cs typeface="Calibri"/>
            </a:endParaRPr>
          </a:p>
          <a:p>
            <a:r>
              <a:rPr lang="sl-SI" sz="1200" b="1" dirty="0"/>
              <a:t>Kaj lahko šola pričakuje od kakovostne šolske knjižnice? SPODAJ</a:t>
            </a:r>
          </a:p>
          <a:p>
            <a:endParaRPr lang="sl-SI" sz="1200" b="1" dirty="0"/>
          </a:p>
          <a:p>
            <a:endParaRPr lang="sl-SI" sz="1200" b="1" dirty="0"/>
          </a:p>
          <a:p>
            <a:r>
              <a:rPr lang="sl-SI" sz="1200" b="1" dirty="0"/>
              <a:t>Kaj potrebuje knjižnica, da je lahko kakovostna? Povedano drugače – kakšna je kakovostna šolska knjižnica</a:t>
            </a:r>
          </a:p>
          <a:p>
            <a:endParaRPr lang="sl-SI" b="1" dirty="0">
              <a:solidFill>
                <a:srgbClr val="92D050"/>
              </a:solidFill>
            </a:endParaRPr>
          </a:p>
          <a:p>
            <a:endParaRPr lang="sl-SI" dirty="0"/>
          </a:p>
          <a:p>
            <a:r>
              <a:rPr lang="en-US" dirty="0" err="1"/>
              <a:t>Kakovost</a:t>
            </a:r>
            <a:r>
              <a:rPr lang="en-US" dirty="0"/>
              <a:t> </a:t>
            </a:r>
            <a:r>
              <a:rPr lang="en-US" dirty="0" err="1"/>
              <a:t>šolske</a:t>
            </a:r>
            <a:r>
              <a:rPr lang="en-US" dirty="0"/>
              <a:t> </a:t>
            </a:r>
            <a:r>
              <a:rPr lang="en-US" dirty="0" err="1"/>
              <a:t>knjižnice</a:t>
            </a:r>
            <a:r>
              <a:rPr lang="en-US" dirty="0"/>
              <a:t> je </a:t>
            </a:r>
            <a:r>
              <a:rPr lang="en-US" dirty="0" err="1"/>
              <a:t>pomemben</a:t>
            </a:r>
            <a:r>
              <a:rPr lang="en-US" dirty="0"/>
              <a:t> </a:t>
            </a:r>
            <a:r>
              <a:rPr lang="en-US" dirty="0" err="1"/>
              <a:t>dejavnik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bralne</a:t>
            </a:r>
            <a:r>
              <a:rPr lang="en-US" dirty="0"/>
              <a:t> </a:t>
            </a:r>
            <a:r>
              <a:rPr lang="en-US" dirty="0" err="1"/>
              <a:t>pismenosti</a:t>
            </a:r>
            <a:r>
              <a:rPr lang="en-US" dirty="0"/>
              <a:t> med </a:t>
            </a:r>
            <a:r>
              <a:rPr lang="en-US" dirty="0" err="1"/>
              <a:t>učenci</a:t>
            </a:r>
            <a:r>
              <a:rPr lang="en-US" dirty="0"/>
              <a:t>. </a:t>
            </a:r>
            <a:r>
              <a:rPr lang="en-US" dirty="0" err="1"/>
              <a:t>Šolska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en-US" dirty="0"/>
              <a:t>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ključno</a:t>
            </a:r>
            <a:r>
              <a:rPr lang="en-US" dirty="0"/>
              <a:t> </a:t>
            </a:r>
            <a:r>
              <a:rPr lang="en-US" dirty="0" err="1"/>
              <a:t>vlogo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spodbujanju</a:t>
            </a:r>
            <a:r>
              <a:rPr lang="en-US" dirty="0"/>
              <a:t> </a:t>
            </a:r>
            <a:r>
              <a:rPr lang="en-US" dirty="0" err="1"/>
              <a:t>branja</a:t>
            </a:r>
            <a:r>
              <a:rPr lang="en-US" dirty="0"/>
              <a:t> in </a:t>
            </a:r>
            <a:r>
              <a:rPr lang="en-US" dirty="0" err="1"/>
              <a:t>razvijanju</a:t>
            </a:r>
            <a:r>
              <a:rPr lang="en-US" dirty="0"/>
              <a:t> </a:t>
            </a:r>
            <a:r>
              <a:rPr lang="en-US" dirty="0" err="1"/>
              <a:t>bralnih</a:t>
            </a:r>
            <a:r>
              <a:rPr lang="en-US" dirty="0"/>
              <a:t> </a:t>
            </a:r>
            <a:r>
              <a:rPr lang="en-US" dirty="0" err="1"/>
              <a:t>veščin</a:t>
            </a:r>
            <a:r>
              <a:rPr lang="en-US" dirty="0"/>
              <a:t>. </a:t>
            </a:r>
            <a:r>
              <a:rPr lang="en-US" dirty="0" err="1"/>
              <a:t>Nekatere</a:t>
            </a:r>
            <a:r>
              <a:rPr lang="en-US" dirty="0"/>
              <a:t> </a:t>
            </a:r>
            <a:r>
              <a:rPr lang="en-US" dirty="0" err="1"/>
              <a:t>povezave</a:t>
            </a:r>
            <a:r>
              <a:rPr lang="en-US" dirty="0"/>
              <a:t> med </a:t>
            </a:r>
            <a:r>
              <a:rPr lang="en-US" dirty="0" err="1"/>
              <a:t>kakovostjo</a:t>
            </a:r>
            <a:r>
              <a:rPr lang="en-US" dirty="0"/>
              <a:t> </a:t>
            </a:r>
            <a:r>
              <a:rPr lang="en-US" dirty="0" err="1"/>
              <a:t>šolske</a:t>
            </a:r>
            <a:r>
              <a:rPr lang="en-US" dirty="0"/>
              <a:t> </a:t>
            </a:r>
            <a:r>
              <a:rPr lang="en-US" dirty="0" err="1"/>
              <a:t>knjižnice</a:t>
            </a:r>
            <a:r>
              <a:rPr lang="en-US" dirty="0"/>
              <a:t> in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bralne</a:t>
            </a:r>
            <a:r>
              <a:rPr lang="en-US" dirty="0"/>
              <a:t> </a:t>
            </a:r>
            <a:r>
              <a:rPr lang="en-US" dirty="0" err="1"/>
              <a:t>pismenosti</a:t>
            </a:r>
            <a:r>
              <a:rPr lang="en-US" dirty="0"/>
              <a:t> </a:t>
            </a:r>
            <a:r>
              <a:rPr lang="en-US" dirty="0" err="1"/>
              <a:t>vključujejo</a:t>
            </a:r>
            <a:r>
              <a:rPr lang="en-US" dirty="0"/>
              <a:t>:</a:t>
            </a:r>
          </a:p>
          <a:p>
            <a:r>
              <a:rPr lang="en-US" b="1" dirty="0" err="1"/>
              <a:t>Raznolikost</a:t>
            </a:r>
            <a:r>
              <a:rPr lang="en-US" b="1" dirty="0"/>
              <a:t> </a:t>
            </a:r>
            <a:r>
              <a:rPr lang="en-US" b="1" dirty="0" err="1"/>
              <a:t>gradiva</a:t>
            </a:r>
            <a:r>
              <a:rPr lang="en-US" b="1" dirty="0"/>
              <a:t>:</a:t>
            </a:r>
            <a:endParaRPr lang="en-US" dirty="0"/>
          </a:p>
          <a:p>
            <a:pPr marL="342900" lvl="1" indent="-342900">
              <a:buChar char="•"/>
            </a:pPr>
            <a:r>
              <a:rPr lang="en-US" dirty="0" err="1"/>
              <a:t>Kvalitetna</a:t>
            </a:r>
            <a:r>
              <a:rPr lang="en-US" dirty="0"/>
              <a:t> </a:t>
            </a:r>
            <a:r>
              <a:rPr lang="en-US" dirty="0" err="1"/>
              <a:t>šolska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en-US" dirty="0"/>
              <a:t> mora </a:t>
            </a:r>
            <a:r>
              <a:rPr lang="en-US" dirty="0" err="1"/>
              <a:t>imeti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in </a:t>
            </a:r>
            <a:r>
              <a:rPr lang="en-US" dirty="0" err="1"/>
              <a:t>raznolik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gradiva</a:t>
            </a:r>
            <a:r>
              <a:rPr lang="en-US" dirty="0"/>
              <a:t>, ki </a:t>
            </a:r>
            <a:r>
              <a:rPr lang="en-US" dirty="0" err="1"/>
              <a:t>zajema</a:t>
            </a:r>
            <a:r>
              <a:rPr lang="en-US" dirty="0"/>
              <a:t> </a:t>
            </a:r>
            <a:r>
              <a:rPr lang="en-US" dirty="0" err="1"/>
              <a:t>različne</a:t>
            </a:r>
            <a:r>
              <a:rPr lang="en-US" dirty="0"/>
              <a:t> </a:t>
            </a:r>
            <a:r>
              <a:rPr lang="en-US" dirty="0" err="1"/>
              <a:t>žanre</a:t>
            </a:r>
            <a:r>
              <a:rPr lang="en-US" dirty="0"/>
              <a:t>, </a:t>
            </a:r>
            <a:r>
              <a:rPr lang="en-US" dirty="0" err="1"/>
              <a:t>tematike</a:t>
            </a:r>
            <a:r>
              <a:rPr lang="en-US" dirty="0"/>
              <a:t> in </a:t>
            </a:r>
            <a:r>
              <a:rPr lang="en-US" dirty="0" err="1"/>
              <a:t>težavnostne</a:t>
            </a:r>
            <a:r>
              <a:rPr lang="en-US" dirty="0"/>
              <a:t> </a:t>
            </a:r>
            <a:r>
              <a:rPr lang="en-US" dirty="0" err="1"/>
              <a:t>stopnje</a:t>
            </a:r>
            <a:r>
              <a:rPr lang="en-US" dirty="0"/>
              <a:t>. </a:t>
            </a:r>
            <a:r>
              <a:rPr lang="en-US" dirty="0" err="1"/>
              <a:t>Raznolikost</a:t>
            </a:r>
            <a:r>
              <a:rPr lang="en-US" dirty="0"/>
              <a:t> </a:t>
            </a:r>
            <a:r>
              <a:rPr lang="en-US" dirty="0" err="1"/>
              <a:t>omogoča</a:t>
            </a:r>
            <a:r>
              <a:rPr lang="en-US" dirty="0"/>
              <a:t>, da se </a:t>
            </a:r>
            <a:r>
              <a:rPr lang="en-US" dirty="0" err="1"/>
              <a:t>vsak</a:t>
            </a:r>
            <a:r>
              <a:rPr lang="en-US" dirty="0"/>
              <a:t> </a:t>
            </a:r>
            <a:r>
              <a:rPr lang="en-US" dirty="0" err="1"/>
              <a:t>učenec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znajde</a:t>
            </a:r>
            <a:r>
              <a:rPr lang="en-US" dirty="0"/>
              <a:t> v </a:t>
            </a:r>
            <a:r>
              <a:rPr lang="en-US" dirty="0" err="1"/>
              <a:t>gradivu</a:t>
            </a:r>
            <a:r>
              <a:rPr lang="en-US" dirty="0"/>
              <a:t>, ki ga </a:t>
            </a:r>
            <a:r>
              <a:rPr lang="en-US" dirty="0" err="1"/>
              <a:t>zanima</a:t>
            </a:r>
            <a:r>
              <a:rPr lang="en-US" dirty="0"/>
              <a:t> in ga </a:t>
            </a:r>
            <a:r>
              <a:rPr lang="en-US" dirty="0" err="1"/>
              <a:t>hkrati</a:t>
            </a:r>
            <a:r>
              <a:rPr lang="en-US" dirty="0"/>
              <a:t> </a:t>
            </a:r>
            <a:r>
              <a:rPr lang="en-US" dirty="0" err="1"/>
              <a:t>izziva</a:t>
            </a:r>
            <a:r>
              <a:rPr lang="en-US" dirty="0"/>
              <a:t>.</a:t>
            </a:r>
          </a:p>
          <a:p>
            <a:pPr>
              <a:buChar char="•"/>
            </a:pPr>
            <a:r>
              <a:rPr lang="en-US" b="1" dirty="0" err="1"/>
              <a:t>Sodobna</a:t>
            </a:r>
            <a:r>
              <a:rPr lang="en-US" b="1" dirty="0"/>
              <a:t> </a:t>
            </a:r>
            <a:r>
              <a:rPr lang="en-US" b="1" dirty="0" err="1"/>
              <a:t>literatura</a:t>
            </a:r>
            <a:r>
              <a:rPr lang="en-US" b="1" dirty="0"/>
              <a:t>:</a:t>
            </a:r>
            <a:endParaRPr lang="en-US" dirty="0"/>
          </a:p>
          <a:p>
            <a:pPr marL="342900" lvl="1" indent="-342900">
              <a:buChar char="•"/>
            </a:pPr>
            <a:r>
              <a:rPr lang="en-US" dirty="0" err="1"/>
              <a:t>Knjižnica</a:t>
            </a:r>
            <a:r>
              <a:rPr lang="en-US" dirty="0"/>
              <a:t> mora </a:t>
            </a:r>
            <a:r>
              <a:rPr lang="en-US" dirty="0" err="1"/>
              <a:t>slediti</a:t>
            </a:r>
            <a:r>
              <a:rPr lang="en-US" dirty="0"/>
              <a:t> </a:t>
            </a:r>
            <a:r>
              <a:rPr lang="en-US" dirty="0" err="1"/>
              <a:t>sodobnim</a:t>
            </a:r>
            <a:r>
              <a:rPr lang="en-US" dirty="0"/>
              <a:t> </a:t>
            </a:r>
            <a:r>
              <a:rPr lang="en-US" dirty="0" err="1"/>
              <a:t>literarnim</a:t>
            </a:r>
            <a:r>
              <a:rPr lang="en-US" dirty="0"/>
              <a:t> </a:t>
            </a:r>
            <a:r>
              <a:rPr lang="en-US" dirty="0" err="1"/>
              <a:t>trendom</a:t>
            </a:r>
            <a:r>
              <a:rPr lang="en-US" dirty="0"/>
              <a:t> in </a:t>
            </a:r>
            <a:r>
              <a:rPr lang="en-US" dirty="0" err="1"/>
              <a:t>vključevati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novejša</a:t>
            </a:r>
            <a:r>
              <a:rPr lang="en-US" dirty="0"/>
              <a:t> dela </a:t>
            </a:r>
            <a:r>
              <a:rPr lang="en-US" dirty="0" err="1"/>
              <a:t>avtorjev</a:t>
            </a:r>
            <a:r>
              <a:rPr lang="en-US" dirty="0"/>
              <a:t>, ki so </a:t>
            </a:r>
            <a:r>
              <a:rPr lang="en-US" dirty="0" err="1"/>
              <a:t>priljubljeni</a:t>
            </a:r>
            <a:r>
              <a:rPr lang="en-US" dirty="0"/>
              <a:t> med </a:t>
            </a:r>
            <a:r>
              <a:rPr lang="en-US" dirty="0" err="1"/>
              <a:t>mladimi</a:t>
            </a:r>
            <a:r>
              <a:rPr lang="en-US" dirty="0"/>
              <a:t> </a:t>
            </a:r>
            <a:r>
              <a:rPr lang="en-US" dirty="0" err="1"/>
              <a:t>bralci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se </a:t>
            </a:r>
            <a:r>
              <a:rPr lang="en-US" dirty="0" err="1"/>
              <a:t>vzpodbuja</a:t>
            </a:r>
            <a:r>
              <a:rPr lang="en-US" dirty="0"/>
              <a:t> </a:t>
            </a:r>
            <a:r>
              <a:rPr lang="en-US" dirty="0" err="1"/>
              <a:t>aktualno</a:t>
            </a:r>
            <a:r>
              <a:rPr lang="en-US" dirty="0"/>
              <a:t> </a:t>
            </a:r>
            <a:r>
              <a:rPr lang="en-US" dirty="0" err="1"/>
              <a:t>bralno</a:t>
            </a:r>
            <a:r>
              <a:rPr lang="en-US" dirty="0"/>
              <a:t> </a:t>
            </a:r>
            <a:r>
              <a:rPr lang="en-US" dirty="0" err="1"/>
              <a:t>zanimanje</a:t>
            </a:r>
            <a:r>
              <a:rPr lang="en-US" dirty="0"/>
              <a:t>.</a:t>
            </a:r>
          </a:p>
          <a:p>
            <a:pPr>
              <a:buChar char="•"/>
            </a:pPr>
            <a:r>
              <a:rPr lang="en-US" b="1" dirty="0" err="1"/>
              <a:t>Usposobljen</a:t>
            </a:r>
            <a:r>
              <a:rPr lang="en-US" b="1" dirty="0"/>
              <a:t> </a:t>
            </a:r>
            <a:r>
              <a:rPr lang="en-US" b="1" dirty="0" err="1"/>
              <a:t>knjižničar</a:t>
            </a:r>
            <a:r>
              <a:rPr lang="en-US" b="1" dirty="0"/>
              <a:t>:</a:t>
            </a:r>
            <a:endParaRPr lang="en-US" dirty="0"/>
          </a:p>
          <a:p>
            <a:pPr marL="342900" lvl="1" indent="-342900">
              <a:buChar char="•"/>
            </a:pPr>
            <a:r>
              <a:rPr lang="en-US" dirty="0" err="1"/>
              <a:t>Knjižničar</a:t>
            </a:r>
            <a:r>
              <a:rPr lang="en-US" dirty="0"/>
              <a:t>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ključno</a:t>
            </a:r>
            <a:r>
              <a:rPr lang="en-US" dirty="0"/>
              <a:t> </a:t>
            </a:r>
            <a:r>
              <a:rPr lang="en-US" dirty="0" err="1"/>
              <a:t>vlogo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usmerjanju</a:t>
            </a:r>
            <a:r>
              <a:rPr lang="en-US" dirty="0"/>
              <a:t> </a:t>
            </a:r>
            <a:r>
              <a:rPr lang="en-US" dirty="0" err="1"/>
              <a:t>učencev</a:t>
            </a:r>
            <a:r>
              <a:rPr lang="en-US" dirty="0"/>
              <a:t> k </a:t>
            </a:r>
            <a:r>
              <a:rPr lang="en-US" dirty="0" err="1"/>
              <a:t>primernemu</a:t>
            </a:r>
            <a:r>
              <a:rPr lang="en-US" dirty="0"/>
              <a:t> </a:t>
            </a:r>
            <a:r>
              <a:rPr lang="en-US" dirty="0" err="1"/>
              <a:t>gradivu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interese</a:t>
            </a:r>
            <a:r>
              <a:rPr lang="en-US" dirty="0"/>
              <a:t> in </a:t>
            </a:r>
            <a:r>
              <a:rPr lang="en-US" dirty="0" err="1"/>
              <a:t>bralne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. </a:t>
            </a:r>
            <a:r>
              <a:rPr lang="en-US" dirty="0" err="1"/>
              <a:t>Usposobljen</a:t>
            </a:r>
            <a:r>
              <a:rPr lang="en-US" dirty="0"/>
              <a:t> </a:t>
            </a:r>
            <a:r>
              <a:rPr lang="en-US" dirty="0" err="1"/>
              <a:t>knjižničar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organizira</a:t>
            </a:r>
            <a:r>
              <a:rPr lang="en-US" dirty="0"/>
              <a:t> </a:t>
            </a:r>
            <a:r>
              <a:rPr lang="en-US" dirty="0" err="1"/>
              <a:t>različne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bralne</a:t>
            </a:r>
            <a:r>
              <a:rPr lang="en-US" dirty="0"/>
              <a:t> </a:t>
            </a:r>
            <a:r>
              <a:rPr lang="en-US" dirty="0" err="1"/>
              <a:t>urice</a:t>
            </a:r>
            <a:r>
              <a:rPr lang="en-US" dirty="0"/>
              <a:t>, </a:t>
            </a:r>
            <a:r>
              <a:rPr lang="en-US" dirty="0" err="1"/>
              <a:t>knjižnični</a:t>
            </a:r>
            <a:r>
              <a:rPr lang="en-US" dirty="0"/>
              <a:t> </a:t>
            </a:r>
            <a:r>
              <a:rPr lang="en-US" dirty="0" err="1"/>
              <a:t>krožki</a:t>
            </a:r>
            <a:r>
              <a:rPr lang="en-US" dirty="0"/>
              <a:t> in </a:t>
            </a:r>
            <a:r>
              <a:rPr lang="en-US" dirty="0" err="1"/>
              <a:t>literarni</a:t>
            </a:r>
            <a:r>
              <a:rPr lang="en-US" dirty="0"/>
              <a:t> </a:t>
            </a:r>
            <a:r>
              <a:rPr lang="en-US" dirty="0" err="1"/>
              <a:t>dogodki</a:t>
            </a:r>
            <a:r>
              <a:rPr lang="en-US" dirty="0"/>
              <a:t>.</a:t>
            </a:r>
          </a:p>
          <a:p>
            <a:pPr>
              <a:buChar char="•"/>
            </a:pPr>
            <a:r>
              <a:rPr lang="en-US" b="1" dirty="0" err="1"/>
              <a:t>Ustvarjanje</a:t>
            </a:r>
            <a:r>
              <a:rPr lang="en-US" b="1" dirty="0"/>
              <a:t> </a:t>
            </a:r>
            <a:r>
              <a:rPr lang="en-US" b="1" dirty="0" err="1"/>
              <a:t>bralne</a:t>
            </a:r>
            <a:r>
              <a:rPr lang="en-US" b="1" dirty="0"/>
              <a:t> </a:t>
            </a:r>
            <a:r>
              <a:rPr lang="en-US" b="1" dirty="0" err="1"/>
              <a:t>kulture</a:t>
            </a:r>
            <a:r>
              <a:rPr lang="en-US" b="1" dirty="0"/>
              <a:t>:</a:t>
            </a:r>
            <a:endParaRPr lang="en-US" dirty="0"/>
          </a:p>
          <a:p>
            <a:pPr marL="342900" lvl="1" indent="-342900">
              <a:buChar char="•"/>
            </a:pPr>
            <a:r>
              <a:rPr lang="en-US" dirty="0" err="1"/>
              <a:t>Kvalitetna</a:t>
            </a:r>
            <a:r>
              <a:rPr lang="en-US" dirty="0"/>
              <a:t> </a:t>
            </a:r>
            <a:r>
              <a:rPr lang="en-US" dirty="0" err="1"/>
              <a:t>šolska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en-US" dirty="0"/>
              <a:t> </a:t>
            </a:r>
            <a:r>
              <a:rPr lang="en-US" dirty="0" err="1"/>
              <a:t>spodbuja</a:t>
            </a:r>
            <a:r>
              <a:rPr lang="en-US" dirty="0"/>
              <a:t>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bralno</a:t>
            </a:r>
            <a:r>
              <a:rPr lang="en-US" dirty="0"/>
              <a:t> </a:t>
            </a:r>
            <a:r>
              <a:rPr lang="en-US" dirty="0" err="1"/>
              <a:t>kulturo</a:t>
            </a:r>
            <a:r>
              <a:rPr lang="en-US" dirty="0"/>
              <a:t> v </a:t>
            </a:r>
            <a:r>
              <a:rPr lang="en-US" dirty="0" err="1"/>
              <a:t>šoli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se </a:t>
            </a:r>
            <a:r>
              <a:rPr lang="en-US" dirty="0" err="1"/>
              <a:t>bralne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 </a:t>
            </a:r>
            <a:r>
              <a:rPr lang="en-US" dirty="0" err="1"/>
              <a:t>cenijo</a:t>
            </a:r>
            <a:r>
              <a:rPr lang="en-US" dirty="0"/>
              <a:t> in </a:t>
            </a:r>
            <a:r>
              <a:rPr lang="en-US" dirty="0" err="1"/>
              <a:t>spodbujajo</a:t>
            </a:r>
            <a:r>
              <a:rPr lang="en-US" dirty="0"/>
              <a:t>. To </a:t>
            </a:r>
            <a:r>
              <a:rPr lang="en-US" dirty="0" err="1"/>
              <a:t>vključuje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sodelovanje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bralnih</a:t>
            </a:r>
            <a:r>
              <a:rPr lang="en-US" dirty="0"/>
              <a:t> </a:t>
            </a:r>
            <a:r>
              <a:rPr lang="en-US" dirty="0" err="1"/>
              <a:t>projektih</a:t>
            </a:r>
            <a:r>
              <a:rPr lang="en-US" dirty="0"/>
              <a:t>, </a:t>
            </a:r>
            <a:r>
              <a:rPr lang="en-US" dirty="0" err="1"/>
              <a:t>tekmovanjih</a:t>
            </a:r>
            <a:r>
              <a:rPr lang="en-US" dirty="0"/>
              <a:t> in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dogodkih</a:t>
            </a:r>
            <a:r>
              <a:rPr lang="en-US" dirty="0"/>
              <a:t>.</a:t>
            </a:r>
          </a:p>
          <a:p>
            <a:pPr>
              <a:buChar char="•"/>
            </a:pPr>
            <a:r>
              <a:rPr lang="en-US" b="1" dirty="0" err="1"/>
              <a:t>Dostopnost</a:t>
            </a:r>
            <a:r>
              <a:rPr lang="en-US" b="1" dirty="0"/>
              <a:t> </a:t>
            </a:r>
            <a:r>
              <a:rPr lang="en-US" b="1" dirty="0" err="1"/>
              <a:t>gradiva</a:t>
            </a:r>
            <a:r>
              <a:rPr lang="en-US" b="1" dirty="0"/>
              <a:t>:</a:t>
            </a:r>
            <a:endParaRPr lang="en-US" dirty="0"/>
          </a:p>
          <a:p>
            <a:pPr marL="342900" lvl="1" indent="-342900">
              <a:buChar char="•"/>
            </a:pPr>
            <a:r>
              <a:rPr lang="en-US" dirty="0" err="1"/>
              <a:t>Gradivo</a:t>
            </a:r>
            <a:r>
              <a:rPr lang="en-US" dirty="0"/>
              <a:t> v </a:t>
            </a:r>
            <a:r>
              <a:rPr lang="en-US" dirty="0" err="1"/>
              <a:t>knjižnici</a:t>
            </a:r>
            <a:r>
              <a:rPr lang="en-US" dirty="0"/>
              <a:t>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enostavno</a:t>
            </a:r>
            <a:r>
              <a:rPr lang="en-US" dirty="0"/>
              <a:t> </a:t>
            </a:r>
            <a:r>
              <a:rPr lang="en-US" dirty="0" err="1"/>
              <a:t>dostopno</a:t>
            </a:r>
            <a:r>
              <a:rPr lang="en-US" dirty="0"/>
              <a:t> in </a:t>
            </a:r>
            <a:r>
              <a:rPr lang="en-US" dirty="0" err="1"/>
              <a:t>privlačno</a:t>
            </a:r>
            <a:r>
              <a:rPr lang="en-US" dirty="0"/>
              <a:t> za </a:t>
            </a:r>
            <a:r>
              <a:rPr lang="en-US" dirty="0" err="1"/>
              <a:t>učence</a:t>
            </a:r>
            <a:r>
              <a:rPr lang="en-US" dirty="0"/>
              <a:t>. </a:t>
            </a:r>
            <a:r>
              <a:rPr lang="en-US" dirty="0" err="1"/>
              <a:t>Če</a:t>
            </a:r>
            <a:r>
              <a:rPr lang="en-US" dirty="0"/>
              <a:t> je </a:t>
            </a:r>
            <a:r>
              <a:rPr lang="en-US" dirty="0" err="1"/>
              <a:t>knjižnica</a:t>
            </a:r>
            <a:r>
              <a:rPr lang="en-US" dirty="0"/>
              <a:t> </a:t>
            </a:r>
            <a:r>
              <a:rPr lang="en-US" dirty="0" err="1"/>
              <a:t>urejena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 </a:t>
            </a:r>
            <a:r>
              <a:rPr lang="en-US" dirty="0" err="1"/>
              <a:t>vabi</a:t>
            </a:r>
            <a:r>
              <a:rPr lang="en-US" dirty="0"/>
              <a:t> k </a:t>
            </a:r>
            <a:r>
              <a:rPr lang="en-US" dirty="0" err="1"/>
              <a:t>raziskovanju</a:t>
            </a:r>
            <a:r>
              <a:rPr lang="en-US" dirty="0"/>
              <a:t> in </a:t>
            </a:r>
            <a:r>
              <a:rPr lang="en-US" dirty="0" err="1"/>
              <a:t>branju</a:t>
            </a:r>
            <a:r>
              <a:rPr lang="en-US" dirty="0"/>
              <a:t>, se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povečala</a:t>
            </a:r>
            <a:r>
              <a:rPr lang="en-US" dirty="0"/>
              <a:t> </a:t>
            </a:r>
            <a:r>
              <a:rPr lang="en-US" dirty="0" err="1"/>
              <a:t>verjetnost</a:t>
            </a:r>
            <a:r>
              <a:rPr lang="en-US" dirty="0"/>
              <a:t>, da se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učenci</a:t>
            </a:r>
            <a:r>
              <a:rPr lang="en-US" dirty="0"/>
              <a:t> z </a:t>
            </a:r>
            <a:r>
              <a:rPr lang="en-US" dirty="0" err="1"/>
              <a:t>veseljem</a:t>
            </a:r>
            <a:r>
              <a:rPr lang="en-US" dirty="0"/>
              <a:t> </a:t>
            </a:r>
            <a:r>
              <a:rPr lang="en-US" dirty="0" err="1"/>
              <a:t>vračali</a:t>
            </a:r>
            <a:r>
              <a:rPr lang="en-US" dirty="0"/>
              <a:t>.</a:t>
            </a:r>
          </a:p>
          <a:p>
            <a:pPr>
              <a:buChar char="•"/>
            </a:pPr>
            <a:r>
              <a:rPr lang="en-US" b="1" dirty="0" err="1"/>
              <a:t>Sodelovanje</a:t>
            </a:r>
            <a:r>
              <a:rPr lang="en-US" b="1" dirty="0"/>
              <a:t> s </a:t>
            </a:r>
            <a:r>
              <a:rPr lang="en-US" b="1" dirty="0" err="1"/>
              <a:t>učitelji</a:t>
            </a:r>
            <a:r>
              <a:rPr lang="en-US" b="1" dirty="0"/>
              <a:t>:</a:t>
            </a:r>
            <a:endParaRPr lang="en-US" dirty="0"/>
          </a:p>
          <a:p>
            <a:pPr marL="342900" lvl="1" indent="-342900">
              <a:buChar char="•"/>
            </a:pPr>
            <a:r>
              <a:rPr lang="en-US" dirty="0" err="1"/>
              <a:t>Šolska</a:t>
            </a:r>
            <a:r>
              <a:rPr lang="en-US" dirty="0"/>
              <a:t> </a:t>
            </a:r>
            <a:r>
              <a:rPr lang="en-US" dirty="0" err="1"/>
              <a:t>knjižnica</a:t>
            </a:r>
            <a:r>
              <a:rPr lang="en-US" dirty="0"/>
              <a:t> mora </a:t>
            </a:r>
            <a:r>
              <a:rPr lang="en-US" dirty="0" err="1"/>
              <a:t>tesno</a:t>
            </a:r>
            <a:r>
              <a:rPr lang="en-US" dirty="0"/>
              <a:t> </a:t>
            </a:r>
            <a:r>
              <a:rPr lang="en-US" dirty="0" err="1"/>
              <a:t>sodelovati</a:t>
            </a:r>
            <a:r>
              <a:rPr lang="en-US" dirty="0"/>
              <a:t> z </a:t>
            </a:r>
            <a:r>
              <a:rPr lang="en-US" dirty="0" err="1"/>
              <a:t>učitelji</a:t>
            </a:r>
            <a:r>
              <a:rPr lang="en-US" dirty="0"/>
              <a:t>, da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podpira</a:t>
            </a:r>
            <a:r>
              <a:rPr lang="en-US" dirty="0"/>
              <a:t> </a:t>
            </a:r>
            <a:r>
              <a:rPr lang="en-US" dirty="0" err="1"/>
              <a:t>učne</a:t>
            </a:r>
            <a:r>
              <a:rPr lang="en-US" dirty="0"/>
              <a:t> </a:t>
            </a:r>
            <a:r>
              <a:rPr lang="en-US" dirty="0" err="1"/>
              <a:t>načrte</a:t>
            </a:r>
            <a:r>
              <a:rPr lang="en-US" dirty="0"/>
              <a:t> in </a:t>
            </a:r>
            <a:r>
              <a:rPr lang="en-US" dirty="0" err="1"/>
              <a:t>učiteljem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vire</a:t>
            </a:r>
            <a:r>
              <a:rPr lang="en-US" dirty="0"/>
              <a:t> za </a:t>
            </a:r>
            <a:r>
              <a:rPr lang="en-US" dirty="0" err="1"/>
              <a:t>poučevanje</a:t>
            </a:r>
            <a:r>
              <a:rPr lang="en-US" dirty="0"/>
              <a:t>. </a:t>
            </a:r>
            <a:r>
              <a:rPr lang="en-US" dirty="0" err="1"/>
              <a:t>Skupno</a:t>
            </a:r>
            <a:r>
              <a:rPr lang="en-US" dirty="0"/>
              <a:t> </a:t>
            </a:r>
            <a:r>
              <a:rPr lang="en-US" dirty="0" err="1"/>
              <a:t>delo</a:t>
            </a:r>
            <a:r>
              <a:rPr lang="en-US" dirty="0"/>
              <a:t>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celovito</a:t>
            </a:r>
            <a:r>
              <a:rPr lang="en-US" dirty="0"/>
              <a:t> </a:t>
            </a:r>
            <a:r>
              <a:rPr lang="en-US" dirty="0" err="1"/>
              <a:t>izkoriščanje</a:t>
            </a:r>
            <a:r>
              <a:rPr lang="en-US" dirty="0"/>
              <a:t> </a:t>
            </a:r>
            <a:r>
              <a:rPr lang="en-US" dirty="0" err="1"/>
              <a:t>knjižničnih</a:t>
            </a:r>
            <a:r>
              <a:rPr lang="en-US" dirty="0"/>
              <a:t> </a:t>
            </a:r>
            <a:r>
              <a:rPr lang="en-US" dirty="0" err="1"/>
              <a:t>virov</a:t>
            </a:r>
            <a:r>
              <a:rPr lang="en-US" dirty="0"/>
              <a:t> v </a:t>
            </a:r>
            <a:r>
              <a:rPr lang="en-US" dirty="0" err="1"/>
              <a:t>šolskem</a:t>
            </a:r>
            <a:r>
              <a:rPr lang="en-US" dirty="0"/>
              <a:t> </a:t>
            </a:r>
            <a:r>
              <a:rPr lang="en-US" dirty="0" err="1"/>
              <a:t>okolju</a:t>
            </a:r>
            <a:r>
              <a:rPr lang="en-US" dirty="0"/>
              <a:t>.</a:t>
            </a:r>
          </a:p>
          <a:p>
            <a:pPr>
              <a:buChar char="•"/>
            </a:pPr>
            <a:r>
              <a:rPr lang="en-US" b="1" dirty="0" err="1"/>
              <a:t>Izobraževanje</a:t>
            </a:r>
            <a:r>
              <a:rPr lang="en-US" b="1" dirty="0"/>
              <a:t> o </a:t>
            </a:r>
            <a:r>
              <a:rPr lang="en-US" b="1" dirty="0" err="1"/>
              <a:t>bralni</a:t>
            </a:r>
            <a:r>
              <a:rPr lang="en-US" b="1" dirty="0"/>
              <a:t> </a:t>
            </a:r>
            <a:r>
              <a:rPr lang="en-US" b="1" dirty="0" err="1"/>
              <a:t>pismenosti</a:t>
            </a:r>
            <a:r>
              <a:rPr lang="en-US" b="1" dirty="0"/>
              <a:t>:</a:t>
            </a:r>
            <a:endParaRPr lang="en-US" dirty="0"/>
          </a:p>
          <a:p>
            <a:pPr marL="342900" lvl="1" indent="-342900">
              <a:buChar char="•"/>
            </a:pPr>
            <a:r>
              <a:rPr lang="en-US" dirty="0" err="1"/>
              <a:t>Knjižničar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izvaja</a:t>
            </a:r>
            <a:r>
              <a:rPr lang="en-US" dirty="0"/>
              <a:t> </a:t>
            </a:r>
            <a:r>
              <a:rPr lang="en-US" dirty="0" err="1"/>
              <a:t>izobraževalne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 o </a:t>
            </a:r>
            <a:r>
              <a:rPr lang="en-US" dirty="0" err="1"/>
              <a:t>bralni</a:t>
            </a:r>
            <a:r>
              <a:rPr lang="en-US" dirty="0"/>
              <a:t> </a:t>
            </a:r>
            <a:r>
              <a:rPr lang="en-US" dirty="0" err="1"/>
              <a:t>pismenosti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za </a:t>
            </a:r>
            <a:r>
              <a:rPr lang="en-US" dirty="0" err="1"/>
              <a:t>učence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za </a:t>
            </a:r>
            <a:r>
              <a:rPr lang="en-US" dirty="0" err="1"/>
              <a:t>učitelje</a:t>
            </a:r>
            <a:r>
              <a:rPr lang="en-US" dirty="0"/>
              <a:t> in </a:t>
            </a:r>
            <a:r>
              <a:rPr lang="en-US" dirty="0" err="1"/>
              <a:t>starše</a:t>
            </a:r>
            <a:r>
              <a:rPr lang="en-US" dirty="0"/>
              <a:t>. To </a:t>
            </a:r>
            <a:r>
              <a:rPr lang="en-US" dirty="0" err="1"/>
              <a:t>vključuje</a:t>
            </a:r>
            <a:r>
              <a:rPr lang="en-US" dirty="0"/>
              <a:t> </a:t>
            </a:r>
            <a:r>
              <a:rPr lang="en-US" dirty="0" err="1"/>
              <a:t>delavnice</a:t>
            </a:r>
            <a:r>
              <a:rPr lang="en-US" dirty="0"/>
              <a:t> o </a:t>
            </a:r>
            <a:r>
              <a:rPr lang="en-US" dirty="0" err="1"/>
              <a:t>izbiri</a:t>
            </a:r>
            <a:r>
              <a:rPr lang="en-US" dirty="0"/>
              <a:t> literature, </a:t>
            </a:r>
            <a:r>
              <a:rPr lang="en-US" dirty="0" err="1"/>
              <a:t>razvijanju</a:t>
            </a:r>
            <a:r>
              <a:rPr lang="en-US" dirty="0"/>
              <a:t> </a:t>
            </a:r>
            <a:r>
              <a:rPr lang="en-US" dirty="0" err="1"/>
              <a:t>bralnih</a:t>
            </a:r>
            <a:r>
              <a:rPr lang="en-US" dirty="0"/>
              <a:t> </a:t>
            </a:r>
            <a:r>
              <a:rPr lang="en-US" dirty="0" err="1"/>
              <a:t>strategij</a:t>
            </a:r>
            <a:r>
              <a:rPr lang="en-US" dirty="0"/>
              <a:t> in </a:t>
            </a:r>
            <a:r>
              <a:rPr lang="en-US" dirty="0" err="1"/>
              <a:t>razumevanju</a:t>
            </a:r>
            <a:r>
              <a:rPr lang="en-US" dirty="0"/>
              <a:t> </a:t>
            </a:r>
            <a:r>
              <a:rPr lang="en-US" dirty="0" err="1"/>
              <a:t>literarnih</a:t>
            </a:r>
            <a:r>
              <a:rPr lang="en-US" dirty="0"/>
              <a:t> </a:t>
            </a:r>
            <a:r>
              <a:rPr lang="en-US" dirty="0" err="1"/>
              <a:t>elementov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Skupaj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dejavniki</a:t>
            </a:r>
            <a:r>
              <a:rPr lang="en-US" dirty="0"/>
              <a:t> </a:t>
            </a:r>
            <a:r>
              <a:rPr lang="en-US" dirty="0" err="1"/>
              <a:t>prispevajo</a:t>
            </a:r>
            <a:r>
              <a:rPr lang="en-US" dirty="0"/>
              <a:t> k </a:t>
            </a:r>
            <a:r>
              <a:rPr lang="en-US" dirty="0" err="1"/>
              <a:t>ustvarjanju</a:t>
            </a:r>
            <a:r>
              <a:rPr lang="en-US" dirty="0"/>
              <a:t> </a:t>
            </a:r>
            <a:r>
              <a:rPr lang="en-US" dirty="0" err="1"/>
              <a:t>spodbudnega</a:t>
            </a:r>
            <a:r>
              <a:rPr lang="en-US" dirty="0"/>
              <a:t> </a:t>
            </a:r>
            <a:r>
              <a:rPr lang="en-US" dirty="0" err="1"/>
              <a:t>okolja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bralne</a:t>
            </a:r>
            <a:r>
              <a:rPr lang="en-US" dirty="0"/>
              <a:t> </a:t>
            </a:r>
            <a:r>
              <a:rPr lang="en-US" dirty="0" err="1"/>
              <a:t>pismenosti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pa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dolgoročne</a:t>
            </a:r>
            <a:r>
              <a:rPr lang="en-US" dirty="0"/>
              <a:t> </a:t>
            </a:r>
            <a:r>
              <a:rPr lang="en-US" dirty="0" err="1"/>
              <a:t>pozitivne</a:t>
            </a:r>
            <a:r>
              <a:rPr lang="en-US" dirty="0"/>
              <a:t> </a:t>
            </a:r>
            <a:r>
              <a:rPr lang="en-US" dirty="0" err="1"/>
              <a:t>učinke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učencev</a:t>
            </a:r>
            <a:r>
              <a:rPr lang="en-US" dirty="0"/>
              <a:t> </a:t>
            </a:r>
            <a:r>
              <a:rPr lang="en-US" dirty="0" err="1"/>
              <a:t>jezikovni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,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besedil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splošno</a:t>
            </a:r>
            <a:r>
              <a:rPr lang="en-US" dirty="0"/>
              <a:t> </a:t>
            </a:r>
            <a:r>
              <a:rPr lang="en-US" dirty="0" err="1"/>
              <a:t>akademsko</a:t>
            </a:r>
            <a:r>
              <a:rPr lang="en-US" dirty="0"/>
              <a:t> </a:t>
            </a:r>
            <a:r>
              <a:rPr lang="en-US" dirty="0" err="1"/>
              <a:t>uspešnost</a:t>
            </a:r>
            <a:r>
              <a:rPr lang="en-US" dirty="0"/>
              <a:t>.</a:t>
            </a:r>
          </a:p>
          <a:p>
            <a:endParaRPr lang="sl-SI" dirty="0">
              <a:cs typeface="Calibri"/>
            </a:endParaRPr>
          </a:p>
          <a:p>
            <a:endParaRPr lang="sl-SI" dirty="0">
              <a:cs typeface="Calibri"/>
            </a:endParaRPr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Kakovostna šolska knjižnica predstavlja dinamično središče, ki podpira učenje, spodbuja bralno kulturo in razvija različne oblike pismenosti uporabnikov. Okrepi učni proces, spodbuja radovednost učencev in sodeluje z učitelji pri razvoju kakovostnega pouka.</a:t>
            </a:r>
            <a:endParaRPr lang="en-US" dirty="0">
              <a:cs typeface="Calibri"/>
            </a:endParaRP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sl-SI" noProof="0" smtClean="0"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8567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sl-SI" noProof="0" smtClean="0"/>
              <a:t>4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58343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sl-SI" noProof="0" smtClean="0"/>
              <a:t>5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3095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/>
              <a:t>Izhodišča so tu.</a:t>
            </a:r>
          </a:p>
          <a:p>
            <a:endParaRPr lang="sl-SI" b="1" dirty="0"/>
          </a:p>
          <a:p>
            <a:r>
              <a:rPr lang="sl-SI" b="1" dirty="0"/>
              <a:t>Treba se je sistematično lotiti izvedbe, da dosežemo </a:t>
            </a:r>
            <a:r>
              <a:rPr lang="sl-SI" b="1" u="sng" dirty="0"/>
              <a:t>bolj izenačeno stanje</a:t>
            </a:r>
            <a:r>
              <a:rPr lang="sl-SI" b="1" u="none" dirty="0"/>
              <a:t> </a:t>
            </a:r>
            <a:r>
              <a:rPr lang="sl-SI" b="1" dirty="0"/>
              <a:t>in bodo uporabniki (otroci, strokovni delavci…)  deležni primerljivih storitev.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000EEB-8338-48D7-8EE8-EE0082EF7602}" type="slidenum">
              <a:rPr lang="sl-SI" noProof="0" smtClean="0"/>
              <a:t>7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2083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l"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0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AD08CE-AB2D-4D1F-9781-F82816FDE7C0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4A3FAD-8AC7-478D-AB89-DB6611B77BC0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8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EBB2C-2DD0-4287-97A2-D55A397240BC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4" name="Označba mesta za besedilo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0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B98058-481E-4F76-A54A-46355FBB870C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9" name="Polje z besedilom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l-SI" noProof="0"/>
              <a:t>»</a:t>
            </a:r>
          </a:p>
        </p:txBody>
      </p:sp>
      <p:sp>
        <p:nvSpPr>
          <p:cNvPr id="13" name="Polje z besedilom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l-SI" noProof="0"/>
              <a:t>«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BB990F-082A-4F57-A528-879A4B59A0DF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6" name="Označba mesta za besedilo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9" name="Označba mesta za besedilo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4" name="Označba mesta za besedilo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0" name="Označba mesta za besedilo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cxnSp>
        <p:nvCxnSpPr>
          <p:cNvPr id="17" name="Raven povezovalnik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126DF-00D4-4CAF-9D58-F33C36C1E637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4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 za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9" name="Označba mesta za sliko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2" name="Označba mesta za besedilo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0" name="Označba mesta za sliko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3" name="Označba mesta za besedilo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4" name="Označba mesta za besedilo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1" name="Označba mesta za sliko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4" name="Označba mesta za besedilo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cxnSp>
        <p:nvCxnSpPr>
          <p:cNvPr id="17" name="Raven povezovalnik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30845-4BAB-47A0-AD89-7449C41174B2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4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8B721-7299-46BE-895C-9DFD1ADE2C44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00018-DA98-4A3E-B225-3F52D4447C42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20174-ADBB-4E52-A6F1-ACAE0376B06C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349EA-10EB-476D-8BFD-59CCC8D81DD8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02A76-A33F-4DFC-BCA1-7300E2D5C1C4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660D92-2FA0-4137-82C4-74CA4D0365EA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1"/>
              <a:t>Kliknite, da uredite slog naslova matrice.</a:t>
            </a:r>
          </a:p>
        </p:txBody>
      </p:sp>
      <p:sp>
        <p:nvSpPr>
          <p:cNvPr id="7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58916-C0C6-44A4-885A-7972858E2A4D}" type="datetime1">
              <a:rPr lang="sl-SI" noProof="1" smtClean="0"/>
              <a:t>16. 11. 2023</a:t>
            </a:fld>
            <a:endParaRPr lang="sl-SI" noProof="1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1"/>
          </a:p>
        </p:txBody>
      </p:sp>
      <p:sp>
        <p:nvSpPr>
          <p:cNvPr id="6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1" dirty="0" smtClean="0"/>
              <a:t>‹#›</a:t>
            </a:fld>
            <a:endParaRPr lang="sl-SI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173506-2DB6-4AB7-8140-008E316EFE43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23F707-B943-48A2-9AB6-A6080577A139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B6B1E2-124C-4ED8-8E67-7926B76F372C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a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CC1CA601-B56D-4865-B38D-A9AF0EAFACD1}" type="datetime1">
              <a:rPr lang="sl-SI" noProof="0" smtClean="0"/>
              <a:t>16. 11. 2023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značba mesta za vsebino 7" descr="abstraktna slika">
            <a:extLst>
              <a:ext uri="{FF2B5EF4-FFF2-40B4-BE49-F238E27FC236}">
                <a16:creationId xmlns:a16="http://schemas.microsoft.com/office/drawing/2014/main" id="{472DB91B-0BC3-4630-809F-F181BB9A33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926"/>
            <a:ext cx="12192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8452EE7-9161-7D14-FDF9-6035D4594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08" y="5920370"/>
            <a:ext cx="2047875" cy="8001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A28DA13F-34FE-3D32-93E0-3B909844BCA9}"/>
              </a:ext>
            </a:extLst>
          </p:cNvPr>
          <p:cNvSpPr txBox="1">
            <a:spLocks/>
          </p:cNvSpPr>
          <p:nvPr/>
        </p:nvSpPr>
        <p:spPr>
          <a:xfrm>
            <a:off x="1849971" y="502047"/>
            <a:ext cx="9810807" cy="3082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l-SI" sz="4800" b="1" noProof="1">
                <a:solidFill>
                  <a:srgbClr val="FFCC00"/>
                </a:solidFill>
              </a:rPr>
              <a:t>S </a:t>
            </a:r>
            <a:r>
              <a:rPr lang="en-US" sz="4800" b="1" noProof="1">
                <a:solidFill>
                  <a:srgbClr val="FFCC00"/>
                </a:solidFill>
              </a:rPr>
              <a:t>kakovostn</a:t>
            </a:r>
            <a:r>
              <a:rPr lang="sl-SI" sz="4800" b="1" noProof="1">
                <a:solidFill>
                  <a:srgbClr val="FFCC00"/>
                </a:solidFill>
              </a:rPr>
              <a:t>o</a:t>
            </a:r>
            <a:r>
              <a:rPr lang="en-US" sz="4800" b="1" noProof="1">
                <a:solidFill>
                  <a:srgbClr val="FFCC00"/>
                </a:solidFill>
              </a:rPr>
              <a:t> šolsk</a:t>
            </a:r>
            <a:r>
              <a:rPr lang="sl-SI" sz="4800" b="1" noProof="1">
                <a:solidFill>
                  <a:srgbClr val="FFCC00"/>
                </a:solidFill>
              </a:rPr>
              <a:t>o</a:t>
            </a:r>
            <a:r>
              <a:rPr lang="en-US" sz="4800" b="1" noProof="1">
                <a:solidFill>
                  <a:srgbClr val="FFCC00"/>
                </a:solidFill>
              </a:rPr>
              <a:t> knjižnic</a:t>
            </a:r>
            <a:r>
              <a:rPr lang="sl-SI" sz="4800" b="1" noProof="1">
                <a:solidFill>
                  <a:srgbClr val="FFCC00"/>
                </a:solidFill>
              </a:rPr>
              <a:t>o </a:t>
            </a:r>
            <a:br>
              <a:rPr lang="sl-SI" sz="4800" b="1" noProof="1">
                <a:solidFill>
                  <a:srgbClr val="FFCC00"/>
                </a:solidFill>
              </a:rPr>
            </a:br>
            <a:r>
              <a:rPr lang="sl-SI" sz="4800" b="1" noProof="1">
                <a:solidFill>
                  <a:srgbClr val="FFCC00"/>
                </a:solidFill>
              </a:rPr>
              <a:t>do boljše </a:t>
            </a:r>
            <a:br>
              <a:rPr lang="sl-SI" sz="4800" b="1" noProof="1">
                <a:solidFill>
                  <a:srgbClr val="FFCC00"/>
                </a:solidFill>
              </a:rPr>
            </a:br>
            <a:r>
              <a:rPr lang="sl-SI" sz="4800" b="1" noProof="1">
                <a:solidFill>
                  <a:srgbClr val="FFCC00"/>
                </a:solidFill>
              </a:rPr>
              <a:t>bralne pismenosti </a:t>
            </a:r>
            <a:br>
              <a:rPr lang="sl-SI" sz="4800" b="1" noProof="1">
                <a:solidFill>
                  <a:srgbClr val="FFCC00"/>
                </a:solidFill>
              </a:rPr>
            </a:br>
            <a:r>
              <a:rPr lang="sl-SI" sz="4800" b="1" noProof="1">
                <a:solidFill>
                  <a:srgbClr val="FFCC00"/>
                </a:solidFill>
              </a:rPr>
              <a:t>in bralne kulture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FBFAA18C-ABBA-0613-0D07-135917133F68}"/>
              </a:ext>
            </a:extLst>
          </p:cNvPr>
          <p:cNvSpPr txBox="1">
            <a:spLocks/>
          </p:cNvSpPr>
          <p:nvPr/>
        </p:nvSpPr>
        <p:spPr>
          <a:xfrm>
            <a:off x="1168914" y="4889062"/>
            <a:ext cx="10649695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l-SI" sz="2400" b="1" noProof="1"/>
              <a:t>Prof. dr. Polona Vilar</a:t>
            </a:r>
          </a:p>
          <a:p>
            <a:pPr marL="0" indent="0">
              <a:buNone/>
            </a:pPr>
            <a:r>
              <a:rPr lang="sl-SI" sz="2400" b="1" noProof="1"/>
              <a:t>Oddelek za bibliotekarstvo, informacijsko znanost in knjigarstvo, FF UL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8546E9-BF2E-1C17-D1C3-55412FD2243B}"/>
              </a:ext>
            </a:extLst>
          </p:cNvPr>
          <p:cNvSpPr txBox="1">
            <a:spLocks/>
          </p:cNvSpPr>
          <p:nvPr/>
        </p:nvSpPr>
        <p:spPr>
          <a:xfrm>
            <a:off x="1368479" y="3554550"/>
            <a:ext cx="10292299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buNone/>
            </a:pPr>
            <a:r>
              <a:rPr lang="sl-SI" sz="3200" b="0" i="0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javna predstavitev mnenj </a:t>
            </a:r>
            <a:br>
              <a:rPr lang="sl-SI" sz="3200" b="0" i="0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</a:br>
            <a:r>
              <a:rPr lang="sl-SI" sz="3200" b="0" i="0" dirty="0">
                <a:solidFill>
                  <a:srgbClr val="FFCC00"/>
                </a:solidFill>
                <a:effectLst/>
                <a:latin typeface="Calibri" panose="020F0502020204030204" pitchFamily="34" charset="0"/>
              </a:rPr>
              <a:t>o bralni pismenosti v Sloveniji</a:t>
            </a:r>
          </a:p>
        </p:txBody>
      </p:sp>
    </p:spTree>
    <p:extLst>
      <p:ext uri="{BB962C8B-B14F-4D97-AF65-F5344CB8AC3E}">
        <p14:creationId xmlns:p14="http://schemas.microsoft.com/office/powerpoint/2010/main" val="2956745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značba mesta vsebine 8">
            <a:extLst>
              <a:ext uri="{FF2B5EF4-FFF2-40B4-BE49-F238E27FC236}">
                <a16:creationId xmlns:a16="http://schemas.microsoft.com/office/drawing/2014/main" id="{44EC76E1-43D9-172E-837C-D9456BC13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386354"/>
              </p:ext>
            </p:extLst>
          </p:nvPr>
        </p:nvGraphicFramePr>
        <p:xfrm>
          <a:off x="467669" y="855677"/>
          <a:ext cx="10993741" cy="628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1A90D68A-04E6-661D-133D-2D4D9F3D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52" y="2976708"/>
            <a:ext cx="976890" cy="11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89539882-FB82-8082-05DF-0E3D083EDF06}"/>
              </a:ext>
            </a:extLst>
          </p:cNvPr>
          <p:cNvSpPr/>
          <p:nvPr/>
        </p:nvSpPr>
        <p:spPr>
          <a:xfrm>
            <a:off x="4986023" y="764106"/>
            <a:ext cx="1961423" cy="781777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Raznolikost</a:t>
            </a:r>
            <a:r>
              <a:rPr lang="en-US" dirty="0"/>
              <a:t> </a:t>
            </a:r>
            <a:r>
              <a:rPr lang="en-US" dirty="0" err="1"/>
              <a:t>gradiva</a:t>
            </a:r>
            <a:endParaRPr lang="sl-SI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20444978-7738-AE7A-87EA-83E671D1E76E}"/>
              </a:ext>
            </a:extLst>
          </p:cNvPr>
          <p:cNvSpPr/>
          <p:nvPr/>
        </p:nvSpPr>
        <p:spPr>
          <a:xfrm>
            <a:off x="7540686" y="814472"/>
            <a:ext cx="1961423" cy="781777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Sodobnost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8F5E8AA0-06D7-7CFF-0176-9BFBC0C32D51}"/>
              </a:ext>
            </a:extLst>
          </p:cNvPr>
          <p:cNvSpPr/>
          <p:nvPr/>
        </p:nvSpPr>
        <p:spPr>
          <a:xfrm>
            <a:off x="9587616" y="1473277"/>
            <a:ext cx="2234812" cy="78177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Dostopnost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1862A9C-BBA2-A581-1CA3-BBBE653DED1F}"/>
              </a:ext>
            </a:extLst>
          </p:cNvPr>
          <p:cNvSpPr/>
          <p:nvPr/>
        </p:nvSpPr>
        <p:spPr>
          <a:xfrm>
            <a:off x="2381542" y="4110145"/>
            <a:ext cx="2234812" cy="100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Spodbujanje vseh oblik pismenosti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7FE876A5-37ED-884B-FA17-C1FD73EE995B}"/>
              </a:ext>
            </a:extLst>
          </p:cNvPr>
          <p:cNvSpPr/>
          <p:nvPr/>
        </p:nvSpPr>
        <p:spPr>
          <a:xfrm>
            <a:off x="5908699" y="3898246"/>
            <a:ext cx="2234812" cy="100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Spodbujanje bralne kulture</a:t>
            </a:r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81B1793C-F49A-39A7-DFD9-44CA0183FA90}"/>
              </a:ext>
            </a:extLst>
          </p:cNvPr>
          <p:cNvSpPr/>
          <p:nvPr/>
        </p:nvSpPr>
        <p:spPr>
          <a:xfrm>
            <a:off x="9048491" y="3687041"/>
            <a:ext cx="2234812" cy="9261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Sodelovanje, povezovanje</a:t>
            </a:r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2E63B832-C468-B173-2075-D62266568120}"/>
              </a:ext>
            </a:extLst>
          </p:cNvPr>
          <p:cNvSpPr/>
          <p:nvPr/>
        </p:nvSpPr>
        <p:spPr>
          <a:xfrm>
            <a:off x="251790" y="3456554"/>
            <a:ext cx="2297643" cy="100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Izobraževanje, ozaveščanje</a:t>
            </a:r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3C0950A4-F515-3868-790A-3BA0E3467A99}"/>
              </a:ext>
            </a:extLst>
          </p:cNvPr>
          <p:cNvSpPr/>
          <p:nvPr/>
        </p:nvSpPr>
        <p:spPr>
          <a:xfrm>
            <a:off x="9438259" y="1122153"/>
            <a:ext cx="778222" cy="47409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IKT</a:t>
            </a:r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5F6A01E6-C3BB-CF6B-CAD3-8A3DE6045E52}"/>
              </a:ext>
            </a:extLst>
          </p:cNvPr>
          <p:cNvSpPr/>
          <p:nvPr/>
        </p:nvSpPr>
        <p:spPr>
          <a:xfrm>
            <a:off x="4386340" y="654719"/>
            <a:ext cx="778222" cy="47409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žanri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11116AC8-F304-D35D-396C-404A782D5C0B}"/>
              </a:ext>
            </a:extLst>
          </p:cNvPr>
          <p:cNvSpPr/>
          <p:nvPr/>
        </p:nvSpPr>
        <p:spPr>
          <a:xfrm>
            <a:off x="4969573" y="284116"/>
            <a:ext cx="1411304" cy="47409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tematike</a:t>
            </a:r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3CCB42CA-F6EF-897E-827D-3837B09214F5}"/>
              </a:ext>
            </a:extLst>
          </p:cNvPr>
          <p:cNvSpPr/>
          <p:nvPr/>
        </p:nvSpPr>
        <p:spPr>
          <a:xfrm>
            <a:off x="6680718" y="697722"/>
            <a:ext cx="1126696" cy="47409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formati</a:t>
            </a:r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95E08881-225A-BCC6-BB43-3F2A178FCA24}"/>
              </a:ext>
            </a:extLst>
          </p:cNvPr>
          <p:cNvSpPr/>
          <p:nvPr/>
        </p:nvSpPr>
        <p:spPr>
          <a:xfrm>
            <a:off x="4199847" y="1258982"/>
            <a:ext cx="1202431" cy="47409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stopnje</a:t>
            </a:r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0D78E76C-9072-EA9C-1684-AF6DD2CB141E}"/>
              </a:ext>
            </a:extLst>
          </p:cNvPr>
          <p:cNvSpPr/>
          <p:nvPr/>
        </p:nvSpPr>
        <p:spPr>
          <a:xfrm>
            <a:off x="4069258" y="3177448"/>
            <a:ext cx="2234812" cy="100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Spodbujanje raziskovanja, branja</a:t>
            </a:r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C78FCC0A-828E-AFE7-DAEB-45EC47EB3907}"/>
              </a:ext>
            </a:extLst>
          </p:cNvPr>
          <p:cNvSpPr/>
          <p:nvPr/>
        </p:nvSpPr>
        <p:spPr>
          <a:xfrm>
            <a:off x="71281" y="3076172"/>
            <a:ext cx="1661725" cy="47409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uporabniki</a:t>
            </a:r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3D4F7ADB-8BA5-C995-9E9D-F89D9B0CBC46}"/>
              </a:ext>
            </a:extLst>
          </p:cNvPr>
          <p:cNvSpPr/>
          <p:nvPr/>
        </p:nvSpPr>
        <p:spPr>
          <a:xfrm>
            <a:off x="9048491" y="2266624"/>
            <a:ext cx="1569390" cy="71124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Prostor</a:t>
            </a:r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7A3D5EFB-99D4-86A4-298E-C675E99C86E1}"/>
              </a:ext>
            </a:extLst>
          </p:cNvPr>
          <p:cNvSpPr/>
          <p:nvPr/>
        </p:nvSpPr>
        <p:spPr>
          <a:xfrm>
            <a:off x="3930255" y="1951965"/>
            <a:ext cx="1796091" cy="63161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dejavnosti</a:t>
            </a:r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DFA8CA1B-B0C5-8655-9F25-201CB70EE64B}"/>
              </a:ext>
            </a:extLst>
          </p:cNvPr>
          <p:cNvSpPr/>
          <p:nvPr/>
        </p:nvSpPr>
        <p:spPr>
          <a:xfrm>
            <a:off x="7382189" y="3050085"/>
            <a:ext cx="1832953" cy="7817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Usmerjanje, vodenje</a:t>
            </a:r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2ABFC00B-8ED8-697D-556B-F89548AF73ED}"/>
              </a:ext>
            </a:extLst>
          </p:cNvPr>
          <p:cNvSpPr/>
          <p:nvPr/>
        </p:nvSpPr>
        <p:spPr>
          <a:xfrm>
            <a:off x="5519588" y="1514416"/>
            <a:ext cx="778222" cy="47409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vrste</a:t>
            </a: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5ED11735-8AB7-3422-1409-CC2273BAEB37}"/>
              </a:ext>
            </a:extLst>
          </p:cNvPr>
          <p:cNvSpPr/>
          <p:nvPr/>
        </p:nvSpPr>
        <p:spPr>
          <a:xfrm>
            <a:off x="10432869" y="0"/>
            <a:ext cx="705394" cy="1154995"/>
          </a:xfrm>
          <a:prstGeom prst="rect">
            <a:avLst/>
          </a:prstGeom>
          <a:solidFill>
            <a:srgbClr val="00499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5B7619B7-965E-1F3F-885A-C98324CC6185}"/>
              </a:ext>
            </a:extLst>
          </p:cNvPr>
          <p:cNvSpPr/>
          <p:nvPr/>
        </p:nvSpPr>
        <p:spPr>
          <a:xfrm>
            <a:off x="10239999" y="4429275"/>
            <a:ext cx="1401920" cy="615984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obšolske dej.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D0086D1A-D1BC-9814-BAEF-AD34F82DF57A}"/>
              </a:ext>
            </a:extLst>
          </p:cNvPr>
          <p:cNvSpPr/>
          <p:nvPr/>
        </p:nvSpPr>
        <p:spPr>
          <a:xfrm>
            <a:off x="3558621" y="2470176"/>
            <a:ext cx="1180389" cy="409950"/>
          </a:xfrm>
          <a:prstGeom prst="ellipse">
            <a:avLst/>
          </a:prstGeom>
          <a:solidFill>
            <a:srgbClr val="71CB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storitve</a:t>
            </a:r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067B190F-AC5A-EEB5-5E4F-F82A573880DA}"/>
              </a:ext>
            </a:extLst>
          </p:cNvPr>
          <p:cNvSpPr/>
          <p:nvPr/>
        </p:nvSpPr>
        <p:spPr>
          <a:xfrm>
            <a:off x="4730442" y="2462044"/>
            <a:ext cx="1180389" cy="409950"/>
          </a:xfrm>
          <a:prstGeom prst="ellipse">
            <a:avLst/>
          </a:prstGeom>
          <a:solidFill>
            <a:srgbClr val="71CB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projekti</a:t>
            </a: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3F15AAA6-8812-64B6-E6DF-FC96A3E1889E}"/>
              </a:ext>
            </a:extLst>
          </p:cNvPr>
          <p:cNvSpPr/>
          <p:nvPr/>
        </p:nvSpPr>
        <p:spPr>
          <a:xfrm>
            <a:off x="5687061" y="2402204"/>
            <a:ext cx="2234812" cy="78177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/>
              <a:t>Kompetenten knjižničar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F576183F-FA2B-34B3-856A-73B5DC2B81B0}"/>
              </a:ext>
            </a:extLst>
          </p:cNvPr>
          <p:cNvSpPr/>
          <p:nvPr/>
        </p:nvSpPr>
        <p:spPr>
          <a:xfrm>
            <a:off x="174489" y="4345767"/>
            <a:ext cx="1040587" cy="47409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dirty="0">
                <a:solidFill>
                  <a:srgbClr val="002060"/>
                </a:solidFill>
              </a:rPr>
              <a:t>+ starši</a:t>
            </a:r>
          </a:p>
        </p:txBody>
      </p:sp>
    </p:spTree>
    <p:extLst>
      <p:ext uri="{BB962C8B-B14F-4D97-AF65-F5344CB8AC3E}">
        <p14:creationId xmlns:p14="http://schemas.microsoft.com/office/powerpoint/2010/main" val="16096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2" grpId="0" animBg="1"/>
      <p:bldP spid="3" grpId="0" animBg="1"/>
      <p:bldP spid="1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A4C7C3-C8F1-2C83-DC92-12E8EDB8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krog, zgoščenka, oblikovanje&#10;&#10;Opis je samodejno ustvarjen">
            <a:extLst>
              <a:ext uri="{FF2B5EF4-FFF2-40B4-BE49-F238E27FC236}">
                <a16:creationId xmlns:a16="http://schemas.microsoft.com/office/drawing/2014/main" id="{35967137-12B9-3B01-CA86-82272FFE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1118"/>
            <a:ext cx="4132250" cy="5536353"/>
          </a:xfrm>
        </p:spPr>
      </p:pic>
      <p:pic>
        <p:nvPicPr>
          <p:cNvPr id="7" name="Slika 6" descr="Slika, ki vsebuje besede besedilo, krog, zgoščenka, posnetek zaslona&#10;&#10;Opis je samodejno ustvarjen">
            <a:extLst>
              <a:ext uri="{FF2B5EF4-FFF2-40B4-BE49-F238E27FC236}">
                <a16:creationId xmlns:a16="http://schemas.microsoft.com/office/drawing/2014/main" id="{1E5258A1-7852-243F-32ED-360A97615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647"/>
            <a:ext cx="4132250" cy="553635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F434B90-E05C-1675-7EF4-942D4794C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82060" cy="140053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52F72B1-4E66-B26F-7B51-BDB999D737B8}"/>
              </a:ext>
            </a:extLst>
          </p:cNvPr>
          <p:cNvSpPr txBox="1"/>
          <p:nvPr/>
        </p:nvSpPr>
        <p:spPr>
          <a:xfrm>
            <a:off x="6156494" y="992018"/>
            <a:ext cx="4488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GB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Vilar &amp; Novak </a:t>
            </a:r>
            <a:r>
              <a:rPr lang="en-GB" sz="20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Zabukovec</a:t>
            </a:r>
            <a:r>
              <a:rPr lang="en-GB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2022, </a:t>
            </a:r>
            <a:r>
              <a:rPr lang="sl-SI" sz="20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</a:t>
            </a:r>
            <a:r>
              <a:rPr lang="en-GB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233</a:t>
            </a:r>
            <a:r>
              <a:rPr lang="sl-SI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sl-SI" sz="2000" dirty="0">
              <a:solidFill>
                <a:schemeClr val="bg2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F1CFAB0B-ACC6-0168-A638-01AA7F9BF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326" y="1321648"/>
            <a:ext cx="2601602" cy="196217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6577339D-BA9A-2291-4771-299C9CDA87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326" y="3240872"/>
            <a:ext cx="2601602" cy="197471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24BDB172-F8DA-F7D4-CDA9-7CB027F7D8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969" y="1333199"/>
            <a:ext cx="4488092" cy="678656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D8C8C96A-0AF5-14D7-8C44-97FE81F925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3969" y="1967625"/>
            <a:ext cx="4488091" cy="673214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7C71961E-1718-C126-2D56-2A3093CD0C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969" y="2620007"/>
            <a:ext cx="4488091" cy="654915"/>
          </a:xfrm>
          <a:prstGeom prst="rect">
            <a:avLst/>
          </a:prstGeom>
        </p:spPr>
      </p:pic>
      <p:pic>
        <p:nvPicPr>
          <p:cNvPr id="9" name="Slika 8" descr="Slika, ki vsebuje besede besedilo, krog, zgoščenka, posnetek zaslona&#10;&#10;Opis je samodejno ustvarjen">
            <a:extLst>
              <a:ext uri="{FF2B5EF4-FFF2-40B4-BE49-F238E27FC236}">
                <a16:creationId xmlns:a16="http://schemas.microsoft.com/office/drawing/2014/main" id="{09EB705E-9CCE-1104-2973-5EFB840E2D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331118"/>
            <a:ext cx="4132250" cy="5536353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89D465B7-A2D2-7EAA-A925-BF415CBA5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3969" y="3247534"/>
            <a:ext cx="4488091" cy="668713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0DF6E93A-2DEC-121E-924F-CA5117012D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3969" y="3886683"/>
            <a:ext cx="4488091" cy="668557"/>
          </a:xfrm>
          <a:prstGeom prst="rect">
            <a:avLst/>
          </a:prstGeom>
        </p:spPr>
      </p:pic>
      <p:sp>
        <p:nvSpPr>
          <p:cNvPr id="31" name="Pravokotnik 30">
            <a:extLst>
              <a:ext uri="{FF2B5EF4-FFF2-40B4-BE49-F238E27FC236}">
                <a16:creationId xmlns:a16="http://schemas.microsoft.com/office/drawing/2014/main" id="{999D629A-3B7C-7142-DC81-E975FA2D24E6}"/>
              </a:ext>
            </a:extLst>
          </p:cNvPr>
          <p:cNvSpPr/>
          <p:nvPr/>
        </p:nvSpPr>
        <p:spPr>
          <a:xfrm>
            <a:off x="7908438" y="4127551"/>
            <a:ext cx="691037" cy="216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Aptos Display" panose="020B0004020202020204" pitchFamily="34" charset="0"/>
              </a:rPr>
              <a:t>fizično</a:t>
            </a:r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D959F6F0-675D-0DB3-327F-EE66D6D34C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3969" y="4535962"/>
            <a:ext cx="4488091" cy="679625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AC95702E-B80C-053D-D889-7DCCC01094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8128" y="5170009"/>
            <a:ext cx="4550912" cy="681663"/>
          </a:xfrm>
          <a:prstGeom prst="rect">
            <a:avLst/>
          </a:prstGeom>
        </p:spPr>
      </p:pic>
      <p:pic>
        <p:nvPicPr>
          <p:cNvPr id="37" name="Slika 36">
            <a:extLst>
              <a:ext uri="{FF2B5EF4-FFF2-40B4-BE49-F238E27FC236}">
                <a16:creationId xmlns:a16="http://schemas.microsoft.com/office/drawing/2014/main" id="{E7462392-523E-903A-6A7F-9CBD172732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13305" y="5174955"/>
            <a:ext cx="2587643" cy="1287571"/>
          </a:xfrm>
          <a:prstGeom prst="rect">
            <a:avLst/>
          </a:prstGeom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id="{19C93CCB-72A8-6044-DEEC-631D4B1E00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93969" y="5821338"/>
            <a:ext cx="4488091" cy="65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D2E57-3DED-E584-3243-ED66EE2B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2" name="Označba mesta vsebine 11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C73A5DB1-C346-FE02-597F-AC0D3371C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869283" cy="6858000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5EEBBBB-1D3C-CCB2-0F76-BE85A66C512F}"/>
              </a:ext>
            </a:extLst>
          </p:cNvPr>
          <p:cNvSpPr txBox="1"/>
          <p:nvPr/>
        </p:nvSpPr>
        <p:spPr>
          <a:xfrm>
            <a:off x="6268177" y="1051550"/>
            <a:ext cx="4488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GB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Vilar &amp; Novak </a:t>
            </a:r>
            <a:r>
              <a:rPr lang="en-GB" sz="20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Zabukovec</a:t>
            </a:r>
            <a:r>
              <a:rPr lang="en-GB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2022, </a:t>
            </a:r>
            <a:r>
              <a:rPr lang="sl-SI" sz="2000" dirty="0" err="1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</a:t>
            </a:r>
            <a:r>
              <a:rPr lang="en-GB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233</a:t>
            </a:r>
            <a:r>
              <a:rPr lang="sl-SI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sl-SI" sz="2000" dirty="0">
              <a:solidFill>
                <a:schemeClr val="bg2"/>
              </a:solidFill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8A8E10E-2252-4952-F2AF-DDCFEC348AD7}"/>
              </a:ext>
            </a:extLst>
          </p:cNvPr>
          <p:cNvSpPr txBox="1"/>
          <p:nvPr/>
        </p:nvSpPr>
        <p:spPr>
          <a:xfrm>
            <a:off x="10869283" y="2293521"/>
            <a:ext cx="16271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sl-SI" sz="3200" b="1" i="0" u="none" strike="noStrike" dirty="0">
                <a:solidFill>
                  <a:srgbClr val="FF99FF"/>
                </a:solidFill>
                <a:effectLst/>
                <a:latin typeface="Corbel" panose="020B0503020204020204" pitchFamily="34" charset="0"/>
              </a:rPr>
              <a:t>plasti</a:t>
            </a:r>
            <a:r>
              <a:rPr lang="sl-SI" sz="3200" b="1" i="0" dirty="0">
                <a:solidFill>
                  <a:srgbClr val="FF99FF"/>
                </a:solidFill>
                <a:effectLst/>
                <a:latin typeface="Corbel" panose="020B0503020204020204" pitchFamily="34" charset="0"/>
              </a:rPr>
              <a:t>​</a:t>
            </a:r>
            <a:endParaRPr lang="sl-SI" sz="3200" b="1" i="0" dirty="0">
              <a:solidFill>
                <a:srgbClr val="FF99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sl-SI" sz="3200" b="1" dirty="0">
                <a:solidFill>
                  <a:srgbClr val="FF99FF"/>
                </a:solidFill>
                <a:latin typeface="Corbel" panose="020B0503020204020204" pitchFamily="34" charset="0"/>
              </a:rPr>
              <a:t>    =</a:t>
            </a:r>
            <a:endParaRPr lang="sl-SI" sz="3200" b="1" i="0" u="none" strike="noStrike" dirty="0">
              <a:solidFill>
                <a:srgbClr val="FF99FF"/>
              </a:solidFill>
              <a:effectLst/>
              <a:latin typeface="Corbel" panose="020B0503020204020204" pitchFamily="34" charset="0"/>
            </a:endParaRPr>
          </a:p>
          <a:p>
            <a:pPr algn="l" rtl="0" fontAlgn="base"/>
            <a:r>
              <a:rPr lang="sl-SI" sz="3200" b="1" i="0" u="none" strike="noStrike" dirty="0">
                <a:solidFill>
                  <a:srgbClr val="FF99FF"/>
                </a:solidFill>
                <a:effectLst/>
                <a:latin typeface="Corbel" panose="020B0503020204020204" pitchFamily="34" charset="0"/>
              </a:rPr>
              <a:t>(pred)</a:t>
            </a:r>
            <a:br>
              <a:rPr lang="sl-SI" sz="3200" b="1" i="0" u="none" strike="noStrike" dirty="0">
                <a:solidFill>
                  <a:srgbClr val="FF99FF"/>
                </a:solidFill>
                <a:effectLst/>
                <a:latin typeface="Corbel" panose="020B0503020204020204" pitchFamily="34" charset="0"/>
              </a:rPr>
            </a:br>
            <a:r>
              <a:rPr lang="sl-SI" sz="3200" b="1" i="0" u="none" strike="noStrike" dirty="0">
                <a:solidFill>
                  <a:srgbClr val="FF99FF"/>
                </a:solidFill>
                <a:effectLst/>
                <a:latin typeface="Corbel" panose="020B0503020204020204" pitchFamily="34" charset="0"/>
              </a:rPr>
              <a:t>pogoji</a:t>
            </a:r>
            <a:r>
              <a:rPr lang="sl-SI" sz="3200" b="1" i="0" dirty="0">
                <a:solidFill>
                  <a:srgbClr val="FF99FF"/>
                </a:solidFill>
                <a:effectLst/>
                <a:latin typeface="Corbel" panose="020B0503020204020204" pitchFamily="34" charset="0"/>
              </a:rPr>
              <a:t>​</a:t>
            </a:r>
            <a:endParaRPr lang="sl-SI" sz="3200" b="1" dirty="0">
              <a:solidFill>
                <a:srgbClr val="FF99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EFB39B84-83E4-6AE4-4B0D-09A1FC1D86EC}"/>
              </a:ext>
            </a:extLst>
          </p:cNvPr>
          <p:cNvSpPr/>
          <p:nvPr/>
        </p:nvSpPr>
        <p:spPr>
          <a:xfrm>
            <a:off x="7706086" y="4139240"/>
            <a:ext cx="691037" cy="2163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Aptos Display" panose="020B0004020202020204" pitchFamily="34" charset="0"/>
              </a:rPr>
              <a:t>fizično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CC94BAC-4989-3FD1-2EF8-44F9401C0B62}"/>
              </a:ext>
            </a:extLst>
          </p:cNvPr>
          <p:cNvSpPr/>
          <p:nvPr/>
        </p:nvSpPr>
        <p:spPr>
          <a:xfrm>
            <a:off x="0" y="0"/>
            <a:ext cx="10869283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E86F7FF-7D79-6BB0-C0FA-0981C1BB03E4}"/>
              </a:ext>
            </a:extLst>
          </p:cNvPr>
          <p:cNvSpPr txBox="1"/>
          <p:nvPr/>
        </p:nvSpPr>
        <p:spPr>
          <a:xfrm rot="20128060">
            <a:off x="1383733" y="3469234"/>
            <a:ext cx="8405024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0" fontAlgn="base"/>
            <a:r>
              <a:rPr lang="sl-SI" sz="5400" b="1" u="none" strike="noStrike" dirty="0">
                <a:effectLst/>
                <a:latin typeface="Corbel" panose="020B0503020204020204" pitchFamily="34" charset="0"/>
              </a:rPr>
              <a:t>DEJANSKO STANJE?</a:t>
            </a:r>
            <a:r>
              <a:rPr lang="en-US" sz="4000" b="1" dirty="0">
                <a:effectLst/>
                <a:latin typeface="Corbel" panose="020B0503020204020204" pitchFamily="34" charset="0"/>
              </a:rPr>
              <a:t>​</a:t>
            </a:r>
            <a:endParaRPr lang="en-US" sz="4000" b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21535-B9DF-E001-3352-FBFC95F0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4853EE-D965-F4E1-549B-66F926123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 descr="Kdaj v knjižnico? | Šolska knjižnica">
            <a:extLst>
              <a:ext uri="{FF2B5EF4-FFF2-40B4-BE49-F238E27FC236}">
                <a16:creationId xmlns:a16="http://schemas.microsoft.com/office/drawing/2014/main" id="{3F698527-FC82-703B-F9A5-164B4E3C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2" y="183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A584080-B2B1-CEC5-DF3A-65D54F9D74BC}"/>
              </a:ext>
            </a:extLst>
          </p:cNvPr>
          <p:cNvSpPr txBox="1"/>
          <p:nvPr/>
        </p:nvSpPr>
        <p:spPr>
          <a:xfrm>
            <a:off x="2627312" y="6252752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https://knjiznica.splet.arnes.si/wp-content/blogs.dir/76/files/branje-brez-meja/img_20161024_090543.jpg</a:t>
            </a:r>
          </a:p>
        </p:txBody>
      </p:sp>
    </p:spTree>
    <p:extLst>
      <p:ext uri="{BB962C8B-B14F-4D97-AF65-F5344CB8AC3E}">
        <p14:creationId xmlns:p14="http://schemas.microsoft.com/office/powerpoint/2010/main" val="232858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0AA5BF-0A31-7BA7-2F25-D2BF0D68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C235C0-10A5-470B-027F-36068CBEA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ACFCF5A-2B31-FBA0-5686-7A55AD7A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851728"/>
            <a:ext cx="4060871" cy="3041734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BA359AF-7E80-6384-D033-9869F1A62740}"/>
              </a:ext>
            </a:extLst>
          </p:cNvPr>
          <p:cNvSpPr txBox="1"/>
          <p:nvPr/>
        </p:nvSpPr>
        <p:spPr>
          <a:xfrm>
            <a:off x="1026272" y="3393813"/>
            <a:ext cx="4214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/>
              <a:t>https://gdna.weebly.com/uploads/1/0/4/8/10480374/kha-s-library-oepn_orig.jpg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374105D-011F-2F0D-40AC-59F86D19E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46" y="442495"/>
            <a:ext cx="6877575" cy="524603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FF5A5EC-A2AB-DE67-7491-4631C0FC753D}"/>
              </a:ext>
            </a:extLst>
          </p:cNvPr>
          <p:cNvSpPr txBox="1"/>
          <p:nvPr/>
        </p:nvSpPr>
        <p:spPr>
          <a:xfrm>
            <a:off x="3094233" y="5053982"/>
            <a:ext cx="643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https://www.kam.sik.si/Blog/ArtMID/6040/ArticleID/8742/Marta-Grkman-Repolusk-Iz-dnevnika-solske-knjiznice</a:t>
            </a:r>
          </a:p>
        </p:txBody>
      </p:sp>
    </p:spTree>
    <p:extLst>
      <p:ext uri="{BB962C8B-B14F-4D97-AF65-F5344CB8AC3E}">
        <p14:creationId xmlns:p14="http://schemas.microsoft.com/office/powerpoint/2010/main" val="14005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8C2092-AC8B-BEF8-45A6-854F792D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1367A2-26B7-1E03-61CA-55BF3124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Slika 1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B03E9466-4FAE-B123-7225-00F8988F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18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A72239-CE63-66F0-594E-20E2537C0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16A688-52F7-D6A6-10F3-2620B8F7EF2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126735" y="1088908"/>
            <a:ext cx="3570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n-GB" altLang="sl-SI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Vilar &amp; </a:t>
            </a:r>
            <a:r>
              <a:rPr kumimoji="0" lang="en-GB" altLang="sl-SI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Haramija</a:t>
            </a:r>
            <a:r>
              <a:rPr kumimoji="0" lang="en-GB" altLang="sl-SI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2022, </a:t>
            </a:r>
            <a:r>
              <a:rPr kumimoji="0" lang="sl-SI" altLang="sl-SI" sz="20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</a:t>
            </a:r>
            <a:r>
              <a:rPr kumimoji="0" lang="en-GB" altLang="sl-SI" sz="20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240)</a:t>
            </a:r>
            <a:endParaRPr kumimoji="0" lang="sl-SI" altLang="sl-SI" sz="1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21BF8CE6-CF08-6B2F-C110-6E11ECA611D4}"/>
              </a:ext>
            </a:extLst>
          </p:cNvPr>
          <p:cNvSpPr/>
          <p:nvPr/>
        </p:nvSpPr>
        <p:spPr>
          <a:xfrm>
            <a:off x="7573465" y="5081551"/>
            <a:ext cx="614254" cy="216384"/>
          </a:xfrm>
          <a:prstGeom prst="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l-SI" sz="1600" dirty="0">
                <a:solidFill>
                  <a:schemeClr val="bg1"/>
                </a:solidFill>
                <a:latin typeface="Aptos Display" panose="020B0004020202020204" pitchFamily="34" charset="0"/>
              </a:rPr>
              <a:t>fizično</a:t>
            </a:r>
          </a:p>
        </p:txBody>
      </p:sp>
    </p:spTree>
    <p:extLst>
      <p:ext uri="{BB962C8B-B14F-4D97-AF65-F5344CB8AC3E}">
        <p14:creationId xmlns:p14="http://schemas.microsoft.com/office/powerpoint/2010/main" val="65535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značba mesta za vsebino 7" descr="abstraktna slika">
            <a:extLst>
              <a:ext uri="{FF2B5EF4-FFF2-40B4-BE49-F238E27FC236}">
                <a16:creationId xmlns:a16="http://schemas.microsoft.com/office/drawing/2014/main" id="{472DB91B-0BC3-4630-809F-F181BB9A33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926"/>
            <a:ext cx="12192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8452EE7-9161-7D14-FDF9-6035D4594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108" y="5920370"/>
            <a:ext cx="2047875" cy="800100"/>
          </a:xfrm>
          <a:prstGeom prst="rect">
            <a:avLst/>
          </a:prstGeom>
        </p:spPr>
      </p:pic>
      <p:sp>
        <p:nvSpPr>
          <p:cNvPr id="3" name="Naslov 10">
            <a:extLst>
              <a:ext uri="{FF2B5EF4-FFF2-40B4-BE49-F238E27FC236}">
                <a16:creationId xmlns:a16="http://schemas.microsoft.com/office/drawing/2014/main" id="{F7CB882D-ADA3-D866-69D4-C4062F8C0221}"/>
              </a:ext>
            </a:extLst>
          </p:cNvPr>
          <p:cNvSpPr txBox="1">
            <a:spLocks/>
          </p:cNvSpPr>
          <p:nvPr/>
        </p:nvSpPr>
        <p:spPr>
          <a:xfrm>
            <a:off x="763589" y="1766656"/>
            <a:ext cx="10360023" cy="4441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sl-SI" sz="4800" dirty="0"/>
              <a:t>Hvala za pozornost.</a:t>
            </a:r>
          </a:p>
          <a:p>
            <a:pPr algn="r"/>
            <a:endParaRPr lang="sl-SI" sz="4800" dirty="0"/>
          </a:p>
          <a:p>
            <a:pPr algn="r"/>
            <a:r>
              <a:rPr lang="sl-SI" sz="3200" i="1" dirty="0">
                <a:solidFill>
                  <a:srgbClr val="92D050"/>
                </a:solidFill>
              </a:rPr>
              <a:t>polona.vilar@ff.uni-lj.si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091900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78_TF78884036_Win32" id="{4DB6C732-C46A-46C9-995A-01C174FDB0CB}" vid="{BD31C6B4-7428-4AED-ADDB-CF0C0B7B0A11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Digitalna zasnova</Template>
  <TotalTime>2335</TotalTime>
  <Words>670</Words>
  <Application>Microsoft Office PowerPoint</Application>
  <PresentationFormat>Širokozaslonsko</PresentationFormat>
  <Paragraphs>83</Paragraphs>
  <Slides>8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Aptos Display</vt:lpstr>
      <vt:lpstr>Arial</vt:lpstr>
      <vt:lpstr>Calibri</vt:lpstr>
      <vt:lpstr>Century Gothic</vt:lpstr>
      <vt:lpstr>Corbel</vt:lpstr>
      <vt:lpstr>Wingdings 3</vt:lpstr>
      <vt:lpstr>Naelektreno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ZASNOVA</dc:title>
  <dc:creator>Vilar, Polona</dc:creator>
  <cp:lastModifiedBy>Vilar, Polona</cp:lastModifiedBy>
  <cp:revision>48</cp:revision>
  <dcterms:created xsi:type="dcterms:W3CDTF">2023-10-06T07:25:06Z</dcterms:created>
  <dcterms:modified xsi:type="dcterms:W3CDTF">2023-11-16T09:18:32Z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