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9" r:id="rId3"/>
    <p:sldId id="261" r:id="rId4"/>
    <p:sldId id="262" r:id="rId5"/>
    <p:sldId id="268" r:id="rId6"/>
    <p:sldId id="263" r:id="rId7"/>
    <p:sldId id="265" r:id="rId8"/>
    <p:sldId id="269" r:id="rId9"/>
    <p:sldId id="277" r:id="rId10"/>
    <p:sldId id="275" r:id="rId11"/>
    <p:sldId id="282" r:id="rId12"/>
    <p:sldId id="280" r:id="rId1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4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3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8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5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70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03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42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72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6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4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5/16/2023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7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5/16/2023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0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4800" dirty="0" smtClean="0"/>
              <a:t>NPVI – krovna skupina</a:t>
            </a:r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900" b="1" dirty="0" smtClean="0"/>
              <a:t>P</a:t>
            </a:r>
            <a:r>
              <a:rPr lang="sl-SI" sz="4900" b="1" dirty="0" smtClean="0"/>
              <a:t>redšolska vzgoja - izzivi</a:t>
            </a:r>
            <a:endParaRPr lang="sl-SI" sz="49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615562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</a:rPr>
              <a:t>              </a:t>
            </a:r>
          </a:p>
          <a:p>
            <a:endParaRPr lang="sl-SI" b="1" dirty="0">
              <a:solidFill>
                <a:srgbClr val="C00000"/>
              </a:solidFill>
            </a:endParaRPr>
          </a:p>
          <a:p>
            <a:r>
              <a:rPr lang="sl-SI" dirty="0" smtClean="0"/>
              <a:t>Ljubljana, </a:t>
            </a:r>
            <a:r>
              <a:rPr lang="sl-SI" dirty="0" smtClean="0"/>
              <a:t>16</a:t>
            </a:r>
            <a:r>
              <a:rPr lang="sl-SI" dirty="0" smtClean="0"/>
              <a:t>. 5. </a:t>
            </a:r>
            <a:r>
              <a:rPr lang="sl-SI" dirty="0" smtClean="0"/>
              <a:t>2023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86344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Tematike, ki jih je potrebno še posebej nasloviti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521248" y="1963481"/>
            <a:ext cx="9603275" cy="3450613"/>
          </a:xfrm>
        </p:spPr>
        <p:txBody>
          <a:bodyPr>
            <a:normAutofit lnSpcReduction="10000"/>
          </a:bodyPr>
          <a:lstStyle/>
          <a:p>
            <a:r>
              <a:rPr lang="sl-SI" sz="2800" b="1" dirty="0" smtClean="0"/>
              <a:t>učenje </a:t>
            </a:r>
            <a:r>
              <a:rPr lang="sl-SI" sz="2800" b="1" dirty="0" smtClean="0"/>
              <a:t>socialnih </a:t>
            </a:r>
            <a:r>
              <a:rPr lang="sl-SI" sz="2800" b="1" dirty="0" smtClean="0"/>
              <a:t>veščin </a:t>
            </a:r>
          </a:p>
          <a:p>
            <a:r>
              <a:rPr lang="sl-SI" sz="2800" b="1" dirty="0" smtClean="0"/>
              <a:t>spodbujanje </a:t>
            </a:r>
            <a:r>
              <a:rPr lang="sl-SI" sz="2800" b="1" dirty="0" smtClean="0"/>
              <a:t>empatije, govora, komunikacije, </a:t>
            </a:r>
            <a:r>
              <a:rPr lang="sl-SI" sz="2800" b="1" dirty="0" smtClean="0"/>
              <a:t>zgodnje pismenosti</a:t>
            </a:r>
            <a:endParaRPr lang="sl-SI" dirty="0"/>
          </a:p>
          <a:p>
            <a:r>
              <a:rPr lang="sl-SI" sz="2800" b="1" dirty="0" smtClean="0"/>
              <a:t>načrtno </a:t>
            </a:r>
            <a:r>
              <a:rPr lang="sl-SI" sz="2800" b="1" dirty="0" smtClean="0"/>
              <a:t>spodbujati </a:t>
            </a:r>
            <a:r>
              <a:rPr lang="sl-SI" sz="2800" b="1" dirty="0" smtClean="0"/>
              <a:t>gibanje -</a:t>
            </a:r>
            <a:r>
              <a:rPr lang="sl-SI" sz="2800" dirty="0" smtClean="0"/>
              <a:t> </a:t>
            </a:r>
            <a:r>
              <a:rPr lang="sl-SI" sz="2800" dirty="0" smtClean="0"/>
              <a:t>med dejavnostmi, učijo se v gibanju</a:t>
            </a:r>
            <a:r>
              <a:rPr lang="sl-SI" sz="2800" dirty="0" smtClean="0"/>
              <a:t>,</a:t>
            </a:r>
          </a:p>
          <a:p>
            <a:r>
              <a:rPr lang="sl-SI" dirty="0" smtClean="0"/>
              <a:t>vključiti </a:t>
            </a:r>
            <a:r>
              <a:rPr lang="sl-SI" dirty="0"/>
              <a:t>t. i. </a:t>
            </a:r>
            <a:r>
              <a:rPr lang="sl-SI" b="1" dirty="0"/>
              <a:t>zamolčane (tabu) teme, </a:t>
            </a:r>
            <a:r>
              <a:rPr lang="sl-SI" dirty="0"/>
              <a:t>kot so smrt, nasilje, vojna, nacionalizem, </a:t>
            </a:r>
            <a:r>
              <a:rPr lang="sl-SI" dirty="0" err="1"/>
              <a:t>starizem</a:t>
            </a:r>
            <a:r>
              <a:rPr lang="sl-SI" dirty="0"/>
              <a:t>, enakost spolov</a:t>
            </a:r>
            <a:r>
              <a:rPr lang="sl-SI" dirty="0" smtClean="0"/>
              <a:t>.</a:t>
            </a:r>
          </a:p>
          <a:p>
            <a:r>
              <a:rPr lang="sl-SI" dirty="0" smtClean="0"/>
              <a:t>Okrepitev svetovalnih služb</a:t>
            </a:r>
            <a:endParaRPr lang="sl-SI" dirty="0"/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3697502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Jezik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Uvajanje tujega jezika </a:t>
            </a:r>
            <a:r>
              <a:rPr lang="sl-SI" b="1" dirty="0" smtClean="0"/>
              <a:t>ne </a:t>
            </a:r>
            <a:r>
              <a:rPr lang="sl-SI" b="1" dirty="0"/>
              <a:t>predlagamo </a:t>
            </a:r>
            <a:r>
              <a:rPr lang="sl-SI" dirty="0" smtClean="0"/>
              <a:t>(razen Poljske in Cipra tega drugi </a:t>
            </a:r>
            <a:r>
              <a:rPr lang="sl-SI" dirty="0" err="1" smtClean="0"/>
              <a:t>kurikuli</a:t>
            </a:r>
            <a:r>
              <a:rPr lang="sl-SI" dirty="0" smtClean="0"/>
              <a:t> ne poznajo), </a:t>
            </a:r>
          </a:p>
          <a:p>
            <a:r>
              <a:rPr lang="sl-SI" dirty="0" smtClean="0"/>
              <a:t>nujno </a:t>
            </a:r>
            <a:r>
              <a:rPr lang="sl-SI" dirty="0"/>
              <a:t>je treba najti možnosti in operativne rešitve za </a:t>
            </a:r>
            <a:r>
              <a:rPr lang="sl-SI" b="1" dirty="0"/>
              <a:t>spodbujanje materinščine otrok beguncev, </a:t>
            </a:r>
            <a:r>
              <a:rPr lang="sl-SI" b="1" dirty="0" smtClean="0"/>
              <a:t>tujcev, ki jih je v vrtcih čedalje več</a:t>
            </a:r>
          </a:p>
          <a:p>
            <a:r>
              <a:rPr lang="sl-SI" b="1" dirty="0" smtClean="0"/>
              <a:t>Poučevanje slovenščine naj ostane v domeni vzgojitelja – nižji normativ – </a:t>
            </a:r>
            <a:r>
              <a:rPr lang="sl-SI" dirty="0" smtClean="0"/>
              <a:t>otroci tujcev</a:t>
            </a:r>
            <a:endParaRPr lang="sl-SI" dirty="0"/>
          </a:p>
          <a:p>
            <a:r>
              <a:rPr lang="sl-SI" dirty="0"/>
              <a:t>V </a:t>
            </a:r>
            <a:r>
              <a:rPr lang="sl-SI" b="1" dirty="0"/>
              <a:t>narodnostno in jezikovno mešanem okolju se ohranijo sedanje rešitve dvojezičnosti </a:t>
            </a:r>
            <a:r>
              <a:rPr lang="sl-SI" dirty="0"/>
              <a:t>(madžarščina, italijanščina</a:t>
            </a:r>
            <a:r>
              <a:rPr lang="sl-SI" dirty="0" smtClean="0"/>
              <a:t>), povsod izzivi z ohranjanjem slovenskega jezika.   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90981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Digitalizacija – kritična digitalna pismenost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  <a:p>
            <a:r>
              <a:rPr lang="sl-SI" dirty="0" smtClean="0"/>
              <a:t>Razjasnitev pojma (oprema, usposabljanje strokovnih delavcev, uvajanje v procesni del – kako in na kakšen način?)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/>
              <a:t>Digitalna in zelena preobrazba </a:t>
            </a:r>
            <a:r>
              <a:rPr lang="sl-SI" dirty="0" smtClean="0"/>
              <a:t>se lahko umesti </a:t>
            </a:r>
            <a:r>
              <a:rPr lang="sl-SI" dirty="0"/>
              <a:t>med </a:t>
            </a:r>
            <a:r>
              <a:rPr lang="sl-SI" dirty="0" smtClean="0"/>
              <a:t>cilje </a:t>
            </a:r>
            <a:r>
              <a:rPr lang="sl-SI" dirty="0"/>
              <a:t>in </a:t>
            </a:r>
            <a:r>
              <a:rPr lang="sl-SI" dirty="0" smtClean="0"/>
              <a:t>dejavnosti </a:t>
            </a:r>
            <a:r>
              <a:rPr lang="sl-SI" dirty="0"/>
              <a:t>v  </a:t>
            </a:r>
            <a:r>
              <a:rPr lang="sl-SI" dirty="0" err="1" smtClean="0"/>
              <a:t>kurikulu</a:t>
            </a:r>
            <a:r>
              <a:rPr lang="sl-SI" dirty="0" smtClean="0"/>
              <a:t>, </a:t>
            </a:r>
            <a:r>
              <a:rPr lang="sl-SI" b="1" dirty="0" smtClean="0"/>
              <a:t>vendar premišljeno, strokovno in z jasnim namenom. 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27610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Vključevanje v vrtec – enakost in pravičnost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l-SI" sz="3900" dirty="0" smtClean="0"/>
          </a:p>
          <a:p>
            <a:r>
              <a:rPr lang="sl-SI" b="1" dirty="0" smtClean="0"/>
              <a:t>Dostopnost </a:t>
            </a:r>
            <a:r>
              <a:rPr lang="sl-SI" b="1" dirty="0" smtClean="0">
                <a:latin typeface="+mj-lt"/>
              </a:rPr>
              <a:t>vrtcev</a:t>
            </a:r>
            <a:r>
              <a:rPr lang="sl-SI" dirty="0" smtClean="0"/>
              <a:t>: </a:t>
            </a:r>
            <a:r>
              <a:rPr lang="sl-SI" dirty="0" smtClean="0"/>
              <a:t>10. člen – </a:t>
            </a:r>
            <a:r>
              <a:rPr lang="sl-SI" dirty="0" err="1" smtClean="0"/>
              <a:t>Zvrt</a:t>
            </a:r>
            <a:r>
              <a:rPr lang="sl-SI" dirty="0" smtClean="0"/>
              <a:t> -zagotoviti </a:t>
            </a:r>
            <a:r>
              <a:rPr lang="sl-SI" dirty="0" smtClean="0"/>
              <a:t>vsem staršem možnosti za vključitev njihovih otrok v vrtec (paziti predvsem na 1. starostno obdobje). </a:t>
            </a:r>
            <a:endParaRPr lang="sl-SI" dirty="0" smtClean="0"/>
          </a:p>
          <a:p>
            <a:pPr lvl="0"/>
            <a:r>
              <a:rPr lang="sl-SI" b="1" dirty="0" smtClean="0"/>
              <a:t>Odgovornost družbe</a:t>
            </a:r>
            <a:r>
              <a:rPr lang="sl-SI" dirty="0" smtClean="0"/>
              <a:t> – prepoznane stiske staršev</a:t>
            </a:r>
            <a:endParaRPr lang="sl-SI" dirty="0"/>
          </a:p>
          <a:p>
            <a:r>
              <a:rPr lang="sl-SI" b="1" dirty="0"/>
              <a:t>Velikost </a:t>
            </a:r>
            <a:r>
              <a:rPr lang="sl-SI" b="1" dirty="0" smtClean="0"/>
              <a:t>vrtcev (do </a:t>
            </a:r>
            <a:r>
              <a:rPr lang="sl-SI" b="1" dirty="0"/>
              <a:t>30 oddelkov) </a:t>
            </a:r>
            <a:r>
              <a:rPr lang="sl-SI" dirty="0"/>
              <a:t>in razpršenost vrtcev (glede na potrebe – trajnostni razvoj in trajnostna mobilnost)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89341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Delež vključenih otrok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sl-SI" sz="3200" b="1" dirty="0" smtClean="0"/>
              <a:t>Povečati deleže vključenih otrok v vrtec in paziti na strukturo vključenih otrok</a:t>
            </a:r>
            <a:r>
              <a:rPr lang="sl-SI" sz="3200" dirty="0" smtClean="0"/>
              <a:t> (še vedno neustrezno glede na </a:t>
            </a:r>
            <a:r>
              <a:rPr lang="sl-SI" sz="3200" dirty="0" smtClean="0"/>
              <a:t>socialno ekonomski status</a:t>
            </a:r>
            <a:r>
              <a:rPr lang="sl-SI" sz="3200" dirty="0" smtClean="0"/>
              <a:t> </a:t>
            </a:r>
            <a:r>
              <a:rPr lang="sl-SI" sz="3200" dirty="0" smtClean="0"/>
              <a:t>družin, posamezne regije, otroke Romov, otroke tujcev in beguncev). </a:t>
            </a:r>
          </a:p>
          <a:p>
            <a:r>
              <a:rPr lang="sl-SI" sz="3200" b="1" dirty="0" smtClean="0"/>
              <a:t>Regijska vključenost</a:t>
            </a:r>
            <a:r>
              <a:rPr lang="sl-SI" sz="3200" b="1" dirty="0" smtClean="0"/>
              <a:t> </a:t>
            </a:r>
            <a:r>
              <a:rPr lang="sl-SI" sz="3200" dirty="0" smtClean="0"/>
              <a:t>(npr. JV) in ciljne skupine (npr. vrtec pride v romsko naselje); </a:t>
            </a:r>
            <a:endParaRPr lang="sl-SI" sz="3200" dirty="0" smtClean="0"/>
          </a:p>
          <a:p>
            <a:r>
              <a:rPr lang="sl-SI" sz="3200" b="1" dirty="0"/>
              <a:t>S</a:t>
            </a:r>
            <a:r>
              <a:rPr lang="sl-SI" sz="3200" b="1" dirty="0" smtClean="0"/>
              <a:t>trokovne </a:t>
            </a:r>
            <a:r>
              <a:rPr lang="sl-SI" sz="3200" b="1" dirty="0" smtClean="0"/>
              <a:t>razlage </a:t>
            </a:r>
            <a:r>
              <a:rPr lang="sl-SI" sz="3200" b="1" dirty="0" smtClean="0"/>
              <a:t>in promocija pomena </a:t>
            </a:r>
            <a:r>
              <a:rPr lang="sl-SI" sz="3200" b="1" dirty="0" smtClean="0"/>
              <a:t>predšolske vzgoje </a:t>
            </a:r>
            <a:r>
              <a:rPr lang="sl-SI" sz="3200" dirty="0" smtClean="0"/>
              <a:t>(že zgodaj, celodnevni programi; šola za starše – </a:t>
            </a:r>
            <a:r>
              <a:rPr lang="sl-SI" sz="3200" dirty="0" smtClean="0"/>
              <a:t>pediatri). 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2191476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Programi vrtca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x-none" sz="2400" b="1" dirty="0" smtClean="0"/>
              <a:t>dnevn</a:t>
            </a:r>
            <a:r>
              <a:rPr lang="sl-SI" sz="2400" b="1" dirty="0" smtClean="0"/>
              <a:t>i</a:t>
            </a:r>
            <a:r>
              <a:rPr lang="x-none" sz="2400" b="1" dirty="0" smtClean="0"/>
              <a:t> program</a:t>
            </a:r>
            <a:r>
              <a:rPr lang="sl-SI" sz="2400" dirty="0" smtClean="0"/>
              <a:t>i</a:t>
            </a:r>
            <a:r>
              <a:rPr lang="x-none" sz="2400" dirty="0" smtClean="0"/>
              <a:t>, ki trajajo od šest do devet ur in se lahko izvajajo dopoldne, popoldne, celodnevno ali izmenično,</a:t>
            </a:r>
            <a:r>
              <a:rPr lang="sl-SI" sz="2400" dirty="0" smtClean="0"/>
              <a:t> (izvaja se v nekaj državah, med drugim tudi v Sloveniji)</a:t>
            </a:r>
          </a:p>
          <a:p>
            <a:r>
              <a:rPr lang="x-none" sz="2400" b="1" dirty="0" smtClean="0"/>
              <a:t>poldnevn</a:t>
            </a:r>
            <a:r>
              <a:rPr lang="sl-SI" sz="2400" b="1" dirty="0" smtClean="0"/>
              <a:t>i</a:t>
            </a:r>
            <a:r>
              <a:rPr lang="x-none" sz="2400" b="1" dirty="0" smtClean="0"/>
              <a:t> program</a:t>
            </a:r>
            <a:r>
              <a:rPr lang="sl-SI" sz="2400" dirty="0" smtClean="0"/>
              <a:t>i</a:t>
            </a:r>
            <a:r>
              <a:rPr lang="x-none" sz="2400" dirty="0" smtClean="0"/>
              <a:t>, ki trajajo od štiri do šest ur in se lahko izvajajo dopoldne, popoldne ali izmenično in</a:t>
            </a:r>
            <a:endParaRPr lang="sl-SI" sz="2400" dirty="0" smtClean="0"/>
          </a:p>
          <a:p>
            <a:r>
              <a:rPr lang="x-none" sz="2400" b="1" dirty="0" smtClean="0"/>
              <a:t>krajš</a:t>
            </a:r>
            <a:r>
              <a:rPr lang="sl-SI" sz="2400" b="1" dirty="0" smtClean="0"/>
              <a:t>i</a:t>
            </a:r>
            <a:r>
              <a:rPr lang="x-none" sz="2400" b="1" dirty="0" smtClean="0"/>
              <a:t> program</a:t>
            </a:r>
            <a:r>
              <a:rPr lang="sl-SI" sz="2400" b="1" dirty="0" smtClean="0"/>
              <a:t>i</a:t>
            </a:r>
            <a:r>
              <a:rPr lang="x-none" sz="2400" dirty="0" smtClean="0"/>
              <a:t>, ki trajajo od 240 do 720 ur letno. </a:t>
            </a:r>
            <a:endParaRPr lang="sl-SI" sz="2400" dirty="0" smtClean="0"/>
          </a:p>
          <a:p>
            <a:pPr marL="0" indent="0">
              <a:buNone/>
            </a:pPr>
            <a:endParaRPr lang="sl-SI" sz="2400" dirty="0" smtClean="0"/>
          </a:p>
          <a:p>
            <a:pPr marL="0" indent="0" algn="ctr">
              <a:buNone/>
            </a:pPr>
            <a:r>
              <a:rPr lang="sl-SI" sz="2400" dirty="0" smtClean="0">
                <a:solidFill>
                  <a:srgbClr val="FF0000"/>
                </a:solidFill>
              </a:rPr>
              <a:t>Pozitivni učinek vrtca je prepoznan ob dolgotrajni vključenosti. </a:t>
            </a:r>
          </a:p>
          <a:p>
            <a:pPr marL="0" indent="0" algn="ctr">
              <a:buNone/>
            </a:pPr>
            <a:r>
              <a:rPr lang="sl-SI" sz="2400" dirty="0" smtClean="0"/>
              <a:t>(kontinuiteta, pripadnost, obstoj, usvajanje novih navad,…)</a:t>
            </a:r>
          </a:p>
          <a:p>
            <a:pPr marL="0" indent="0">
              <a:buNone/>
            </a:pPr>
            <a:endParaRPr lang="sl-SI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sl-SI" sz="2400" dirty="0" smtClean="0"/>
          </a:p>
        </p:txBody>
      </p:sp>
    </p:spTree>
    <p:extLst>
      <p:ext uri="{BB962C8B-B14F-4D97-AF65-F5344CB8AC3E}">
        <p14:creationId xmlns:p14="http://schemas.microsoft.com/office/powerpoint/2010/main" val="269810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Financiranje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b="1" dirty="0" smtClean="0"/>
              <a:t>Okrepiti </a:t>
            </a:r>
            <a:r>
              <a:rPr lang="sl-SI" dirty="0" smtClean="0"/>
              <a:t>i</a:t>
            </a:r>
            <a:r>
              <a:rPr lang="sl-SI" sz="2800" dirty="0" smtClean="0"/>
              <a:t>nvesticije s strani države, </a:t>
            </a:r>
            <a:r>
              <a:rPr lang="sl-SI" sz="2800" dirty="0" smtClean="0"/>
              <a:t>s katerimi se </a:t>
            </a:r>
            <a:r>
              <a:rPr lang="sl-SI" sz="2800" b="1" dirty="0" smtClean="0"/>
              <a:t>zagotovi mrežo vrtcev po celotni </a:t>
            </a:r>
            <a:r>
              <a:rPr lang="sl-SI" b="1" dirty="0" smtClean="0"/>
              <a:t>državi</a:t>
            </a:r>
            <a:r>
              <a:rPr lang="sl-SI" sz="2800" b="1" dirty="0" smtClean="0"/>
              <a:t> </a:t>
            </a:r>
            <a:r>
              <a:rPr lang="sl-SI" sz="2800" dirty="0" smtClean="0"/>
              <a:t>(možnost, da se vključijo vsi otroci). </a:t>
            </a:r>
            <a:endParaRPr lang="sl-SI" sz="2800" dirty="0" smtClean="0"/>
          </a:p>
          <a:p>
            <a:r>
              <a:rPr lang="sl-SI" sz="2800" b="1" dirty="0" smtClean="0"/>
              <a:t>Zadnji </a:t>
            </a:r>
            <a:r>
              <a:rPr lang="sl-SI" sz="2800" b="1" dirty="0" smtClean="0"/>
              <a:t>dve leti vrtca sta brezplačni za starše </a:t>
            </a:r>
            <a:r>
              <a:rPr lang="sl-SI" sz="2800" dirty="0" smtClean="0"/>
              <a:t>(ohranitev programa v celoti). </a:t>
            </a:r>
            <a:endParaRPr lang="sl-SI" sz="2800" dirty="0" smtClean="0"/>
          </a:p>
          <a:p>
            <a:r>
              <a:rPr lang="sl-SI" sz="2800" dirty="0" smtClean="0"/>
              <a:t>Zagotoviti </a:t>
            </a:r>
            <a:r>
              <a:rPr lang="sl-SI" sz="2800" dirty="0" smtClean="0"/>
              <a:t>primerljivost cen v različnih občinah </a:t>
            </a:r>
            <a:endParaRPr lang="sl-SI" sz="2800" dirty="0" smtClean="0"/>
          </a:p>
          <a:p>
            <a:r>
              <a:rPr lang="sl-SI" sz="2800" dirty="0" smtClean="0"/>
              <a:t>Zgornji </a:t>
            </a:r>
            <a:r>
              <a:rPr lang="sl-SI" sz="2800" dirty="0" smtClean="0"/>
              <a:t>znesek cene vrtca za starše je treba </a:t>
            </a:r>
            <a:r>
              <a:rPr lang="sl-SI" sz="2800" dirty="0" smtClean="0"/>
              <a:t>znižati, prenoviti lestvico </a:t>
            </a:r>
            <a:r>
              <a:rPr lang="sl-SI" sz="2800" dirty="0" smtClean="0"/>
              <a:t>plačil staršev </a:t>
            </a:r>
            <a:endParaRPr lang="sl-SI" sz="2800" dirty="0" smtClean="0"/>
          </a:p>
          <a:p>
            <a:r>
              <a:rPr lang="sl-SI" sz="2800" b="1" dirty="0" smtClean="0"/>
              <a:t>Diferencirano </a:t>
            </a:r>
            <a:r>
              <a:rPr lang="sl-SI" sz="2800" b="1" dirty="0" smtClean="0"/>
              <a:t>financiranje vrtcev  glede na nekatere kazalce,</a:t>
            </a:r>
            <a:r>
              <a:rPr lang="sl-SI" sz="2800" dirty="0" smtClean="0"/>
              <a:t> npr. veliko otrok Romov, beguncev</a:t>
            </a:r>
            <a:r>
              <a:rPr lang="sl-SI" sz="2800" dirty="0" smtClean="0"/>
              <a:t>,</a:t>
            </a:r>
            <a:r>
              <a:rPr lang="sl-SI" dirty="0" smtClean="0"/>
              <a:t> OPP</a:t>
            </a:r>
            <a:r>
              <a:rPr lang="sl-SI" sz="2800" dirty="0" smtClean="0"/>
              <a:t> </a:t>
            </a:r>
            <a:r>
              <a:rPr lang="sl-SI" sz="2800" dirty="0" smtClean="0"/>
              <a:t>(rabijo več različne literature, </a:t>
            </a:r>
            <a:r>
              <a:rPr lang="sl-SI" dirty="0" smtClean="0"/>
              <a:t>didaktike</a:t>
            </a:r>
            <a:r>
              <a:rPr lang="sl-SI" sz="2800" dirty="0" smtClean="0"/>
              <a:t> </a:t>
            </a:r>
            <a:r>
              <a:rPr lang="sl-SI" sz="2800" dirty="0" smtClean="0"/>
              <a:t>…). 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418023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Izvedbena raven – zavedanje vloge vrtca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sz="3200" dirty="0" smtClean="0"/>
              <a:t>Vsakemu otroku </a:t>
            </a:r>
            <a:r>
              <a:rPr lang="sl-SI" sz="3200" dirty="0" smtClean="0"/>
              <a:t>zagotoviti optimalni </a:t>
            </a:r>
            <a:r>
              <a:rPr lang="sl-SI" sz="3200" dirty="0" smtClean="0"/>
              <a:t>razvoj - enake </a:t>
            </a:r>
            <a:r>
              <a:rPr lang="sl-SI" sz="3200" dirty="0" smtClean="0"/>
              <a:t>izobraževalne </a:t>
            </a:r>
            <a:r>
              <a:rPr lang="sl-SI" sz="3200" dirty="0" smtClean="0"/>
              <a:t>možnosti </a:t>
            </a:r>
          </a:p>
          <a:p>
            <a:r>
              <a:rPr lang="sl-SI" sz="3200" dirty="0" smtClean="0"/>
              <a:t>Kompenzacijska </a:t>
            </a:r>
            <a:r>
              <a:rPr lang="sl-SI" sz="3200" dirty="0" smtClean="0"/>
              <a:t>vloga </a:t>
            </a:r>
            <a:r>
              <a:rPr lang="sl-SI" sz="3200" dirty="0" smtClean="0"/>
              <a:t>vrtca – širši družbeni kontekst</a:t>
            </a:r>
          </a:p>
          <a:p>
            <a:r>
              <a:rPr lang="sl-SI" sz="3200" dirty="0"/>
              <a:t>O</a:t>
            </a:r>
            <a:r>
              <a:rPr lang="sl-SI" sz="3200" dirty="0" smtClean="0"/>
              <a:t>pazne razlike v razvoju med spoloma</a:t>
            </a:r>
            <a:r>
              <a:rPr lang="sl-SI" sz="3200" dirty="0" smtClean="0"/>
              <a:t> </a:t>
            </a:r>
            <a:endParaRPr lang="sl-SI" sz="3200" dirty="0" smtClean="0"/>
          </a:p>
          <a:p>
            <a:r>
              <a:rPr lang="sl-SI" sz="3200" b="1" dirty="0" smtClean="0"/>
              <a:t>Dodatno </a:t>
            </a:r>
            <a:r>
              <a:rPr lang="sl-SI" sz="3200" b="1" dirty="0" smtClean="0"/>
              <a:t>izobraževanje </a:t>
            </a:r>
            <a:r>
              <a:rPr lang="sl-SI" sz="3200" b="1" dirty="0" smtClean="0"/>
              <a:t>vzgojiteljic </a:t>
            </a:r>
            <a:r>
              <a:rPr lang="sl-SI" sz="3200" b="1" dirty="0" smtClean="0"/>
              <a:t>za delo z različnimi otroki</a:t>
            </a:r>
            <a:r>
              <a:rPr lang="sl-SI" sz="3200" dirty="0" smtClean="0"/>
              <a:t>, </a:t>
            </a:r>
            <a:r>
              <a:rPr lang="sl-SI" sz="3200" dirty="0" smtClean="0">
                <a:solidFill>
                  <a:srgbClr val="FF0000"/>
                </a:solidFill>
              </a:rPr>
              <a:t>v oddelku dve vzgojiteljici</a:t>
            </a:r>
            <a:r>
              <a:rPr lang="sl-SI" sz="3200" dirty="0" smtClean="0"/>
              <a:t>, </a:t>
            </a:r>
            <a:r>
              <a:rPr lang="sl-SI" sz="3200" dirty="0" smtClean="0"/>
              <a:t>jačanje </a:t>
            </a:r>
            <a:r>
              <a:rPr lang="sl-SI" sz="3200" dirty="0" smtClean="0"/>
              <a:t>njihovega kulturnega </a:t>
            </a:r>
            <a:r>
              <a:rPr lang="sl-SI" sz="3200" dirty="0" smtClean="0"/>
              <a:t>kapitala, </a:t>
            </a:r>
          </a:p>
          <a:p>
            <a:r>
              <a:rPr lang="sl-SI" sz="3200" b="1" dirty="0" smtClean="0"/>
              <a:t>Prepoznavanje otrok z visokimi potenciali </a:t>
            </a:r>
            <a:r>
              <a:rPr lang="sl-SI" sz="3200" dirty="0" smtClean="0"/>
              <a:t>– zadošča individualizacija pri delu z njimi</a:t>
            </a:r>
            <a:r>
              <a:rPr lang="sl-SI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416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Povezovanje – prehod iz vrtca v šolo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Vidik pravičnosti </a:t>
            </a:r>
            <a:r>
              <a:rPr lang="sl-SI" sz="3200" b="1" dirty="0" smtClean="0"/>
              <a:t>do otrok in do sistema </a:t>
            </a:r>
            <a:r>
              <a:rPr lang="sl-SI" sz="3200" dirty="0" smtClean="0"/>
              <a:t>- vstop </a:t>
            </a:r>
            <a:r>
              <a:rPr lang="sl-SI" sz="3200" dirty="0" smtClean="0"/>
              <a:t>v šolo s 6 </a:t>
            </a:r>
            <a:r>
              <a:rPr lang="sl-SI" sz="3200" dirty="0" smtClean="0"/>
              <a:t>leti (program, oprema, socialno okolje, izzivi,…).</a:t>
            </a:r>
          </a:p>
          <a:p>
            <a:r>
              <a:rPr lang="sl-SI" sz="3200" dirty="0" smtClean="0"/>
              <a:t>Z</a:t>
            </a:r>
            <a:r>
              <a:rPr lang="sl-SI" sz="3200" dirty="0" smtClean="0"/>
              <a:t>agotoviti </a:t>
            </a:r>
            <a:r>
              <a:rPr lang="sl-SI" sz="3200" dirty="0" smtClean="0"/>
              <a:t>dovolj prostora v vrtcu za vse otroke; popaziti na robne skupine</a:t>
            </a:r>
            <a:r>
              <a:rPr lang="sl-SI" sz="3200" dirty="0" smtClean="0"/>
              <a:t>.</a:t>
            </a:r>
          </a:p>
          <a:p>
            <a:r>
              <a:rPr lang="sl-SI" sz="3200" dirty="0" smtClean="0"/>
              <a:t>N</a:t>
            </a:r>
            <a:r>
              <a:rPr lang="sl-SI" sz="3200" dirty="0" smtClean="0"/>
              <a:t>araščanje </a:t>
            </a:r>
            <a:r>
              <a:rPr lang="sl-SI" sz="3200" dirty="0"/>
              <a:t>deleža odlogov všolanja za šoloobvezne </a:t>
            </a:r>
            <a:r>
              <a:rPr lang="sl-SI" sz="3200" dirty="0" smtClean="0"/>
              <a:t>otroke</a:t>
            </a:r>
            <a:r>
              <a:rPr lang="sl-SI" dirty="0" smtClean="0"/>
              <a:t>. </a:t>
            </a:r>
            <a:endParaRPr lang="sl-SI" dirty="0"/>
          </a:p>
          <a:p>
            <a:pPr marL="0" indent="0">
              <a:buNone/>
            </a:pPr>
            <a:endParaRPr lang="sl-SI" sz="3200" dirty="0" smtClean="0"/>
          </a:p>
          <a:p>
            <a:pPr marL="0" indent="0" algn="ctr">
              <a:buNone/>
            </a:pPr>
            <a:r>
              <a:rPr lang="sl-SI" sz="3600" dirty="0">
                <a:solidFill>
                  <a:srgbClr val="FF0000"/>
                </a:solidFill>
              </a:rPr>
              <a:t>V</a:t>
            </a:r>
            <a:r>
              <a:rPr lang="sl-SI" sz="3600" dirty="0" smtClean="0">
                <a:solidFill>
                  <a:srgbClr val="FF0000"/>
                </a:solidFill>
              </a:rPr>
              <a:t> prvem razredu naj bo obvezno kot druga učiteljica -vzgojiteljica</a:t>
            </a:r>
            <a:endParaRPr lang="sl-SI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136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Kakovost v vrtcu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sl-SI" dirty="0">
                <a:solidFill>
                  <a:srgbClr val="FF0000"/>
                </a:solidFill>
              </a:rPr>
              <a:t>Sistemska</a:t>
            </a:r>
            <a:r>
              <a:rPr lang="sl-SI" dirty="0"/>
              <a:t> – 17. člen </a:t>
            </a:r>
            <a:r>
              <a:rPr lang="sl-SI" dirty="0" err="1" smtClean="0"/>
              <a:t>Zvrt</a:t>
            </a:r>
            <a:r>
              <a:rPr lang="sl-SI" dirty="0" smtClean="0"/>
              <a:t>; </a:t>
            </a:r>
            <a:r>
              <a:rPr lang="sl-SI" b="1" dirty="0" smtClean="0"/>
              <a:t>normativi</a:t>
            </a:r>
            <a:r>
              <a:rPr lang="sl-SI" dirty="0"/>
              <a:t>: + 2 otroka, igralna površina 3m – Pravilnik o minimalnih tehničnih pogojih«, </a:t>
            </a:r>
            <a:r>
              <a:rPr lang="sl-SI" b="1" dirty="0" smtClean="0"/>
              <a:t>združevanje vrtcev v centre </a:t>
            </a:r>
            <a:r>
              <a:rPr lang="sl-SI" dirty="0" smtClean="0"/>
              <a:t>izobrazba</a:t>
            </a:r>
            <a:r>
              <a:rPr lang="sl-SI" dirty="0"/>
              <a:t>, zakonodaja - </a:t>
            </a:r>
            <a:r>
              <a:rPr lang="sl-SI" b="1" dirty="0"/>
              <a:t>Premalo povezav med vrtčevsko zakonodajo in osnovnošolsko</a:t>
            </a:r>
            <a:r>
              <a:rPr lang="sl-SI" dirty="0"/>
              <a:t>, težave pri </a:t>
            </a:r>
            <a:r>
              <a:rPr lang="sl-SI" dirty="0" smtClean="0"/>
              <a:t>prehodih in prenosih znanja</a:t>
            </a:r>
          </a:p>
          <a:p>
            <a:pPr marL="0" indent="0">
              <a:buNone/>
            </a:pPr>
            <a:r>
              <a:rPr lang="sl-SI" dirty="0" smtClean="0"/>
              <a:t>  Katera znanja, spretnosti in veščine naj ima otrok ob vstopu v šolo?</a:t>
            </a:r>
            <a:endParaRPr lang="sl-SI" dirty="0"/>
          </a:p>
          <a:p>
            <a:pPr lvl="0"/>
            <a:r>
              <a:rPr lang="sl-SI" dirty="0" smtClean="0">
                <a:solidFill>
                  <a:srgbClr val="FF0000"/>
                </a:solidFill>
              </a:rPr>
              <a:t>Procesna</a:t>
            </a:r>
            <a:r>
              <a:rPr lang="sl-SI" dirty="0" smtClean="0"/>
              <a:t>: Pomanjkanje </a:t>
            </a:r>
            <a:r>
              <a:rPr lang="sl-SI" dirty="0"/>
              <a:t>strokovne podpore – prenova študijskih programov, da bodo strokovni delavci znali delati samorefleksijo in vključevati čim </a:t>
            </a:r>
            <a:r>
              <a:rPr lang="sl-SI" dirty="0" smtClean="0"/>
              <a:t>več participacije otrok, </a:t>
            </a:r>
            <a:r>
              <a:rPr lang="sl-SI" dirty="0"/>
              <a:t>graditi na že </a:t>
            </a:r>
            <a:r>
              <a:rPr lang="sl-SI" dirty="0" smtClean="0"/>
              <a:t>usvojenih izkušnjah,… </a:t>
            </a:r>
          </a:p>
          <a:p>
            <a:pPr lvl="0"/>
            <a:r>
              <a:rPr lang="sl-SI" dirty="0" smtClean="0">
                <a:solidFill>
                  <a:srgbClr val="FF0000"/>
                </a:solidFill>
              </a:rPr>
              <a:t>Kadrovski izzivi</a:t>
            </a:r>
            <a:r>
              <a:rPr lang="sl-SI" dirty="0" smtClean="0"/>
              <a:t>: absentizem, izgorelost, pomanjkanje kadrov in želje za delo v pedagoškem poklicu (nagrada?), empatija, profesionalnost, ugled,…</a:t>
            </a:r>
          </a:p>
          <a:p>
            <a:pPr marL="0" indent="0">
              <a:buNone/>
            </a:pPr>
            <a:endParaRPr lang="sl-SI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33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Otroci s posebnimi potrebami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sz="2800" b="1" dirty="0" smtClean="0"/>
              <a:t>Vedno </a:t>
            </a:r>
            <a:r>
              <a:rPr lang="sl-SI" sz="2800" b="1" dirty="0" smtClean="0"/>
              <a:t>več </a:t>
            </a:r>
            <a:r>
              <a:rPr lang="sl-SI" dirty="0" smtClean="0"/>
              <a:t>OPP</a:t>
            </a:r>
            <a:r>
              <a:rPr lang="sl-SI" sz="2800" dirty="0" smtClean="0"/>
              <a:t> </a:t>
            </a:r>
            <a:r>
              <a:rPr lang="sl-SI" sz="2800" dirty="0" smtClean="0"/>
              <a:t>tudi v predšolskem </a:t>
            </a:r>
            <a:r>
              <a:rPr lang="sl-SI" sz="2800" dirty="0" smtClean="0"/>
              <a:t>obdobju – kakovost izvedbe programa?</a:t>
            </a:r>
          </a:p>
          <a:p>
            <a:r>
              <a:rPr lang="sl-SI" dirty="0" smtClean="0"/>
              <a:t>Vključevanje v redne oddelke in v razvojne oddelke (MDT – zdravstvena stroka)</a:t>
            </a:r>
          </a:p>
          <a:p>
            <a:r>
              <a:rPr lang="sl-SI" sz="2800" dirty="0" smtClean="0"/>
              <a:t>Leta </a:t>
            </a:r>
            <a:r>
              <a:rPr lang="sl-SI" sz="2800" dirty="0" smtClean="0"/>
              <a:t>2019 je začel veljati Zakon o celostni zgodnji obravnavi predšolskih otrok s posebnimi potrebami. </a:t>
            </a:r>
            <a:r>
              <a:rPr lang="sl-SI" sz="2800" b="1" dirty="0" smtClean="0"/>
              <a:t>Podzakonskih aktov ni</a:t>
            </a:r>
            <a:r>
              <a:rPr lang="sl-SI" sz="2800" b="1" dirty="0" smtClean="0"/>
              <a:t>!</a:t>
            </a:r>
          </a:p>
          <a:p>
            <a:r>
              <a:rPr lang="sl-SI" b="1" dirty="0" smtClean="0"/>
              <a:t>Normativi</a:t>
            </a:r>
            <a:r>
              <a:rPr lang="sl-SI" dirty="0" smtClean="0"/>
              <a:t> – ključni problem, ker ni mogoče dosegati ciljev</a:t>
            </a:r>
          </a:p>
          <a:p>
            <a:r>
              <a:rPr lang="sl-SI" sz="2800" b="1" dirty="0" smtClean="0"/>
              <a:t>Spremljevalci</a:t>
            </a:r>
            <a:r>
              <a:rPr lang="sl-SI" sz="2800" dirty="0" smtClean="0"/>
              <a:t> OPP  - nujna bi bila predpisana srednja šola za pomočnike vzgojiteljic</a:t>
            </a:r>
          </a:p>
          <a:p>
            <a:r>
              <a:rPr lang="sl-SI" b="1" dirty="0" smtClean="0"/>
              <a:t>Strokovne delavke </a:t>
            </a:r>
            <a:r>
              <a:rPr lang="sl-SI" b="1" dirty="0"/>
              <a:t>za dodatno strokovno pomoč – nedosegljivost</a:t>
            </a:r>
            <a:r>
              <a:rPr lang="sl-SI" dirty="0"/>
              <a:t>; dodati ustrezna strokovna znanja tudi za vzgojiteljice, ki delajo v oddelkih, v katere so vključeni </a:t>
            </a:r>
            <a:r>
              <a:rPr lang="sl-SI" dirty="0" smtClean="0"/>
              <a:t>OPP.</a:t>
            </a:r>
          </a:p>
          <a:p>
            <a:pPr marL="0" indent="0">
              <a:buNone/>
            </a:pPr>
            <a:endParaRPr lang="sl-SI" dirty="0"/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379139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924E133569114E81DB2CFCAA033B64" ma:contentTypeVersion="2" ma:contentTypeDescription="Ustvari nov dokument." ma:contentTypeScope="" ma:versionID="32b51069470359bdc505c09230a43840">
  <xsd:schema xmlns:xsd="http://www.w3.org/2001/XMLSchema" xmlns:xs="http://www.w3.org/2001/XMLSchema" xmlns:p="http://schemas.microsoft.com/office/2006/metadata/properties" xmlns:ns2="5062380e-f82a-4a43-81f8-699841744a6e" targetNamespace="http://schemas.microsoft.com/office/2006/metadata/properties" ma:root="true" ma:fieldsID="166faacb91d29e849cce62ae902832a0" ns2:_="">
    <xsd:import namespace="5062380e-f82a-4a43-81f8-699841744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380e-f82a-4a43-81f8-699841744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823DFE-D69C-4DD6-A72B-0C8E19B1A7C3}"/>
</file>

<file path=customXml/itemProps2.xml><?xml version="1.0" encoding="utf-8"?>
<ds:datastoreItem xmlns:ds="http://schemas.openxmlformats.org/officeDocument/2006/customXml" ds:itemID="{25381738-9FD4-444A-A145-4A62BE977BC2}"/>
</file>

<file path=customXml/itemProps3.xml><?xml version="1.0" encoding="utf-8"?>
<ds:datastoreItem xmlns:ds="http://schemas.openxmlformats.org/officeDocument/2006/customXml" ds:itemID="{192203F9-D560-48CE-90B1-C2620F41C3B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</TotalTime>
  <Words>862</Words>
  <Application>Microsoft Office PowerPoint</Application>
  <PresentationFormat>Širokozaslonsko</PresentationFormat>
  <Paragraphs>67</Paragraphs>
  <Slides>12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Officeova tema</vt:lpstr>
      <vt:lpstr>NPVI – krovna skupina  Predšolska vzgoja - izzivi</vt:lpstr>
      <vt:lpstr>Vključevanje v vrtec – enakost in pravičnost</vt:lpstr>
      <vt:lpstr>Delež vključenih otrok</vt:lpstr>
      <vt:lpstr>Programi vrtca</vt:lpstr>
      <vt:lpstr>Financiranje</vt:lpstr>
      <vt:lpstr>Izvedbena raven – zavedanje vloge vrtca</vt:lpstr>
      <vt:lpstr>Povezovanje – prehod iz vrtca v šolo</vt:lpstr>
      <vt:lpstr>Kakovost v vrtcu</vt:lpstr>
      <vt:lpstr>Otroci s posebnimi potrebami</vt:lpstr>
      <vt:lpstr>Tematike, ki jih je potrebno še posebej nasloviti</vt:lpstr>
      <vt:lpstr>Jezik</vt:lpstr>
      <vt:lpstr>Digitalizacija – kritična digitalna pismenost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PKPVI  Skupina za predšolsko vzgojo</dc:title>
  <dc:creator>Ljubica Marjanovič Umek</dc:creator>
  <cp:lastModifiedBy>Janja</cp:lastModifiedBy>
  <cp:revision>38</cp:revision>
  <cp:lastPrinted>2023-05-16T11:28:02Z</cp:lastPrinted>
  <dcterms:created xsi:type="dcterms:W3CDTF">2022-05-19T10:31:06Z</dcterms:created>
  <dcterms:modified xsi:type="dcterms:W3CDTF">2023-05-16T12:24:17Z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0x0101004B924E133569114E81DB2CFCAA033B64</vt:lpwstr>
  </property>
</Properties>
</file>