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65" r:id="rId6"/>
    <p:sldId id="266" r:id="rId7"/>
    <p:sldId id="270" r:id="rId8"/>
    <p:sldId id="269" r:id="rId9"/>
    <p:sldId id="271" r:id="rId10"/>
    <p:sldId id="272" r:id="rId11"/>
  </p:sldIdLst>
  <p:sldSz cx="9144000" cy="6858000" type="screen4x3"/>
  <p:notesSz cx="6858000" cy="9144000"/>
  <p:defaultTextStyle>
    <a:defPPr>
      <a:defRPr lang="sl-S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>
      <p:cViewPr varScale="1">
        <p:scale>
          <a:sx n="131" d="100"/>
          <a:sy n="131" d="100"/>
        </p:scale>
        <p:origin x="90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Users\andras\Desktop\Agency\CCR\2018%202019%20CCR%20b+g%20and%20totals%20tables%20with%20BAR%20CHARTS%20Final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ultima2\global2\koordin\DEVETLETKA\Letno%20porocilo\LETNO%20PORO&#268;ILO%202023\KPP\tabela_4_3_1_20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8365766989092769E-2"/>
          <c:y val="6.5294895390736782E-2"/>
          <c:w val="0.84135383526497387"/>
          <c:h val="0.8421932429119635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'2A.1 1+2'!$J$1</c:f>
              <c:strCache>
                <c:ptCount val="1"/>
                <c:pt idx="0">
                  <c:v>ISCED 1+2 boys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non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inEnd"/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'2A.1 1+2'!$B$2:$B$38</c:f>
              <c:strCache>
                <c:ptCount val="19"/>
                <c:pt idx="0">
                  <c:v>Austria</c:v>
                </c:pt>
                <c:pt idx="1">
                  <c:v>Belgium (Flemish community)</c:v>
                </c:pt>
                <c:pt idx="2">
                  <c:v>Cyprus</c:v>
                </c:pt>
                <c:pt idx="3">
                  <c:v>Denmark</c:v>
                </c:pt>
                <c:pt idx="4">
                  <c:v>Finland</c:v>
                </c:pt>
                <c:pt idx="5">
                  <c:v>Greece</c:v>
                </c:pt>
                <c:pt idx="6">
                  <c:v>Hungary</c:v>
                </c:pt>
                <c:pt idx="7">
                  <c:v>Iceland</c:v>
                </c:pt>
                <c:pt idx="8">
                  <c:v>Lithuania</c:v>
                </c:pt>
                <c:pt idx="9">
                  <c:v>Netherlands</c:v>
                </c:pt>
                <c:pt idx="10">
                  <c:v>Norway</c:v>
                </c:pt>
                <c:pt idx="11">
                  <c:v>Poland</c:v>
                </c:pt>
                <c:pt idx="12">
                  <c:v>Slovakia</c:v>
                </c:pt>
                <c:pt idx="13">
                  <c:v>Slovenia</c:v>
                </c:pt>
                <c:pt idx="14">
                  <c:v>Spain</c:v>
                </c:pt>
                <c:pt idx="15">
                  <c:v>Sweden</c:v>
                </c:pt>
                <c:pt idx="16">
                  <c:v>Switzerland</c:v>
                </c:pt>
                <c:pt idx="17">
                  <c:v>UK (Wales)</c:v>
                </c:pt>
                <c:pt idx="18">
                  <c:v>Total average</c:v>
                </c:pt>
              </c:strCache>
            </c:strRef>
          </c:cat>
          <c:val>
            <c:numRef>
              <c:f>'2A.1 1+2'!$J$2:$J$38</c:f>
              <c:numCache>
                <c:formatCode>General</c:formatCode>
                <c:ptCount val="19"/>
                <c:pt idx="0">
                  <c:v>2.3199999999999998</c:v>
                </c:pt>
                <c:pt idx="1">
                  <c:v>6.97</c:v>
                </c:pt>
                <c:pt idx="2">
                  <c:v>5.6</c:v>
                </c:pt>
                <c:pt idx="3">
                  <c:v>4.33</c:v>
                </c:pt>
                <c:pt idx="4">
                  <c:v>6.04</c:v>
                </c:pt>
                <c:pt idx="5">
                  <c:v>3.62</c:v>
                </c:pt>
                <c:pt idx="6">
                  <c:v>4.99</c:v>
                </c:pt>
                <c:pt idx="7">
                  <c:v>9.23</c:v>
                </c:pt>
                <c:pt idx="8">
                  <c:v>9.08</c:v>
                </c:pt>
                <c:pt idx="9">
                  <c:v>2.4</c:v>
                </c:pt>
                <c:pt idx="10">
                  <c:v>5.29</c:v>
                </c:pt>
                <c:pt idx="11">
                  <c:v>2.87</c:v>
                </c:pt>
                <c:pt idx="12">
                  <c:v>7.9</c:v>
                </c:pt>
                <c:pt idx="13">
                  <c:v>4.0999999999999996</c:v>
                </c:pt>
                <c:pt idx="14">
                  <c:v>2.38</c:v>
                </c:pt>
                <c:pt idx="15">
                  <c:v>4.08</c:v>
                </c:pt>
                <c:pt idx="16">
                  <c:v>2.78</c:v>
                </c:pt>
                <c:pt idx="17">
                  <c:v>2.94</c:v>
                </c:pt>
                <c:pt idx="18">
                  <c:v>3.51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FB-4976-9B90-B533BCEFE5A2}"/>
            </c:ext>
          </c:extLst>
        </c:ser>
        <c:ser>
          <c:idx val="1"/>
          <c:order val="1"/>
          <c:tx>
            <c:strRef>
              <c:f>'2A.1 1+2'!$K$1</c:f>
              <c:strCache>
                <c:ptCount val="1"/>
                <c:pt idx="0">
                  <c:v>ISCED 1+2 girls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'2A.1 1+2'!$B$2:$B$38</c:f>
              <c:strCache>
                <c:ptCount val="19"/>
                <c:pt idx="0">
                  <c:v>Austria</c:v>
                </c:pt>
                <c:pt idx="1">
                  <c:v>Belgium (Flemish community)</c:v>
                </c:pt>
                <c:pt idx="2">
                  <c:v>Cyprus</c:v>
                </c:pt>
                <c:pt idx="3">
                  <c:v>Denmark</c:v>
                </c:pt>
                <c:pt idx="4">
                  <c:v>Finland</c:v>
                </c:pt>
                <c:pt idx="5">
                  <c:v>Greece</c:v>
                </c:pt>
                <c:pt idx="6">
                  <c:v>Hungary</c:v>
                </c:pt>
                <c:pt idx="7">
                  <c:v>Iceland</c:v>
                </c:pt>
                <c:pt idx="8">
                  <c:v>Lithuania</c:v>
                </c:pt>
                <c:pt idx="9">
                  <c:v>Netherlands</c:v>
                </c:pt>
                <c:pt idx="10">
                  <c:v>Norway</c:v>
                </c:pt>
                <c:pt idx="11">
                  <c:v>Poland</c:v>
                </c:pt>
                <c:pt idx="12">
                  <c:v>Slovakia</c:v>
                </c:pt>
                <c:pt idx="13">
                  <c:v>Slovenia</c:v>
                </c:pt>
                <c:pt idx="14">
                  <c:v>Spain</c:v>
                </c:pt>
                <c:pt idx="15">
                  <c:v>Sweden</c:v>
                </c:pt>
                <c:pt idx="16">
                  <c:v>Switzerland</c:v>
                </c:pt>
                <c:pt idx="17">
                  <c:v>UK (Wales)</c:v>
                </c:pt>
                <c:pt idx="18">
                  <c:v>Total average</c:v>
                </c:pt>
              </c:strCache>
            </c:strRef>
          </c:cat>
          <c:val>
            <c:numRef>
              <c:f>'2A.1 1+2'!$K$2:$K$38</c:f>
              <c:numCache>
                <c:formatCode>General</c:formatCode>
                <c:ptCount val="19"/>
                <c:pt idx="0">
                  <c:v>1.32</c:v>
                </c:pt>
                <c:pt idx="1">
                  <c:v>3.23</c:v>
                </c:pt>
                <c:pt idx="2">
                  <c:v>2.75</c:v>
                </c:pt>
                <c:pt idx="3">
                  <c:v>1.56</c:v>
                </c:pt>
                <c:pt idx="4">
                  <c:v>2.59</c:v>
                </c:pt>
                <c:pt idx="5">
                  <c:v>1.62</c:v>
                </c:pt>
                <c:pt idx="6">
                  <c:v>2.54</c:v>
                </c:pt>
                <c:pt idx="7">
                  <c:v>4.99</c:v>
                </c:pt>
                <c:pt idx="8">
                  <c:v>4.5999999999999996</c:v>
                </c:pt>
                <c:pt idx="9">
                  <c:v>0.91</c:v>
                </c:pt>
                <c:pt idx="10">
                  <c:v>2.5299999999999998</c:v>
                </c:pt>
                <c:pt idx="11">
                  <c:v>1.44</c:v>
                </c:pt>
                <c:pt idx="12">
                  <c:v>5.57</c:v>
                </c:pt>
                <c:pt idx="13">
                  <c:v>2.12</c:v>
                </c:pt>
                <c:pt idx="14">
                  <c:v>1.06</c:v>
                </c:pt>
                <c:pt idx="15">
                  <c:v>2.1800000000000002</c:v>
                </c:pt>
                <c:pt idx="16">
                  <c:v>1.38</c:v>
                </c:pt>
                <c:pt idx="17">
                  <c:v>1.03</c:v>
                </c:pt>
                <c:pt idx="18">
                  <c:v>1.69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FB-4976-9B90-B533BCEFE5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"/>
        <c:axId val="824060768"/>
        <c:axId val="639923008"/>
      </c:barChart>
      <c:catAx>
        <c:axId val="824060768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639923008"/>
        <c:crosses val="autoZero"/>
        <c:auto val="1"/>
        <c:lblAlgn val="ctr"/>
        <c:lblOffset val="100"/>
        <c:noMultiLvlLbl val="0"/>
      </c:catAx>
      <c:valAx>
        <c:axId val="639923008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824060768"/>
        <c:crosses val="autoZero"/>
        <c:crossBetween val="between"/>
      </c:valAx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txPr>
    <a:bodyPr/>
    <a:lstStyle/>
    <a:p>
      <a:pPr>
        <a:defRPr/>
      </a:pPr>
      <a:endParaRPr lang="sl-SI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1703235082832267E-2"/>
          <c:y val="5.4903961299192006E-2"/>
          <c:w val="0.7152484254070216"/>
          <c:h val="0.879994855455594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'2023'!$K$3</c:f>
              <c:strCache>
                <c:ptCount val="1"/>
                <c:pt idx="0">
                  <c:v>Št. % točk učencev brez PP</c:v>
                </c:pt>
              </c:strCache>
            </c:strRef>
          </c:tx>
          <c:invertIfNegative val="0"/>
          <c:cat>
            <c:strRef>
              <c:f>'2023'!$H$4:$H$9</c:f>
              <c:strCache>
                <c:ptCount val="6"/>
                <c:pt idx="0">
                  <c:v>SLJ</c:v>
                </c:pt>
                <c:pt idx="1">
                  <c:v>ITJ</c:v>
                </c:pt>
                <c:pt idx="2">
                  <c:v>MAJ</c:v>
                </c:pt>
                <c:pt idx="3">
                  <c:v>TJA</c:v>
                </c:pt>
                <c:pt idx="4">
                  <c:v>TJN</c:v>
                </c:pt>
                <c:pt idx="5">
                  <c:v>MAT</c:v>
                </c:pt>
              </c:strCache>
            </c:strRef>
          </c:cat>
          <c:val>
            <c:numRef>
              <c:f>'2023'!$K$4:$K$9</c:f>
              <c:numCache>
                <c:formatCode>General</c:formatCode>
                <c:ptCount val="6"/>
                <c:pt idx="0">
                  <c:v>52.1</c:v>
                </c:pt>
                <c:pt idx="1">
                  <c:v>54.4</c:v>
                </c:pt>
                <c:pt idx="2">
                  <c:v>55.9</c:v>
                </c:pt>
                <c:pt idx="3">
                  <c:v>70.45</c:v>
                </c:pt>
                <c:pt idx="4">
                  <c:v>66</c:v>
                </c:pt>
                <c:pt idx="5">
                  <c:v>50.4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00-435F-9931-9EA2C6DC0830}"/>
            </c:ext>
          </c:extLst>
        </c:ser>
        <c:ser>
          <c:idx val="1"/>
          <c:order val="1"/>
          <c:tx>
            <c:strRef>
              <c:f>'2023'!$L$3</c:f>
              <c:strCache>
                <c:ptCount val="1"/>
                <c:pt idx="0">
                  <c:v>Št. % točk učencev s PP</c:v>
                </c:pt>
              </c:strCache>
            </c:strRef>
          </c:tx>
          <c:invertIfNegative val="0"/>
          <c:cat>
            <c:strRef>
              <c:f>'2023'!$H$4:$H$9</c:f>
              <c:strCache>
                <c:ptCount val="6"/>
                <c:pt idx="0">
                  <c:v>SLJ</c:v>
                </c:pt>
                <c:pt idx="1">
                  <c:v>ITJ</c:v>
                </c:pt>
                <c:pt idx="2">
                  <c:v>MAJ</c:v>
                </c:pt>
                <c:pt idx="3">
                  <c:v>TJA</c:v>
                </c:pt>
                <c:pt idx="4">
                  <c:v>TJN</c:v>
                </c:pt>
                <c:pt idx="5">
                  <c:v>MAT</c:v>
                </c:pt>
              </c:strCache>
            </c:strRef>
          </c:cat>
          <c:val>
            <c:numRef>
              <c:f>'2023'!$L$4:$L$9</c:f>
              <c:numCache>
                <c:formatCode>General</c:formatCode>
                <c:ptCount val="6"/>
                <c:pt idx="0">
                  <c:v>36.4</c:v>
                </c:pt>
                <c:pt idx="1">
                  <c:v>33.799999999999997</c:v>
                </c:pt>
                <c:pt idx="2" formatCode="@">
                  <c:v>0</c:v>
                </c:pt>
                <c:pt idx="3">
                  <c:v>53.4</c:v>
                </c:pt>
                <c:pt idx="4">
                  <c:v>58.6</c:v>
                </c:pt>
                <c:pt idx="5">
                  <c:v>36.700000000000003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00-435F-9931-9EA2C6DC08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305856"/>
        <c:axId val="67307392"/>
      </c:barChart>
      <c:catAx>
        <c:axId val="67305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7307392"/>
        <c:crosses val="autoZero"/>
        <c:auto val="1"/>
        <c:lblAlgn val="ctr"/>
        <c:lblOffset val="100"/>
        <c:noMultiLvlLbl val="0"/>
      </c:catAx>
      <c:valAx>
        <c:axId val="67307392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73058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Predloga1slo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81388" cy="681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LOGORIC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115888"/>
            <a:ext cx="2300287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Object 8"/>
          <p:cNvGraphicFramePr>
            <a:graphicFrameLocks noChangeAspect="1"/>
          </p:cNvGraphicFramePr>
          <p:nvPr/>
        </p:nvGraphicFramePr>
        <p:xfrm>
          <a:off x="8316913" y="6237288"/>
          <a:ext cx="500062" cy="271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8" name="CorelDRAW" r:id="rId5" imgW="315360" imgH="171360" progId="CorelDRAW.Graphic.11">
                  <p:embed/>
                </p:oleObj>
              </mc:Choice>
              <mc:Fallback>
                <p:oleObj name="CorelDRAW" r:id="rId5" imgW="315360" imgH="171360" progId="CorelDRAW.Graphic.11">
                  <p:embed/>
                  <p:pic>
                    <p:nvPicPr>
                      <p:cNvPr id="205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6913" y="6237288"/>
                        <a:ext cx="500062" cy="271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11413" y="1814513"/>
            <a:ext cx="5757862" cy="1470025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sl-SI" altLang="sl-SI" noProof="0" smtClean="0"/>
              <a:t>Uredite slog naslova matrice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08400" y="3500438"/>
            <a:ext cx="4064000" cy="1752600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sl-SI" altLang="sl-SI" noProof="0" smtClean="0"/>
              <a:t>Kliknite, da uredite slog podnaslova matrice</a:t>
            </a:r>
          </a:p>
        </p:txBody>
      </p:sp>
    </p:spTree>
    <p:extLst>
      <p:ext uri="{BB962C8B-B14F-4D97-AF65-F5344CB8AC3E}">
        <p14:creationId xmlns:p14="http://schemas.microsoft.com/office/powerpoint/2010/main" val="3347400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28102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81390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28876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4224157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4416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10639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57133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0876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3204427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 smtClean="0"/>
              <a:t>Kliknite ikono, če želite dodati sliko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3627874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sloge besedila matrice</a:t>
            </a:r>
          </a:p>
          <a:p>
            <a:pPr lvl="1"/>
            <a:r>
              <a:rPr lang="sl-SI" altLang="sl-SI" smtClean="0"/>
              <a:t>Druga raven</a:t>
            </a:r>
          </a:p>
          <a:p>
            <a:pPr lvl="2"/>
            <a:r>
              <a:rPr lang="sl-SI" altLang="sl-SI" smtClean="0"/>
              <a:t>Tretja raven</a:t>
            </a:r>
          </a:p>
          <a:p>
            <a:pPr lvl="3"/>
            <a:r>
              <a:rPr lang="sl-SI" altLang="sl-SI" smtClean="0"/>
              <a:t>Četrta raven</a:t>
            </a:r>
          </a:p>
          <a:p>
            <a:pPr lvl="4"/>
            <a:r>
              <a:rPr lang="sl-SI" altLang="sl-SI" smtClean="0"/>
              <a:t>Peta raven</a:t>
            </a:r>
          </a:p>
        </p:txBody>
      </p:sp>
      <p:pic>
        <p:nvPicPr>
          <p:cNvPr id="1028" name="Picture 16" descr="Predloga2slook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45238"/>
            <a:ext cx="91440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 Narrow" panose="020B0606020202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 Narrow" panose="020B0606020202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 Narrow" panose="020B0606020202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 Narrow" panose="020B0606020202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 Narrow" panose="020B0606020202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 Narrow" panose="020B0606020202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 Narrow" panose="020B0606020202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 Narrow" panose="020B0606020202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 b="1" kern="1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 kern="12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b="1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b="1" kern="1200">
          <a:solidFill>
            <a:schemeClr val="accent2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ern="1200">
          <a:solidFill>
            <a:schemeClr val="accent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11413" y="1916113"/>
            <a:ext cx="5757862" cy="1368425"/>
          </a:xfrm>
        </p:spPr>
        <p:txBody>
          <a:bodyPr/>
          <a:lstStyle/>
          <a:p>
            <a:pPr eaLnBrk="1" hangingPunct="1"/>
            <a:r>
              <a:rPr lang="sl-SI" altLang="sl-SI" sz="2800" dirty="0" smtClean="0"/>
              <a:t>Vzgoja in izobraževanje učencev in dijakov s posebnimi potrebami</a:t>
            </a:r>
            <a:r>
              <a:rPr lang="sl-SI" altLang="sl-SI" dirty="0" smtClean="0"/>
              <a:t/>
            </a:r>
            <a:br>
              <a:rPr lang="sl-SI" altLang="sl-SI" dirty="0" smtClean="0"/>
            </a:br>
            <a:endParaRPr lang="sl-SI" altLang="sl-SI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08400" y="4508500"/>
            <a:ext cx="4064000" cy="1368425"/>
          </a:xfrm>
        </p:spPr>
        <p:txBody>
          <a:bodyPr/>
          <a:lstStyle/>
          <a:p>
            <a:pPr eaLnBrk="1" hangingPunct="1"/>
            <a:r>
              <a:rPr lang="sl-SI" altLang="sl-SI" dirty="0" smtClean="0"/>
              <a:t>15. </a:t>
            </a:r>
            <a:r>
              <a:rPr lang="sl-SI" altLang="sl-SI" dirty="0" smtClean="0"/>
              <a:t>seja 3. </a:t>
            </a:r>
            <a:r>
              <a:rPr lang="sl-SI" altLang="sl-SI" dirty="0" smtClean="0"/>
              <a:t>DS </a:t>
            </a:r>
            <a:r>
              <a:rPr lang="sl-SI" altLang="sl-SI" dirty="0" smtClean="0"/>
              <a:t>NPVI</a:t>
            </a:r>
          </a:p>
          <a:p>
            <a:pPr eaLnBrk="1" hangingPunct="1"/>
            <a:r>
              <a:rPr lang="sl-SI" altLang="sl-SI" dirty="0" smtClean="0"/>
              <a:t>Andrejka Slavec Gornik</a:t>
            </a:r>
          </a:p>
          <a:p>
            <a:pPr eaLnBrk="1" hangingPunct="1"/>
            <a:r>
              <a:rPr lang="sl-SI" altLang="sl-SI" dirty="0" smtClean="0"/>
              <a:t>Ljubljana, </a:t>
            </a:r>
            <a:r>
              <a:rPr lang="sl-SI" altLang="sl-SI" dirty="0" smtClean="0"/>
              <a:t>7. 11. </a:t>
            </a:r>
            <a:r>
              <a:rPr lang="sl-SI" altLang="sl-SI" dirty="0" smtClean="0"/>
              <a:t>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 smtClean="0"/>
          </a:p>
        </p:txBody>
      </p:sp>
      <p:sp>
        <p:nvSpPr>
          <p:cNvPr id="17411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endParaRPr lang="sl-SI" altLang="sl-SI" smtClean="0"/>
          </a:p>
          <a:p>
            <a:pPr marL="0" indent="0" eaLnBrk="1" hangingPunct="1">
              <a:buFontTx/>
              <a:buNone/>
            </a:pPr>
            <a:endParaRPr lang="sl-SI" altLang="sl-SI" smtClean="0"/>
          </a:p>
          <a:p>
            <a:pPr marL="0" indent="0" eaLnBrk="1" hangingPunct="1">
              <a:buFontTx/>
              <a:buNone/>
            </a:pPr>
            <a:r>
              <a:rPr lang="sl-SI" altLang="sl-SI" smtClean="0"/>
              <a:t>		Hvala za pozornost.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800" smtClean="0"/>
              <a:t>Uvod v problematiko poučevanja učencev s posebnimi potrebami (1)</a:t>
            </a:r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endParaRPr lang="sl-SI" altLang="sl-SI"/>
          </a:p>
        </p:txBody>
      </p:sp>
      <p:sp>
        <p:nvSpPr>
          <p:cNvPr id="4100" name="Pravokotnik 8"/>
          <p:cNvSpPr>
            <a:spLocks noChangeArrowheads="1"/>
          </p:cNvSpPr>
          <p:nvPr/>
        </p:nvSpPr>
        <p:spPr bwMode="auto">
          <a:xfrm>
            <a:off x="1187450" y="5084763"/>
            <a:ext cx="68405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sl-SI" altLang="sl-SI" i="1">
                <a:solidFill>
                  <a:srgbClr val="000000"/>
                </a:solidFill>
                <a:latin typeface="Myriad Pro"/>
                <a:ea typeface="Times New Roman" panose="02020603050405020304" pitchFamily="18" charset="0"/>
                <a:cs typeface="Myriad Pro"/>
              </a:rPr>
              <a:t>Slika 1: Delež učencev s posebnimi potrebami glede na skupno število vseh učencev pri NPZ od leta 2006–2023, 9. razred</a:t>
            </a:r>
          </a:p>
        </p:txBody>
      </p:sp>
      <p:sp>
        <p:nvSpPr>
          <p:cNvPr id="4101" name="Označba mesta vsebine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endParaRPr lang="sl-SI" altLang="sl-SI" dirty="0" smtClean="0"/>
          </a:p>
        </p:txBody>
      </p:sp>
      <p:graphicFrame>
        <p:nvGraphicFramePr>
          <p:cNvPr id="4102" name="Grafikon 11"/>
          <p:cNvGraphicFramePr>
            <a:graphicFrameLocks/>
          </p:cNvGraphicFramePr>
          <p:nvPr/>
        </p:nvGraphicFramePr>
        <p:xfrm>
          <a:off x="2022475" y="1947863"/>
          <a:ext cx="5099050" cy="296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Grafikon" r:id="rId3" imgW="5108891" imgH="2969009" progId="Excel.Chart.8">
                  <p:embed/>
                </p:oleObj>
              </mc:Choice>
              <mc:Fallback>
                <p:oleObj name="Grafikon" r:id="rId3" imgW="5108891" imgH="2969009" progId="Excel.Chart.8">
                  <p:embed/>
                  <p:pic>
                    <p:nvPicPr>
                      <p:cNvPr id="0" name="Grafikon 1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2475" y="1947863"/>
                        <a:ext cx="5099050" cy="296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800" smtClean="0"/>
              <a:t>Uvod v problematiko poučevanja učencev s posebnimi potrebami (2)</a:t>
            </a:r>
          </a:p>
        </p:txBody>
      </p:sp>
      <p:sp>
        <p:nvSpPr>
          <p:cNvPr id="5123" name="Označba mesta vsebine 2"/>
          <p:cNvSpPr>
            <a:spLocks noGrp="1"/>
          </p:cNvSpPr>
          <p:nvPr>
            <p:ph idx="1"/>
          </p:nvPr>
        </p:nvSpPr>
        <p:spPr>
          <a:xfrm>
            <a:off x="1933575" y="6684963"/>
            <a:ext cx="8229600" cy="4525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sl-SI" altLang="sl-SI" smtClean="0"/>
          </a:p>
          <a:p>
            <a:pPr marL="0" indent="0" eaLnBrk="1" hangingPunct="1">
              <a:buFontTx/>
              <a:buNone/>
            </a:pPr>
            <a:endParaRPr lang="sl-SI" altLang="sl-SI" smtClean="0"/>
          </a:p>
          <a:p>
            <a:pPr marL="0" indent="0" eaLnBrk="1" hangingPunct="1">
              <a:buFontTx/>
              <a:buNone/>
            </a:pPr>
            <a:endParaRPr lang="sl-SI" altLang="sl-SI" smtClean="0"/>
          </a:p>
          <a:p>
            <a:pPr marL="0" indent="0" eaLnBrk="1" hangingPunct="1">
              <a:buFontTx/>
              <a:buNone/>
            </a:pPr>
            <a:endParaRPr lang="sl-SI" altLang="sl-SI" smtClean="0"/>
          </a:p>
          <a:p>
            <a:pPr marL="0" indent="0" eaLnBrk="1" hangingPunct="1">
              <a:buFontTx/>
              <a:buNone/>
            </a:pPr>
            <a:endParaRPr lang="sl-SI" altLang="sl-SI" smtClean="0"/>
          </a:p>
          <a:p>
            <a:pPr marL="0" indent="0" eaLnBrk="1" hangingPunct="1">
              <a:buFontTx/>
              <a:buNone/>
            </a:pPr>
            <a:endParaRPr lang="sl-SI" altLang="sl-SI" smtClean="0"/>
          </a:p>
          <a:p>
            <a:pPr marL="0" indent="0" eaLnBrk="1" hangingPunct="1">
              <a:buFontTx/>
              <a:buNone/>
            </a:pPr>
            <a:endParaRPr lang="sl-SI" altLang="sl-SI" smtClean="0"/>
          </a:p>
          <a:p>
            <a:pPr marL="0" indent="0" eaLnBrk="1" hangingPunct="1">
              <a:buFontTx/>
              <a:buNone/>
            </a:pPr>
            <a:endParaRPr lang="sl-SI" altLang="sl-SI" smtClean="0"/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endParaRPr lang="sl-SI" altLang="sl-SI"/>
          </a:p>
        </p:txBody>
      </p:sp>
      <p:sp>
        <p:nvSpPr>
          <p:cNvPr id="5125" name="Rectangle 3"/>
          <p:cNvSpPr>
            <a:spLocks noChangeArrowheads="1"/>
          </p:cNvSpPr>
          <p:nvPr/>
        </p:nvSpPr>
        <p:spPr bwMode="auto">
          <a:xfrm>
            <a:off x="900113" y="4978400"/>
            <a:ext cx="698500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endParaRPr lang="sl-SI" altLang="sl-SI" i="1">
              <a:solidFill>
                <a:srgbClr val="000000"/>
              </a:solidFill>
              <a:latin typeface="Myriad Pro"/>
              <a:ea typeface="Times New Roman" panose="02020603050405020304" pitchFamily="18" charset="0"/>
              <a:cs typeface="Myriad Pro"/>
            </a:endParaRPr>
          </a:p>
          <a:p>
            <a:pPr eaLnBrk="1" hangingPunct="1"/>
            <a:r>
              <a:rPr lang="sl-SI" altLang="sl-SI" i="1">
                <a:solidFill>
                  <a:srgbClr val="000000"/>
                </a:solidFill>
                <a:latin typeface="Myriad Pro"/>
                <a:ea typeface="Times New Roman" panose="02020603050405020304" pitchFamily="18" charset="0"/>
                <a:cs typeface="Myriad Pro"/>
              </a:rPr>
              <a:t>Slika 2: Delež učencev s posebnimi potrebami glede na skupno število vseh učencev pri NPZ od leta 2009–2023, 6. razred</a:t>
            </a:r>
            <a:endParaRPr lang="sl-SI" altLang="sl-SI">
              <a:latin typeface="Myriad Pro"/>
              <a:ea typeface="Times New Roman" panose="02020603050405020304" pitchFamily="18" charset="0"/>
              <a:cs typeface="Myriad Pro"/>
            </a:endParaRPr>
          </a:p>
        </p:txBody>
      </p:sp>
      <p:graphicFrame>
        <p:nvGraphicFramePr>
          <p:cNvPr id="5126" name="Grafikon 8"/>
          <p:cNvGraphicFramePr>
            <a:graphicFrameLocks/>
          </p:cNvGraphicFramePr>
          <p:nvPr/>
        </p:nvGraphicFramePr>
        <p:xfrm>
          <a:off x="1892300" y="1673225"/>
          <a:ext cx="5359400" cy="351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Grafikon" r:id="rId3" imgW="5364945" imgH="3517697" progId="Excel.Chart.8">
                  <p:embed/>
                </p:oleObj>
              </mc:Choice>
              <mc:Fallback>
                <p:oleObj name="Grafikon" r:id="rId3" imgW="5364945" imgH="3517697" progId="Excel.Chart.8">
                  <p:embed/>
                  <p:pic>
                    <p:nvPicPr>
                      <p:cNvPr id="0" name="Grafikon 8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2300" y="1673225"/>
                        <a:ext cx="5359400" cy="351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800" smtClean="0"/>
              <a:t>Uvod v problematiko poučevanja učencev s posebnimi potrebami (3)</a:t>
            </a:r>
          </a:p>
        </p:txBody>
      </p:sp>
      <p:graphicFrame>
        <p:nvGraphicFramePr>
          <p:cNvPr id="4" name="Chart 1299910033">
            <a:extLst>
              <a:ext uri="{FF2B5EF4-FFF2-40B4-BE49-F238E27FC236}">
                <a16:creationId xmlns:a16="http://schemas.microsoft.com/office/drawing/2014/main" id="{FE852714-D17A-2440-BE2C-8897D521A466}"/>
              </a:ext>
              <a:ext uri="{C183D7F6-B498-43B3-948B-1728B52AA6E4}"/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268761"/>
          <a:ext cx="822960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148" name="PoljeZBesedilom 5"/>
          <p:cNvSpPr txBox="1">
            <a:spLocks noChangeArrowheads="1"/>
          </p:cNvSpPr>
          <p:nvPr/>
        </p:nvSpPr>
        <p:spPr bwMode="auto">
          <a:xfrm>
            <a:off x="1187450" y="5445125"/>
            <a:ext cx="68405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sl-SI" altLang="sl-SI" i="1">
                <a:latin typeface="Myriad Pro"/>
              </a:rPr>
              <a:t>Slika 3: Delež učencev s posebnimi potrebami v državah EU, šolsko leto 2018/19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800" dirty="0" smtClean="0"/>
              <a:t>Uvod v problematiko poučevanja učencev s posebnimi potrebami </a:t>
            </a:r>
            <a:r>
              <a:rPr lang="sl-SI" altLang="sl-SI" sz="2800" dirty="0" smtClean="0"/>
              <a:t>(4)</a:t>
            </a:r>
            <a:r>
              <a:rPr lang="sl-SI" altLang="sl-SI" sz="2800" dirty="0" smtClean="0"/>
              <a:t/>
            </a:r>
            <a:br>
              <a:rPr lang="sl-SI" altLang="sl-SI" sz="2800" dirty="0" smtClean="0"/>
            </a:br>
            <a:r>
              <a:rPr lang="sl-SI" altLang="sl-SI" sz="2400" dirty="0" smtClean="0"/>
              <a:t>Dosežki učencev pri NPZ, 9. razred</a:t>
            </a:r>
          </a:p>
        </p:txBody>
      </p:sp>
      <p:pic>
        <p:nvPicPr>
          <p:cNvPr id="9219" name="Označba mesta vsebine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98600" y="1700213"/>
            <a:ext cx="6146800" cy="3684587"/>
          </a:xfrm>
        </p:spPr>
      </p:pic>
      <p:sp>
        <p:nvSpPr>
          <p:cNvPr id="9220" name="Pravokotnik 4"/>
          <p:cNvSpPr>
            <a:spLocks noChangeArrowheads="1"/>
          </p:cNvSpPr>
          <p:nvPr/>
        </p:nvSpPr>
        <p:spPr bwMode="auto">
          <a:xfrm>
            <a:off x="900113" y="5516563"/>
            <a:ext cx="748823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sl-SI" altLang="sl-SI" i="1">
                <a:solidFill>
                  <a:srgbClr val="000000"/>
                </a:solidFill>
                <a:latin typeface="Myriad Pro"/>
                <a:ea typeface="Times New Roman" panose="02020603050405020304" pitchFamily="18" charset="0"/>
                <a:cs typeface="Myriad Pro"/>
              </a:rPr>
              <a:t>Slika 4: Delež odstotnih točk učencev s posebnimi potrebami v primerjavi z učenci brez posebnih potreb pri NPZ v letu 2023, 9. razred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800" dirty="0" smtClean="0">
                <a:solidFill>
                  <a:srgbClr val="333399"/>
                </a:solidFill>
              </a:rPr>
              <a:t>Uvod v problematiko poučevanja učencev s posebnimi potrebami </a:t>
            </a:r>
            <a:r>
              <a:rPr lang="sl-SI" altLang="sl-SI" sz="2800" dirty="0" smtClean="0">
                <a:solidFill>
                  <a:srgbClr val="333399"/>
                </a:solidFill>
              </a:rPr>
              <a:t>(5)</a:t>
            </a:r>
            <a:r>
              <a:rPr lang="sl-SI" altLang="sl-SI" sz="2800" dirty="0" smtClean="0">
                <a:solidFill>
                  <a:srgbClr val="333399"/>
                </a:solidFill>
              </a:rPr>
              <a:t/>
            </a:r>
            <a:br>
              <a:rPr lang="sl-SI" altLang="sl-SI" sz="2800" dirty="0" smtClean="0">
                <a:solidFill>
                  <a:srgbClr val="333399"/>
                </a:solidFill>
              </a:rPr>
            </a:br>
            <a:r>
              <a:rPr lang="sl-SI" altLang="sl-SI" sz="2400" dirty="0" smtClean="0">
                <a:solidFill>
                  <a:srgbClr val="333399"/>
                </a:solidFill>
              </a:rPr>
              <a:t>Dosežki učencev pri NPZ, 6. razred</a:t>
            </a:r>
            <a:endParaRPr lang="sl-SI" altLang="sl-SI" dirty="0" smtClean="0"/>
          </a:p>
        </p:txBody>
      </p:sp>
      <p:graphicFrame>
        <p:nvGraphicFramePr>
          <p:cNvPr id="4" name="Označba mesta vsebine 3"/>
          <p:cNvGraphicFramePr>
            <a:graphicFrameLocks noGrp="1"/>
          </p:cNvGraphicFramePr>
          <p:nvPr>
            <p:ph idx="1"/>
          </p:nvPr>
        </p:nvGraphicFramePr>
        <p:xfrm>
          <a:off x="1403648" y="1600201"/>
          <a:ext cx="7283152" cy="3701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44" name="Pravokotnik 4"/>
          <p:cNvSpPr>
            <a:spLocks noChangeArrowheads="1"/>
          </p:cNvSpPr>
          <p:nvPr/>
        </p:nvSpPr>
        <p:spPr bwMode="auto">
          <a:xfrm>
            <a:off x="971550" y="5483225"/>
            <a:ext cx="74882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sl-SI" altLang="sl-SI" i="1">
                <a:solidFill>
                  <a:srgbClr val="000000"/>
                </a:solidFill>
                <a:latin typeface="Myriad Pro"/>
                <a:ea typeface="Times New Roman" panose="02020603050405020304" pitchFamily="18" charset="0"/>
                <a:cs typeface="Myriad Pro"/>
              </a:rPr>
              <a:t>Slika 5: Delež odstotnih točk učencev s posebnimi potrebami v primerjavi z učenci brez posebnih potreb pri NPZ v letu 2023, 6. razred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800" dirty="0" smtClean="0">
                <a:solidFill>
                  <a:srgbClr val="333399"/>
                </a:solidFill>
              </a:rPr>
              <a:t>Uvod v problematiko poučevanja učencev s posebnimi potrebami </a:t>
            </a:r>
            <a:r>
              <a:rPr lang="sl-SI" altLang="sl-SI" sz="2800" dirty="0" smtClean="0">
                <a:solidFill>
                  <a:srgbClr val="333399"/>
                </a:solidFill>
              </a:rPr>
              <a:t>(6)</a:t>
            </a:r>
            <a:endParaRPr lang="sl-SI" altLang="sl-SI" dirty="0" smtClean="0"/>
          </a:p>
        </p:txBody>
      </p:sp>
      <p:sp>
        <p:nvSpPr>
          <p:cNvPr id="11267" name="Označba mesta vsebine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pPr eaLnBrk="1" hangingPunct="1"/>
            <a:r>
              <a:rPr lang="sl-SI" altLang="sl-SI" dirty="0" smtClean="0"/>
              <a:t>razlike v znanju učencev pri NPZ med 6. in 9. razredom se, kljub zagotovljenim prilagoditvam pri pouku in strokovni pomoči, ne zmanjšujejo bistveno</a:t>
            </a:r>
          </a:p>
          <a:p>
            <a:pPr eaLnBrk="1" hangingPunct="1"/>
            <a:r>
              <a:rPr lang="sl-SI" altLang="sl-SI" dirty="0" smtClean="0"/>
              <a:t>obstaja šibka negativna korelacija med deleži učencev s posebnimi potrebami in dosežki vseh </a:t>
            </a:r>
            <a:r>
              <a:rPr lang="sl-SI" altLang="sl-SI" dirty="0" smtClean="0"/>
              <a:t>učencev</a:t>
            </a:r>
          </a:p>
          <a:p>
            <a:r>
              <a:rPr lang="sl-SI" dirty="0"/>
              <a:t>Dejstvo, da se delež otrok s posebnimi potrebami v programih z enakovrednim izobrazbenim standardom že več let povečuje (posebej PPPU), njihovi dosežki pa se ne izboljšujejo …, odpira prostor hipotezi, da z njimi ne delamo učinkovito </a:t>
            </a:r>
            <a:endParaRPr lang="sl-SI" altLang="sl-SI" dirty="0" smtClean="0"/>
          </a:p>
          <a:p>
            <a:pPr marL="0" indent="0" eaLnBrk="1" hangingPunct="1">
              <a:buNone/>
            </a:pPr>
            <a:endParaRPr lang="sl-SI" altLang="sl-SI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mtClean="0"/>
              <a:t>Predlogi za izboljšave (1)</a:t>
            </a:r>
          </a:p>
        </p:txBody>
      </p:sp>
      <p:sp>
        <p:nvSpPr>
          <p:cNvPr id="15363" name="Označba mesta vsebin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eaLnBrk="1" hangingPunct="1"/>
            <a:r>
              <a:rPr lang="sl-SI" altLang="sl-SI" sz="2400" dirty="0" smtClean="0"/>
              <a:t>usmeritve v ustrezne izobraževalne programe</a:t>
            </a:r>
          </a:p>
          <a:p>
            <a:pPr eaLnBrk="1" hangingPunct="1"/>
            <a:r>
              <a:rPr lang="sl-SI" altLang="sl-SI" sz="2400" dirty="0" smtClean="0"/>
              <a:t>odločbe o usmeritvi in strokovna mnenja morajo predstavljati ustrezno podlago za pripravo individualiziranih programov in tudi prilagoditev pri zunanjem preverjanju in ocenjevanju </a:t>
            </a:r>
            <a:r>
              <a:rPr lang="sl-SI" altLang="sl-SI" sz="2400" dirty="0" smtClean="0"/>
              <a:t>znanja</a:t>
            </a:r>
          </a:p>
          <a:p>
            <a:pPr eaLnBrk="1" hangingPunct="1"/>
            <a:r>
              <a:rPr lang="sl-SI" altLang="sl-SI" sz="2400" dirty="0"/>
              <a:t>š</a:t>
            </a:r>
            <a:r>
              <a:rPr lang="sl-SI" altLang="sl-SI" sz="2400" dirty="0" smtClean="0"/>
              <a:t>ole morajo dosledno izvajati 5-stopenjski model pomoči</a:t>
            </a:r>
          </a:p>
          <a:p>
            <a:r>
              <a:rPr lang="sl-SI" sz="2400" dirty="0"/>
              <a:t>p</a:t>
            </a:r>
            <a:r>
              <a:rPr lang="sl-SI" sz="2400" dirty="0" smtClean="0"/>
              <a:t>oučevanje </a:t>
            </a:r>
            <a:r>
              <a:rPr lang="sl-SI" sz="2400" dirty="0"/>
              <a:t>otrok s posebnimi potrebami v skladu s cilji in standardi v učnih načrtih – prilagoditve poučevanja, učenja, preverjanja in ocenjevanja ne smejo nižati standardov znanja, ki so predpisani z učnimi </a:t>
            </a:r>
            <a:r>
              <a:rPr lang="sl-SI" sz="2400" dirty="0" smtClean="0"/>
              <a:t>načrti</a:t>
            </a:r>
          </a:p>
          <a:p>
            <a:r>
              <a:rPr lang="sl-SI" altLang="sl-SI" sz="2400" dirty="0"/>
              <a:t>svetovalna služba ni služba za inštrukcije</a:t>
            </a:r>
          </a:p>
          <a:p>
            <a:r>
              <a:rPr lang="sl-SI" altLang="sl-SI" sz="2400" dirty="0"/>
              <a:t>dodatna strokovna pomoč bi se morala vsaj na razredni stopnji izvajati med poukom in med podaljšanim bivanjem</a:t>
            </a:r>
          </a:p>
          <a:p>
            <a:endParaRPr lang="sl-SI" sz="2400" dirty="0"/>
          </a:p>
          <a:p>
            <a:pPr eaLnBrk="1" hangingPunct="1"/>
            <a:endParaRPr lang="sl-SI" altLang="sl-SI" sz="24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mtClean="0"/>
              <a:t>Predlogi za izboljšave (2)</a:t>
            </a:r>
          </a:p>
        </p:txBody>
      </p:sp>
      <p:sp>
        <p:nvSpPr>
          <p:cNvPr id="16387" name="Označba mesta vsebine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sl-SI" altLang="sl-SI" sz="2400" dirty="0"/>
              <a:t>med univerzitetnim izobraževanjem bodočih pedagoških delavcev okrepiti znanja s področja izobraževanja različnih skupnih otrok s posebnimi potrebami in drugih ranljivih skupin</a:t>
            </a:r>
          </a:p>
          <a:p>
            <a:r>
              <a:rPr lang="sl-SI" altLang="sl-SI" sz="2400" dirty="0"/>
              <a:t>stalno strokovno usposabljanje strokovnih delavcev za poučevanje UPP</a:t>
            </a:r>
          </a:p>
          <a:p>
            <a:r>
              <a:rPr lang="sl-SI" altLang="sl-SI" sz="2400" dirty="0"/>
              <a:t>svetovalna služba bi morala nuditi vso strokovno podporo učiteljem</a:t>
            </a:r>
          </a:p>
          <a:p>
            <a:pPr eaLnBrk="1" hangingPunct="1"/>
            <a:r>
              <a:rPr lang="sl-SI" altLang="sl-SI" sz="2400" dirty="0" smtClean="0"/>
              <a:t>izboljšati </a:t>
            </a:r>
            <a:r>
              <a:rPr lang="sl-SI" altLang="sl-SI" sz="2400" dirty="0" smtClean="0"/>
              <a:t>izobraževanje staršev o otrokovi o motnji, oviri in primanjkljaju</a:t>
            </a:r>
          </a:p>
          <a:p>
            <a:pPr eaLnBrk="1" hangingPunct="1"/>
            <a:r>
              <a:rPr lang="sl-SI" altLang="sl-SI" sz="2400" dirty="0" smtClean="0"/>
              <a:t>izboljšati postopke spremljanja napredka učencev s posebnimi potrebami in sodelovanja staršev pri tem </a:t>
            </a:r>
          </a:p>
          <a:p>
            <a:pPr eaLnBrk="1" hangingPunct="1"/>
            <a:r>
              <a:rPr lang="sl-SI" altLang="sl-SI" sz="2400" dirty="0" smtClean="0"/>
              <a:t>učitelji naj pri načrtovanju svojega dela uporabljajo tudi podatke o znanju svojih učencev, ki jih dobijo s pomočjo aplikacija </a:t>
            </a:r>
            <a:r>
              <a:rPr lang="sl-SI" altLang="sl-SI" sz="2400" dirty="0" err="1" smtClean="0"/>
              <a:t>OrKa</a:t>
            </a:r>
            <a:endParaRPr lang="sl-SI" altLang="sl-SI" sz="2400" dirty="0" smtClean="0"/>
          </a:p>
          <a:p>
            <a:pPr eaLnBrk="1" hangingPunct="1"/>
            <a:endParaRPr lang="sl-SI" altLang="sl-SI" dirty="0" smtClean="0"/>
          </a:p>
          <a:p>
            <a:pPr eaLnBrk="1" hangingPunct="1"/>
            <a:endParaRPr lang="sl-SI" altLang="sl-SI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werp_RIC _SLO2">
  <a:themeElements>
    <a:clrScheme name="powerp_RIC _SLO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owerp_RIC _SLO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owerp_RIC _SLO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_RIC _SLO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_RIC _SLO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_RIC _SLO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_RIC _SLO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_RIC _SLO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_RIC _SLO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_RIC _SLO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_RIC _SLO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_RIC _SLO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_RIC _SLO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_RIC _SLO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Zagotavljanje poučevanja različnim skuzpinam učencev_UPP [Združljivostni način]" id="{8D360619-B9D7-4A85-B304-CD64D304C888}" vid="{D08A14DF-7B4F-4A45-8FDC-06E2EFAECAA7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Zagotavljanje poučevanja različnim skuzpinam učencev_UPP</Template>
  <TotalTime>293</TotalTime>
  <Words>499</Words>
  <Application>Microsoft Office PowerPoint</Application>
  <PresentationFormat>Diaprojekcija na zaslonu (4:3)</PresentationFormat>
  <Paragraphs>42</Paragraphs>
  <Slides>10</Slides>
  <Notes>0</Notes>
  <HiddenSlides>0</HiddenSlides>
  <MMClips>0</MMClips>
  <ScaleCrop>false</ScaleCrop>
  <HeadingPairs>
    <vt:vector size="8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Vdelani OLE strežniki</vt:lpstr>
      </vt:variant>
      <vt:variant>
        <vt:i4>2</vt:i4>
      </vt:variant>
      <vt:variant>
        <vt:lpstr>Naslovi diapozitivov</vt:lpstr>
      </vt:variant>
      <vt:variant>
        <vt:i4>10</vt:i4>
      </vt:variant>
    </vt:vector>
  </HeadingPairs>
  <TitlesOfParts>
    <vt:vector size="17" baseType="lpstr">
      <vt:lpstr>Arial</vt:lpstr>
      <vt:lpstr>Arial Narrow</vt:lpstr>
      <vt:lpstr>Myriad Pro</vt:lpstr>
      <vt:lpstr>Times New Roman</vt:lpstr>
      <vt:lpstr>powerp_RIC _SLO2</vt:lpstr>
      <vt:lpstr>CorelDRAW</vt:lpstr>
      <vt:lpstr>Grafikon</vt:lpstr>
      <vt:lpstr>Vzgoja in izobraževanje učencev in dijakov s posebnimi potrebami </vt:lpstr>
      <vt:lpstr>Uvod v problematiko poučevanja učencev s posebnimi potrebami (1)</vt:lpstr>
      <vt:lpstr>Uvod v problematiko poučevanja učencev s posebnimi potrebami (2)</vt:lpstr>
      <vt:lpstr>Uvod v problematiko poučevanja učencev s posebnimi potrebami (3)</vt:lpstr>
      <vt:lpstr>Uvod v problematiko poučevanja učencev s posebnimi potrebami (4) Dosežki učencev pri NPZ, 9. razred</vt:lpstr>
      <vt:lpstr>Uvod v problematiko poučevanja učencev s posebnimi potrebami (5) Dosežki učencev pri NPZ, 6. razred</vt:lpstr>
      <vt:lpstr>Uvod v problematiko poučevanja učencev s posebnimi potrebami (6)</vt:lpstr>
      <vt:lpstr>Predlogi za izboljšave (1)</vt:lpstr>
      <vt:lpstr>Predlogi za izboljšave (2)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Zagotavljanje poučevanja (učenja) različnim skupinam učencev – učenci s posebnimi potrebami</dc:title>
  <dc:creator>Andrejka Slavec Gornik</dc:creator>
  <cp:lastModifiedBy>Andrejka Slavec Gornik</cp:lastModifiedBy>
  <cp:revision>7</cp:revision>
  <dcterms:created xsi:type="dcterms:W3CDTF">2023-10-10T12:27:41Z</dcterms:created>
  <dcterms:modified xsi:type="dcterms:W3CDTF">2023-11-07T12:28:38Z</dcterms:modified>
</cp:coreProperties>
</file>