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64" r:id="rId3"/>
    <p:sldId id="266" r:id="rId4"/>
    <p:sldId id="267" r:id="rId5"/>
    <p:sldId id="268" r:id="rId6"/>
    <p:sldId id="269" r:id="rId7"/>
    <p:sldId id="270" r:id="rId8"/>
    <p:sldId id="271" r:id="rId9"/>
    <p:sldId id="272" r:id="rId10"/>
    <p:sldId id="273" r:id="rId11"/>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AF00"/>
    <a:srgbClr val="333333"/>
    <a:srgbClr val="DDDDDD"/>
    <a:srgbClr val="FFFFFF"/>
    <a:srgbClr val="25A2D1"/>
    <a:srgbClr val="4C4C4E"/>
    <a:srgbClr val="007FAD"/>
    <a:srgbClr val="6464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62347" autoAdjust="0"/>
  </p:normalViewPr>
  <p:slideViewPr>
    <p:cSldViewPr>
      <p:cViewPr varScale="1">
        <p:scale>
          <a:sx n="78" d="100"/>
          <a:sy n="78" d="100"/>
        </p:scale>
        <p:origin x="1614"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97" d="100"/>
          <a:sy n="97" d="100"/>
        </p:scale>
        <p:origin x="353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F14C7C-990F-4C28-AE2E-2E33CA3DE31C}" type="datetimeFigureOut">
              <a:rPr lang="sl-SI" smtClean="0"/>
              <a:t>28. 05. 2024</a:t>
            </a:fld>
            <a:endParaRPr lang="sl-S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AD4072-3E06-452D-88B6-5A2E83756386}" type="slidenum">
              <a:rPr lang="sl-SI" smtClean="0"/>
              <a:t>‹#›</a:t>
            </a:fld>
            <a:endParaRPr lang="sl-SI"/>
          </a:p>
        </p:txBody>
      </p:sp>
    </p:spTree>
    <p:extLst>
      <p:ext uri="{BB962C8B-B14F-4D97-AF65-F5344CB8AC3E}">
        <p14:creationId xmlns:p14="http://schemas.microsoft.com/office/powerpoint/2010/main" val="4085446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Na SURS smo pripravili nekaj podatkov</a:t>
            </a:r>
            <a:r>
              <a:rPr lang="sl-SI" baseline="0" dirty="0" smtClean="0"/>
              <a:t> o tem, kam se vpisujejo dijaki in odrasli s srednjo strokovno in splošno izobrazbo in kako uspešni so med študijem.</a:t>
            </a:r>
            <a:endParaRPr lang="sl-SI" dirty="0"/>
          </a:p>
        </p:txBody>
      </p:sp>
      <p:sp>
        <p:nvSpPr>
          <p:cNvPr id="4" name="Slide Number Placeholder 3"/>
          <p:cNvSpPr>
            <a:spLocks noGrp="1"/>
          </p:cNvSpPr>
          <p:nvPr>
            <p:ph type="sldNum" sz="quarter" idx="10"/>
          </p:nvPr>
        </p:nvSpPr>
        <p:spPr/>
        <p:txBody>
          <a:bodyPr/>
          <a:lstStyle/>
          <a:p>
            <a:fld id="{3CAD4072-3E06-452D-88B6-5A2E83756386}" type="slidenum">
              <a:rPr lang="sl-SI" smtClean="0"/>
              <a:t>1</a:t>
            </a:fld>
            <a:endParaRPr lang="sl-SI"/>
          </a:p>
        </p:txBody>
      </p:sp>
    </p:spTree>
    <p:extLst>
      <p:ext uri="{BB962C8B-B14F-4D97-AF65-F5344CB8AC3E}">
        <p14:creationId xmlns:p14="http://schemas.microsoft.com/office/powerpoint/2010/main" val="2561717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sz="1200" b="0" i="0" kern="1200" dirty="0" smtClean="0">
                <a:solidFill>
                  <a:schemeClr val="tx1"/>
                </a:solidFill>
                <a:effectLst/>
                <a:latin typeface="+mn-lt"/>
                <a:ea typeface="+mn-ea"/>
                <a:cs typeface="+mn-cs"/>
              </a:rPr>
              <a:t>Preverili pa smo tudi, kje so tisti, ki niso</a:t>
            </a:r>
            <a:r>
              <a:rPr lang="sl-SI" sz="1200" b="0" i="0" kern="1200" baseline="0" dirty="0" smtClean="0">
                <a:solidFill>
                  <a:schemeClr val="tx1"/>
                </a:solidFill>
                <a:effectLst/>
                <a:latin typeface="+mn-lt"/>
                <a:ea typeface="+mn-ea"/>
                <a:cs typeface="+mn-cs"/>
              </a:rPr>
              <a:t> dokončali študija v predvidenem roku (levi graf) ali v predvidenem roku plus 3 leta (desni).</a:t>
            </a:r>
          </a:p>
          <a:p>
            <a:endParaRPr lang="sl-SI" sz="1200" b="0" i="0" kern="1200" baseline="0" dirty="0" smtClean="0">
              <a:solidFill>
                <a:schemeClr val="tx1"/>
              </a:solidFill>
              <a:effectLst/>
              <a:latin typeface="+mn-lt"/>
              <a:ea typeface="+mn-ea"/>
              <a:cs typeface="+mn-cs"/>
            </a:endParaRPr>
          </a:p>
          <a:p>
            <a:r>
              <a:rPr lang="sl-SI" sz="1200" b="0" i="0" kern="1200" baseline="0" dirty="0" smtClean="0">
                <a:solidFill>
                  <a:schemeClr val="tx1"/>
                </a:solidFill>
                <a:effectLst/>
                <a:latin typeface="+mn-lt"/>
                <a:ea typeface="+mn-ea"/>
                <a:cs typeface="+mn-cs"/>
              </a:rPr>
              <a:t>Na prvem grafu vidimo (z modro), da se je tako na višjem strokovnem kot na visokošolskem strokovnem 30 % študentov že med študijem zaposlilo. Še tri leta kasneje se ta delež poviša na 50 % pri študentih visokošolskega strokovnega in 59 % pri študentih višješolskega študija.  Malo študentov (pod 4 % ) po 3 letih po koncu predvidenega obdobja študija še vedno študira.</a:t>
            </a:r>
          </a:p>
          <a:p>
            <a:endParaRPr lang="sl-SI" sz="1200" b="0" i="0" kern="1200" baseline="0" dirty="0" smtClean="0">
              <a:solidFill>
                <a:schemeClr val="tx1"/>
              </a:solidFill>
              <a:effectLst/>
              <a:latin typeface="+mn-lt"/>
              <a:ea typeface="+mn-ea"/>
              <a:cs typeface="+mn-cs"/>
            </a:endParaRPr>
          </a:p>
          <a:p>
            <a:r>
              <a:rPr lang="sl-SI" sz="1200" b="0" i="0" kern="1200" baseline="0" dirty="0" smtClean="0">
                <a:solidFill>
                  <a:schemeClr val="tx1"/>
                </a:solidFill>
                <a:effectLst/>
                <a:latin typeface="+mn-lt"/>
                <a:ea typeface="+mn-ea"/>
                <a:cs typeface="+mn-cs"/>
              </a:rPr>
              <a:t>Pri univerzitetnem, še posebej pri magistrskem pa je slika povsem drugačna. Vidimo, da se brez zaključka študija zaposli precej manjši delež študentov (22, </a:t>
            </a:r>
            <a:r>
              <a:rPr lang="sl-SI" sz="1200" b="0" i="0" kern="1200" baseline="0" dirty="0" err="1" smtClean="0">
                <a:solidFill>
                  <a:schemeClr val="tx1"/>
                </a:solidFill>
                <a:effectLst/>
                <a:latin typeface="+mn-lt"/>
                <a:ea typeface="+mn-ea"/>
                <a:cs typeface="+mn-cs"/>
              </a:rPr>
              <a:t>oz</a:t>
            </a:r>
            <a:r>
              <a:rPr lang="sl-SI" sz="1200" b="0" i="0" kern="1200" baseline="0" dirty="0" smtClean="0">
                <a:solidFill>
                  <a:schemeClr val="tx1"/>
                </a:solidFill>
                <a:effectLst/>
                <a:latin typeface="+mn-lt"/>
                <a:ea typeface="+mn-ea"/>
                <a:cs typeface="+mn-cs"/>
              </a:rPr>
              <a:t> 11 %). </a:t>
            </a:r>
            <a:endParaRPr lang="sl-SI" dirty="0"/>
          </a:p>
        </p:txBody>
      </p:sp>
      <p:sp>
        <p:nvSpPr>
          <p:cNvPr id="4" name="Slide Number Placeholder 3"/>
          <p:cNvSpPr>
            <a:spLocks noGrp="1"/>
          </p:cNvSpPr>
          <p:nvPr>
            <p:ph type="sldNum" sz="quarter" idx="10"/>
          </p:nvPr>
        </p:nvSpPr>
        <p:spPr/>
        <p:txBody>
          <a:bodyPr/>
          <a:lstStyle/>
          <a:p>
            <a:fld id="{3CAD4072-3E06-452D-88B6-5A2E83756386}" type="slidenum">
              <a:rPr lang="sl-SI" smtClean="0"/>
              <a:t>10</a:t>
            </a:fld>
            <a:endParaRPr lang="sl-SI"/>
          </a:p>
        </p:txBody>
      </p:sp>
    </p:spTree>
    <p:extLst>
      <p:ext uri="{BB962C8B-B14F-4D97-AF65-F5344CB8AC3E}">
        <p14:creationId xmlns:p14="http://schemas.microsoft.com/office/powerpoint/2010/main" val="413395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Najprej pogled z vidika kohorte</a:t>
            </a:r>
            <a:r>
              <a:rPr lang="sl-SI" baseline="0" dirty="0" smtClean="0"/>
              <a:t> dijakov in odraslih, ki so zaključili srednješolsko (strokovno ali splošno) izobraževanje – nekaj podatkov o njihovi nadaljnji izobraževalni poti.</a:t>
            </a:r>
          </a:p>
          <a:p>
            <a:endParaRPr lang="sl-SI" baseline="0" dirty="0" smtClean="0"/>
          </a:p>
          <a:p>
            <a:r>
              <a:rPr lang="sl-SI" baseline="0" dirty="0" smtClean="0"/>
              <a:t>Vzeli smo dijake in odrasle, ki so v letu 2021/22 zaključili srednješolsko strokovno ali splošno izobraževanje – teh je bilo po podatkih SURS 15.099, 9178 tistih, ki so pridobili srednjo strokovno izobrazbo, in 5921 tistih, ki so zaključili gimnazijo. Te posameznike smo v naslednjem šolskem letu poiskali med vključenimi v terciarno izobraževanje (</a:t>
            </a:r>
            <a:r>
              <a:rPr lang="sl-SI" baseline="0" dirty="0" err="1" smtClean="0"/>
              <a:t>višje+visokošolsko</a:t>
            </a:r>
            <a:r>
              <a:rPr lang="sl-SI" baseline="0" dirty="0" smtClean="0"/>
              <a:t>) – ugotovili smo, da v naslednjem letu izobraževanje nadaljuje 66,8 % tistih, ki so leto prej zaključili srednjo strokovno izobraževanje in 91,3 % tistih, ki so zaključili srednjo splošno izobraževanje. Tistih, ki jih naslednje leto nismo našli med vpisanimi, smo poiskali še eno leto kasneje (2023/24) – v obeh letih se za študij odloči 74,7 % oseb, ki so v letu 2021 pridobili srednjo strokovno in 95,1 % tistih z gimnazijsko izobrazbo.</a:t>
            </a:r>
          </a:p>
        </p:txBody>
      </p:sp>
      <p:sp>
        <p:nvSpPr>
          <p:cNvPr id="4" name="Slide Number Placeholder 3"/>
          <p:cNvSpPr>
            <a:spLocks noGrp="1"/>
          </p:cNvSpPr>
          <p:nvPr>
            <p:ph type="sldNum" sz="quarter" idx="10"/>
          </p:nvPr>
        </p:nvSpPr>
        <p:spPr/>
        <p:txBody>
          <a:bodyPr/>
          <a:lstStyle/>
          <a:p>
            <a:fld id="{3CAD4072-3E06-452D-88B6-5A2E83756386}" type="slidenum">
              <a:rPr lang="sl-SI" smtClean="0"/>
              <a:t>2</a:t>
            </a:fld>
            <a:endParaRPr lang="sl-SI"/>
          </a:p>
        </p:txBody>
      </p:sp>
    </p:spTree>
    <p:extLst>
      <p:ext uri="{BB962C8B-B14F-4D97-AF65-F5344CB8AC3E}">
        <p14:creationId xmlns:p14="http://schemas.microsoft.com/office/powerpoint/2010/main" val="3077577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Obe skupini se seveda precej razlikujeta po vrsti izobraževanja, ki ga izbereta.</a:t>
            </a:r>
          </a:p>
          <a:p>
            <a:r>
              <a:rPr lang="sl-SI" dirty="0" smtClean="0"/>
              <a:t>Največ</a:t>
            </a:r>
            <a:r>
              <a:rPr lang="sl-SI" baseline="0" dirty="0" smtClean="0"/>
              <a:t> (57,6 %) tistih, ki so zaključili strokovno izobraževanje, se vpiše na visokošolski strokovni študij, 14 % pa na univerzitetnega.</a:t>
            </a:r>
          </a:p>
          <a:p>
            <a:endParaRPr lang="sl-SI" baseline="0" dirty="0" smtClean="0"/>
          </a:p>
          <a:p>
            <a:r>
              <a:rPr lang="sl-SI" baseline="0" dirty="0" smtClean="0"/>
              <a:t>27,1 % se jih vpiše na višje strokovno in približno 1 % na enovito magistrsko izobraževanje (večinoma so to kakšni grafični oblikovalci, ki gredo na arhitekturo, ali farmacevtski tehniki, ki gredo na farmacijo).</a:t>
            </a:r>
          </a:p>
          <a:p>
            <a:endParaRPr lang="sl-SI" baseline="0" dirty="0" smtClean="0"/>
          </a:p>
          <a:p>
            <a:r>
              <a:rPr lang="sl-SI" baseline="0" dirty="0" smtClean="0"/>
              <a:t>Pri gimnazijcih je slika seveda precej drugačna – velika večina (77 %) se jih vpiše univerzitetni študij, 11,5 % pa enovit magisterij.</a:t>
            </a:r>
          </a:p>
          <a:p>
            <a:r>
              <a:rPr lang="sl-SI" baseline="0" dirty="0" smtClean="0"/>
              <a:t>Strokovne programe izbere dobrih 11 % gimnazijcev – 9,6 % visokošolske in 2 % višješolske.</a:t>
            </a:r>
            <a:endParaRPr lang="sl-SI" dirty="0"/>
          </a:p>
        </p:txBody>
      </p:sp>
      <p:sp>
        <p:nvSpPr>
          <p:cNvPr id="4" name="Slide Number Placeholder 3"/>
          <p:cNvSpPr>
            <a:spLocks noGrp="1"/>
          </p:cNvSpPr>
          <p:nvPr>
            <p:ph type="sldNum" sz="quarter" idx="10"/>
          </p:nvPr>
        </p:nvSpPr>
        <p:spPr/>
        <p:txBody>
          <a:bodyPr/>
          <a:lstStyle/>
          <a:p>
            <a:fld id="{3CAD4072-3E06-452D-88B6-5A2E83756386}" type="slidenum">
              <a:rPr lang="sl-SI" smtClean="0"/>
              <a:t>3</a:t>
            </a:fld>
            <a:endParaRPr lang="sl-SI"/>
          </a:p>
        </p:txBody>
      </p:sp>
    </p:spTree>
    <p:extLst>
      <p:ext uri="{BB962C8B-B14F-4D97-AF65-F5344CB8AC3E}">
        <p14:creationId xmlns:p14="http://schemas.microsoft.com/office/powerpoint/2010/main" val="2128164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Pogledali smo,</a:t>
            </a:r>
            <a:r>
              <a:rPr lang="sl-SI" baseline="0" dirty="0" smtClean="0"/>
              <a:t> kako je z izbiro področja izobraževanja pri tistih, ki so zaključili srednjo strokovno izobraževanje.</a:t>
            </a:r>
          </a:p>
          <a:p>
            <a:endParaRPr lang="sl-SI" baseline="0" dirty="0" smtClean="0"/>
          </a:p>
          <a:p>
            <a:r>
              <a:rPr lang="sl-SI" baseline="0" dirty="0" smtClean="0"/>
              <a:t>V naslednjem letu po zaključku SŠ jih dve tretjini izbereta študij na istem področju, kot so se izobraževali v srednji šoli. Področja smo med sabo primerjali na prvi (najvišji) klasifikacijski ravni KLASIUS-P16.</a:t>
            </a:r>
          </a:p>
          <a:p>
            <a:endParaRPr lang="sl-SI" baseline="0" dirty="0" smtClean="0"/>
          </a:p>
          <a:p>
            <a:r>
              <a:rPr lang="sl-SI" baseline="0" dirty="0" smtClean="0"/>
              <a:t>Med posameznimi področji so razlike – tisti z bolj umetniško izobrazbo (</a:t>
            </a:r>
            <a:r>
              <a:rPr lang="sl-SI" i="1" baseline="0" dirty="0" smtClean="0"/>
              <a:t>fotografski, grafični, medijski tehnik, ustvarjalec modnih oblačil</a:t>
            </a:r>
            <a:r>
              <a:rPr lang="sl-SI" baseline="0" dirty="0" smtClean="0"/>
              <a:t>) in </a:t>
            </a:r>
            <a:r>
              <a:rPr lang="sl-SI" i="1" baseline="0" dirty="0" smtClean="0"/>
              <a:t>naravovarstveniki</a:t>
            </a:r>
            <a:r>
              <a:rPr lang="sl-SI" baseline="0" dirty="0" smtClean="0"/>
              <a:t> so v večji meri izbrali drugo področje študija (več kot 60 %).</a:t>
            </a:r>
          </a:p>
          <a:p>
            <a:r>
              <a:rPr lang="sl-SI" baseline="0" dirty="0" smtClean="0"/>
              <a:t>Pri bolj tehnični srednješolski izobrazbi pa smo opazili večjo zvestobo področju srednješolske izobrazbe – več kot 80 % mladih s srednješolsko izobrazbo </a:t>
            </a:r>
            <a:r>
              <a:rPr lang="sl-SI" sz="1200" i="1" dirty="0" smtClean="0">
                <a:solidFill>
                  <a:srgbClr val="333333"/>
                </a:solidFill>
              </a:rPr>
              <a:t>tehnik elektronskih komunikacij, metalurški tehnik, strojni tehnik, </a:t>
            </a:r>
          </a:p>
          <a:p>
            <a:r>
              <a:rPr lang="sl-SI" sz="1200" i="1" dirty="0" smtClean="0">
                <a:solidFill>
                  <a:srgbClr val="333333"/>
                </a:solidFill>
              </a:rPr>
              <a:t>		gradbeni tehnik</a:t>
            </a:r>
            <a:r>
              <a:rPr lang="sl-SI" i="1" baseline="0" dirty="0" smtClean="0"/>
              <a:t>  j</a:t>
            </a:r>
            <a:r>
              <a:rPr lang="sl-SI" baseline="0" dirty="0" smtClean="0"/>
              <a:t>e študij nadaljevalo znotraj svojega področja.</a:t>
            </a:r>
          </a:p>
          <a:p>
            <a:endParaRPr lang="sl-SI" baseline="0" dirty="0" smtClean="0"/>
          </a:p>
          <a:p>
            <a:r>
              <a:rPr lang="sl-SI" dirty="0" smtClean="0"/>
              <a:t>Med tistimi, ki so šli na visokošolski univerzitetni študij jih</a:t>
            </a:r>
            <a:r>
              <a:rPr lang="sl-SI" baseline="0" dirty="0" smtClean="0"/>
              <a:t> je isto področje izobraževanja izbralo </a:t>
            </a:r>
            <a:r>
              <a:rPr lang="sl-SI" b="1" baseline="0" dirty="0" smtClean="0"/>
              <a:t>53 %.</a:t>
            </a:r>
            <a:endParaRPr lang="sl-SI" b="1" dirty="0"/>
          </a:p>
        </p:txBody>
      </p:sp>
      <p:sp>
        <p:nvSpPr>
          <p:cNvPr id="4" name="Slide Number Placeholder 3"/>
          <p:cNvSpPr>
            <a:spLocks noGrp="1"/>
          </p:cNvSpPr>
          <p:nvPr>
            <p:ph type="sldNum" sz="quarter" idx="10"/>
          </p:nvPr>
        </p:nvSpPr>
        <p:spPr/>
        <p:txBody>
          <a:bodyPr/>
          <a:lstStyle/>
          <a:p>
            <a:fld id="{3CAD4072-3E06-452D-88B6-5A2E83756386}" type="slidenum">
              <a:rPr lang="sl-SI" smtClean="0"/>
              <a:t>4</a:t>
            </a:fld>
            <a:endParaRPr lang="sl-SI"/>
          </a:p>
        </p:txBody>
      </p:sp>
    </p:spTree>
    <p:extLst>
      <p:ext uri="{BB962C8B-B14F-4D97-AF65-F5344CB8AC3E}">
        <p14:creationId xmlns:p14="http://schemas.microsoft.com/office/powerpoint/2010/main" val="523186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Pogledali smo še, kako je z vpisom tistih, ki so SŠ zaključili v 2021/22 in se v 2022/23 vpisali v študij, v naslednjem študijskem letu (2023/24), torej njihovem drugem.</a:t>
            </a:r>
          </a:p>
          <a:p>
            <a:endParaRPr lang="sl-SI" dirty="0" smtClean="0"/>
          </a:p>
          <a:p>
            <a:r>
              <a:rPr lang="sl-SI" dirty="0" smtClean="0"/>
              <a:t>Pri gimnazijcih je 78,5 % vpisanih še vedno v istem programu. Približno 15 % je takih, ki so zamenjali program</a:t>
            </a:r>
            <a:r>
              <a:rPr lang="sl-SI" baseline="0" dirty="0" smtClean="0"/>
              <a:t> študija – bodisi znotraj iste vrste študija, znotraj istega področja ali izven obojega. 6,4 % tistih, ki so se v 2022/23 vpisali na študij, pa v naslednjem letu med vpisanimi ni bilo.</a:t>
            </a:r>
          </a:p>
          <a:p>
            <a:endParaRPr lang="sl-SI" baseline="0" dirty="0" smtClean="0"/>
          </a:p>
          <a:p>
            <a:r>
              <a:rPr lang="sl-SI" baseline="0" dirty="0" smtClean="0"/>
              <a:t>Pri tistih s srednješolsko strokovno izobrazbo je delež vpisanih v isti program malo nižji – 69 %. Delež tistih, ki v naslednjem letu po vpisu študija ne nadaljujejo je posledično višji (15 %), Delež tistih, ki so zamenjali program študija pa je podoben gimnazijcem (15 %).</a:t>
            </a:r>
            <a:endParaRPr lang="sl-SI" dirty="0"/>
          </a:p>
        </p:txBody>
      </p:sp>
      <p:sp>
        <p:nvSpPr>
          <p:cNvPr id="4" name="Slide Number Placeholder 3"/>
          <p:cNvSpPr>
            <a:spLocks noGrp="1"/>
          </p:cNvSpPr>
          <p:nvPr>
            <p:ph type="sldNum" sz="quarter" idx="10"/>
          </p:nvPr>
        </p:nvSpPr>
        <p:spPr/>
        <p:txBody>
          <a:bodyPr/>
          <a:lstStyle/>
          <a:p>
            <a:fld id="{3CAD4072-3E06-452D-88B6-5A2E83756386}" type="slidenum">
              <a:rPr lang="sl-SI" smtClean="0"/>
              <a:t>5</a:t>
            </a:fld>
            <a:endParaRPr lang="sl-SI"/>
          </a:p>
        </p:txBody>
      </p:sp>
    </p:spTree>
    <p:extLst>
      <p:ext uri="{BB962C8B-B14F-4D97-AF65-F5344CB8AC3E}">
        <p14:creationId xmlns:p14="http://schemas.microsoft.com/office/powerpoint/2010/main" val="1460104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Pa poglejmo</a:t>
            </a:r>
            <a:r>
              <a:rPr lang="sl-SI" baseline="0" dirty="0" smtClean="0"/>
              <a:t> podatke še z druge strani – kakšna je sestava študentov terciarnega izobraževanja.</a:t>
            </a:r>
          </a:p>
          <a:p>
            <a:endParaRPr lang="sl-SI" baseline="0" dirty="0" smtClean="0"/>
          </a:p>
          <a:p>
            <a:r>
              <a:rPr lang="sl-SI" baseline="0" dirty="0" smtClean="0"/>
              <a:t>V letošnjem študijskem letu je bilo v novembru v višješolsko ali visokošolsko izobraževanje vpisanih 80.648 študentov. Na sliki visimo porazdelitev po vrstah izobraževanja.</a:t>
            </a:r>
          </a:p>
          <a:p>
            <a:endParaRPr lang="sl-SI" baseline="0" dirty="0" smtClean="0"/>
          </a:p>
          <a:p>
            <a:r>
              <a:rPr lang="sl-SI" baseline="0" dirty="0" smtClean="0"/>
              <a:t>Četrtina študentov študira izredno, največ med višješolci (dobra polovica) in na višjem strokovnem izobraževanju (39 %). </a:t>
            </a:r>
          </a:p>
          <a:p>
            <a:endParaRPr lang="sl-SI" baseline="0" dirty="0" smtClean="0"/>
          </a:p>
          <a:p>
            <a:r>
              <a:rPr lang="sl-SI" baseline="0" dirty="0" smtClean="0"/>
              <a:t>V terciarno izobraževanje je vključena slaba polovica mladih (19-24 let) – 48,4%</a:t>
            </a:r>
          </a:p>
          <a:p>
            <a:endParaRPr lang="sl-SI" dirty="0"/>
          </a:p>
        </p:txBody>
      </p:sp>
      <p:sp>
        <p:nvSpPr>
          <p:cNvPr id="4" name="Slide Number Placeholder 3"/>
          <p:cNvSpPr>
            <a:spLocks noGrp="1"/>
          </p:cNvSpPr>
          <p:nvPr>
            <p:ph type="sldNum" sz="quarter" idx="10"/>
          </p:nvPr>
        </p:nvSpPr>
        <p:spPr/>
        <p:txBody>
          <a:bodyPr/>
          <a:lstStyle/>
          <a:p>
            <a:fld id="{3CAD4072-3E06-452D-88B6-5A2E83756386}" type="slidenum">
              <a:rPr lang="sl-SI" smtClean="0"/>
              <a:t>6</a:t>
            </a:fld>
            <a:endParaRPr lang="sl-SI"/>
          </a:p>
        </p:txBody>
      </p:sp>
    </p:spTree>
    <p:extLst>
      <p:ext uri="{BB962C8B-B14F-4D97-AF65-F5344CB8AC3E}">
        <p14:creationId xmlns:p14="http://schemas.microsoft.com/office/powerpoint/2010/main" val="3991437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Novincev v terciarnem izobraževanju je letos okrog 18.000 – to so prvič vpisani v prvi letnik na dodiplomskem študiju.</a:t>
            </a:r>
          </a:p>
          <a:p>
            <a:endParaRPr lang="sl-SI" baseline="0" dirty="0" smtClean="0"/>
          </a:p>
          <a:p>
            <a:r>
              <a:rPr lang="sl-SI" baseline="0" dirty="0" smtClean="0"/>
              <a:t>Če na tej skupini študentov pogledamo njihovo predhodno izobrazbo, opazimo velike razlike med vrstami študija.</a:t>
            </a:r>
          </a:p>
          <a:p>
            <a:endParaRPr lang="sl-SI" baseline="0" dirty="0" smtClean="0"/>
          </a:p>
          <a:p>
            <a:r>
              <a:rPr lang="sl-SI" baseline="0" dirty="0" smtClean="0"/>
              <a:t>Med študenti bolj akademskih programov je večina gimnazijcev –84 % na univerzitetnem in 93 % na enovitem magistrskem. </a:t>
            </a:r>
          </a:p>
          <a:p>
            <a:endParaRPr lang="sl-SI" baseline="0" dirty="0" smtClean="0"/>
          </a:p>
          <a:p>
            <a:r>
              <a:rPr lang="sl-SI" baseline="0" dirty="0" smtClean="0"/>
              <a:t>Na drugi strani med vpisanimi v strokovne programe prevladujejo študenti s predhodno doseženo srednjo strokovno izobrazbo – 80 % v visokošolskih strokovnih programih in več kot 90 % na višješolskih.</a:t>
            </a:r>
          </a:p>
          <a:p>
            <a:endParaRPr lang="sl-SI" dirty="0"/>
          </a:p>
        </p:txBody>
      </p:sp>
      <p:sp>
        <p:nvSpPr>
          <p:cNvPr id="4" name="Slide Number Placeholder 3"/>
          <p:cNvSpPr>
            <a:spLocks noGrp="1"/>
          </p:cNvSpPr>
          <p:nvPr>
            <p:ph type="sldNum" sz="quarter" idx="10"/>
          </p:nvPr>
        </p:nvSpPr>
        <p:spPr/>
        <p:txBody>
          <a:bodyPr/>
          <a:lstStyle/>
          <a:p>
            <a:fld id="{3CAD4072-3E06-452D-88B6-5A2E83756386}" type="slidenum">
              <a:rPr lang="sl-SI" smtClean="0"/>
              <a:t>7</a:t>
            </a:fld>
            <a:endParaRPr lang="sl-SI"/>
          </a:p>
        </p:txBody>
      </p:sp>
    </p:spTree>
    <p:extLst>
      <p:ext uri="{BB962C8B-B14F-4D97-AF65-F5344CB8AC3E}">
        <p14:creationId xmlns:p14="http://schemas.microsoft.com/office/powerpoint/2010/main" val="552817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dirty="0" smtClean="0"/>
              <a:t>Na</a:t>
            </a:r>
            <a:r>
              <a:rPr lang="sl-SI" baseline="0" dirty="0" smtClean="0"/>
              <a:t> SURS smo pred dvema letoma prvič izračunali stopnjo dokončanja terciarnega izobraževanja in pogledali različne dejavnike, ki vplivajo na to stopnjo.</a:t>
            </a:r>
          </a:p>
          <a:p>
            <a:endParaRPr lang="sl-SI" baseline="0" dirty="0" smtClean="0"/>
          </a:p>
          <a:p>
            <a:r>
              <a:rPr lang="sl-SI" baseline="0" dirty="0" smtClean="0"/>
              <a:t>Kazalnik smo izračunali na podlagi podatkov o rednih študentih novincih v določenem študijskem letu, ki smo jim sledili skozi študij in preverili, ali so ga uspešno zaključili. Vzeli smo novince v višjem strokovnem izobraževanju v letu 2014/15, v visokošolskem strokovnem v letu 2013/14, v univerzitetnem v 2013/14 za triletne programe in v 2012/13 za 4-letne programe, ter novince v enovitim magistrskih programih v letu 2011/12 (5-letni) </a:t>
            </a:r>
            <a:r>
              <a:rPr lang="sl-SI" baseline="0" dirty="0" err="1" smtClean="0"/>
              <a:t>oz</a:t>
            </a:r>
            <a:r>
              <a:rPr lang="sl-SI" baseline="0" dirty="0" smtClean="0"/>
              <a:t> 2010/11 (6 letni).</a:t>
            </a:r>
          </a:p>
          <a:p>
            <a:endParaRPr lang="sl-SI" baseline="0" dirty="0" smtClean="0"/>
          </a:p>
          <a:p>
            <a:r>
              <a:rPr lang="sl-SI" baseline="0" dirty="0" smtClean="0"/>
              <a:t>Za vse smo preverili, kakšne so bile njihove študijske poti in ali so študij uspeli zaključiti v predvidenem roku (do leta 2017) oziroma 3 leta po tem roku (do 2020).</a:t>
            </a:r>
          </a:p>
          <a:p>
            <a:pPr marL="0" indent="0">
              <a:buFont typeface="Arial" panose="020B0604020202020204" pitchFamily="34" charset="0"/>
              <a:buNone/>
            </a:pPr>
            <a:endParaRPr lang="sl-SI" dirty="0" smtClean="0"/>
          </a:p>
          <a:p>
            <a:pPr marL="0" indent="0">
              <a:buFont typeface="Arial" panose="020B0604020202020204" pitchFamily="34" charset="0"/>
              <a:buNone/>
            </a:pPr>
            <a:endParaRPr lang="sl-SI" dirty="0" smtClean="0"/>
          </a:p>
          <a:p>
            <a:pPr marL="0" indent="0">
              <a:buFont typeface="Arial" panose="020B0604020202020204" pitchFamily="34" charset="0"/>
              <a:buNone/>
            </a:pPr>
            <a:r>
              <a:rPr lang="sl-SI" dirty="0" smtClean="0"/>
              <a:t>Ugotovili smo, da so velike razlike v stopnji dokončanja med </a:t>
            </a:r>
            <a:r>
              <a:rPr lang="sl-SI" b="1" dirty="0" smtClean="0"/>
              <a:t>posameznimi vrstami izobraževanja</a:t>
            </a:r>
            <a:r>
              <a:rPr lang="sl-SI" dirty="0" smtClean="0"/>
              <a:t>. Nižja je bila pri bolj poklicno oz. strokovno usmerjenih študijskih programih. Višje strokovno izobraževanje je uspelo dokončati (gledano 3</a:t>
            </a:r>
            <a:r>
              <a:rPr lang="sl-SI" baseline="0" dirty="0" smtClean="0"/>
              <a:t> leta po predvidenem roku za zaključek) </a:t>
            </a:r>
            <a:r>
              <a:rPr lang="sl-SI" dirty="0" smtClean="0"/>
              <a:t>manj kot tretjini vpisanih študentov (31,3 %), visokošolsko strokovno izobraževanje pa nekoliko večjemu deležu študentov, 41 %. Študenti visokošolskega univerzitetnega izobraževanja so študij uspešno končali v večji meri – uspešno sta ga zaključili dve tretjini študentov (66,7 %). Najuspešnejši pa so bili študenti enovitega magistrskega študija, študij jih je uspešno zaključilo 81 %. </a:t>
            </a:r>
          </a:p>
          <a:p>
            <a:pPr marL="0" indent="0">
              <a:buFont typeface="Arial" panose="020B0604020202020204" pitchFamily="34" charset="0"/>
              <a:buNone/>
            </a:pPr>
            <a:endParaRPr lang="sl-SI" dirty="0" smtClean="0"/>
          </a:p>
          <a:p>
            <a:pPr marL="0" indent="0">
              <a:buFont typeface="Arial" panose="020B0604020202020204" pitchFamily="34" charset="0"/>
              <a:buNone/>
            </a:pPr>
            <a:r>
              <a:rPr lang="sl-SI" sz="1200" b="0" i="0" kern="1200" dirty="0" smtClean="0">
                <a:solidFill>
                  <a:schemeClr val="tx1"/>
                </a:solidFill>
                <a:effectLst/>
                <a:latin typeface="+mn-lt"/>
                <a:ea typeface="+mn-ea"/>
                <a:cs typeface="+mn-cs"/>
              </a:rPr>
              <a:t>V obdobju, predvidenem za študij, se je </a:t>
            </a:r>
            <a:r>
              <a:rPr lang="sl-SI" sz="1200" b="1" i="0" kern="1200" dirty="0" smtClean="0">
                <a:solidFill>
                  <a:schemeClr val="tx1"/>
                </a:solidFill>
                <a:effectLst/>
                <a:latin typeface="+mn-lt"/>
                <a:ea typeface="+mn-ea"/>
                <a:cs typeface="+mn-cs"/>
              </a:rPr>
              <a:t>zaposlila </a:t>
            </a:r>
            <a:r>
              <a:rPr lang="sl-SI" sz="1200" b="0" i="0" kern="1200" dirty="0" smtClean="0">
                <a:solidFill>
                  <a:schemeClr val="tx1"/>
                </a:solidFill>
                <a:effectLst/>
                <a:latin typeface="+mn-lt"/>
                <a:ea typeface="+mn-ea"/>
                <a:cs typeface="+mn-cs"/>
              </a:rPr>
              <a:t>približno tretjina študentov višjega strokovnega in visokošolskega strokovnega izobraževanja. Manjši del je študij pozneje nadaljeval, večina pa ga je opustila. Med študenti visokošolskega univerzitetnega izobraževanja je študij opustila in se zaposlila desetina študentov, 5 % pa se jih je zaposlilo, a se nato vrnilo študirat. Med študenti enovitega magistrskega študija je študij zaradi zaposlitve prekinilo 9 % študentov, večina izmed njih pa ga je pozneje nadaljevala.</a:t>
            </a:r>
          </a:p>
          <a:p>
            <a:pPr marL="0" indent="0">
              <a:buFont typeface="Arial" panose="020B0604020202020204" pitchFamily="34" charset="0"/>
              <a:buNone/>
            </a:pPr>
            <a:r>
              <a:rPr lang="sl-SI" sz="1200" b="0" i="0" kern="1200" dirty="0" smtClean="0">
                <a:solidFill>
                  <a:schemeClr val="tx1"/>
                </a:solidFill>
                <a:effectLst/>
                <a:latin typeface="+mn-lt"/>
                <a:ea typeface="+mn-ea"/>
                <a:cs typeface="+mn-cs"/>
              </a:rPr>
              <a:t>____________________________________________________________</a:t>
            </a:r>
          </a:p>
          <a:p>
            <a:pPr marL="0" indent="0">
              <a:buFont typeface="Arial" panose="020B0604020202020204" pitchFamily="34" charset="0"/>
              <a:buNone/>
            </a:pPr>
            <a:r>
              <a:rPr lang="sl-SI" sz="1200" b="0" i="1" kern="1200" dirty="0" smtClean="0">
                <a:solidFill>
                  <a:schemeClr val="tx1"/>
                </a:solidFill>
                <a:effectLst/>
                <a:latin typeface="+mn-lt"/>
                <a:ea typeface="+mn-ea"/>
                <a:cs typeface="+mn-cs"/>
              </a:rPr>
              <a:t>Če bo zanimivo, lahko poveš še:</a:t>
            </a:r>
          </a:p>
          <a:p>
            <a:pPr marL="0" indent="0">
              <a:buFont typeface="Arial" panose="020B0604020202020204" pitchFamily="34" charset="0"/>
              <a:buNone/>
            </a:pPr>
            <a:r>
              <a:rPr lang="sl-SI" sz="1200" b="0" i="0" kern="1200" dirty="0" smtClean="0">
                <a:solidFill>
                  <a:schemeClr val="tx1">
                    <a:lumMod val="65000"/>
                  </a:schemeClr>
                </a:solidFill>
                <a:effectLst/>
                <a:latin typeface="+mn-lt"/>
                <a:ea typeface="+mn-ea"/>
                <a:cs typeface="+mn-cs"/>
              </a:rPr>
              <a:t>Razlike pri stopnji dokončanja je bilo zaznati tudi </a:t>
            </a:r>
            <a:r>
              <a:rPr lang="sl-SI" sz="1200" b="1" i="0" kern="1200" dirty="0" smtClean="0">
                <a:solidFill>
                  <a:schemeClr val="tx1">
                    <a:lumMod val="65000"/>
                  </a:schemeClr>
                </a:solidFill>
                <a:effectLst/>
                <a:latin typeface="+mn-lt"/>
                <a:ea typeface="+mn-ea"/>
                <a:cs typeface="+mn-cs"/>
              </a:rPr>
              <a:t>med spoloma</a:t>
            </a:r>
            <a:r>
              <a:rPr lang="sl-SI" sz="1200" b="0" i="0" kern="1200" dirty="0" smtClean="0">
                <a:solidFill>
                  <a:schemeClr val="tx1">
                    <a:lumMod val="65000"/>
                  </a:schemeClr>
                </a:solidFill>
                <a:effectLst/>
                <a:latin typeface="+mn-lt"/>
                <a:ea typeface="+mn-ea"/>
                <a:cs typeface="+mn-cs"/>
              </a:rPr>
              <a:t>. Pri vseh vrstah izobraževanja je bil delež žensk z dokončanim izobraževanjem višji kot pri moških. Najmanjša razlika med spoloma (9 odstotnih točk) je bila pri dokončanju višjega strokovnega izobraževanja, največja pa pri visokošolskem univerzitetnem izobraževanju, kjer je študij uspešno zaključilo skoraj tri četrtine študentk (74 %) in 57 % študentov.</a:t>
            </a:r>
          </a:p>
          <a:p>
            <a:pPr marL="0" indent="0">
              <a:buFont typeface="Arial" panose="020B0604020202020204" pitchFamily="34" charset="0"/>
              <a:buNone/>
            </a:pPr>
            <a:endParaRPr lang="sl-SI" sz="1200" b="0" i="0" kern="1200" dirty="0" smtClean="0">
              <a:solidFill>
                <a:schemeClr val="tx1">
                  <a:lumMod val="65000"/>
                </a:schemeClr>
              </a:solidFill>
              <a:effectLst/>
              <a:latin typeface="+mn-lt"/>
              <a:ea typeface="+mn-ea"/>
              <a:cs typeface="+mn-cs"/>
            </a:endParaRPr>
          </a:p>
          <a:p>
            <a:pPr marL="0" indent="0">
              <a:buFont typeface="Arial" panose="020B0604020202020204" pitchFamily="34" charset="0"/>
              <a:buNone/>
            </a:pPr>
            <a:r>
              <a:rPr lang="sl-SI" sz="1200" b="0" i="0" kern="1200" dirty="0" smtClean="0">
                <a:solidFill>
                  <a:schemeClr val="tx1">
                    <a:lumMod val="65000"/>
                  </a:schemeClr>
                </a:solidFill>
                <a:effectLst/>
                <a:latin typeface="+mn-lt"/>
                <a:ea typeface="+mn-ea"/>
                <a:cs typeface="+mn-cs"/>
              </a:rPr>
              <a:t>Stopnja dokončanja študija se je precej razlikovala tudi med posameznimi </a:t>
            </a:r>
            <a:r>
              <a:rPr lang="sl-SI" sz="1200" b="1" i="0" kern="1200" dirty="0" smtClean="0">
                <a:solidFill>
                  <a:schemeClr val="tx1">
                    <a:lumMod val="65000"/>
                  </a:schemeClr>
                </a:solidFill>
                <a:effectLst/>
                <a:latin typeface="+mn-lt"/>
                <a:ea typeface="+mn-ea"/>
                <a:cs typeface="+mn-cs"/>
              </a:rPr>
              <a:t>področji izobraževanja</a:t>
            </a:r>
            <a:r>
              <a:rPr lang="sl-SI" sz="1200" b="0" i="0" kern="1200" dirty="0" smtClean="0">
                <a:solidFill>
                  <a:schemeClr val="tx1">
                    <a:lumMod val="65000"/>
                  </a:schemeClr>
                </a:solidFill>
                <a:effectLst/>
                <a:latin typeface="+mn-lt"/>
                <a:ea typeface="+mn-ea"/>
                <a:cs typeface="+mn-cs"/>
              </a:rPr>
              <a:t>. Tako je študij dokončalo približno 80 % študentov, vpisanih na visokošolski program 1. stopnje s področja izobraževalne znanosti in izobraževanje učiteljev, sledili so študenti s področja zdravstvo in socialna varnost (72 %). Po drugi strani je bila stopnja dokončanja nizka pri študentih programov s področja kmetijstvo, gozdarstvo, ribištvo in veterinarstvo, kjer jih je študij uspešno zaključilo 39 %, in študentih s področij transport, varnost, gostinstvo in turizem (43 %) ter poslovne in upravne vede, pravo (45 %).</a:t>
            </a:r>
          </a:p>
          <a:p>
            <a:pPr marL="0" indent="0">
              <a:buFont typeface="Arial" panose="020B0604020202020204" pitchFamily="34" charset="0"/>
              <a:buNone/>
            </a:pPr>
            <a:endParaRPr lang="sl-SI" sz="1200" b="0" i="0" kern="1200" dirty="0" smtClean="0">
              <a:solidFill>
                <a:schemeClr val="tx1">
                  <a:lumMod val="65000"/>
                </a:schemeClr>
              </a:solidFill>
              <a:effectLst/>
              <a:latin typeface="+mn-lt"/>
              <a:ea typeface="+mn-ea"/>
              <a:cs typeface="+mn-cs"/>
            </a:endParaRPr>
          </a:p>
          <a:p>
            <a:pPr marL="0" indent="0">
              <a:buFont typeface="Arial" panose="020B0604020202020204" pitchFamily="34" charset="0"/>
              <a:buNone/>
            </a:pPr>
            <a:r>
              <a:rPr lang="sl-SI" sz="1200" b="0" i="0" kern="1200" dirty="0" smtClean="0">
                <a:solidFill>
                  <a:schemeClr val="tx1">
                    <a:lumMod val="65000"/>
                  </a:schemeClr>
                </a:solidFill>
                <a:effectLst/>
                <a:latin typeface="+mn-lt"/>
                <a:ea typeface="+mn-ea"/>
                <a:cs typeface="+mn-cs"/>
              </a:rPr>
              <a:t>Na uspešnost pri študiju vpliva tudi </a:t>
            </a:r>
            <a:r>
              <a:rPr lang="sl-SI" sz="1200" b="1" i="0" kern="1200" dirty="0" smtClean="0">
                <a:solidFill>
                  <a:schemeClr val="tx1">
                    <a:lumMod val="65000"/>
                  </a:schemeClr>
                </a:solidFill>
                <a:effectLst/>
                <a:latin typeface="+mn-lt"/>
                <a:ea typeface="+mn-ea"/>
                <a:cs typeface="+mn-cs"/>
              </a:rPr>
              <a:t>izobrazba staršev</a:t>
            </a:r>
            <a:r>
              <a:rPr lang="sl-SI" sz="1200" b="0" i="0" kern="1200" dirty="0" smtClean="0">
                <a:solidFill>
                  <a:schemeClr val="tx1">
                    <a:lumMod val="65000"/>
                  </a:schemeClr>
                </a:solidFill>
                <a:effectLst/>
                <a:latin typeface="+mn-lt"/>
                <a:ea typeface="+mn-ea"/>
                <a:cs typeface="+mn-cs"/>
              </a:rPr>
              <a:t>. Med študenti, vpisanimi v visokošolsko izobraževanje 1. stopnje, je študij uspešno zaključilo 65 % študentov z vsaj enim staršem s terciarno izobrazbo. Med študenti, katerih starši so dosegli največ osnovnošolsko izobrazbo, pa je bil ta delež za 21 odstotnih točk nižji. Razlika v stopnji dokončanja študija med moškimi študenti z nižje izobraženimi starši in tistimi, katerih starši so dosegli terciarno izobrazbo, je znašala 20 odstotnih točk ter je bila tako manjša kot pri ženskah, pri slednjih je znašala skoraj 30 odstotnih točk.</a:t>
            </a:r>
          </a:p>
          <a:p>
            <a:pPr marL="0" indent="0">
              <a:buFont typeface="Arial" panose="020B0604020202020204" pitchFamily="34" charset="0"/>
              <a:buNone/>
            </a:pPr>
            <a:r>
              <a:rPr lang="sl-SI" sz="1200" b="0" i="0" kern="1200" dirty="0" smtClean="0">
                <a:solidFill>
                  <a:schemeClr val="tx1">
                    <a:lumMod val="65000"/>
                  </a:schemeClr>
                </a:solidFill>
                <a:effectLst/>
                <a:latin typeface="+mn-lt"/>
                <a:ea typeface="+mn-ea"/>
                <a:cs typeface="+mn-cs"/>
              </a:rPr>
              <a:t>_____________________________________________________________</a:t>
            </a:r>
          </a:p>
          <a:p>
            <a:pPr marL="0" indent="0">
              <a:buFont typeface="Arial" panose="020B0604020202020204" pitchFamily="34" charset="0"/>
              <a:buNone/>
            </a:pPr>
            <a:endParaRPr lang="sl-SI" sz="1200" b="0" i="0" kern="1200" dirty="0" smtClean="0">
              <a:solidFill>
                <a:schemeClr val="tx1">
                  <a:lumMod val="65000"/>
                </a:schemeClr>
              </a:solidFill>
              <a:effectLst/>
              <a:latin typeface="+mn-lt"/>
              <a:ea typeface="+mn-ea"/>
              <a:cs typeface="+mn-cs"/>
            </a:endParaRPr>
          </a:p>
          <a:p>
            <a:pPr marL="0" indent="0">
              <a:buFont typeface="Arial" panose="020B0604020202020204" pitchFamily="34" charset="0"/>
              <a:buNone/>
            </a:pPr>
            <a:endParaRPr lang="sl-SI" dirty="0">
              <a:solidFill>
                <a:schemeClr val="tx1">
                  <a:lumMod val="65000"/>
                </a:schemeClr>
              </a:solidFill>
            </a:endParaRPr>
          </a:p>
        </p:txBody>
      </p:sp>
      <p:sp>
        <p:nvSpPr>
          <p:cNvPr id="4" name="Slide Number Placeholder 3"/>
          <p:cNvSpPr>
            <a:spLocks noGrp="1"/>
          </p:cNvSpPr>
          <p:nvPr>
            <p:ph type="sldNum" sz="quarter" idx="10"/>
          </p:nvPr>
        </p:nvSpPr>
        <p:spPr/>
        <p:txBody>
          <a:bodyPr/>
          <a:lstStyle/>
          <a:p>
            <a:fld id="{3CAD4072-3E06-452D-88B6-5A2E83756386}" type="slidenum">
              <a:rPr lang="sl-SI" smtClean="0"/>
              <a:t>8</a:t>
            </a:fld>
            <a:endParaRPr lang="sl-SI"/>
          </a:p>
        </p:txBody>
      </p:sp>
    </p:spTree>
    <p:extLst>
      <p:ext uri="{BB962C8B-B14F-4D97-AF65-F5344CB8AC3E}">
        <p14:creationId xmlns:p14="http://schemas.microsoft.com/office/powerpoint/2010/main" val="782793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l-SI" sz="1200" b="0" i="0" kern="1200" dirty="0" smtClean="0">
                <a:solidFill>
                  <a:schemeClr val="tx1"/>
                </a:solidFill>
                <a:effectLst/>
                <a:latin typeface="+mn-lt"/>
                <a:ea typeface="+mn-ea"/>
                <a:cs typeface="+mn-cs"/>
              </a:rPr>
              <a:t>Na uspešno dokončanje študija pa močno vpliva tudi </a:t>
            </a:r>
            <a:r>
              <a:rPr lang="sl-SI" sz="1200" b="1" i="0" kern="1200" dirty="0" smtClean="0">
                <a:solidFill>
                  <a:schemeClr val="tx1"/>
                </a:solidFill>
                <a:effectLst/>
                <a:latin typeface="+mn-lt"/>
                <a:ea typeface="+mn-ea"/>
                <a:cs typeface="+mn-cs"/>
              </a:rPr>
              <a:t>srednješolska izobrazba</a:t>
            </a:r>
            <a:r>
              <a:rPr lang="sl-SI" sz="1200" b="0" i="0" kern="1200" dirty="0" smtClean="0">
                <a:solidFill>
                  <a:schemeClr val="tx1"/>
                </a:solidFill>
                <a:effectLst/>
                <a:latin typeface="+mn-lt"/>
                <a:ea typeface="+mn-ea"/>
                <a:cs typeface="+mn-cs"/>
              </a:rPr>
              <a:t>.</a:t>
            </a:r>
          </a:p>
          <a:p>
            <a:endParaRPr lang="sl-SI" sz="1200" b="0" i="0" kern="1200" dirty="0" smtClean="0">
              <a:solidFill>
                <a:schemeClr val="tx1"/>
              </a:solidFill>
              <a:effectLst/>
              <a:latin typeface="+mn-lt"/>
              <a:ea typeface="+mn-ea"/>
              <a:cs typeface="+mn-cs"/>
            </a:endParaRPr>
          </a:p>
          <a:p>
            <a:r>
              <a:rPr lang="sl-SI" sz="1200" b="0" i="0" kern="1200" dirty="0" smtClean="0">
                <a:solidFill>
                  <a:schemeClr val="tx1"/>
                </a:solidFill>
                <a:effectLst/>
                <a:latin typeface="+mn-lt"/>
                <a:ea typeface="+mn-ea"/>
                <a:cs typeface="+mn-cs"/>
              </a:rPr>
              <a:t>Visokošolsko strokovno izobraževanje je uspešno zaključilo približno 56 % študentov s srednjo splošno izobrazbo in 39 % študentov s srednjo strokovno izobrazbo.</a:t>
            </a:r>
          </a:p>
          <a:p>
            <a:endParaRPr lang="sl-SI" sz="1200" b="0" i="0" kern="1200" dirty="0" smtClean="0">
              <a:solidFill>
                <a:schemeClr val="tx1"/>
              </a:solidFill>
              <a:effectLst/>
              <a:latin typeface="+mn-lt"/>
              <a:ea typeface="+mn-ea"/>
              <a:cs typeface="+mn-cs"/>
            </a:endParaRPr>
          </a:p>
          <a:p>
            <a:r>
              <a:rPr lang="sl-SI" sz="1200" b="0" i="0" kern="1200" dirty="0" smtClean="0">
                <a:solidFill>
                  <a:schemeClr val="tx1"/>
                </a:solidFill>
                <a:effectLst/>
                <a:latin typeface="+mn-lt"/>
                <a:ea typeface="+mn-ea"/>
                <a:cs typeface="+mn-cs"/>
              </a:rPr>
              <a:t>Pri višjem strokovnem tako močnega razkoraka ni, je pa stopnja dokončanja na splošno zelo nizka – v predvidenem</a:t>
            </a:r>
            <a:r>
              <a:rPr lang="sl-SI" sz="1200" b="0" i="0" kern="1200" baseline="0" dirty="0" smtClean="0">
                <a:solidFill>
                  <a:schemeClr val="tx1"/>
                </a:solidFill>
                <a:effectLst/>
                <a:latin typeface="+mn-lt"/>
                <a:ea typeface="+mn-ea"/>
                <a:cs typeface="+mn-cs"/>
              </a:rPr>
              <a:t> obdobju (+ 3 leta) ga uspešno dokonča slaba tretjina.</a:t>
            </a:r>
            <a:endParaRPr lang="sl-SI" sz="1200" b="0" i="0" kern="1200" dirty="0" smtClean="0">
              <a:solidFill>
                <a:schemeClr val="tx1"/>
              </a:solidFill>
              <a:effectLst/>
              <a:latin typeface="+mn-lt"/>
              <a:ea typeface="+mn-ea"/>
              <a:cs typeface="+mn-cs"/>
            </a:endParaRPr>
          </a:p>
          <a:p>
            <a:r>
              <a:rPr lang="sl-SI" dirty="0" smtClean="0"/>
              <a:t/>
            </a:r>
            <a:br>
              <a:rPr lang="sl-SI" dirty="0" smtClean="0"/>
            </a:br>
            <a:r>
              <a:rPr lang="sl-SI" sz="1200" b="0" i="0" kern="1200" dirty="0" smtClean="0">
                <a:solidFill>
                  <a:schemeClr val="tx1"/>
                </a:solidFill>
                <a:effectLst/>
                <a:latin typeface="+mn-lt"/>
                <a:ea typeface="+mn-ea"/>
                <a:cs typeface="+mn-cs"/>
              </a:rPr>
              <a:t>Vpliv predhodne izobrazbe je bilo zaznati tudi pri študentih visokošolskega univerzitetnega izobraževanja – med vsemi s predhodno doseženo srednjo strokovno izobrazbo jih je študij dokončalo 53 %, med tistimi s srednjo splošno izobrazbo pa 69 %. </a:t>
            </a:r>
          </a:p>
          <a:p>
            <a:r>
              <a:rPr lang="sl-SI" sz="1200" b="0" i="0" kern="1200" dirty="0" smtClean="0">
                <a:solidFill>
                  <a:schemeClr val="tx1"/>
                </a:solidFill>
                <a:effectLst/>
                <a:latin typeface="+mn-lt"/>
                <a:ea typeface="+mn-ea"/>
                <a:cs typeface="+mn-cs"/>
              </a:rPr>
              <a:t>Podobno</a:t>
            </a:r>
            <a:r>
              <a:rPr lang="sl-SI" sz="1200" b="0" i="0" kern="1200" baseline="0" dirty="0" smtClean="0">
                <a:solidFill>
                  <a:schemeClr val="tx1"/>
                </a:solidFill>
                <a:effectLst/>
                <a:latin typeface="+mn-lt"/>
                <a:ea typeface="+mn-ea"/>
                <a:cs typeface="+mn-cs"/>
              </a:rPr>
              <a:t> </a:t>
            </a:r>
            <a:r>
              <a:rPr lang="sl-SI" sz="1200" b="0" i="0" kern="1200" baseline="0" dirty="0" smtClean="0">
                <a:solidFill>
                  <a:schemeClr val="tx1"/>
                </a:solidFill>
                <a:effectLst/>
                <a:latin typeface="+mn-lt"/>
                <a:ea typeface="+mn-ea"/>
                <a:cs typeface="+mn-cs"/>
              </a:rPr>
              <a:t>je pri enovitem </a:t>
            </a:r>
            <a:r>
              <a:rPr lang="sl-SI" sz="1200" b="0" i="0" kern="1200" baseline="0" dirty="0" err="1" smtClean="0">
                <a:solidFill>
                  <a:schemeClr val="tx1"/>
                </a:solidFill>
                <a:effectLst/>
                <a:latin typeface="+mn-lt"/>
                <a:ea typeface="+mn-ea"/>
                <a:cs typeface="+mn-cs"/>
              </a:rPr>
              <a:t>magistskem</a:t>
            </a:r>
            <a:r>
              <a:rPr lang="sl-SI" sz="1200" b="0" i="0" kern="1200" baseline="0" dirty="0" smtClean="0">
                <a:solidFill>
                  <a:schemeClr val="tx1"/>
                </a:solidFill>
                <a:effectLst/>
                <a:latin typeface="+mn-lt"/>
                <a:ea typeface="+mn-ea"/>
                <a:cs typeface="+mn-cs"/>
              </a:rPr>
              <a:t> študiju (kjer je sicer tistih s srednješolsko strokovno izobrazbo malo) – </a:t>
            </a:r>
            <a:r>
              <a:rPr lang="sl-SI" sz="1200" b="0" i="0" kern="1200" baseline="0" dirty="0" err="1" smtClean="0">
                <a:solidFill>
                  <a:schemeClr val="tx1"/>
                </a:solidFill>
                <a:effectLst/>
                <a:latin typeface="+mn-lt"/>
                <a:ea typeface="+mn-ea"/>
                <a:cs typeface="+mn-cs"/>
              </a:rPr>
              <a:t>razkoraj</a:t>
            </a:r>
            <a:r>
              <a:rPr lang="sl-SI" sz="1200" b="0" i="0" kern="1200" baseline="0" dirty="0" smtClean="0">
                <a:solidFill>
                  <a:schemeClr val="tx1"/>
                </a:solidFill>
                <a:effectLst/>
                <a:latin typeface="+mn-lt"/>
                <a:ea typeface="+mn-ea"/>
                <a:cs typeface="+mn-cs"/>
              </a:rPr>
              <a:t> v stopnji dokončanja je dobrih 26 odstotnih točk.</a:t>
            </a:r>
            <a:endParaRPr lang="sl-SI" dirty="0"/>
          </a:p>
        </p:txBody>
      </p:sp>
      <p:sp>
        <p:nvSpPr>
          <p:cNvPr id="4" name="Slide Number Placeholder 3"/>
          <p:cNvSpPr>
            <a:spLocks noGrp="1"/>
          </p:cNvSpPr>
          <p:nvPr>
            <p:ph type="sldNum" sz="quarter" idx="10"/>
          </p:nvPr>
        </p:nvSpPr>
        <p:spPr/>
        <p:txBody>
          <a:bodyPr/>
          <a:lstStyle/>
          <a:p>
            <a:fld id="{3CAD4072-3E06-452D-88B6-5A2E83756386}" type="slidenum">
              <a:rPr lang="sl-SI" smtClean="0"/>
              <a:t>9</a:t>
            </a:fld>
            <a:endParaRPr lang="sl-SI"/>
          </a:p>
        </p:txBody>
      </p:sp>
    </p:spTree>
    <p:extLst>
      <p:ext uri="{BB962C8B-B14F-4D97-AF65-F5344CB8AC3E}">
        <p14:creationId xmlns:p14="http://schemas.microsoft.com/office/powerpoint/2010/main" val="38052647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604870" y="4897209"/>
            <a:ext cx="8534400" cy="908056"/>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dirty="0" smtClean="0"/>
              <a:t>Avtor</a:t>
            </a:r>
            <a:endParaRPr lang="sl-SI"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65600" y="104426"/>
            <a:ext cx="7920880" cy="3770339"/>
          </a:xfrm>
          <a:prstGeom prst="rect">
            <a:avLst/>
          </a:prstGeom>
        </p:spPr>
      </p:pic>
      <p:sp>
        <p:nvSpPr>
          <p:cNvPr id="8" name="Title 7"/>
          <p:cNvSpPr>
            <a:spLocks noGrp="1"/>
          </p:cNvSpPr>
          <p:nvPr>
            <p:ph type="title"/>
          </p:nvPr>
        </p:nvSpPr>
        <p:spPr>
          <a:xfrm>
            <a:off x="609600" y="3754209"/>
            <a:ext cx="10972800" cy="1143000"/>
          </a:xfrm>
        </p:spPr>
        <p:txBody>
          <a:bodyPr/>
          <a:lstStyle>
            <a:lvl1pPr algn="l">
              <a:defRPr/>
            </a:lvl1pPr>
          </a:lstStyle>
          <a:p>
            <a:r>
              <a:rPr lang="en-US" smtClean="0"/>
              <a:t>Click to edit Master title style</a:t>
            </a:r>
            <a:endParaRPr lang="sl-SI"/>
          </a:p>
        </p:txBody>
      </p:sp>
    </p:spTree>
    <p:extLst>
      <p:ext uri="{BB962C8B-B14F-4D97-AF65-F5344CB8AC3E}">
        <p14:creationId xmlns:p14="http://schemas.microsoft.com/office/powerpoint/2010/main" val="28725744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69792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836712"/>
            <a:ext cx="2743200" cy="5289452"/>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609600" y="836712"/>
            <a:ext cx="8026400" cy="528945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2983036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3189157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15150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609600" y="2132856"/>
            <a:ext cx="5384800" cy="3993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6197600" y="2132856"/>
            <a:ext cx="5384800" cy="39933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277562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609600" y="217522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3073371"/>
            <a:ext cx="5386917" cy="30527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6193368" y="217522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3073371"/>
            <a:ext cx="5389033" cy="30527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Tree>
    <p:extLst>
      <p:ext uri="{BB962C8B-B14F-4D97-AF65-F5344CB8AC3E}">
        <p14:creationId xmlns:p14="http://schemas.microsoft.com/office/powerpoint/2010/main" val="2663056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Tree>
    <p:extLst>
      <p:ext uri="{BB962C8B-B14F-4D97-AF65-F5344CB8AC3E}">
        <p14:creationId xmlns:p14="http://schemas.microsoft.com/office/powerpoint/2010/main" val="2874768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1161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836712"/>
            <a:ext cx="4011084" cy="598388"/>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4766733" y="1772816"/>
            <a:ext cx="6815667" cy="43533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609601" y="1772816"/>
            <a:ext cx="4011084" cy="435334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400877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sl-SI"/>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79252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DDDDD"/>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63352" y="274638"/>
            <a:ext cx="1359408" cy="249936"/>
          </a:xfrm>
          <a:prstGeom prst="rect">
            <a:avLst/>
          </a:prstGeom>
        </p:spPr>
      </p:pic>
      <p:sp>
        <p:nvSpPr>
          <p:cNvPr id="2" name="Title Placeholder 1"/>
          <p:cNvSpPr>
            <a:spLocks noGrp="1"/>
          </p:cNvSpPr>
          <p:nvPr>
            <p:ph type="title"/>
          </p:nvPr>
        </p:nvSpPr>
        <p:spPr>
          <a:xfrm>
            <a:off x="609600" y="908720"/>
            <a:ext cx="10972800" cy="1008112"/>
          </a:xfrm>
          <a:prstGeom prst="rect">
            <a:avLst/>
          </a:prstGeom>
        </p:spPr>
        <p:txBody>
          <a:bodyPr vert="horz" lIns="91440" tIns="45720" rIns="91440" bIns="45720" rtlCol="0" anchor="ctr">
            <a:normAutofit/>
          </a:bodyPr>
          <a:lstStyle/>
          <a:p>
            <a:r>
              <a:rPr lang="en-US" smtClean="0"/>
              <a:t>Click to edit Master title style</a:t>
            </a:r>
            <a:endParaRPr lang="sl-SI" dirty="0"/>
          </a:p>
        </p:txBody>
      </p:sp>
      <p:sp>
        <p:nvSpPr>
          <p:cNvPr id="3" name="Text Placeholder 2"/>
          <p:cNvSpPr>
            <a:spLocks noGrp="1"/>
          </p:cNvSpPr>
          <p:nvPr>
            <p:ph type="body" idx="1"/>
          </p:nvPr>
        </p:nvSpPr>
        <p:spPr>
          <a:xfrm>
            <a:off x="609600" y="2132856"/>
            <a:ext cx="10972800" cy="399330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l-SI" dirty="0"/>
          </a:p>
        </p:txBody>
      </p:sp>
    </p:spTree>
    <p:extLst>
      <p:ext uri="{BB962C8B-B14F-4D97-AF65-F5344CB8AC3E}">
        <p14:creationId xmlns:p14="http://schemas.microsoft.com/office/powerpoint/2010/main" val="2156411199"/>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5373216"/>
            <a:ext cx="8534400" cy="908056"/>
          </a:xfrm>
        </p:spPr>
        <p:txBody>
          <a:bodyPr>
            <a:normAutofit/>
          </a:bodyPr>
          <a:lstStyle/>
          <a:p>
            <a:endParaRPr lang="sl-SI" sz="2000" dirty="0" smtClean="0"/>
          </a:p>
          <a:p>
            <a:r>
              <a:rPr lang="sl-SI" sz="2000" dirty="0" smtClean="0"/>
              <a:t>Ljubljana, 28. 5. 2024</a:t>
            </a:r>
            <a:endParaRPr lang="sl-SI" sz="2000" dirty="0"/>
          </a:p>
        </p:txBody>
      </p:sp>
      <p:sp>
        <p:nvSpPr>
          <p:cNvPr id="2" name="Title 1"/>
          <p:cNvSpPr>
            <a:spLocks noGrp="1"/>
          </p:cNvSpPr>
          <p:nvPr>
            <p:ph type="title"/>
          </p:nvPr>
        </p:nvSpPr>
        <p:spPr/>
        <p:txBody>
          <a:bodyPr>
            <a:normAutofit fontScale="90000"/>
          </a:bodyPr>
          <a:lstStyle/>
          <a:p>
            <a:pPr algn="ctr"/>
            <a:r>
              <a:rPr lang="sl-SI" dirty="0" smtClean="0"/>
              <a:t>Vpis srednješolcev v terciarno izobraževanje</a:t>
            </a:r>
            <a:br>
              <a:rPr lang="sl-SI" dirty="0" smtClean="0"/>
            </a:br>
            <a:r>
              <a:rPr lang="sl-SI" sz="3100" dirty="0" smtClean="0"/>
              <a:t>(podatki SURS)</a:t>
            </a:r>
            <a:endParaRPr lang="sl-SI" sz="3100" dirty="0"/>
          </a:p>
        </p:txBody>
      </p:sp>
    </p:spTree>
    <p:extLst>
      <p:ext uri="{BB962C8B-B14F-4D97-AF65-F5344CB8AC3E}">
        <p14:creationId xmlns:p14="http://schemas.microsoft.com/office/powerpoint/2010/main" val="482742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392" y="420053"/>
            <a:ext cx="10972800" cy="1008112"/>
          </a:xfrm>
        </p:spPr>
        <p:txBody>
          <a:bodyPr>
            <a:normAutofit/>
          </a:bodyPr>
          <a:lstStyle/>
          <a:p>
            <a:r>
              <a:rPr lang="sl-SI" dirty="0" smtClean="0"/>
              <a:t>Kaj pa tisti, ki ne dokončajo?</a:t>
            </a:r>
            <a:endParaRPr lang="sl-SI" dirty="0"/>
          </a:p>
        </p:txBody>
      </p:sp>
      <p:pic>
        <p:nvPicPr>
          <p:cNvPr id="8" name="Picture 7"/>
          <p:cNvPicPr>
            <a:picLocks noChangeAspect="1"/>
          </p:cNvPicPr>
          <p:nvPr/>
        </p:nvPicPr>
        <p:blipFill>
          <a:blip r:embed="rId3"/>
          <a:stretch>
            <a:fillRect/>
          </a:stretch>
        </p:blipFill>
        <p:spPr>
          <a:xfrm>
            <a:off x="2495600" y="2204864"/>
            <a:ext cx="4896544" cy="3801035"/>
          </a:xfrm>
          <a:prstGeom prst="rect">
            <a:avLst/>
          </a:prstGeom>
          <a:ln>
            <a:solidFill>
              <a:schemeClr val="tx1"/>
            </a:solidFill>
            <a:prstDash val="sysDot"/>
          </a:ln>
        </p:spPr>
      </p:pic>
      <p:pic>
        <p:nvPicPr>
          <p:cNvPr id="10" name="Picture 9"/>
          <p:cNvPicPr>
            <a:picLocks noChangeAspect="1"/>
          </p:cNvPicPr>
          <p:nvPr/>
        </p:nvPicPr>
        <p:blipFill>
          <a:blip r:embed="rId4"/>
          <a:stretch>
            <a:fillRect/>
          </a:stretch>
        </p:blipFill>
        <p:spPr>
          <a:xfrm>
            <a:off x="7419222" y="2204864"/>
            <a:ext cx="4644246" cy="3801035"/>
          </a:xfrm>
          <a:prstGeom prst="rect">
            <a:avLst/>
          </a:prstGeom>
          <a:ln>
            <a:solidFill>
              <a:schemeClr val="tx1"/>
            </a:solidFill>
            <a:prstDash val="sysDot"/>
          </a:ln>
        </p:spPr>
      </p:pic>
      <p:pic>
        <p:nvPicPr>
          <p:cNvPr id="14" name="Picture 13"/>
          <p:cNvPicPr>
            <a:picLocks noChangeAspect="1"/>
          </p:cNvPicPr>
          <p:nvPr/>
        </p:nvPicPr>
        <p:blipFill>
          <a:blip r:embed="rId5"/>
          <a:stretch>
            <a:fillRect/>
          </a:stretch>
        </p:blipFill>
        <p:spPr>
          <a:xfrm>
            <a:off x="2639616" y="6089122"/>
            <a:ext cx="9267825" cy="752475"/>
          </a:xfrm>
          <a:prstGeom prst="rect">
            <a:avLst/>
          </a:prstGeom>
        </p:spPr>
      </p:pic>
      <p:sp>
        <p:nvSpPr>
          <p:cNvPr id="16" name="TextBox 15"/>
          <p:cNvSpPr txBox="1"/>
          <p:nvPr/>
        </p:nvSpPr>
        <p:spPr>
          <a:xfrm>
            <a:off x="2783632" y="1839157"/>
            <a:ext cx="3865161" cy="369332"/>
          </a:xfrm>
          <a:prstGeom prst="rect">
            <a:avLst/>
          </a:prstGeom>
          <a:noFill/>
        </p:spPr>
        <p:txBody>
          <a:bodyPr wrap="none" rtlCol="0">
            <a:spAutoFit/>
          </a:bodyPr>
          <a:lstStyle/>
          <a:p>
            <a:r>
              <a:rPr lang="sl-SI" smtClean="0">
                <a:solidFill>
                  <a:schemeClr val="bg1"/>
                </a:solidFill>
              </a:rPr>
              <a:t>v </a:t>
            </a:r>
            <a:r>
              <a:rPr lang="sl-SI" dirty="0" smtClean="0">
                <a:solidFill>
                  <a:schemeClr val="bg1"/>
                </a:solidFill>
              </a:rPr>
              <a:t>predvidenem roku štud. programa</a:t>
            </a:r>
            <a:endParaRPr lang="sl-SI" dirty="0">
              <a:solidFill>
                <a:schemeClr val="bg1"/>
              </a:solidFill>
            </a:endParaRPr>
          </a:p>
        </p:txBody>
      </p:sp>
      <p:sp>
        <p:nvSpPr>
          <p:cNvPr id="17" name="TextBox 16"/>
          <p:cNvSpPr txBox="1"/>
          <p:nvPr/>
        </p:nvSpPr>
        <p:spPr>
          <a:xfrm>
            <a:off x="7608168" y="1835532"/>
            <a:ext cx="4192173" cy="369332"/>
          </a:xfrm>
          <a:prstGeom prst="rect">
            <a:avLst/>
          </a:prstGeom>
          <a:noFill/>
        </p:spPr>
        <p:txBody>
          <a:bodyPr wrap="none" rtlCol="0">
            <a:spAutoFit/>
          </a:bodyPr>
          <a:lstStyle/>
          <a:p>
            <a:r>
              <a:rPr lang="sl-SI" dirty="0" smtClean="0">
                <a:solidFill>
                  <a:schemeClr val="bg1"/>
                </a:solidFill>
              </a:rPr>
              <a:t>v predvidenem roku štud. prog. + 3 leta</a:t>
            </a:r>
            <a:endParaRPr lang="sl-SI" dirty="0">
              <a:solidFill>
                <a:schemeClr val="bg1"/>
              </a:solidFill>
            </a:endParaRPr>
          </a:p>
        </p:txBody>
      </p:sp>
      <p:pic>
        <p:nvPicPr>
          <p:cNvPr id="18" name="Picture 17"/>
          <p:cNvPicPr>
            <a:picLocks noChangeAspect="1"/>
          </p:cNvPicPr>
          <p:nvPr/>
        </p:nvPicPr>
        <p:blipFill>
          <a:blip r:embed="rId6"/>
          <a:stretch>
            <a:fillRect/>
          </a:stretch>
        </p:blipFill>
        <p:spPr>
          <a:xfrm>
            <a:off x="49172" y="2636912"/>
            <a:ext cx="2419350" cy="3143250"/>
          </a:xfrm>
          <a:prstGeom prst="rect">
            <a:avLst/>
          </a:prstGeom>
        </p:spPr>
      </p:pic>
    </p:spTree>
    <p:extLst>
      <p:ext uri="{BB962C8B-B14F-4D97-AF65-F5344CB8AC3E}">
        <p14:creationId xmlns:p14="http://schemas.microsoft.com/office/powerpoint/2010/main" val="2491153933"/>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9377" y="388988"/>
            <a:ext cx="10972800" cy="1008112"/>
          </a:xfrm>
        </p:spPr>
        <p:txBody>
          <a:bodyPr>
            <a:normAutofit/>
          </a:bodyPr>
          <a:lstStyle/>
          <a:p>
            <a:r>
              <a:rPr lang="sl-SI" sz="4000" dirty="0" smtClean="0"/>
              <a:t>Prehod iz srednje šole na študij</a:t>
            </a:r>
            <a:endParaRPr lang="sl-SI" sz="4000" dirty="0">
              <a:solidFill>
                <a:schemeClr val="bg1"/>
              </a:solidFill>
            </a:endParaRPr>
          </a:p>
        </p:txBody>
      </p:sp>
      <p:sp>
        <p:nvSpPr>
          <p:cNvPr id="4" name="TextBox 3"/>
          <p:cNvSpPr txBox="1"/>
          <p:nvPr/>
        </p:nvSpPr>
        <p:spPr>
          <a:xfrm>
            <a:off x="479377" y="2321878"/>
            <a:ext cx="1419840" cy="646331"/>
          </a:xfrm>
          <a:prstGeom prst="rect">
            <a:avLst/>
          </a:prstGeom>
          <a:noFill/>
        </p:spPr>
        <p:txBody>
          <a:bodyPr wrap="square" rtlCol="0">
            <a:spAutoFit/>
          </a:bodyPr>
          <a:lstStyle/>
          <a:p>
            <a:r>
              <a:rPr lang="sl-SI" dirty="0" smtClean="0">
                <a:solidFill>
                  <a:srgbClr val="333333"/>
                </a:solidFill>
              </a:rPr>
              <a:t>V šol. letu 2021/22 je:</a:t>
            </a:r>
          </a:p>
        </p:txBody>
      </p:sp>
      <p:sp>
        <p:nvSpPr>
          <p:cNvPr id="5" name="TextBox 4"/>
          <p:cNvSpPr txBox="1"/>
          <p:nvPr/>
        </p:nvSpPr>
        <p:spPr>
          <a:xfrm>
            <a:off x="2365883" y="1988840"/>
            <a:ext cx="3839514" cy="1631216"/>
          </a:xfrm>
          <a:prstGeom prst="rect">
            <a:avLst/>
          </a:prstGeom>
          <a:noFill/>
        </p:spPr>
        <p:txBody>
          <a:bodyPr wrap="none" rtlCol="0">
            <a:spAutoFit/>
          </a:bodyPr>
          <a:lstStyle/>
          <a:p>
            <a:pPr algn="ctr"/>
            <a:r>
              <a:rPr lang="sl-SI" sz="2800" b="1" dirty="0">
                <a:solidFill>
                  <a:srgbClr val="0070C0"/>
                </a:solidFill>
              </a:rPr>
              <a:t>9178</a:t>
            </a:r>
            <a:r>
              <a:rPr lang="sl-SI" dirty="0">
                <a:solidFill>
                  <a:srgbClr val="333333"/>
                </a:solidFill>
              </a:rPr>
              <a:t> </a:t>
            </a:r>
            <a:endParaRPr lang="sl-SI" dirty="0" smtClean="0">
              <a:solidFill>
                <a:srgbClr val="333333"/>
              </a:solidFill>
            </a:endParaRPr>
          </a:p>
          <a:p>
            <a:pPr algn="ctr"/>
            <a:r>
              <a:rPr lang="sl-SI" dirty="0" smtClean="0">
                <a:solidFill>
                  <a:srgbClr val="333333"/>
                </a:solidFill>
              </a:rPr>
              <a:t>dijakov </a:t>
            </a:r>
            <a:r>
              <a:rPr lang="sl-SI" dirty="0">
                <a:solidFill>
                  <a:srgbClr val="333333"/>
                </a:solidFill>
              </a:rPr>
              <a:t>in odraslih </a:t>
            </a:r>
            <a:endParaRPr lang="sl-SI" dirty="0" smtClean="0">
              <a:solidFill>
                <a:srgbClr val="333333"/>
              </a:solidFill>
            </a:endParaRPr>
          </a:p>
          <a:p>
            <a:pPr algn="ctr"/>
            <a:r>
              <a:rPr lang="sl-SI" dirty="0" smtClean="0">
                <a:solidFill>
                  <a:srgbClr val="333333"/>
                </a:solidFill>
              </a:rPr>
              <a:t>pridobilo </a:t>
            </a:r>
          </a:p>
          <a:p>
            <a:pPr algn="ctr"/>
            <a:r>
              <a:rPr lang="sl-SI" dirty="0" smtClean="0">
                <a:solidFill>
                  <a:srgbClr val="333333"/>
                </a:solidFill>
              </a:rPr>
              <a:t>srednješolsko </a:t>
            </a:r>
            <a:r>
              <a:rPr lang="sl-SI" b="1" dirty="0" smtClean="0">
                <a:solidFill>
                  <a:srgbClr val="0070C0"/>
                </a:solidFill>
              </a:rPr>
              <a:t>strokovno</a:t>
            </a:r>
            <a:r>
              <a:rPr lang="sl-SI" dirty="0" smtClean="0">
                <a:solidFill>
                  <a:srgbClr val="333333"/>
                </a:solidFill>
              </a:rPr>
              <a:t> </a:t>
            </a:r>
            <a:r>
              <a:rPr lang="sl-SI" dirty="0">
                <a:solidFill>
                  <a:srgbClr val="333333"/>
                </a:solidFill>
              </a:rPr>
              <a:t>izobrazbo</a:t>
            </a:r>
          </a:p>
          <a:p>
            <a:pPr algn="ctr"/>
            <a:endParaRPr lang="sl-SI" dirty="0"/>
          </a:p>
        </p:txBody>
      </p:sp>
      <p:sp>
        <p:nvSpPr>
          <p:cNvPr id="6" name="TextBox 5"/>
          <p:cNvSpPr txBox="1"/>
          <p:nvPr/>
        </p:nvSpPr>
        <p:spPr>
          <a:xfrm>
            <a:off x="6944858" y="1988840"/>
            <a:ext cx="3736921" cy="1631216"/>
          </a:xfrm>
          <a:prstGeom prst="rect">
            <a:avLst/>
          </a:prstGeom>
          <a:noFill/>
        </p:spPr>
        <p:txBody>
          <a:bodyPr wrap="none" rtlCol="0">
            <a:spAutoFit/>
          </a:bodyPr>
          <a:lstStyle/>
          <a:p>
            <a:pPr algn="ctr"/>
            <a:r>
              <a:rPr lang="sl-SI" sz="2800" b="1" dirty="0">
                <a:solidFill>
                  <a:srgbClr val="00B050"/>
                </a:solidFill>
              </a:rPr>
              <a:t>5921</a:t>
            </a:r>
            <a:r>
              <a:rPr lang="sl-SI" dirty="0">
                <a:solidFill>
                  <a:srgbClr val="333333"/>
                </a:solidFill>
              </a:rPr>
              <a:t> </a:t>
            </a:r>
            <a:endParaRPr lang="sl-SI" dirty="0" smtClean="0">
              <a:solidFill>
                <a:srgbClr val="333333"/>
              </a:solidFill>
            </a:endParaRPr>
          </a:p>
          <a:p>
            <a:pPr algn="ctr"/>
            <a:r>
              <a:rPr lang="sl-SI" dirty="0" smtClean="0">
                <a:solidFill>
                  <a:srgbClr val="333333"/>
                </a:solidFill>
              </a:rPr>
              <a:t>dijakov </a:t>
            </a:r>
            <a:r>
              <a:rPr lang="sl-SI" dirty="0">
                <a:solidFill>
                  <a:srgbClr val="333333"/>
                </a:solidFill>
              </a:rPr>
              <a:t>in odraslih </a:t>
            </a:r>
            <a:endParaRPr lang="sl-SI" dirty="0" smtClean="0">
              <a:solidFill>
                <a:srgbClr val="333333"/>
              </a:solidFill>
            </a:endParaRPr>
          </a:p>
          <a:p>
            <a:pPr algn="ctr"/>
            <a:r>
              <a:rPr lang="sl-SI" dirty="0" smtClean="0">
                <a:solidFill>
                  <a:srgbClr val="333333"/>
                </a:solidFill>
              </a:rPr>
              <a:t>pa </a:t>
            </a:r>
          </a:p>
          <a:p>
            <a:pPr algn="ctr"/>
            <a:r>
              <a:rPr lang="sl-SI" dirty="0" smtClean="0">
                <a:solidFill>
                  <a:srgbClr val="333333"/>
                </a:solidFill>
              </a:rPr>
              <a:t>srednješolsko </a:t>
            </a:r>
            <a:r>
              <a:rPr lang="sl-SI" b="1" dirty="0">
                <a:solidFill>
                  <a:srgbClr val="00B050"/>
                </a:solidFill>
              </a:rPr>
              <a:t>splošno</a:t>
            </a:r>
            <a:r>
              <a:rPr lang="sl-SI" dirty="0">
                <a:solidFill>
                  <a:srgbClr val="333333"/>
                </a:solidFill>
              </a:rPr>
              <a:t> izobrazbo  </a:t>
            </a:r>
          </a:p>
          <a:p>
            <a:pPr algn="ctr"/>
            <a:endParaRPr lang="sl-SI" dirty="0"/>
          </a:p>
        </p:txBody>
      </p:sp>
      <p:cxnSp>
        <p:nvCxnSpPr>
          <p:cNvPr id="8" name="Straight Arrow Connector 7"/>
          <p:cNvCxnSpPr>
            <a:stCxn id="5" idx="2"/>
          </p:cNvCxnSpPr>
          <p:nvPr/>
        </p:nvCxnSpPr>
        <p:spPr>
          <a:xfrm>
            <a:off x="4285640" y="3620056"/>
            <a:ext cx="0" cy="4674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8658641" y="3532530"/>
            <a:ext cx="0" cy="46746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341121" y="4211796"/>
            <a:ext cx="7571303" cy="369332"/>
          </a:xfrm>
          <a:prstGeom prst="rect">
            <a:avLst/>
          </a:prstGeom>
          <a:noFill/>
        </p:spPr>
        <p:txBody>
          <a:bodyPr wrap="none" rtlCol="0">
            <a:spAutoFit/>
          </a:bodyPr>
          <a:lstStyle/>
          <a:p>
            <a:r>
              <a:rPr lang="sl-SI" dirty="0" smtClean="0">
                <a:solidFill>
                  <a:schemeClr val="bg1"/>
                </a:solidFill>
              </a:rPr>
              <a:t>V naslednjem letu (2022/23) se jih je v </a:t>
            </a:r>
            <a:r>
              <a:rPr lang="sl-SI" b="1" dirty="0" smtClean="0">
                <a:solidFill>
                  <a:srgbClr val="E6AF00"/>
                </a:solidFill>
              </a:rPr>
              <a:t>terciarno izobraževanje </a:t>
            </a:r>
            <a:r>
              <a:rPr lang="sl-SI" dirty="0" smtClean="0">
                <a:solidFill>
                  <a:schemeClr val="bg1"/>
                </a:solidFill>
              </a:rPr>
              <a:t>vpisalo:</a:t>
            </a:r>
            <a:endParaRPr lang="sl-SI" dirty="0">
              <a:solidFill>
                <a:schemeClr val="bg1"/>
              </a:solidFill>
            </a:endParaRPr>
          </a:p>
        </p:txBody>
      </p:sp>
      <p:sp>
        <p:nvSpPr>
          <p:cNvPr id="16" name="TextBox 15"/>
          <p:cNvSpPr txBox="1"/>
          <p:nvPr/>
        </p:nvSpPr>
        <p:spPr>
          <a:xfrm>
            <a:off x="3719442" y="4641285"/>
            <a:ext cx="1303562" cy="523220"/>
          </a:xfrm>
          <a:prstGeom prst="rect">
            <a:avLst/>
          </a:prstGeom>
          <a:noFill/>
        </p:spPr>
        <p:txBody>
          <a:bodyPr wrap="none" rtlCol="0">
            <a:spAutoFit/>
          </a:bodyPr>
          <a:lstStyle/>
          <a:p>
            <a:r>
              <a:rPr lang="sl-SI" sz="2800" dirty="0" smtClean="0">
                <a:solidFill>
                  <a:srgbClr val="0070C0"/>
                </a:solidFill>
              </a:rPr>
              <a:t>66,8 %</a:t>
            </a:r>
            <a:endParaRPr lang="sl-SI" sz="2800" dirty="0">
              <a:solidFill>
                <a:srgbClr val="0070C0"/>
              </a:solidFill>
            </a:endParaRPr>
          </a:p>
        </p:txBody>
      </p:sp>
      <p:sp>
        <p:nvSpPr>
          <p:cNvPr id="17" name="TextBox 16"/>
          <p:cNvSpPr txBox="1"/>
          <p:nvPr/>
        </p:nvSpPr>
        <p:spPr>
          <a:xfrm>
            <a:off x="8089235" y="4614227"/>
            <a:ext cx="1303562" cy="523220"/>
          </a:xfrm>
          <a:prstGeom prst="rect">
            <a:avLst/>
          </a:prstGeom>
          <a:noFill/>
        </p:spPr>
        <p:txBody>
          <a:bodyPr wrap="none" rtlCol="0">
            <a:spAutoFit/>
          </a:bodyPr>
          <a:lstStyle/>
          <a:p>
            <a:r>
              <a:rPr lang="sl-SI" sz="2800" dirty="0" smtClean="0">
                <a:solidFill>
                  <a:srgbClr val="00B050"/>
                </a:solidFill>
              </a:rPr>
              <a:t>91,3 %</a:t>
            </a:r>
            <a:endParaRPr lang="sl-SI" sz="2800" dirty="0">
              <a:solidFill>
                <a:srgbClr val="00B050"/>
              </a:solidFill>
            </a:endParaRPr>
          </a:p>
        </p:txBody>
      </p:sp>
      <p:sp>
        <p:nvSpPr>
          <p:cNvPr id="18" name="TextBox 17"/>
          <p:cNvSpPr txBox="1"/>
          <p:nvPr/>
        </p:nvSpPr>
        <p:spPr>
          <a:xfrm>
            <a:off x="2897914" y="5137447"/>
            <a:ext cx="2630848" cy="307777"/>
          </a:xfrm>
          <a:prstGeom prst="rect">
            <a:avLst/>
          </a:prstGeom>
          <a:noFill/>
        </p:spPr>
        <p:txBody>
          <a:bodyPr wrap="none" rtlCol="0">
            <a:spAutoFit/>
          </a:bodyPr>
          <a:lstStyle/>
          <a:p>
            <a:r>
              <a:rPr lang="sl-SI" sz="1400" dirty="0" smtClean="0">
                <a:solidFill>
                  <a:schemeClr val="bg1"/>
                </a:solidFill>
              </a:rPr>
              <a:t>(v 2022/23 in 2023/24: 74,7 %)</a:t>
            </a:r>
            <a:endParaRPr lang="sl-SI" sz="1400" dirty="0">
              <a:solidFill>
                <a:schemeClr val="bg1"/>
              </a:solidFill>
            </a:endParaRPr>
          </a:p>
        </p:txBody>
      </p:sp>
      <p:sp>
        <p:nvSpPr>
          <p:cNvPr id="19" name="TextBox 18"/>
          <p:cNvSpPr txBox="1"/>
          <p:nvPr/>
        </p:nvSpPr>
        <p:spPr>
          <a:xfrm>
            <a:off x="7425592" y="5137447"/>
            <a:ext cx="2630848" cy="307777"/>
          </a:xfrm>
          <a:prstGeom prst="rect">
            <a:avLst/>
          </a:prstGeom>
          <a:noFill/>
        </p:spPr>
        <p:txBody>
          <a:bodyPr wrap="none" rtlCol="0">
            <a:spAutoFit/>
          </a:bodyPr>
          <a:lstStyle/>
          <a:p>
            <a:r>
              <a:rPr lang="sl-SI" sz="1400" dirty="0" smtClean="0">
                <a:solidFill>
                  <a:schemeClr val="bg1"/>
                </a:solidFill>
              </a:rPr>
              <a:t>(v 2022/23 in 2023/24: 95,1 %)</a:t>
            </a:r>
            <a:endParaRPr lang="sl-SI" sz="1400" dirty="0">
              <a:solidFill>
                <a:schemeClr val="bg1"/>
              </a:solidFill>
            </a:endParaRPr>
          </a:p>
        </p:txBody>
      </p:sp>
    </p:spTree>
    <p:extLst>
      <p:ext uri="{BB962C8B-B14F-4D97-AF65-F5344CB8AC3E}">
        <p14:creationId xmlns:p14="http://schemas.microsoft.com/office/powerpoint/2010/main" val="993079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stretch>
            <a:fillRect/>
          </a:stretch>
        </p:blipFill>
        <p:spPr>
          <a:xfrm>
            <a:off x="335360" y="2311289"/>
            <a:ext cx="5801087" cy="4149080"/>
          </a:xfrm>
          <a:prstGeom prst="rect">
            <a:avLst/>
          </a:prstGeom>
        </p:spPr>
      </p:pic>
      <p:pic>
        <p:nvPicPr>
          <p:cNvPr id="12" name="Picture 11"/>
          <p:cNvPicPr>
            <a:picLocks noChangeAspect="1"/>
          </p:cNvPicPr>
          <p:nvPr/>
        </p:nvPicPr>
        <p:blipFill>
          <a:blip r:embed="rId4"/>
          <a:stretch>
            <a:fillRect/>
          </a:stretch>
        </p:blipFill>
        <p:spPr>
          <a:xfrm>
            <a:off x="6312023" y="2311289"/>
            <a:ext cx="5772935" cy="4217467"/>
          </a:xfrm>
          <a:prstGeom prst="rect">
            <a:avLst/>
          </a:prstGeom>
        </p:spPr>
      </p:pic>
      <p:cxnSp>
        <p:nvCxnSpPr>
          <p:cNvPr id="13" name="Straight Arrow Connector 12"/>
          <p:cNvCxnSpPr/>
          <p:nvPr/>
        </p:nvCxnSpPr>
        <p:spPr>
          <a:xfrm>
            <a:off x="3071664" y="711574"/>
            <a:ext cx="0" cy="4674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9116149" y="711574"/>
            <a:ext cx="0" cy="46746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9336" y="1196752"/>
            <a:ext cx="5972532" cy="923330"/>
          </a:xfrm>
          <a:prstGeom prst="rect">
            <a:avLst/>
          </a:prstGeom>
          <a:noFill/>
        </p:spPr>
        <p:txBody>
          <a:bodyPr wrap="none" rtlCol="0">
            <a:spAutoFit/>
          </a:bodyPr>
          <a:lstStyle/>
          <a:p>
            <a:pPr algn="ctr"/>
            <a:r>
              <a:rPr lang="sl-SI" dirty="0">
                <a:solidFill>
                  <a:srgbClr val="333333"/>
                </a:solidFill>
              </a:rPr>
              <a:t>Tisti, ki so zaključili srednješolsko </a:t>
            </a:r>
            <a:r>
              <a:rPr lang="sl-SI" b="1" dirty="0" smtClean="0">
                <a:solidFill>
                  <a:srgbClr val="0070C0"/>
                </a:solidFill>
              </a:rPr>
              <a:t>strokovno</a:t>
            </a:r>
            <a:r>
              <a:rPr lang="sl-SI" dirty="0" smtClean="0">
                <a:solidFill>
                  <a:srgbClr val="333333"/>
                </a:solidFill>
              </a:rPr>
              <a:t> izobrazbo, </a:t>
            </a:r>
          </a:p>
          <a:p>
            <a:pPr algn="ctr"/>
            <a:r>
              <a:rPr lang="sl-SI" dirty="0" smtClean="0">
                <a:solidFill>
                  <a:srgbClr val="333333"/>
                </a:solidFill>
              </a:rPr>
              <a:t>glede na izbrano vrsto študija:</a:t>
            </a:r>
            <a:endParaRPr lang="sl-SI" dirty="0">
              <a:solidFill>
                <a:srgbClr val="333333"/>
              </a:solidFill>
            </a:endParaRPr>
          </a:p>
          <a:p>
            <a:pPr algn="ctr"/>
            <a:endParaRPr lang="sl-SI" dirty="0"/>
          </a:p>
        </p:txBody>
      </p:sp>
      <p:sp>
        <p:nvSpPr>
          <p:cNvPr id="22" name="TextBox 21"/>
          <p:cNvSpPr txBox="1"/>
          <p:nvPr/>
        </p:nvSpPr>
        <p:spPr>
          <a:xfrm>
            <a:off x="6251862" y="1196752"/>
            <a:ext cx="5741701" cy="923330"/>
          </a:xfrm>
          <a:prstGeom prst="rect">
            <a:avLst/>
          </a:prstGeom>
          <a:noFill/>
          <a:ln>
            <a:noFill/>
          </a:ln>
        </p:spPr>
        <p:txBody>
          <a:bodyPr wrap="none" rtlCol="0">
            <a:spAutoFit/>
          </a:bodyPr>
          <a:lstStyle/>
          <a:p>
            <a:pPr algn="ctr"/>
            <a:r>
              <a:rPr lang="sl-SI" dirty="0">
                <a:solidFill>
                  <a:srgbClr val="333333"/>
                </a:solidFill>
              </a:rPr>
              <a:t>Tisti, ki so zaključili srednješolsko </a:t>
            </a:r>
            <a:r>
              <a:rPr lang="sl-SI" b="1" dirty="0" smtClean="0">
                <a:solidFill>
                  <a:srgbClr val="00B050"/>
                </a:solidFill>
              </a:rPr>
              <a:t>splošno</a:t>
            </a:r>
            <a:r>
              <a:rPr lang="sl-SI" dirty="0" smtClean="0">
                <a:solidFill>
                  <a:srgbClr val="333333"/>
                </a:solidFill>
              </a:rPr>
              <a:t> izobrazbo, </a:t>
            </a:r>
          </a:p>
          <a:p>
            <a:pPr algn="ctr"/>
            <a:r>
              <a:rPr lang="sl-SI" dirty="0" smtClean="0">
                <a:solidFill>
                  <a:srgbClr val="333333"/>
                </a:solidFill>
              </a:rPr>
              <a:t>glede na izbrano vrsto študija:</a:t>
            </a:r>
            <a:endParaRPr lang="sl-SI" dirty="0">
              <a:solidFill>
                <a:srgbClr val="333333"/>
              </a:solidFill>
            </a:endParaRPr>
          </a:p>
          <a:p>
            <a:pPr algn="ctr"/>
            <a:endParaRPr lang="sl-SI" dirty="0"/>
          </a:p>
        </p:txBody>
      </p:sp>
    </p:spTree>
    <p:extLst>
      <p:ext uri="{BB962C8B-B14F-4D97-AF65-F5344CB8AC3E}">
        <p14:creationId xmlns:p14="http://schemas.microsoft.com/office/powerpoint/2010/main" val="128917465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07368" y="1628800"/>
            <a:ext cx="184731" cy="369332"/>
          </a:xfrm>
          <a:prstGeom prst="rect">
            <a:avLst/>
          </a:prstGeom>
          <a:noFill/>
        </p:spPr>
        <p:txBody>
          <a:bodyPr wrap="none" rtlCol="0">
            <a:spAutoFit/>
          </a:bodyPr>
          <a:lstStyle/>
          <a:p>
            <a:endParaRPr lang="sl-SI" dirty="0"/>
          </a:p>
        </p:txBody>
      </p:sp>
      <p:sp>
        <p:nvSpPr>
          <p:cNvPr id="7" name="TextBox 6"/>
          <p:cNvSpPr txBox="1"/>
          <p:nvPr/>
        </p:nvSpPr>
        <p:spPr>
          <a:xfrm>
            <a:off x="24656" y="1052736"/>
            <a:ext cx="12261946" cy="5570756"/>
          </a:xfrm>
          <a:prstGeom prst="rect">
            <a:avLst/>
          </a:prstGeom>
          <a:noFill/>
        </p:spPr>
        <p:txBody>
          <a:bodyPr wrap="none" rtlCol="0">
            <a:spAutoFit/>
          </a:bodyPr>
          <a:lstStyle/>
          <a:p>
            <a:pPr algn="ctr"/>
            <a:r>
              <a:rPr lang="sl-SI" sz="2400" dirty="0" smtClean="0">
                <a:solidFill>
                  <a:srgbClr val="333333"/>
                </a:solidFill>
              </a:rPr>
              <a:t>Med tistimi, ki so </a:t>
            </a:r>
            <a:r>
              <a:rPr lang="sl-SI" sz="2400" dirty="0">
                <a:solidFill>
                  <a:srgbClr val="333333"/>
                </a:solidFill>
              </a:rPr>
              <a:t>zaključili srednješolsko </a:t>
            </a:r>
            <a:r>
              <a:rPr lang="sl-SI" sz="2400" b="1" dirty="0" smtClean="0">
                <a:solidFill>
                  <a:srgbClr val="0070C0"/>
                </a:solidFill>
              </a:rPr>
              <a:t>strokovno</a:t>
            </a:r>
            <a:r>
              <a:rPr lang="sl-SI" sz="2400" dirty="0" smtClean="0">
                <a:solidFill>
                  <a:srgbClr val="333333"/>
                </a:solidFill>
              </a:rPr>
              <a:t> izobrazbo </a:t>
            </a:r>
          </a:p>
          <a:p>
            <a:pPr algn="ctr"/>
            <a:r>
              <a:rPr lang="sl-SI" sz="2400" dirty="0" smtClean="0">
                <a:solidFill>
                  <a:srgbClr val="333333"/>
                </a:solidFill>
              </a:rPr>
              <a:t>in so se vpisali v terciarno izobraževanje,</a:t>
            </a:r>
          </a:p>
          <a:p>
            <a:pPr algn="ctr"/>
            <a:r>
              <a:rPr lang="sl-SI" sz="2400" dirty="0" smtClean="0">
                <a:solidFill>
                  <a:srgbClr val="333333"/>
                </a:solidFill>
              </a:rPr>
              <a:t>jih je:</a:t>
            </a:r>
          </a:p>
          <a:p>
            <a:pPr algn="ctr"/>
            <a:endParaRPr lang="sl-SI" sz="2400" dirty="0">
              <a:solidFill>
                <a:srgbClr val="333333"/>
              </a:solidFill>
            </a:endParaRPr>
          </a:p>
          <a:p>
            <a:pPr algn="ctr"/>
            <a:r>
              <a:rPr lang="sl-SI" sz="4000" b="1" dirty="0" smtClean="0">
                <a:solidFill>
                  <a:srgbClr val="7030A0"/>
                </a:solidFill>
              </a:rPr>
              <a:t>66,7 %</a:t>
            </a:r>
            <a:r>
              <a:rPr lang="sl-SI" sz="2400" dirty="0" smtClean="0">
                <a:solidFill>
                  <a:srgbClr val="7030A0"/>
                </a:solidFill>
              </a:rPr>
              <a:t> </a:t>
            </a:r>
            <a:r>
              <a:rPr lang="sl-SI" sz="2400" dirty="0" smtClean="0">
                <a:solidFill>
                  <a:srgbClr val="333333"/>
                </a:solidFill>
              </a:rPr>
              <a:t>izbralo študij na </a:t>
            </a:r>
            <a:r>
              <a:rPr lang="sl-SI" sz="2400" dirty="0" smtClean="0">
                <a:solidFill>
                  <a:srgbClr val="7030A0"/>
                </a:solidFill>
              </a:rPr>
              <a:t>istem področju* </a:t>
            </a:r>
            <a:r>
              <a:rPr lang="sl-SI" sz="2400" dirty="0" smtClean="0">
                <a:solidFill>
                  <a:srgbClr val="333333"/>
                </a:solidFill>
              </a:rPr>
              <a:t>izobraževanja </a:t>
            </a:r>
          </a:p>
          <a:p>
            <a:pPr algn="ctr"/>
            <a:r>
              <a:rPr lang="sl-SI" sz="2400" dirty="0" smtClean="0">
                <a:solidFill>
                  <a:srgbClr val="333333"/>
                </a:solidFill>
              </a:rPr>
              <a:t>kot je njihova srednješolska izobrazba</a:t>
            </a:r>
          </a:p>
          <a:p>
            <a:pPr marL="285750" indent="-285750">
              <a:buFont typeface="Arial" panose="020B0604020202020204" pitchFamily="34" charset="0"/>
              <a:buChar char="•"/>
            </a:pPr>
            <a:endParaRPr lang="sl-SI" sz="2000" dirty="0">
              <a:solidFill>
                <a:srgbClr val="333333"/>
              </a:solidFill>
            </a:endParaRPr>
          </a:p>
          <a:p>
            <a:r>
              <a:rPr lang="sl-SI" sz="2000" dirty="0" smtClean="0">
                <a:solidFill>
                  <a:srgbClr val="333333"/>
                </a:solidFill>
              </a:rPr>
              <a:t>	Ta delež je </a:t>
            </a:r>
            <a:r>
              <a:rPr lang="sl-SI" sz="2000" u="sng" dirty="0" smtClean="0">
                <a:solidFill>
                  <a:srgbClr val="333333"/>
                </a:solidFill>
              </a:rPr>
              <a:t>manjši od 40 % </a:t>
            </a:r>
            <a:r>
              <a:rPr lang="sl-SI" sz="2000" dirty="0" smtClean="0">
                <a:solidFill>
                  <a:srgbClr val="333333"/>
                </a:solidFill>
              </a:rPr>
              <a:t>pri tistih, ki so zaključili SŠ programe: naravovarstveni tehnik, </a:t>
            </a:r>
          </a:p>
          <a:p>
            <a:r>
              <a:rPr lang="sl-SI" sz="2000" dirty="0">
                <a:solidFill>
                  <a:srgbClr val="333333"/>
                </a:solidFill>
              </a:rPr>
              <a:t>	</a:t>
            </a:r>
            <a:r>
              <a:rPr lang="sl-SI" sz="2000" dirty="0" smtClean="0">
                <a:solidFill>
                  <a:srgbClr val="333333"/>
                </a:solidFill>
              </a:rPr>
              <a:t>	ustvarjalec modnih oblačil, fotografski tehnik, grafični tehnik, medijski tehnik.</a:t>
            </a:r>
          </a:p>
          <a:p>
            <a:r>
              <a:rPr lang="sl-SI" sz="2000" dirty="0">
                <a:solidFill>
                  <a:srgbClr val="333333"/>
                </a:solidFill>
              </a:rPr>
              <a:t>	</a:t>
            </a:r>
            <a:r>
              <a:rPr lang="sl-SI" sz="2000" u="sng" dirty="0" smtClean="0">
                <a:solidFill>
                  <a:srgbClr val="333333"/>
                </a:solidFill>
              </a:rPr>
              <a:t>Večji od 80 % </a:t>
            </a:r>
            <a:r>
              <a:rPr lang="sl-SI" sz="2000" dirty="0" smtClean="0">
                <a:solidFill>
                  <a:srgbClr val="333333"/>
                </a:solidFill>
              </a:rPr>
              <a:t>pa je pri programih tehnik elektronskih komunikacij, metalurški tehnik, strojni tehnik, </a:t>
            </a:r>
          </a:p>
          <a:p>
            <a:r>
              <a:rPr lang="sl-SI" sz="2000" dirty="0">
                <a:solidFill>
                  <a:srgbClr val="333333"/>
                </a:solidFill>
              </a:rPr>
              <a:t>	</a:t>
            </a:r>
            <a:r>
              <a:rPr lang="sl-SI" sz="2000" dirty="0" smtClean="0">
                <a:solidFill>
                  <a:srgbClr val="333333"/>
                </a:solidFill>
              </a:rPr>
              <a:t>	gradbeni tehnik.</a:t>
            </a:r>
          </a:p>
          <a:p>
            <a:pPr marL="285750" indent="-285750">
              <a:buFont typeface="Arial" panose="020B0604020202020204" pitchFamily="34" charset="0"/>
              <a:buChar char="•"/>
            </a:pPr>
            <a:endParaRPr lang="sl-SI" sz="2000" dirty="0" smtClean="0">
              <a:solidFill>
                <a:srgbClr val="333333"/>
              </a:solidFill>
            </a:endParaRPr>
          </a:p>
          <a:p>
            <a:pPr marL="285750" indent="-285750">
              <a:buFont typeface="Arial" panose="020B0604020202020204" pitchFamily="34" charset="0"/>
              <a:buChar char="•"/>
            </a:pPr>
            <a:endParaRPr lang="sl-SI" sz="2000" dirty="0">
              <a:solidFill>
                <a:srgbClr val="333333"/>
              </a:solidFill>
            </a:endParaRPr>
          </a:p>
          <a:p>
            <a:endParaRPr lang="sl-SI" sz="2000" dirty="0" smtClean="0">
              <a:solidFill>
                <a:srgbClr val="333333"/>
              </a:solidFill>
            </a:endParaRPr>
          </a:p>
          <a:p>
            <a:r>
              <a:rPr lang="sl-SI" sz="1600" dirty="0" smtClean="0">
                <a:solidFill>
                  <a:srgbClr val="333333"/>
                </a:solidFill>
              </a:rPr>
              <a:t>* področje izobraževanja smo primerjali na najvišjem klasifikacijskem nivoju KLASIUS_P16</a:t>
            </a:r>
          </a:p>
          <a:p>
            <a:pPr algn="ctr"/>
            <a:endParaRPr lang="sl-SI" sz="2000" dirty="0" smtClean="0">
              <a:solidFill>
                <a:srgbClr val="333333"/>
              </a:solidFill>
            </a:endParaRPr>
          </a:p>
        </p:txBody>
      </p:sp>
      <p:cxnSp>
        <p:nvCxnSpPr>
          <p:cNvPr id="8" name="Straight Arrow Connector 7"/>
          <p:cNvCxnSpPr/>
          <p:nvPr/>
        </p:nvCxnSpPr>
        <p:spPr>
          <a:xfrm>
            <a:off x="3071664" y="476672"/>
            <a:ext cx="0" cy="4674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677656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Arrow Connector 12"/>
          <p:cNvCxnSpPr/>
          <p:nvPr/>
        </p:nvCxnSpPr>
        <p:spPr>
          <a:xfrm>
            <a:off x="3071664" y="452440"/>
            <a:ext cx="0" cy="4674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9116149" y="404664"/>
            <a:ext cx="0" cy="467468"/>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19771" y="1187592"/>
            <a:ext cx="6039860" cy="1231106"/>
          </a:xfrm>
          <a:prstGeom prst="rect">
            <a:avLst/>
          </a:prstGeom>
          <a:noFill/>
        </p:spPr>
        <p:txBody>
          <a:bodyPr wrap="none" rtlCol="0">
            <a:spAutoFit/>
          </a:bodyPr>
          <a:lstStyle/>
          <a:p>
            <a:pPr algn="ctr"/>
            <a:r>
              <a:rPr lang="sl-SI" dirty="0">
                <a:solidFill>
                  <a:srgbClr val="333333"/>
                </a:solidFill>
              </a:rPr>
              <a:t>Tisti, ki so zaključili srednješolsko </a:t>
            </a:r>
            <a:r>
              <a:rPr lang="sl-SI" sz="2000" b="1" dirty="0" smtClean="0">
                <a:solidFill>
                  <a:srgbClr val="0070C0"/>
                </a:solidFill>
              </a:rPr>
              <a:t>strokovno</a:t>
            </a:r>
            <a:r>
              <a:rPr lang="sl-SI" sz="2000" dirty="0" smtClean="0">
                <a:solidFill>
                  <a:srgbClr val="333333"/>
                </a:solidFill>
              </a:rPr>
              <a:t> </a:t>
            </a:r>
            <a:r>
              <a:rPr lang="sl-SI" dirty="0" smtClean="0">
                <a:solidFill>
                  <a:srgbClr val="333333"/>
                </a:solidFill>
              </a:rPr>
              <a:t>izobrazbo </a:t>
            </a:r>
          </a:p>
          <a:p>
            <a:pPr algn="ctr"/>
            <a:r>
              <a:rPr lang="sl-SI" dirty="0" smtClean="0">
                <a:solidFill>
                  <a:srgbClr val="333333"/>
                </a:solidFill>
              </a:rPr>
              <a:t>in se vpisali na študij,</a:t>
            </a:r>
          </a:p>
          <a:p>
            <a:pPr algn="ctr"/>
            <a:r>
              <a:rPr lang="sl-SI" dirty="0" smtClean="0">
                <a:solidFill>
                  <a:srgbClr val="333333"/>
                </a:solidFill>
              </a:rPr>
              <a:t>glede na nadaljevanje študija </a:t>
            </a:r>
          </a:p>
          <a:p>
            <a:pPr algn="ctr"/>
            <a:r>
              <a:rPr lang="sl-SI" dirty="0" smtClean="0">
                <a:solidFill>
                  <a:srgbClr val="333333"/>
                </a:solidFill>
              </a:rPr>
              <a:t>v naslednjem letu (2023/24):</a:t>
            </a:r>
          </a:p>
        </p:txBody>
      </p:sp>
      <p:sp>
        <p:nvSpPr>
          <p:cNvPr id="22" name="TextBox 21"/>
          <p:cNvSpPr txBox="1"/>
          <p:nvPr/>
        </p:nvSpPr>
        <p:spPr>
          <a:xfrm>
            <a:off x="6266290" y="1159584"/>
            <a:ext cx="5712846" cy="1508105"/>
          </a:xfrm>
          <a:prstGeom prst="rect">
            <a:avLst/>
          </a:prstGeom>
          <a:noFill/>
          <a:ln>
            <a:noFill/>
          </a:ln>
        </p:spPr>
        <p:txBody>
          <a:bodyPr wrap="none" rtlCol="0">
            <a:spAutoFit/>
          </a:bodyPr>
          <a:lstStyle/>
          <a:p>
            <a:pPr algn="ctr"/>
            <a:r>
              <a:rPr lang="sl-SI" dirty="0">
                <a:solidFill>
                  <a:srgbClr val="333333"/>
                </a:solidFill>
              </a:rPr>
              <a:t>Tisti, ki so zaključili srednješolsko </a:t>
            </a:r>
            <a:r>
              <a:rPr lang="sl-SI" sz="2000" b="1" dirty="0" smtClean="0">
                <a:solidFill>
                  <a:srgbClr val="00B050"/>
                </a:solidFill>
              </a:rPr>
              <a:t>splošno</a:t>
            </a:r>
            <a:r>
              <a:rPr lang="sl-SI" dirty="0" smtClean="0">
                <a:solidFill>
                  <a:srgbClr val="333333"/>
                </a:solidFill>
              </a:rPr>
              <a:t> izobrazbo</a:t>
            </a:r>
          </a:p>
          <a:p>
            <a:pPr algn="ctr"/>
            <a:r>
              <a:rPr lang="sl-SI" dirty="0" smtClean="0">
                <a:solidFill>
                  <a:srgbClr val="333333"/>
                </a:solidFill>
              </a:rPr>
              <a:t>in </a:t>
            </a:r>
            <a:r>
              <a:rPr lang="sl-SI" dirty="0">
                <a:solidFill>
                  <a:srgbClr val="333333"/>
                </a:solidFill>
              </a:rPr>
              <a:t>se vpisali na </a:t>
            </a:r>
            <a:r>
              <a:rPr lang="sl-SI" dirty="0" smtClean="0">
                <a:solidFill>
                  <a:srgbClr val="333333"/>
                </a:solidFill>
              </a:rPr>
              <a:t>študij, </a:t>
            </a:r>
            <a:endParaRPr lang="sl-SI" dirty="0">
              <a:solidFill>
                <a:srgbClr val="333333"/>
              </a:solidFill>
            </a:endParaRPr>
          </a:p>
          <a:p>
            <a:pPr algn="ctr"/>
            <a:r>
              <a:rPr lang="sl-SI" dirty="0">
                <a:solidFill>
                  <a:srgbClr val="333333"/>
                </a:solidFill>
              </a:rPr>
              <a:t>glede na nadaljevanje študija </a:t>
            </a:r>
            <a:endParaRPr lang="sl-SI" dirty="0" smtClean="0">
              <a:solidFill>
                <a:srgbClr val="333333"/>
              </a:solidFill>
            </a:endParaRPr>
          </a:p>
          <a:p>
            <a:pPr algn="ctr"/>
            <a:r>
              <a:rPr lang="sl-SI" dirty="0" smtClean="0">
                <a:solidFill>
                  <a:srgbClr val="333333"/>
                </a:solidFill>
              </a:rPr>
              <a:t>v </a:t>
            </a:r>
            <a:r>
              <a:rPr lang="sl-SI" dirty="0">
                <a:solidFill>
                  <a:srgbClr val="333333"/>
                </a:solidFill>
              </a:rPr>
              <a:t>naslednjem letu (2023/24</a:t>
            </a:r>
            <a:r>
              <a:rPr lang="sl-SI" dirty="0" smtClean="0">
                <a:solidFill>
                  <a:srgbClr val="333333"/>
                </a:solidFill>
              </a:rPr>
              <a:t>):</a:t>
            </a:r>
            <a:endParaRPr lang="sl-SI" dirty="0">
              <a:solidFill>
                <a:srgbClr val="333333"/>
              </a:solidFill>
            </a:endParaRPr>
          </a:p>
          <a:p>
            <a:pPr algn="ctr"/>
            <a:endParaRPr lang="sl-SI" dirty="0"/>
          </a:p>
        </p:txBody>
      </p:sp>
      <p:graphicFrame>
        <p:nvGraphicFramePr>
          <p:cNvPr id="4" name="Table 3"/>
          <p:cNvGraphicFramePr>
            <a:graphicFrameLocks noGrp="1"/>
          </p:cNvGraphicFramePr>
          <p:nvPr>
            <p:extLst>
              <p:ext uri="{D42A27DB-BD31-4B8C-83A1-F6EECF244321}">
                <p14:modId xmlns:p14="http://schemas.microsoft.com/office/powerpoint/2010/main" val="2178796712"/>
              </p:ext>
            </p:extLst>
          </p:nvPr>
        </p:nvGraphicFramePr>
        <p:xfrm>
          <a:off x="551384" y="3068960"/>
          <a:ext cx="5040560" cy="2160240"/>
        </p:xfrm>
        <a:graphic>
          <a:graphicData uri="http://schemas.openxmlformats.org/drawingml/2006/table">
            <a:tbl>
              <a:tblPr>
                <a:tableStyleId>{5C22544A-7EE6-4342-B048-85BDC9FD1C3A}</a:tableStyleId>
              </a:tblPr>
              <a:tblGrid>
                <a:gridCol w="4209127">
                  <a:extLst>
                    <a:ext uri="{9D8B030D-6E8A-4147-A177-3AD203B41FA5}">
                      <a16:colId xmlns:a16="http://schemas.microsoft.com/office/drawing/2014/main" val="2687634841"/>
                    </a:ext>
                  </a:extLst>
                </a:gridCol>
                <a:gridCol w="831433">
                  <a:extLst>
                    <a:ext uri="{9D8B030D-6E8A-4147-A177-3AD203B41FA5}">
                      <a16:colId xmlns:a16="http://schemas.microsoft.com/office/drawing/2014/main" val="4179545562"/>
                    </a:ext>
                  </a:extLst>
                </a:gridCol>
              </a:tblGrid>
              <a:tr h="360040">
                <a:tc>
                  <a:txBody>
                    <a:bodyPr/>
                    <a:lstStyle/>
                    <a:p>
                      <a:pPr algn="l" fontAlgn="b"/>
                      <a:r>
                        <a:rPr lang="sl-SI" sz="1400" b="1" u="none" strike="noStrike">
                          <a:effectLst/>
                        </a:rPr>
                        <a:t>vpisani v isti program</a:t>
                      </a:r>
                      <a:endParaRPr lang="sl-SI" sz="1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l-SI" sz="1400" b="1" u="none" strike="noStrike" dirty="0">
                          <a:effectLst/>
                        </a:rPr>
                        <a:t>69,3%</a:t>
                      </a:r>
                      <a:endParaRPr lang="sl-SI"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58250"/>
                  </a:ext>
                </a:extLst>
              </a:tr>
              <a:tr h="360040">
                <a:tc>
                  <a:txBody>
                    <a:bodyPr/>
                    <a:lstStyle/>
                    <a:p>
                      <a:pPr algn="l" fontAlgn="b"/>
                      <a:r>
                        <a:rPr lang="sl-SI" sz="1400" u="none" strike="noStrike">
                          <a:effectLst/>
                        </a:rPr>
                        <a:t>zamenjali področje znotraj iste ravni izobraževanja</a:t>
                      </a:r>
                      <a:endParaRPr lang="sl-SI"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l-SI" sz="1400" u="none" strike="noStrike">
                          <a:effectLst/>
                        </a:rPr>
                        <a:t>6,4%</a:t>
                      </a:r>
                      <a:endParaRPr lang="sl-SI"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87718125"/>
                  </a:ext>
                </a:extLst>
              </a:tr>
              <a:tr h="360040">
                <a:tc>
                  <a:txBody>
                    <a:bodyPr/>
                    <a:lstStyle/>
                    <a:p>
                      <a:pPr algn="l" fontAlgn="b"/>
                      <a:r>
                        <a:rPr lang="pl-PL" sz="1400" u="none" strike="noStrike">
                          <a:effectLst/>
                        </a:rPr>
                        <a:t>zamenjali raven izobraževanja a na istem področju</a:t>
                      </a:r>
                      <a:endParaRPr lang="pl-PL"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l-SI" sz="1400" u="none" strike="noStrike">
                          <a:effectLst/>
                        </a:rPr>
                        <a:t>1,5%</a:t>
                      </a:r>
                      <a:endParaRPr lang="sl-SI"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31085813"/>
                  </a:ext>
                </a:extLst>
              </a:tr>
              <a:tr h="360040">
                <a:tc>
                  <a:txBody>
                    <a:bodyPr/>
                    <a:lstStyle/>
                    <a:p>
                      <a:pPr algn="l" fontAlgn="b"/>
                      <a:r>
                        <a:rPr lang="pl-PL" sz="1400" u="none" strike="noStrike">
                          <a:effectLst/>
                        </a:rPr>
                        <a:t>zamenjali program znotraj iste ravni in področja</a:t>
                      </a:r>
                      <a:endParaRPr lang="pl-PL"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l-SI" sz="1400" u="none" strike="noStrike">
                          <a:effectLst/>
                        </a:rPr>
                        <a:t>1,4%</a:t>
                      </a:r>
                      <a:endParaRPr lang="sl-SI"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1336731"/>
                  </a:ext>
                </a:extLst>
              </a:tr>
              <a:tr h="360040">
                <a:tc>
                  <a:txBody>
                    <a:bodyPr/>
                    <a:lstStyle/>
                    <a:p>
                      <a:pPr algn="l" fontAlgn="b"/>
                      <a:r>
                        <a:rPr lang="sl-SI" sz="1400" u="none" strike="noStrike">
                          <a:effectLst/>
                        </a:rPr>
                        <a:t>zamenjal tako raven kot področje</a:t>
                      </a:r>
                      <a:endParaRPr lang="sl-SI"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l-SI" sz="1400" u="none" strike="noStrike" dirty="0">
                          <a:effectLst/>
                        </a:rPr>
                        <a:t>6,1%</a:t>
                      </a:r>
                      <a:endParaRPr lang="sl-SI"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7798741"/>
                  </a:ext>
                </a:extLst>
              </a:tr>
              <a:tr h="360040">
                <a:tc>
                  <a:txBody>
                    <a:bodyPr/>
                    <a:lstStyle/>
                    <a:p>
                      <a:pPr algn="l" fontAlgn="b"/>
                      <a:r>
                        <a:rPr lang="pl-PL" sz="1400" b="1" u="none" strike="noStrike" dirty="0">
                          <a:effectLst/>
                        </a:rPr>
                        <a:t>v naslednjem letu ni vpisan</a:t>
                      </a:r>
                      <a:endParaRPr lang="pl-PL"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sl-SI" sz="1400" b="1" u="none" strike="noStrike" dirty="0">
                          <a:effectLst/>
                        </a:rPr>
                        <a:t>15,3%</a:t>
                      </a:r>
                      <a:endParaRPr lang="sl-SI"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2923605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487886332"/>
              </p:ext>
            </p:extLst>
          </p:nvPr>
        </p:nvGraphicFramePr>
        <p:xfrm>
          <a:off x="6330915" y="3068960"/>
          <a:ext cx="5330685" cy="2160242"/>
        </p:xfrm>
        <a:graphic>
          <a:graphicData uri="http://schemas.openxmlformats.org/drawingml/2006/table">
            <a:tbl>
              <a:tblPr>
                <a:tableStyleId>{5C22544A-7EE6-4342-B048-85BDC9FD1C3A}</a:tableStyleId>
              </a:tblPr>
              <a:tblGrid>
                <a:gridCol w="4451397">
                  <a:extLst>
                    <a:ext uri="{9D8B030D-6E8A-4147-A177-3AD203B41FA5}">
                      <a16:colId xmlns:a16="http://schemas.microsoft.com/office/drawing/2014/main" val="3510220628"/>
                    </a:ext>
                  </a:extLst>
                </a:gridCol>
                <a:gridCol w="879288">
                  <a:extLst>
                    <a:ext uri="{9D8B030D-6E8A-4147-A177-3AD203B41FA5}">
                      <a16:colId xmlns:a16="http://schemas.microsoft.com/office/drawing/2014/main" val="2307246650"/>
                    </a:ext>
                  </a:extLst>
                </a:gridCol>
              </a:tblGrid>
              <a:tr h="324516">
                <a:tc>
                  <a:txBody>
                    <a:bodyPr/>
                    <a:lstStyle/>
                    <a:p>
                      <a:pPr algn="l" fontAlgn="b"/>
                      <a:r>
                        <a:rPr lang="sl-SI" sz="1400" b="1" u="none" strike="noStrike" dirty="0">
                          <a:effectLst/>
                        </a:rPr>
                        <a:t>vpisani v isti program</a:t>
                      </a:r>
                      <a:endParaRPr lang="sl-SI"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sl-SI" sz="1400" b="1" u="none" strike="noStrike" dirty="0">
                          <a:effectLst/>
                        </a:rPr>
                        <a:t>78,5%</a:t>
                      </a:r>
                      <a:endParaRPr lang="sl-SI"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17728624"/>
                  </a:ext>
                </a:extLst>
              </a:tr>
              <a:tr h="431089">
                <a:tc>
                  <a:txBody>
                    <a:bodyPr/>
                    <a:lstStyle/>
                    <a:p>
                      <a:pPr algn="l" fontAlgn="b"/>
                      <a:r>
                        <a:rPr lang="sl-SI" sz="1400" u="none" strike="noStrike" dirty="0">
                          <a:effectLst/>
                        </a:rPr>
                        <a:t>zamenjali področje znotraj iste ravni izobraževanja</a:t>
                      </a:r>
                      <a:endParaRPr lang="sl-SI"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sl-SI" sz="1400" u="none" strike="noStrike">
                          <a:effectLst/>
                        </a:rPr>
                        <a:t>7,9%</a:t>
                      </a:r>
                      <a:endParaRPr lang="sl-SI"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90600236"/>
                  </a:ext>
                </a:extLst>
              </a:tr>
              <a:tr h="431089">
                <a:tc>
                  <a:txBody>
                    <a:bodyPr/>
                    <a:lstStyle/>
                    <a:p>
                      <a:pPr algn="l" fontAlgn="b"/>
                      <a:r>
                        <a:rPr lang="pl-PL" sz="1400" u="none" strike="noStrike">
                          <a:effectLst/>
                        </a:rPr>
                        <a:t>zamenjali raven izobraževanja a na istem področju</a:t>
                      </a:r>
                      <a:endParaRPr lang="pl-PL"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l-SI" sz="1400" u="none" strike="noStrike">
                          <a:effectLst/>
                        </a:rPr>
                        <a:t>0,5%</a:t>
                      </a:r>
                      <a:endParaRPr lang="sl-SI"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7287092"/>
                  </a:ext>
                </a:extLst>
              </a:tr>
              <a:tr h="324516">
                <a:tc>
                  <a:txBody>
                    <a:bodyPr/>
                    <a:lstStyle/>
                    <a:p>
                      <a:pPr algn="l" fontAlgn="b"/>
                      <a:r>
                        <a:rPr lang="pl-PL" sz="1400" u="none" strike="noStrike">
                          <a:effectLst/>
                        </a:rPr>
                        <a:t>zamenjali program znotraj iste ravni in področja</a:t>
                      </a:r>
                      <a:endParaRPr lang="pl-PL"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l-SI" sz="1400" u="none" strike="noStrike">
                          <a:effectLst/>
                        </a:rPr>
                        <a:t>0,9%</a:t>
                      </a:r>
                      <a:endParaRPr lang="sl-SI"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92949693"/>
                  </a:ext>
                </a:extLst>
              </a:tr>
              <a:tr h="324516">
                <a:tc>
                  <a:txBody>
                    <a:bodyPr/>
                    <a:lstStyle/>
                    <a:p>
                      <a:pPr algn="l" fontAlgn="b"/>
                      <a:r>
                        <a:rPr lang="sl-SI" sz="1400" u="none" strike="noStrike" dirty="0">
                          <a:effectLst/>
                        </a:rPr>
                        <a:t>zamenjal tako raven kot področje</a:t>
                      </a:r>
                      <a:endParaRPr lang="sl-SI"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sl-SI" sz="1400" u="none" strike="noStrike">
                          <a:effectLst/>
                        </a:rPr>
                        <a:t>5,8%</a:t>
                      </a:r>
                      <a:endParaRPr lang="sl-SI"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78097674"/>
                  </a:ext>
                </a:extLst>
              </a:tr>
              <a:tr h="324516">
                <a:tc>
                  <a:txBody>
                    <a:bodyPr/>
                    <a:lstStyle/>
                    <a:p>
                      <a:pPr algn="l" fontAlgn="b"/>
                      <a:r>
                        <a:rPr lang="pl-PL" sz="1400" b="1" u="none" strike="noStrike">
                          <a:effectLst/>
                        </a:rPr>
                        <a:t>v naslednjem letu ni vpisan</a:t>
                      </a:r>
                      <a:endParaRPr lang="pl-PL" sz="1400" b="1"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sl-SI" sz="1400" b="1" u="none" strike="noStrike" dirty="0">
                          <a:effectLst/>
                        </a:rPr>
                        <a:t>6,4%</a:t>
                      </a:r>
                      <a:endParaRPr lang="sl-SI"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27391486"/>
                  </a:ext>
                </a:extLst>
              </a:tr>
            </a:tbl>
          </a:graphicData>
        </a:graphic>
      </p:graphicFrame>
    </p:spTree>
    <p:extLst>
      <p:ext uri="{BB962C8B-B14F-4D97-AF65-F5344CB8AC3E}">
        <p14:creationId xmlns:p14="http://schemas.microsoft.com/office/powerpoint/2010/main" val="412631149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414" y="476672"/>
            <a:ext cx="10972800" cy="1008112"/>
          </a:xfrm>
        </p:spPr>
        <p:txBody>
          <a:bodyPr/>
          <a:lstStyle/>
          <a:p>
            <a:r>
              <a:rPr lang="sl-SI" dirty="0" smtClean="0"/>
              <a:t>Študenti terciarnega izobraževanja</a:t>
            </a:r>
            <a:endParaRPr lang="sl-SI" dirty="0"/>
          </a:p>
        </p:txBody>
      </p:sp>
      <p:sp>
        <p:nvSpPr>
          <p:cNvPr id="11" name="TextBox 10"/>
          <p:cNvSpPr txBox="1"/>
          <p:nvPr/>
        </p:nvSpPr>
        <p:spPr>
          <a:xfrm>
            <a:off x="5231904" y="1732166"/>
            <a:ext cx="1018227" cy="369332"/>
          </a:xfrm>
          <a:prstGeom prst="rect">
            <a:avLst/>
          </a:prstGeom>
          <a:noFill/>
        </p:spPr>
        <p:txBody>
          <a:bodyPr wrap="none" rtlCol="0">
            <a:spAutoFit/>
          </a:bodyPr>
          <a:lstStyle/>
          <a:p>
            <a:r>
              <a:rPr lang="sl-SI" dirty="0" smtClean="0">
                <a:solidFill>
                  <a:schemeClr val="bg1"/>
                </a:solidFill>
              </a:rPr>
              <a:t>2023/24</a:t>
            </a:r>
            <a:endParaRPr lang="sl-SI" dirty="0">
              <a:solidFill>
                <a:schemeClr val="bg1"/>
              </a:solidFill>
            </a:endParaRPr>
          </a:p>
        </p:txBody>
      </p:sp>
      <p:pic>
        <p:nvPicPr>
          <p:cNvPr id="15" name="Picture 14"/>
          <p:cNvPicPr>
            <a:picLocks noChangeAspect="1"/>
          </p:cNvPicPr>
          <p:nvPr/>
        </p:nvPicPr>
        <p:blipFill>
          <a:blip r:embed="rId3"/>
          <a:stretch>
            <a:fillRect/>
          </a:stretch>
        </p:blipFill>
        <p:spPr>
          <a:xfrm>
            <a:off x="1559496" y="2204864"/>
            <a:ext cx="8912636" cy="4484858"/>
          </a:xfrm>
          <a:prstGeom prst="rect">
            <a:avLst/>
          </a:prstGeom>
        </p:spPr>
      </p:pic>
      <p:sp>
        <p:nvSpPr>
          <p:cNvPr id="16" name="TextBox 15"/>
          <p:cNvSpPr txBox="1"/>
          <p:nvPr/>
        </p:nvSpPr>
        <p:spPr>
          <a:xfrm>
            <a:off x="5453035" y="4185683"/>
            <a:ext cx="1285929" cy="523220"/>
          </a:xfrm>
          <a:prstGeom prst="rect">
            <a:avLst/>
          </a:prstGeom>
          <a:noFill/>
        </p:spPr>
        <p:txBody>
          <a:bodyPr wrap="none" rtlCol="0">
            <a:spAutoFit/>
          </a:bodyPr>
          <a:lstStyle/>
          <a:p>
            <a:r>
              <a:rPr lang="sl-SI" sz="2800" b="1" dirty="0" smtClean="0">
                <a:solidFill>
                  <a:schemeClr val="bg1"/>
                </a:solidFill>
              </a:rPr>
              <a:t>80.648</a:t>
            </a:r>
            <a:endParaRPr lang="sl-SI" sz="2800" b="1" dirty="0">
              <a:solidFill>
                <a:schemeClr val="bg1"/>
              </a:solidFill>
            </a:endParaRPr>
          </a:p>
        </p:txBody>
      </p:sp>
    </p:spTree>
    <p:extLst>
      <p:ext uri="{BB962C8B-B14F-4D97-AF65-F5344CB8AC3E}">
        <p14:creationId xmlns:p14="http://schemas.microsoft.com/office/powerpoint/2010/main" val="14117542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063551" y="2204864"/>
            <a:ext cx="7673512" cy="4877018"/>
          </a:xfrm>
          <a:prstGeom prst="rect">
            <a:avLst/>
          </a:prstGeom>
        </p:spPr>
      </p:pic>
      <p:pic>
        <p:nvPicPr>
          <p:cNvPr id="4" name="Picture 3"/>
          <p:cNvPicPr>
            <a:picLocks noChangeAspect="1"/>
          </p:cNvPicPr>
          <p:nvPr/>
        </p:nvPicPr>
        <p:blipFill>
          <a:blip r:embed="rId4"/>
          <a:stretch>
            <a:fillRect/>
          </a:stretch>
        </p:blipFill>
        <p:spPr>
          <a:xfrm>
            <a:off x="9653078" y="2223775"/>
            <a:ext cx="2454937" cy="2283192"/>
          </a:xfrm>
          <a:prstGeom prst="rect">
            <a:avLst/>
          </a:prstGeom>
        </p:spPr>
      </p:pic>
      <p:sp>
        <p:nvSpPr>
          <p:cNvPr id="2" name="Title 1"/>
          <p:cNvSpPr>
            <a:spLocks noGrp="1"/>
          </p:cNvSpPr>
          <p:nvPr>
            <p:ph type="title"/>
          </p:nvPr>
        </p:nvSpPr>
        <p:spPr>
          <a:xfrm>
            <a:off x="623392" y="413838"/>
            <a:ext cx="10972800" cy="1008112"/>
          </a:xfrm>
        </p:spPr>
        <p:txBody>
          <a:bodyPr/>
          <a:lstStyle/>
          <a:p>
            <a:r>
              <a:rPr lang="sl-SI" dirty="0" smtClean="0"/>
              <a:t>Novinci v terciarno izobraževanje</a:t>
            </a:r>
            <a:endParaRPr lang="sl-SI" dirty="0"/>
          </a:p>
        </p:txBody>
      </p:sp>
      <p:sp>
        <p:nvSpPr>
          <p:cNvPr id="11" name="TextBox 10"/>
          <p:cNvSpPr txBox="1"/>
          <p:nvPr/>
        </p:nvSpPr>
        <p:spPr>
          <a:xfrm>
            <a:off x="5231904" y="1732166"/>
            <a:ext cx="1018227" cy="369332"/>
          </a:xfrm>
          <a:prstGeom prst="rect">
            <a:avLst/>
          </a:prstGeom>
          <a:noFill/>
        </p:spPr>
        <p:txBody>
          <a:bodyPr wrap="none" rtlCol="0">
            <a:spAutoFit/>
          </a:bodyPr>
          <a:lstStyle/>
          <a:p>
            <a:r>
              <a:rPr lang="sl-SI" dirty="0" smtClean="0">
                <a:solidFill>
                  <a:schemeClr val="bg1"/>
                </a:solidFill>
              </a:rPr>
              <a:t>2023/24</a:t>
            </a:r>
            <a:endParaRPr lang="sl-SI" dirty="0">
              <a:solidFill>
                <a:schemeClr val="bg1"/>
              </a:solidFill>
            </a:endParaRPr>
          </a:p>
        </p:txBody>
      </p:sp>
      <p:sp>
        <p:nvSpPr>
          <p:cNvPr id="16" name="TextBox 15"/>
          <p:cNvSpPr txBox="1"/>
          <p:nvPr/>
        </p:nvSpPr>
        <p:spPr>
          <a:xfrm>
            <a:off x="5257343" y="4245357"/>
            <a:ext cx="1285929" cy="523220"/>
          </a:xfrm>
          <a:prstGeom prst="rect">
            <a:avLst/>
          </a:prstGeom>
          <a:noFill/>
        </p:spPr>
        <p:txBody>
          <a:bodyPr wrap="none" rtlCol="0">
            <a:spAutoFit/>
          </a:bodyPr>
          <a:lstStyle/>
          <a:p>
            <a:r>
              <a:rPr lang="sl-SI" sz="2800" b="1" dirty="0" smtClean="0">
                <a:solidFill>
                  <a:schemeClr val="bg1"/>
                </a:solidFill>
              </a:rPr>
              <a:t>18.340</a:t>
            </a:r>
            <a:endParaRPr lang="sl-SI" sz="2800" b="1" dirty="0">
              <a:solidFill>
                <a:schemeClr val="bg1"/>
              </a:solidFill>
            </a:endParaRPr>
          </a:p>
        </p:txBody>
      </p:sp>
      <p:pic>
        <p:nvPicPr>
          <p:cNvPr id="5" name="Picture 4"/>
          <p:cNvPicPr>
            <a:picLocks noChangeAspect="1"/>
          </p:cNvPicPr>
          <p:nvPr/>
        </p:nvPicPr>
        <p:blipFill>
          <a:blip r:embed="rId5"/>
          <a:stretch>
            <a:fillRect/>
          </a:stretch>
        </p:blipFill>
        <p:spPr>
          <a:xfrm>
            <a:off x="9653078" y="4496698"/>
            <a:ext cx="2538922" cy="2361302"/>
          </a:xfrm>
          <a:prstGeom prst="rect">
            <a:avLst/>
          </a:prstGeom>
        </p:spPr>
      </p:pic>
      <p:pic>
        <p:nvPicPr>
          <p:cNvPr id="9" name="Picture 8"/>
          <p:cNvPicPr>
            <a:picLocks noChangeAspect="1"/>
          </p:cNvPicPr>
          <p:nvPr/>
        </p:nvPicPr>
        <p:blipFill>
          <a:blip r:embed="rId6"/>
          <a:stretch>
            <a:fillRect/>
          </a:stretch>
        </p:blipFill>
        <p:spPr>
          <a:xfrm>
            <a:off x="0" y="4468706"/>
            <a:ext cx="2599116" cy="2417285"/>
          </a:xfrm>
          <a:prstGeom prst="rect">
            <a:avLst/>
          </a:prstGeom>
        </p:spPr>
      </p:pic>
      <p:pic>
        <p:nvPicPr>
          <p:cNvPr id="13" name="Picture 12"/>
          <p:cNvPicPr>
            <a:picLocks noChangeAspect="1"/>
          </p:cNvPicPr>
          <p:nvPr/>
        </p:nvPicPr>
        <p:blipFill>
          <a:blip r:embed="rId7"/>
          <a:stretch>
            <a:fillRect/>
          </a:stretch>
        </p:blipFill>
        <p:spPr>
          <a:xfrm>
            <a:off x="-34528" y="2101498"/>
            <a:ext cx="2599116" cy="2417285"/>
          </a:xfrm>
          <a:prstGeom prst="rect">
            <a:avLst/>
          </a:prstGeom>
        </p:spPr>
      </p:pic>
    </p:spTree>
    <p:extLst>
      <p:ext uri="{BB962C8B-B14F-4D97-AF65-F5344CB8AC3E}">
        <p14:creationId xmlns:p14="http://schemas.microsoft.com/office/powerpoint/2010/main" val="656498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6672"/>
            <a:ext cx="10972800" cy="1008112"/>
          </a:xfrm>
        </p:spPr>
        <p:txBody>
          <a:bodyPr>
            <a:normAutofit fontScale="90000"/>
          </a:bodyPr>
          <a:lstStyle/>
          <a:p>
            <a:r>
              <a:rPr lang="sl-SI" dirty="0" smtClean="0"/>
              <a:t>Stopnja dokončanja terciarnega izobraževanja</a:t>
            </a:r>
            <a:endParaRPr lang="sl-SI" dirty="0"/>
          </a:p>
        </p:txBody>
      </p:sp>
      <p:pic>
        <p:nvPicPr>
          <p:cNvPr id="10" name="Picture 9"/>
          <p:cNvPicPr>
            <a:picLocks noChangeAspect="1"/>
          </p:cNvPicPr>
          <p:nvPr/>
        </p:nvPicPr>
        <p:blipFill>
          <a:blip r:embed="rId3"/>
          <a:stretch>
            <a:fillRect/>
          </a:stretch>
        </p:blipFill>
        <p:spPr>
          <a:xfrm>
            <a:off x="1770156" y="1772816"/>
            <a:ext cx="8651688" cy="4941292"/>
          </a:xfrm>
          <a:prstGeom prst="rect">
            <a:avLst/>
          </a:prstGeom>
        </p:spPr>
      </p:pic>
    </p:spTree>
    <p:extLst>
      <p:ext uri="{BB962C8B-B14F-4D97-AF65-F5344CB8AC3E}">
        <p14:creationId xmlns:p14="http://schemas.microsoft.com/office/powerpoint/2010/main" val="645231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392" y="420053"/>
            <a:ext cx="10972800" cy="1008112"/>
          </a:xfrm>
        </p:spPr>
        <p:txBody>
          <a:bodyPr>
            <a:normAutofit fontScale="90000"/>
          </a:bodyPr>
          <a:lstStyle/>
          <a:p>
            <a:r>
              <a:rPr lang="sl-SI" dirty="0" smtClean="0"/>
              <a:t>Stopnja dokončanja terciarnega izobraževanja</a:t>
            </a:r>
            <a:endParaRPr lang="sl-SI" dirty="0"/>
          </a:p>
        </p:txBody>
      </p:sp>
      <p:sp>
        <p:nvSpPr>
          <p:cNvPr id="4" name="TextBox 3"/>
          <p:cNvSpPr txBox="1"/>
          <p:nvPr/>
        </p:nvSpPr>
        <p:spPr>
          <a:xfrm>
            <a:off x="3431704" y="1732166"/>
            <a:ext cx="7795016" cy="400110"/>
          </a:xfrm>
          <a:prstGeom prst="rect">
            <a:avLst/>
          </a:prstGeom>
          <a:noFill/>
        </p:spPr>
        <p:txBody>
          <a:bodyPr wrap="square" rtlCol="0">
            <a:spAutoFit/>
          </a:bodyPr>
          <a:lstStyle/>
          <a:p>
            <a:r>
              <a:rPr lang="sl-SI" sz="2000" dirty="0" smtClean="0">
                <a:solidFill>
                  <a:schemeClr val="bg1"/>
                </a:solidFill>
              </a:rPr>
              <a:t>(v predvidenem roku + 3 leta, glede na srednješolsko izobrazbo)</a:t>
            </a:r>
            <a:endParaRPr lang="sl-SI" sz="2000" dirty="0">
              <a:solidFill>
                <a:schemeClr val="bg1"/>
              </a:solidFill>
            </a:endParaRPr>
          </a:p>
        </p:txBody>
      </p:sp>
      <p:pic>
        <p:nvPicPr>
          <p:cNvPr id="11" name="Picture 10"/>
          <p:cNvPicPr>
            <a:picLocks noChangeAspect="1"/>
          </p:cNvPicPr>
          <p:nvPr/>
        </p:nvPicPr>
        <p:blipFill>
          <a:blip r:embed="rId3"/>
          <a:stretch>
            <a:fillRect/>
          </a:stretch>
        </p:blipFill>
        <p:spPr>
          <a:xfrm>
            <a:off x="1919536" y="2132276"/>
            <a:ext cx="8065811" cy="4675492"/>
          </a:xfrm>
          <a:prstGeom prst="rect">
            <a:avLst/>
          </a:prstGeom>
        </p:spPr>
      </p:pic>
    </p:spTree>
    <p:extLst>
      <p:ext uri="{BB962C8B-B14F-4D97-AF65-F5344CB8AC3E}">
        <p14:creationId xmlns:p14="http://schemas.microsoft.com/office/powerpoint/2010/main" val="334572510"/>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URS pisave">
      <a:majorFont>
        <a:latin typeface="Republik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1" id="{8B8B1445-23AD-4717-87DC-01F615F28C7B}" vid="{6923127A-9425-46AA-978A-019326413B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SURS_svetla</Template>
  <TotalTime>1067</TotalTime>
  <Words>2077</Words>
  <Application>Microsoft Office PowerPoint</Application>
  <PresentationFormat>Widescreen</PresentationFormat>
  <Paragraphs>160</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Republika</vt:lpstr>
      <vt:lpstr>Office Theme</vt:lpstr>
      <vt:lpstr>Vpis srednješolcev v terciarno izobraževanje (podatki SURS)</vt:lpstr>
      <vt:lpstr>Prehod iz srednje šole na študij</vt:lpstr>
      <vt:lpstr>PowerPoint Presentation</vt:lpstr>
      <vt:lpstr>PowerPoint Presentation</vt:lpstr>
      <vt:lpstr>PowerPoint Presentation</vt:lpstr>
      <vt:lpstr>Študenti terciarnega izobraževanja</vt:lpstr>
      <vt:lpstr>Novinci v terciarno izobraževanje</vt:lpstr>
      <vt:lpstr>Stopnja dokončanja terciarnega izobraževanja</vt:lpstr>
      <vt:lpstr>Stopnja dokončanja terciarnega izobraževanja</vt:lpstr>
      <vt:lpstr>Kaj pa tisti, ki ne dokončajo?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Kozmelj Andreja</dc:creator>
  <cp:lastModifiedBy>Kozmelj Andreja</cp:lastModifiedBy>
  <cp:revision>34</cp:revision>
  <dcterms:created xsi:type="dcterms:W3CDTF">2024-05-27T12:28:16Z</dcterms:created>
  <dcterms:modified xsi:type="dcterms:W3CDTF">2024-05-28T11:01:38Z</dcterms:modified>
</cp:coreProperties>
</file>