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5" r:id="rId3"/>
    <p:sldId id="290" r:id="rId4"/>
    <p:sldId id="289" r:id="rId5"/>
    <p:sldId id="291" r:id="rId6"/>
  </p:sldIdLst>
  <p:sldSz cx="12188825" cy="6858000"/>
  <p:notesSz cx="6858000" cy="9144000"/>
  <p:defaultTextStyle>
    <a:defPPr rtl="0"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3434"/>
    <a:srgbClr val="D6B31C"/>
    <a:srgbClr val="B917A2"/>
    <a:srgbClr val="832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9CC9E6-64C5-4D27-83ED-F7073BB1A8FF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l-SI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272746F-5ECB-4F70-A6D2-4E1B4A2BE1CE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4" name="Označba mesta za sliko diapoz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l-SI" dirty="0"/>
          </a:p>
        </p:txBody>
      </p:sp>
      <p:sp>
        <p:nvSpPr>
          <p:cNvPr id="5" name="Označba mesta za opomb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l-SI" dirty="0"/>
              <a:t>Uredite sloge besedila matrice</a:t>
            </a:r>
          </a:p>
          <a:p>
            <a:pPr lvl="1" rtl="0"/>
            <a:r>
              <a:rPr lang="sl-SI" dirty="0"/>
              <a:t>Druga raven</a:t>
            </a:r>
          </a:p>
          <a:p>
            <a:pPr lvl="2" rtl="0"/>
            <a:r>
              <a:rPr lang="sl-SI" dirty="0"/>
              <a:t>Tretja raven</a:t>
            </a:r>
          </a:p>
          <a:p>
            <a:pPr lvl="3" rtl="0"/>
            <a:r>
              <a:rPr lang="sl-SI" dirty="0"/>
              <a:t>Četrta raven</a:t>
            </a:r>
          </a:p>
          <a:p>
            <a:pPr lvl="4" rtl="0"/>
            <a:r>
              <a:rPr lang="sl-SI" dirty="0"/>
              <a:t>Peta raven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l-SI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l-SI" smtClean="0"/>
              <a:pPr rtl="0"/>
              <a:t>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58943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l-SI" smtClean="0"/>
              <a:pPr rtl="0"/>
              <a:t>2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463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l-SI" smtClean="0"/>
              <a:pPr rtl="0"/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9306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l-SI" smtClean="0"/>
              <a:pPr rtl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62774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l-SI" smtClean="0"/>
              <a:pPr rtl="0"/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0415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0" name="Pravokotnik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1" name="Pravokotnik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2" name="Pravokotnik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cxnSp>
        <p:nvCxnSpPr>
          <p:cNvPr id="13" name="Raven povezovalnik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okotnik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cxnSp>
        <p:nvCxnSpPr>
          <p:cNvPr id="15" name="Raven povezovalnik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l-SI"/>
              <a:t>Kliknite, če želite urediti slog podnaslova matrice</a:t>
            </a:r>
            <a:endParaRPr lang="sl-SI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4EA3A63-6A95-4B73-9A44-9D89EBD8BAD8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722092-B5A4-4AAA-82BD-220C0714FF85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en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8" name="Pravokotni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0" name="Pravokotnik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dirty="0"/>
          </a:p>
        </p:txBody>
      </p:sp>
      <p:cxnSp>
        <p:nvCxnSpPr>
          <p:cNvPr id="11" name="Raven povezovalnik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ovezovalnik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l-SI" dirty="0"/>
          </a:p>
        </p:txBody>
      </p:sp>
      <p:cxnSp>
        <p:nvCxnSpPr>
          <p:cNvPr id="14" name="Raven povezovalnik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vpičen naslov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B540A6-1C09-4320-83ED-B00FED92EDBD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930351-4CB4-46EF-85B9-696B0161398B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0" name="Pravokotnik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4" name="Pravokotnik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1" name="Pravokotnik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cxnSp>
        <p:nvCxnSpPr>
          <p:cNvPr id="22" name="Raven povezovalnik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avokotnik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l-SI" dirty="0"/>
          </a:p>
        </p:txBody>
      </p:sp>
      <p:cxnSp>
        <p:nvCxnSpPr>
          <p:cNvPr id="23" name="Raven povezovalnik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avokotnik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7" name="Pravokotnik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8" name="Pravokotnik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29" name="Pravokotni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30" name="Pravokotnik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cxnSp>
        <p:nvCxnSpPr>
          <p:cNvPr id="31" name="Raven povezovalnik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avokotnik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cxnSp>
        <p:nvCxnSpPr>
          <p:cNvPr id="33" name="Raven povezovalnik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l-SI"/>
              <a:t>Uredite sloge besedila matrice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5BAE4B52-8986-40B7-ADF5-B7C6AEC1E5BA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999854-3678-4558-BDF7-1662BB386F19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/>
              <a:t>Uredite sloge besedila matrice</a:t>
            </a:r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/>
              <a:t>Uredite sloge besedila matrice</a:t>
            </a:r>
          </a:p>
        </p:txBody>
      </p:sp>
      <p:sp>
        <p:nvSpPr>
          <p:cNvPr id="6" name="Označba mesta za vsebino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69E3BD-8CEB-4DD9-BE51-5C8D9E8667C2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A70F31-B40D-40EA-A674-21F8DA2E68A4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6" name="Pravokotnik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cxnSp>
        <p:nvCxnSpPr>
          <p:cNvPr id="7" name="Raven povezovalnik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avokotnik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2" name="Označba mesta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E91653-1210-48E7-91B8-5520784BEA31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3" name="Označba mesta za nogo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4" name="Označba mesta za številko diapoz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cxnSp>
        <p:nvCxnSpPr>
          <p:cNvPr id="10" name="Raven povezovalnik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avokotnik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l-SI"/>
              <a:t>Uredite sloge besedila matrice</a:t>
            </a:r>
          </a:p>
          <a:p>
            <a:pPr lvl="1" rtl="0"/>
            <a:r>
              <a:rPr lang="sl-SI"/>
              <a:t>Druga raven</a:t>
            </a:r>
          </a:p>
          <a:p>
            <a:pPr lvl="2" rtl="0"/>
            <a:r>
              <a:rPr lang="sl-SI"/>
              <a:t>Tretja raven</a:t>
            </a:r>
          </a:p>
          <a:p>
            <a:pPr lvl="3" rtl="0"/>
            <a:r>
              <a:rPr lang="sl-SI"/>
              <a:t>Četrta raven</a:t>
            </a:r>
          </a:p>
          <a:p>
            <a:pPr lvl="4" rtl="0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l-SI"/>
              <a:t>Uredite sloge besedila matrice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D95224-163F-4642-AAE6-5BD2C1EA95E1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dirty="0"/>
              <a:t>Dodajte nogo</a:t>
            </a:r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8" name="Pravokotnik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sl-SI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/>
              <a:t>Kliknite ikono, če želite dodati sliko</a:t>
            </a:r>
            <a:endParaRPr lang="sl-SI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l-SI"/>
              <a:t>Uredite sloge besedila matrice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15EA682-1C0E-4927-822B-DBD1E8BD4AE0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l-SI" dirty="0"/>
              <a:t>Dodajte nogo</a:t>
            </a:r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sl-SI" smtClean="0"/>
              <a:pPr/>
              <a:t>‹#›</a:t>
            </a:fld>
            <a:endParaRPr lang="sl-SI" dirty="0"/>
          </a:p>
        </p:txBody>
      </p:sp>
      <p:cxnSp>
        <p:nvCxnSpPr>
          <p:cNvPr id="10" name="Raven povezovalnik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l-SI" dirty="0"/>
          </a:p>
        </p:txBody>
      </p:sp>
      <p:sp>
        <p:nvSpPr>
          <p:cNvPr id="8" name="Pravokotni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9" name="Pravokotni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sl-SI" dirty="0"/>
          </a:p>
        </p:txBody>
      </p:sp>
      <p:sp>
        <p:nvSpPr>
          <p:cNvPr id="13" name="Pravokotnik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dirty="0"/>
          </a:p>
        </p:txBody>
      </p:sp>
      <p:cxnSp>
        <p:nvCxnSpPr>
          <p:cNvPr id="14" name="Raven povezovalnik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sl-SI" dirty="0"/>
          </a:p>
        </p:txBody>
      </p:sp>
      <p:cxnSp>
        <p:nvCxnSpPr>
          <p:cNvPr id="16" name="Raven povezovalnik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značba mesta za naslov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l-SI" dirty="0"/>
              <a:t>Uredite slog naslova matrice</a:t>
            </a:r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l-SI" dirty="0"/>
              <a:t>Uredite sloge besedila matrice</a:t>
            </a:r>
          </a:p>
          <a:p>
            <a:pPr lvl="1" rtl="0"/>
            <a:r>
              <a:rPr lang="sl-SI" dirty="0"/>
              <a:t>Druga raven</a:t>
            </a:r>
          </a:p>
          <a:p>
            <a:pPr lvl="2" rtl="0"/>
            <a:r>
              <a:rPr lang="sl-SI" dirty="0"/>
              <a:t>Tretja raven</a:t>
            </a:r>
          </a:p>
          <a:p>
            <a:pPr lvl="3" rtl="0"/>
            <a:r>
              <a:rPr lang="sl-SI" dirty="0"/>
              <a:t>Četrta raven</a:t>
            </a:r>
          </a:p>
          <a:p>
            <a:pPr lvl="4" rtl="0"/>
            <a:r>
              <a:rPr lang="sl-SI" dirty="0"/>
              <a:t>Peta raven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48ECCA9F-86BA-4D25-A147-5C2A4D32C93C}" type="datetime1">
              <a:rPr lang="sl-SI" smtClean="0"/>
              <a:t>22. 04. 2024</a:t>
            </a:fld>
            <a:endParaRPr lang="sl-SI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l-SI" dirty="0"/>
              <a:t>Dodajte nogo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11149" y="1340768"/>
            <a:ext cx="8136904" cy="1008112"/>
          </a:xfrm>
        </p:spPr>
        <p:txBody>
          <a:bodyPr rtlCol="0"/>
          <a:lstStyle/>
          <a:p>
            <a:pPr algn="ctr" rtl="0"/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Glasbeno izobraževanje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854052" y="3501008"/>
            <a:ext cx="7451099" cy="820688"/>
          </a:xfrm>
        </p:spPr>
        <p:txBody>
          <a:bodyPr rtlCol="0">
            <a:normAutofit fontScale="70000" lnSpcReduction="20000"/>
          </a:bodyPr>
          <a:lstStyle/>
          <a:p>
            <a:pPr algn="ctr" rtl="0"/>
            <a:r>
              <a:rPr lang="sl-SI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24. seja delovne skupine NPVI 2023-2033</a:t>
            </a:r>
          </a:p>
          <a:p>
            <a:pPr algn="ctr" rtl="0"/>
            <a:endParaRPr lang="sl-SI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rtl="0"/>
            <a:r>
              <a:rPr lang="sl-SI" dirty="0">
                <a:latin typeface="Calibri Light" panose="020F0302020204030204" pitchFamily="34" charset="0"/>
                <a:cs typeface="Calibri Light" panose="020F0302020204030204" pitchFamily="34" charset="0"/>
              </a:rPr>
              <a:t>23. april 2024 ob 15:30h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7868" y="908720"/>
            <a:ext cx="2839615" cy="2260847"/>
          </a:xfrm>
        </p:spPr>
        <p:txBody>
          <a:bodyPr rtlCol="0">
            <a:noAutofit/>
          </a:bodyPr>
          <a:lstStyle/>
          <a:p>
            <a:pPr algn="ctr"/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l-SI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BBE8AE02-6B3D-45BD-84B5-E335452A3E62}"/>
              </a:ext>
            </a:extLst>
          </p:cNvPr>
          <p:cNvSpPr/>
          <p:nvPr/>
        </p:nvSpPr>
        <p:spPr>
          <a:xfrm>
            <a:off x="1053852" y="1412776"/>
            <a:ext cx="1072919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dirty="0">
                <a:latin typeface="Calibri" panose="020F0502020204030204" pitchFamily="34" charset="0"/>
                <a:ea typeface="Calibri Light" panose="020F0302020204030204" pitchFamily="34" charset="0"/>
              </a:rPr>
              <a:t>V </a:t>
            </a:r>
            <a:r>
              <a:rPr lang="sl-SI" b="1" dirty="0">
                <a:latin typeface="Calibri" panose="020F0502020204030204" pitchFamily="34" charset="0"/>
                <a:ea typeface="Calibri Light" panose="020F0302020204030204" pitchFamily="34" charset="0"/>
              </a:rPr>
              <a:t>uvodnem delu dokumenta bolj natančen zapis vseh deležnikov vzgojno-izobraževalnega sistema </a:t>
            </a:r>
            <a:r>
              <a:rPr lang="sl-SI" i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(str. 2, 3)</a:t>
            </a:r>
            <a:r>
              <a:rPr lang="sl-SI" dirty="0">
                <a:latin typeface="Calibri" panose="020F0502020204030204" pitchFamily="34" charset="0"/>
                <a:ea typeface="Calibri Light" panose="020F0302020204030204" pitchFamily="34" charset="0"/>
              </a:rPr>
              <a:t>:</a:t>
            </a:r>
            <a:r>
              <a:rPr lang="sl-SI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 </a:t>
            </a:r>
          </a:p>
          <a:p>
            <a:pPr algn="just">
              <a:spcAft>
                <a:spcPts val="1200"/>
              </a:spcAft>
            </a:pPr>
            <a:r>
              <a:rPr lang="sl-SI" i="1" dirty="0">
                <a:latin typeface="Calibri" panose="020F0502020204030204" pitchFamily="34" charset="0"/>
                <a:ea typeface="Calibri Light" panose="020F0302020204030204" pitchFamily="34" charset="0"/>
              </a:rPr>
              <a:t>        predšolska vzgoja, osnovnošolsko izobraževanje, glasbeno izobraževanje, </a:t>
            </a:r>
          </a:p>
          <a:p>
            <a:pPr algn="just">
              <a:spcAft>
                <a:spcPts val="1200"/>
              </a:spcAft>
            </a:pPr>
            <a:r>
              <a:rPr lang="sl-SI" i="1" dirty="0">
                <a:latin typeface="Calibri" panose="020F0502020204030204" pitchFamily="34" charset="0"/>
                <a:ea typeface="Calibri Light" panose="020F0302020204030204" pitchFamily="34" charset="0"/>
              </a:rPr>
              <a:t>        izobraževanje otrok s posebnimi potrebami,</a:t>
            </a:r>
          </a:p>
          <a:p>
            <a:pPr algn="just">
              <a:spcAft>
                <a:spcPts val="1200"/>
              </a:spcAft>
            </a:pPr>
            <a:r>
              <a:rPr lang="sl-SI" i="1" dirty="0">
                <a:latin typeface="Calibri" panose="020F0502020204030204" pitchFamily="34" charset="0"/>
                <a:ea typeface="Calibri Light" panose="020F0302020204030204" pitchFamily="34" charset="0"/>
              </a:rPr>
              <a:t>        srednješolsko izobraževanje, višješolsko strokovno izobraževanje in izobraževanje odraslih,  </a:t>
            </a:r>
          </a:p>
          <a:p>
            <a:pPr algn="just">
              <a:spcAft>
                <a:spcPts val="1200"/>
              </a:spcAft>
            </a:pPr>
            <a:r>
              <a:rPr lang="sl-SI" i="1" dirty="0">
                <a:latin typeface="Calibri" panose="020F0502020204030204" pitchFamily="34" charset="0"/>
                <a:ea typeface="Calibri Light" panose="020F0302020204030204" pitchFamily="34" charset="0"/>
              </a:rPr>
              <a:t>       </a:t>
            </a:r>
          </a:p>
          <a:p>
            <a:pPr algn="just">
              <a:spcAft>
                <a:spcPts val="1200"/>
              </a:spcAft>
            </a:pPr>
            <a:r>
              <a:rPr lang="sl-SI" i="1" dirty="0">
                <a:latin typeface="Calibri" panose="020F0502020204030204" pitchFamily="34" charset="0"/>
                <a:ea typeface="Calibri Light" panose="020F0302020204030204" pitchFamily="34" charset="0"/>
              </a:rPr>
              <a:t>        </a:t>
            </a:r>
            <a:r>
              <a:rPr lang="sl-SI" dirty="0">
                <a:latin typeface="Calibri" panose="020F0502020204030204" pitchFamily="34" charset="0"/>
                <a:ea typeface="Calibri Light" panose="020F0302020204030204" pitchFamily="34" charset="0"/>
              </a:rPr>
              <a:t>lahko bi dodali zapis (v nadaljnjem besedilu: vzgojno-izobraževalni sistem) </a:t>
            </a:r>
          </a:p>
          <a:p>
            <a:pPr algn="just">
              <a:spcAft>
                <a:spcPts val="1200"/>
              </a:spcAft>
            </a:pPr>
            <a:r>
              <a:rPr lang="sl-SI" dirty="0">
                <a:latin typeface="Calibri" panose="020F0502020204030204" pitchFamily="34" charset="0"/>
                <a:ea typeface="Calibri Light" panose="020F0302020204030204" pitchFamily="34" charset="0"/>
              </a:rPr>
              <a:t>        </a:t>
            </a:r>
            <a:r>
              <a:rPr lang="sl-SI" u="sng" dirty="0">
                <a:latin typeface="Calibri" panose="020F0502020204030204" pitchFamily="34" charset="0"/>
                <a:ea typeface="Calibri Light" panose="020F0302020204030204" pitchFamily="34" charset="0"/>
              </a:rPr>
              <a:t>s tem bi rešili vse dvome in pomisleke.</a:t>
            </a:r>
          </a:p>
          <a:p>
            <a:pPr algn="just">
              <a:spcAft>
                <a:spcPts val="1200"/>
              </a:spcAft>
            </a:pPr>
            <a:endParaRPr lang="sl-SI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1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7868" y="908720"/>
            <a:ext cx="2839615" cy="2260847"/>
          </a:xfrm>
        </p:spPr>
        <p:txBody>
          <a:bodyPr rtlCol="0">
            <a:noAutofit/>
          </a:bodyPr>
          <a:lstStyle/>
          <a:p>
            <a:pPr algn="ctr"/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l-SI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A30D94C-94B9-4D4D-9E68-0946EEDCE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808" y="188640"/>
            <a:ext cx="10945216" cy="5584416"/>
          </a:xfrm>
        </p:spPr>
        <p:txBody>
          <a:bodyPr>
            <a:normAutofit/>
          </a:bodyPr>
          <a:lstStyle/>
          <a:p>
            <a:r>
              <a:rPr lang="sl-SI" dirty="0"/>
              <a:t>                        </a:t>
            </a:r>
          </a:p>
          <a:p>
            <a:r>
              <a:rPr lang="sl-SI" dirty="0"/>
              <a:t> 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BBE8AE02-6B3D-45BD-84B5-E335452A3E62}"/>
              </a:ext>
            </a:extLst>
          </p:cNvPr>
          <p:cNvSpPr/>
          <p:nvPr/>
        </p:nvSpPr>
        <p:spPr>
          <a:xfrm>
            <a:off x="873832" y="764704"/>
            <a:ext cx="107291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b="1" dirty="0">
                <a:latin typeface="Calibri" panose="020F0502020204030204" pitchFamily="34" charset="0"/>
                <a:ea typeface="Calibri Light" panose="020F0302020204030204" pitchFamily="34" charset="0"/>
              </a:rPr>
              <a:t>Kjer se eksplicitno navajajo vsi deležniki izobraževanja nujno umestiti glasbene šole oziroma </a:t>
            </a:r>
          </a:p>
          <a:p>
            <a:pPr algn="just">
              <a:spcAft>
                <a:spcPts val="1200"/>
              </a:spcAft>
            </a:pPr>
            <a:r>
              <a:rPr lang="sl-SI" b="1" dirty="0">
                <a:latin typeface="Calibri" panose="020F0502020204030204" pitchFamily="34" charset="0"/>
                <a:ea typeface="Calibri Light" panose="020F0302020204030204" pitchFamily="34" charset="0"/>
              </a:rPr>
              <a:t>       glasbeno izobraževanje</a:t>
            </a:r>
            <a:r>
              <a:rPr lang="sl-SI" sz="1400" b="1" dirty="0">
                <a:latin typeface="Calibri" panose="020F0502020204030204" pitchFamily="34" charset="0"/>
                <a:ea typeface="Calibri Light" panose="020F0302020204030204" pitchFamily="34" charset="0"/>
              </a:rPr>
              <a:t> </a:t>
            </a:r>
            <a:r>
              <a:rPr lang="sl-SI" sz="1400" i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(str. 5, 6, 8, 13,…) </a:t>
            </a:r>
            <a:r>
              <a:rPr lang="sl-SI" b="1" dirty="0">
                <a:latin typeface="Calibri" panose="020F0502020204030204" pitchFamily="34" charset="0"/>
                <a:ea typeface="Calibri Light" panose="020F0302020204030204" pitchFamily="34" charset="0"/>
              </a:rPr>
              <a:t>: </a:t>
            </a:r>
          </a:p>
          <a:p>
            <a:pPr marL="2880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Strateški cilj 1.6   </a:t>
            </a:r>
            <a:r>
              <a:rPr lang="sl-SI" sz="1600" i="1" u="sng" dirty="0">
                <a:latin typeface="Calibri" panose="020F0502020204030204" pitchFamily="34" charset="0"/>
                <a:ea typeface="Calibri Light" panose="020F0302020204030204" pitchFamily="34" charset="0"/>
              </a:rPr>
              <a:t>»Razvijanje kulturne zavesti…« </a:t>
            </a:r>
          </a:p>
          <a:p>
            <a:pPr algn="just">
              <a:spcAft>
                <a:spcPts val="1200"/>
              </a:spcAft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        </a:t>
            </a: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Podcilja 2 in 3,     </a:t>
            </a:r>
            <a:r>
              <a:rPr lang="sl-SI" sz="1600" i="1" dirty="0">
                <a:latin typeface="Calibri" panose="020F0502020204030204" pitchFamily="34" charset="0"/>
                <a:ea typeface="Calibri Light" panose="020F0302020204030204" pitchFamily="34" charset="0"/>
              </a:rPr>
              <a:t>»Kulturno-vzgojne vsebine in dejavnosti…«, </a:t>
            </a:r>
          </a:p>
          <a:p>
            <a:pPr algn="just">
              <a:spcAft>
                <a:spcPts val="1200"/>
              </a:spcAft>
            </a:pPr>
            <a:r>
              <a:rPr lang="sl-SI" sz="1400" dirty="0">
                <a:latin typeface="Calibri" panose="020F0502020204030204" pitchFamily="34" charset="0"/>
                <a:ea typeface="Calibri Light" panose="020F0302020204030204" pitchFamily="34" charset="0"/>
              </a:rPr>
              <a:t>                                              </a:t>
            </a:r>
            <a:r>
              <a:rPr lang="sl-SI" sz="1600" dirty="0">
                <a:latin typeface="Calibri" panose="020F0502020204030204" pitchFamily="34" charset="0"/>
                <a:ea typeface="Calibri Light" panose="020F0302020204030204" pitchFamily="34" charset="0"/>
              </a:rPr>
              <a:t>»</a:t>
            </a:r>
            <a:r>
              <a:rPr lang="sl-SI" sz="1600" i="1" dirty="0">
                <a:latin typeface="Calibri" panose="020F0502020204030204" pitchFamily="34" charset="0"/>
                <a:ea typeface="Calibri Light" panose="020F0302020204030204" pitchFamily="34" charset="0"/>
              </a:rPr>
              <a:t>Razvoj podpornega okolja za kakovostno izvajanje kulturno-umetnostne vzgoje v vzgojno-izobraževalni  vertikali s partnerskim sodelovanjem vrtcev, osnovnih in srednjih šol s profesionalnimi kulturnimi ustanovami, z umetniki in delavci v kulturi«.  </a:t>
            </a:r>
            <a:endParaRPr lang="sl-SI" sz="14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sl-SI" sz="1600" b="1" dirty="0">
              <a:solidFill>
                <a:srgbClr val="FF0000"/>
              </a:solidFill>
              <a:latin typeface="Calibri" panose="020F0502020204030204" pitchFamily="34" charset="0"/>
              <a:ea typeface="Calibri Light" panose="020F030202020403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Strateški cilj 2.2   </a:t>
            </a:r>
            <a:r>
              <a:rPr lang="sl-SI" sz="1600" i="1" u="sng" dirty="0">
                <a:latin typeface="Calibri" panose="020F0502020204030204" pitchFamily="34" charset="0"/>
                <a:ea typeface="Calibri Light" panose="020F0302020204030204" pitchFamily="34" charset="0"/>
              </a:rPr>
              <a:t>»Okrepiti inkluzivno naravnanost za nadarjene otroke in mladostnike«  </a:t>
            </a:r>
            <a:r>
              <a:rPr lang="sl-SI" sz="1600" i="1" u="sng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(str. 26).</a:t>
            </a:r>
          </a:p>
          <a:p>
            <a:pPr marL="285750" indent="-285750">
              <a:buFontTx/>
              <a:buChar char="-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vzpostaviti programske smernice za obravnavo glasbeno nadarjenih otrok v glasbenih šolah </a:t>
            </a:r>
          </a:p>
          <a:p>
            <a:pPr marL="285750" indent="-285750">
              <a:buFontTx/>
              <a:buChar char="-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uskladiti zakonodajne dokumente s programskimi smernicami  v Zakon o GŠ</a:t>
            </a:r>
          </a:p>
          <a:p>
            <a:pPr marL="285750" indent="-285750">
              <a:buFontTx/>
              <a:buChar char="-"/>
            </a:pPr>
            <a:endParaRPr lang="sl-SI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sl-SI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Strateški cilj 3.2   </a:t>
            </a:r>
          </a:p>
          <a:p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       Podcilj 1 -  </a:t>
            </a: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Calibri Light" panose="020F0302020204030204" pitchFamily="34" charset="0"/>
              </a:rPr>
              <a:t>umestiti umetnostno vzgojo</a:t>
            </a:r>
          </a:p>
        </p:txBody>
      </p:sp>
    </p:spTree>
    <p:extLst>
      <p:ext uri="{BB962C8B-B14F-4D97-AF65-F5344CB8AC3E}">
        <p14:creationId xmlns:p14="http://schemas.microsoft.com/office/powerpoint/2010/main" val="383690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>
            <a:extLst>
              <a:ext uri="{FF2B5EF4-FFF2-40B4-BE49-F238E27FC236}">
                <a16:creationId xmlns:a16="http://schemas.microsoft.com/office/drawing/2014/main" id="{BBE8AE02-6B3D-45BD-84B5-E335452A3E62}"/>
              </a:ext>
            </a:extLst>
          </p:cNvPr>
          <p:cNvSpPr/>
          <p:nvPr/>
        </p:nvSpPr>
        <p:spPr>
          <a:xfrm>
            <a:off x="1341884" y="692696"/>
            <a:ext cx="1008112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Prednostno področje 6: Vzgojno-izobraževalni sistem</a:t>
            </a:r>
          </a:p>
          <a:p>
            <a:pPr algn="just">
              <a:spcAft>
                <a:spcPts val="1200"/>
              </a:spcAft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l-SI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umestitev v </a:t>
            </a: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Strateški cilj 6.1</a:t>
            </a:r>
            <a:r>
              <a:rPr lang="sl-SI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Dograditi vzgojno-izobraževalni sistem </a:t>
            </a:r>
            <a:r>
              <a:rPr lang="sl-SI" sz="14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(str. 47, 49)</a:t>
            </a:r>
          </a:p>
          <a:p>
            <a:pPr algn="just">
              <a:spcAft>
                <a:spcPts val="1200"/>
              </a:spcAft>
            </a:pPr>
            <a:endParaRPr lang="sl-SI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spcAft>
                <a:spcPts val="1200"/>
              </a:spcAft>
            </a:pPr>
            <a:r>
              <a:rPr lang="sl-SI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l-S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DOPOLNITI </a:t>
            </a:r>
          </a:p>
          <a:p>
            <a:pPr lvl="0" algn="just">
              <a:spcAft>
                <a:spcPts val="1200"/>
              </a:spcAft>
            </a:pPr>
            <a:r>
              <a:rPr lang="sl-SI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Podcilj 5</a:t>
            </a:r>
            <a:r>
              <a:rPr lang="sl-SI" sz="1600" dirty="0">
                <a:solidFill>
                  <a:srgbClr val="FF0000"/>
                </a:solidFill>
              </a:rPr>
              <a:t>: </a:t>
            </a:r>
            <a:r>
              <a:rPr lang="sl-SI" sz="1600" i="1" u="sng" dirty="0">
                <a:latin typeface="Calibri" panose="020F0502020204030204" pitchFamily="34" charset="0"/>
                <a:ea typeface="Calibri Light" panose="020F0302020204030204" pitchFamily="34" charset="0"/>
              </a:rPr>
              <a:t>»Nadgraditi sistem glasbenega izobraževanja«</a:t>
            </a:r>
            <a:r>
              <a:rPr lang="sl-SI" sz="1600" i="1" dirty="0">
                <a:latin typeface="Calibri" panose="020F0502020204030204" pitchFamily="34" charset="0"/>
                <a:ea typeface="Calibri Light" panose="020F0302020204030204" pitchFamily="34" charset="0"/>
              </a:rPr>
              <a:t>.</a:t>
            </a:r>
          </a:p>
          <a:p>
            <a:pPr marL="285750" lvl="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Ohranitev sistema glasbenega izobraževanja po celotni vertikali in njegovega financiranja iz javnih sredstev.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Uvedba novih predmetov znotraj obstoječih programov glasbenega in plesnega izobraževanja.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Posodobitev učnih načrtov.</a:t>
            </a:r>
          </a:p>
          <a:p>
            <a:pPr algn="just">
              <a:spcAft>
                <a:spcPts val="1200"/>
              </a:spcAft>
            </a:pPr>
            <a:endParaRPr lang="sl-SI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Prenova sistema opravljanja splošne mature na umetniških gimnazijah glasbene in plesne smeri </a:t>
            </a:r>
          </a:p>
          <a:p>
            <a:pPr lvl="0" algn="just">
              <a:spcAft>
                <a:spcPts val="1200"/>
              </a:spcAft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(trenutna obremenitev dijakov (število ur pouka 1575) izbirnega predmeta glasba/ples je 3x večja </a:t>
            </a:r>
          </a:p>
          <a:p>
            <a:pPr lvl="0" algn="just">
              <a:spcAft>
                <a:spcPts val="1200"/>
              </a:spcAft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kot pri vseh drugih izbirnih in obveznih predmetih - primer število ur pouka slovenščine 560).</a:t>
            </a:r>
          </a:p>
        </p:txBody>
      </p:sp>
    </p:spTree>
    <p:extLst>
      <p:ext uri="{BB962C8B-B14F-4D97-AF65-F5344CB8AC3E}">
        <p14:creationId xmlns:p14="http://schemas.microsoft.com/office/powerpoint/2010/main" val="378364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7868" y="908720"/>
            <a:ext cx="2839615" cy="2260847"/>
          </a:xfrm>
        </p:spPr>
        <p:txBody>
          <a:bodyPr rtlCol="0">
            <a:noAutofit/>
          </a:bodyPr>
          <a:lstStyle/>
          <a:p>
            <a:pPr algn="ctr"/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l-SI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l-SI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BBE8AE02-6B3D-45BD-84B5-E335452A3E62}"/>
              </a:ext>
            </a:extLst>
          </p:cNvPr>
          <p:cNvSpPr/>
          <p:nvPr/>
        </p:nvSpPr>
        <p:spPr>
          <a:xfrm>
            <a:off x="1197868" y="1628800"/>
            <a:ext cx="102251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Prednostno področje 6: Vzgojno-izobraževalni sistem</a:t>
            </a:r>
          </a:p>
          <a:p>
            <a:pPr algn="just">
              <a:spcAft>
                <a:spcPts val="1200"/>
              </a:spcAft>
            </a:pPr>
            <a:r>
              <a:rPr lang="sl-S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umestitev v </a:t>
            </a:r>
          </a:p>
          <a:p>
            <a:r>
              <a:rPr lang="sl-S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Strateški cilj 6.2</a:t>
            </a:r>
            <a:r>
              <a:rPr lang="sl-S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l-SI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Povečati javna sredstva za vzgojo in izobraževanje od vrtca do konca srednješolskega izobraževanja </a:t>
            </a:r>
          </a:p>
          <a:p>
            <a:r>
              <a:rPr lang="sl-SI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ter </a:t>
            </a:r>
            <a:r>
              <a:rPr lang="sl-SI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glasbenega izobraževanja</a:t>
            </a:r>
          </a:p>
          <a:p>
            <a:endParaRPr lang="sl-SI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sz="16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5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Širjenje obsega programov oziroma oddelkov tam kjer se izkažejo potrebe in so za to podani pogoji.</a:t>
            </a:r>
          </a:p>
        </p:txBody>
      </p:sp>
    </p:spTree>
    <p:extLst>
      <p:ext uri="{BB962C8B-B14F-4D97-AF65-F5344CB8AC3E}">
        <p14:creationId xmlns:p14="http://schemas.microsoft.com/office/powerpoint/2010/main" val="241031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ematika 16 x 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5_TF02787947" id="{0A1D74DD-B9B0-4AB7-B77E-CBBBD7834249}" vid="{A5CA75F9-4419-4B36-87D8-54ADEE9B75A7}"/>
    </a:ext>
  </a:extLst>
</a:theme>
</file>

<file path=ppt/theme/theme2.xml><?xml version="1.0" encoding="utf-8"?>
<a:theme xmlns:a="http://schemas.openxmlformats.org/drawingml/2006/main" name="Officeova tema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 s simbolom Pi za izobraževanje za matematiko (širokozaslonska)</Template>
  <TotalTime>1436</TotalTime>
  <Words>395</Words>
  <Application>Microsoft Office PowerPoint</Application>
  <PresentationFormat>Po meri</PresentationFormat>
  <Paragraphs>53</Paragraphs>
  <Slides>5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Euphemia</vt:lpstr>
      <vt:lpstr>Times New Roman</vt:lpstr>
      <vt:lpstr>Wingdings</vt:lpstr>
      <vt:lpstr>Matematika 16 x 9</vt:lpstr>
      <vt:lpstr>Glasbeno izobraževanje</vt:lpstr>
      <vt:lpstr>   </vt:lpstr>
      <vt:lpstr>   </vt:lpstr>
      <vt:lpstr>PowerPointova predstavitev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Postavitev naslova</dc:title>
  <dc:creator>Radmila Bikić Magdić</dc:creator>
  <cp:lastModifiedBy>Radmila</cp:lastModifiedBy>
  <cp:revision>127</cp:revision>
  <dcterms:created xsi:type="dcterms:W3CDTF">2021-01-05T18:18:50Z</dcterms:created>
  <dcterms:modified xsi:type="dcterms:W3CDTF">2024-04-22T07:17:40Z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