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0" r:id="rId6"/>
    <p:sldId id="269" r:id="rId7"/>
    <p:sldId id="289" r:id="rId8"/>
    <p:sldId id="290" r:id="rId9"/>
    <p:sldId id="291" r:id="rId10"/>
    <p:sldId id="292" r:id="rId11"/>
    <p:sldId id="293" r:id="rId12"/>
  </p:sldIdLst>
  <p:sldSz cx="12192000" cy="6858000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755E8-C879-4C46-A613-E85B22F94BFD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17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075D1-BE69-4BB6-8A89-0882697E29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29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  <a:endParaRPr lang="en-GB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19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68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84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86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06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73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0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12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6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54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GB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D90B3-07C6-456D-B252-CB4ED6FC23B0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411C1-74E1-492E-A385-1919573C3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29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12333" y="385011"/>
            <a:ext cx="9355667" cy="2620656"/>
          </a:xfrm>
        </p:spPr>
        <p:txBody>
          <a:bodyPr>
            <a:normAutofit fontScale="90000"/>
          </a:bodyPr>
          <a:lstStyle/>
          <a:p>
            <a:r>
              <a:rPr lang="sl-SI" sz="3000" dirty="0"/>
              <a:t>Delovna skupina za pripravo </a:t>
            </a:r>
            <a:br>
              <a:rPr lang="sl-SI" sz="3000" dirty="0"/>
            </a:br>
            <a:r>
              <a:rPr lang="sl-SI" sz="3000" dirty="0"/>
              <a:t>Nacionalnega programa vzgoje in izobraževanja</a:t>
            </a:r>
            <a:br>
              <a:rPr lang="sl-SI" sz="3000" dirty="0"/>
            </a:br>
            <a:br>
              <a:rPr lang="sl-SI" sz="4000" dirty="0"/>
            </a:br>
            <a:r>
              <a:rPr lang="sl-SI" sz="4000" b="1" dirty="0"/>
              <a:t>Predlog dopolnitve NPVI 2023-2033:</a:t>
            </a:r>
            <a:br>
              <a:rPr lang="sl-SI" sz="4000" b="1" dirty="0"/>
            </a:br>
            <a:r>
              <a:rPr lang="sl-SI" sz="4000" b="1" dirty="0"/>
              <a:t>Dograditev sistema </a:t>
            </a:r>
            <a:br>
              <a:rPr lang="sl-SI" sz="4000" b="1" dirty="0"/>
            </a:br>
            <a:r>
              <a:rPr lang="sl-SI" sz="4000" b="1" dirty="0"/>
              <a:t>poklicnega in strokovnega izobraževanja </a:t>
            </a:r>
            <a:endParaRPr lang="en-GB" sz="40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81667" y="3234267"/>
            <a:ext cx="9186333" cy="3439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dirty="0"/>
              <a:t>Predlog pripravili:</a:t>
            </a:r>
          </a:p>
          <a:p>
            <a:pPr>
              <a:lnSpc>
                <a:spcPct val="100000"/>
              </a:lnSpc>
            </a:pPr>
            <a:r>
              <a:rPr lang="en-GB" dirty="0" err="1"/>
              <a:t>izr</a:t>
            </a:r>
            <a:r>
              <a:rPr lang="en-GB" dirty="0"/>
              <a:t>. prof. </a:t>
            </a:r>
            <a:r>
              <a:rPr lang="en-GB" dirty="0" err="1"/>
              <a:t>dr.</a:t>
            </a:r>
            <a:r>
              <a:rPr lang="en-GB" dirty="0"/>
              <a:t> Klara Skubic Ermenc </a:t>
            </a:r>
          </a:p>
          <a:p>
            <a:pPr>
              <a:lnSpc>
                <a:spcPct val="100000"/>
              </a:lnSpc>
            </a:pPr>
            <a:r>
              <a:rPr lang="en-GB" dirty="0"/>
              <a:t>doc. </a:t>
            </a:r>
            <a:r>
              <a:rPr lang="en-GB" dirty="0" err="1"/>
              <a:t>dr.</a:t>
            </a:r>
            <a:r>
              <a:rPr lang="en-GB" dirty="0"/>
              <a:t> Danijela Makovec Radovan </a:t>
            </a:r>
          </a:p>
          <a:p>
            <a:pPr>
              <a:lnSpc>
                <a:spcPct val="100000"/>
              </a:lnSpc>
            </a:pPr>
            <a:r>
              <a:rPr lang="en-GB" dirty="0"/>
              <a:t>Darko Mali </a:t>
            </a:r>
            <a:endParaRPr lang="sl-SI" dirty="0"/>
          </a:p>
          <a:p>
            <a:pPr>
              <a:lnSpc>
                <a:spcPct val="100000"/>
              </a:lnSpc>
            </a:pPr>
            <a:r>
              <a:rPr lang="sl-SI" dirty="0"/>
              <a:t>Helena Žnidarič</a:t>
            </a:r>
          </a:p>
          <a:p>
            <a:endParaRPr lang="sl-SI" dirty="0"/>
          </a:p>
          <a:p>
            <a:r>
              <a:rPr lang="sl-SI" dirty="0"/>
              <a:t>MVI, 26. 3. 2023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0981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5267" y="508000"/>
            <a:ext cx="10287599" cy="1013355"/>
          </a:xfrm>
        </p:spPr>
        <p:txBody>
          <a:bodyPr>
            <a:normAutofit/>
          </a:bodyPr>
          <a:lstStyle/>
          <a:p>
            <a:r>
              <a:rPr lang="sl-SI" sz="3600" dirty="0"/>
              <a:t>Opravljeno delo v projektu Modernizacija PSI</a:t>
            </a:r>
            <a:endParaRPr lang="en-GB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05343" y="1828799"/>
            <a:ext cx="10548457" cy="4752976"/>
          </a:xfrm>
        </p:spPr>
        <p:txBody>
          <a:bodyPr>
            <a:normAutofit fontScale="85000" lnSpcReduction="20000"/>
          </a:bodyPr>
          <a:lstStyle/>
          <a:p>
            <a:r>
              <a:rPr lang="sl-SI" dirty="0"/>
              <a:t>November 2022: </a:t>
            </a:r>
            <a:r>
              <a:rPr lang="sl-SI" b="1" dirty="0"/>
              <a:t>Delavnica z deležniki </a:t>
            </a:r>
            <a:r>
              <a:rPr lang="sl-SI" dirty="0"/>
              <a:t>o prihodnosti PSI </a:t>
            </a:r>
          </a:p>
          <a:p>
            <a:r>
              <a:rPr lang="sl-SI" dirty="0"/>
              <a:t>Januar – december 2023: </a:t>
            </a:r>
            <a:r>
              <a:rPr lang="sl-SI" b="1" dirty="0"/>
              <a:t>Analiza izvajanja vajeništva </a:t>
            </a:r>
            <a:r>
              <a:rPr lang="sl-SI" dirty="0"/>
              <a:t>in delovanja socialnega partnerstva</a:t>
            </a:r>
          </a:p>
          <a:p>
            <a:r>
              <a:rPr lang="sl-SI" dirty="0"/>
              <a:t>Oktober 2023: Predstavitev izzivov (+ socialno partnerstvo, + IO) na 6. podskupini za pripravo NPVI</a:t>
            </a:r>
          </a:p>
          <a:p>
            <a:r>
              <a:rPr lang="sl-SI" dirty="0"/>
              <a:t>Februar 2024: </a:t>
            </a:r>
            <a:r>
              <a:rPr lang="sl-SI" b="1" dirty="0"/>
              <a:t>Prenovljena izhodišča </a:t>
            </a:r>
            <a:r>
              <a:rPr lang="sl-SI" dirty="0"/>
              <a:t>(na podlagi koncepta prenove izhodišč, avgust 2023)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V načrtu za 2024 – 2025 </a:t>
            </a:r>
          </a:p>
          <a:p>
            <a:r>
              <a:rPr lang="sl-SI" b="1" dirty="0"/>
              <a:t>Voden dialog z deležniki </a:t>
            </a:r>
            <a:r>
              <a:rPr lang="sl-SI" dirty="0"/>
              <a:t>o nadgradnji sistema PSI</a:t>
            </a:r>
          </a:p>
          <a:p>
            <a:r>
              <a:rPr lang="sl-SI" dirty="0"/>
              <a:t>Prenova izhodišč </a:t>
            </a:r>
            <a:r>
              <a:rPr lang="sl-SI" b="1" dirty="0"/>
              <a:t>za višješolske študijske programe</a:t>
            </a:r>
          </a:p>
          <a:p>
            <a:r>
              <a:rPr lang="sl-SI" dirty="0"/>
              <a:t>Študija izvedljivosti </a:t>
            </a:r>
            <a:r>
              <a:rPr lang="sl-SI" b="1" dirty="0"/>
              <a:t>vajeništva na višjih ravneh kvalifikacij</a:t>
            </a:r>
          </a:p>
          <a:p>
            <a:r>
              <a:rPr lang="sl-SI" b="1" dirty="0"/>
              <a:t>Začetek prenove </a:t>
            </a:r>
            <a:r>
              <a:rPr lang="sl-SI" dirty="0"/>
              <a:t>izobraževalnih programov </a:t>
            </a:r>
          </a:p>
        </p:txBody>
      </p:sp>
    </p:spTree>
    <p:extLst>
      <p:ext uri="{BB962C8B-B14F-4D97-AF65-F5344CB8AC3E}">
        <p14:creationId xmlns:p14="http://schemas.microsoft.com/office/powerpoint/2010/main" val="81679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993" y="508000"/>
            <a:ext cx="10254873" cy="1013355"/>
          </a:xfrm>
        </p:spPr>
        <p:txBody>
          <a:bodyPr>
            <a:normAutofit fontScale="90000"/>
          </a:bodyPr>
          <a:lstStyle/>
          <a:p>
            <a:r>
              <a:rPr lang="sl-SI" sz="3600" dirty="0"/>
              <a:t>Izziv: Vse večja razdvojenost izobraževanja mladine in odraslih in preozko usmerjanje na začetno poklicno izobraževanje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899" y="1828799"/>
            <a:ext cx="10514901" cy="4752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/>
              <a:t>Ukrepi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Srednješolska izobrazba naj postane nacionalni standard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Razvijanje enotnega sistema pridobivanja kvalifikacij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Prožne oblike izobraževanja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Financiranje za vse ciljne skupine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Financiranje izobraževanja odraslih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Širjenje vajeništva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Priznavanje po drugih poteh pridobljenega znanja</a:t>
            </a:r>
          </a:p>
        </p:txBody>
      </p:sp>
    </p:spTree>
    <p:extLst>
      <p:ext uri="{BB962C8B-B14F-4D97-AF65-F5344CB8AC3E}">
        <p14:creationId xmlns:p14="http://schemas.microsoft.com/office/powerpoint/2010/main" val="144915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CA4C64-2AFF-4F39-9143-874924641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/>
              <a:t>Izziv: </a:t>
            </a:r>
            <a:r>
              <a:rPr lang="en-GB" sz="3600" dirty="0" err="1"/>
              <a:t>Nezadostno</a:t>
            </a:r>
            <a:r>
              <a:rPr lang="en-GB" sz="3600" dirty="0"/>
              <a:t> </a:t>
            </a:r>
            <a:r>
              <a:rPr lang="en-GB" sz="3600" dirty="0" err="1"/>
              <a:t>razviti</a:t>
            </a:r>
            <a:r>
              <a:rPr lang="en-GB" sz="3600" dirty="0"/>
              <a:t> </a:t>
            </a:r>
            <a:r>
              <a:rPr lang="en-GB" sz="3600" dirty="0" err="1"/>
              <a:t>mehanizmi</a:t>
            </a:r>
            <a:r>
              <a:rPr lang="en-GB" sz="3600" dirty="0"/>
              <a:t> za </a:t>
            </a:r>
            <a:r>
              <a:rPr lang="en-GB" sz="3600" dirty="0" err="1"/>
              <a:t>napovedovanje</a:t>
            </a:r>
            <a:r>
              <a:rPr lang="en-GB" sz="3600" dirty="0"/>
              <a:t> </a:t>
            </a:r>
            <a:r>
              <a:rPr lang="en-GB" sz="3600" dirty="0" err="1"/>
              <a:t>trendov</a:t>
            </a:r>
            <a:r>
              <a:rPr lang="en-GB" sz="3600" dirty="0"/>
              <a:t> in </a:t>
            </a:r>
            <a:r>
              <a:rPr lang="en-GB" sz="3600" dirty="0" err="1"/>
              <a:t>potrebnega</a:t>
            </a:r>
            <a:r>
              <a:rPr lang="en-GB" sz="3600" dirty="0"/>
              <a:t> </a:t>
            </a:r>
            <a:r>
              <a:rPr lang="en-GB" sz="3600" dirty="0" err="1"/>
              <a:t>znanja</a:t>
            </a:r>
            <a:r>
              <a:rPr lang="en-GB" sz="3600" dirty="0"/>
              <a:t> in </a:t>
            </a:r>
            <a:r>
              <a:rPr lang="en-GB" sz="3600" dirty="0" err="1"/>
              <a:t>kompetenc</a:t>
            </a:r>
            <a:r>
              <a:rPr lang="en-GB" sz="3600" dirty="0"/>
              <a:t> po </a:t>
            </a:r>
            <a:r>
              <a:rPr lang="en-GB" sz="3600" dirty="0" err="1"/>
              <a:t>sektorjih</a:t>
            </a:r>
            <a:r>
              <a:rPr lang="en-GB" sz="3600" dirty="0"/>
              <a:t>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9CB4981-3C23-4D8B-BAF8-875439CA8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58875"/>
          </a:xfrm>
        </p:spPr>
        <p:txBody>
          <a:bodyPr/>
          <a:lstStyle/>
          <a:p>
            <a:pPr marL="0" indent="0">
              <a:buNone/>
            </a:pPr>
            <a:r>
              <a:rPr lang="sl-SI" b="1" dirty="0"/>
              <a:t>Ukrep: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Mehanizmi za analizo ni napovedovanje trendov na trgu dela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66A7E017-9F4E-42AE-9965-01B5CC651F83}"/>
              </a:ext>
            </a:extLst>
          </p:cNvPr>
          <p:cNvSpPr txBox="1">
            <a:spLocks/>
          </p:cNvSpPr>
          <p:nvPr/>
        </p:nvSpPr>
        <p:spPr>
          <a:xfrm>
            <a:off x="838200" y="31400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3600" dirty="0"/>
              <a:t>Izziv: </a:t>
            </a:r>
            <a:r>
              <a:rPr lang="en-GB" sz="3600" dirty="0" err="1"/>
              <a:t>Vloga</a:t>
            </a:r>
            <a:r>
              <a:rPr lang="en-GB" sz="3600" dirty="0"/>
              <a:t> </a:t>
            </a:r>
            <a:r>
              <a:rPr lang="en-GB" sz="3600" dirty="0" err="1"/>
              <a:t>socialnih</a:t>
            </a:r>
            <a:r>
              <a:rPr lang="en-GB" sz="3600" dirty="0"/>
              <a:t> </a:t>
            </a:r>
            <a:r>
              <a:rPr lang="en-GB" sz="3600" dirty="0" err="1"/>
              <a:t>partnerjev</a:t>
            </a:r>
            <a:r>
              <a:rPr lang="en-GB" sz="3600" dirty="0"/>
              <a:t> </a:t>
            </a:r>
            <a:r>
              <a:rPr lang="en-GB" sz="3600" dirty="0" err="1"/>
              <a:t>pri</a:t>
            </a:r>
            <a:r>
              <a:rPr lang="en-GB" sz="3600" dirty="0"/>
              <a:t> </a:t>
            </a:r>
            <a:r>
              <a:rPr lang="en-GB" sz="3600" dirty="0" err="1"/>
              <a:t>razvoju</a:t>
            </a:r>
            <a:r>
              <a:rPr lang="en-GB" sz="3600" dirty="0"/>
              <a:t> </a:t>
            </a:r>
            <a:r>
              <a:rPr lang="en-GB" sz="3600" dirty="0" err="1"/>
              <a:t>poklicnega</a:t>
            </a:r>
            <a:r>
              <a:rPr lang="en-GB" sz="3600" dirty="0"/>
              <a:t> </a:t>
            </a:r>
            <a:r>
              <a:rPr lang="en-GB" sz="3600" dirty="0" err="1"/>
              <a:t>izobraževanja</a:t>
            </a:r>
            <a:r>
              <a:rPr lang="en-GB" sz="3600" dirty="0"/>
              <a:t> </a:t>
            </a:r>
            <a:r>
              <a:rPr lang="en-GB" sz="3600" dirty="0" err="1"/>
              <a:t>odzivnega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potrebe</a:t>
            </a:r>
            <a:r>
              <a:rPr lang="en-GB" sz="3600" dirty="0"/>
              <a:t> </a:t>
            </a:r>
            <a:r>
              <a:rPr lang="en-GB" sz="3600" dirty="0" err="1"/>
              <a:t>gospodarstva</a:t>
            </a:r>
            <a:r>
              <a:rPr lang="en-GB" sz="3600" dirty="0"/>
              <a:t> </a:t>
            </a:r>
          </a:p>
        </p:txBody>
      </p:sp>
      <p:sp>
        <p:nvSpPr>
          <p:cNvPr id="5" name="Označba mesta vsebine 2">
            <a:extLst>
              <a:ext uri="{FF2B5EF4-FFF2-40B4-BE49-F238E27FC236}">
                <a16:creationId xmlns:a16="http://schemas.microsoft.com/office/drawing/2014/main" id="{85379FD8-D57D-41C6-A430-59D89B0A22F9}"/>
              </a:ext>
            </a:extLst>
          </p:cNvPr>
          <p:cNvSpPr txBox="1">
            <a:spLocks/>
          </p:cNvSpPr>
          <p:nvPr/>
        </p:nvSpPr>
        <p:spPr>
          <a:xfrm>
            <a:off x="838200" y="4600574"/>
            <a:ext cx="10515600" cy="18891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b="1" dirty="0"/>
              <a:t>Ukrepi: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Krepiti pomen in kakovost socialnega dialoga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Razvijati participativni model sodelovanja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Sodelovaje delodajalcev in sindikatov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8066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604553-4304-4260-B633-C085EEF7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i="1" dirty="0"/>
              <a:t>Izziv: </a:t>
            </a:r>
            <a:r>
              <a:rPr lang="en-GB" sz="2800" i="1" dirty="0" err="1"/>
              <a:t>Povečan</a:t>
            </a:r>
            <a:r>
              <a:rPr lang="en-GB" sz="2800" i="1" dirty="0"/>
              <a:t> </a:t>
            </a:r>
            <a:r>
              <a:rPr lang="en-GB" sz="2800" i="1" dirty="0" err="1"/>
              <a:t>pomen</a:t>
            </a:r>
            <a:r>
              <a:rPr lang="en-GB" sz="2800" i="1" dirty="0"/>
              <a:t> in </a:t>
            </a:r>
            <a:r>
              <a:rPr lang="en-GB" sz="2800" i="1" dirty="0" err="1"/>
              <a:t>potreba</a:t>
            </a:r>
            <a:r>
              <a:rPr lang="en-GB" sz="2800" i="1" dirty="0"/>
              <a:t> po (</a:t>
            </a:r>
            <a:r>
              <a:rPr lang="en-GB" sz="2800" i="1" dirty="0" err="1"/>
              <a:t>novih</a:t>
            </a:r>
            <a:r>
              <a:rPr lang="en-GB" sz="2800" i="1" dirty="0"/>
              <a:t>) </a:t>
            </a:r>
            <a:r>
              <a:rPr lang="en-GB" sz="2800" i="1" dirty="0" err="1"/>
              <a:t>ključnih</a:t>
            </a:r>
            <a:r>
              <a:rPr lang="en-GB" sz="2800" i="1" dirty="0"/>
              <a:t> </a:t>
            </a:r>
            <a:r>
              <a:rPr lang="en-GB" sz="2800" i="1" dirty="0" err="1"/>
              <a:t>kompetencah</a:t>
            </a:r>
            <a:r>
              <a:rPr lang="en-GB" sz="2800" i="1" dirty="0"/>
              <a:t> – </a:t>
            </a:r>
            <a:r>
              <a:rPr lang="en-GB" sz="2800" i="1" dirty="0" err="1"/>
              <a:t>vezanih</a:t>
            </a:r>
            <a:r>
              <a:rPr lang="en-GB" sz="2800" i="1" dirty="0"/>
              <a:t> </a:t>
            </a:r>
            <a:r>
              <a:rPr lang="en-GB" sz="2800" i="1" dirty="0" err="1"/>
              <a:t>na</a:t>
            </a:r>
            <a:r>
              <a:rPr lang="en-GB" sz="2800" i="1" dirty="0"/>
              <a:t> </a:t>
            </a:r>
            <a:r>
              <a:rPr lang="en-GB" sz="2800" i="1" dirty="0" err="1"/>
              <a:t>digitalizacijo</a:t>
            </a:r>
            <a:r>
              <a:rPr lang="en-GB" sz="2800" i="1" dirty="0"/>
              <a:t> in </a:t>
            </a:r>
            <a:r>
              <a:rPr lang="en-GB" sz="2800" i="1" dirty="0" err="1"/>
              <a:t>trajnostni</a:t>
            </a:r>
            <a:r>
              <a:rPr lang="en-GB" sz="2800" i="1" dirty="0"/>
              <a:t> </a:t>
            </a:r>
            <a:r>
              <a:rPr lang="en-GB" sz="2800" i="1" dirty="0" err="1"/>
              <a:t>razvoj</a:t>
            </a:r>
            <a:r>
              <a:rPr lang="en-GB" sz="2800" i="1" dirty="0"/>
              <a:t> </a:t>
            </a:r>
            <a:r>
              <a:rPr lang="en-GB" sz="2800" i="1" dirty="0" err="1"/>
              <a:t>družbe</a:t>
            </a:r>
            <a:r>
              <a:rPr lang="en-GB" sz="2800" i="1" dirty="0"/>
              <a:t> in </a:t>
            </a:r>
            <a:r>
              <a:rPr lang="en-GB" sz="2800" i="1" dirty="0" err="1"/>
              <a:t>gospodarstva</a:t>
            </a:r>
            <a:r>
              <a:rPr lang="en-GB" sz="2800" i="1" dirty="0"/>
              <a:t> </a:t>
            </a:r>
            <a:endParaRPr lang="en-GB" sz="28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B0BCD50-BF9A-4577-9CBC-AEB904E4E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25575"/>
          </a:xfrm>
        </p:spPr>
        <p:txBody>
          <a:bodyPr/>
          <a:lstStyle/>
          <a:p>
            <a:pPr marL="0" indent="0">
              <a:buNone/>
            </a:pPr>
            <a:r>
              <a:rPr lang="sl-SI" b="1" dirty="0"/>
              <a:t>Ukrep: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Razvijati</a:t>
            </a:r>
            <a:r>
              <a:rPr lang="en-GB" dirty="0"/>
              <a:t> </a:t>
            </a:r>
            <a:r>
              <a:rPr lang="en-GB" dirty="0" err="1"/>
              <a:t>kompetenčno</a:t>
            </a:r>
            <a:r>
              <a:rPr lang="en-GB" dirty="0"/>
              <a:t> </a:t>
            </a:r>
            <a:r>
              <a:rPr lang="en-GB" dirty="0" err="1"/>
              <a:t>zasnovan</a:t>
            </a:r>
            <a:r>
              <a:rPr lang="en-GB" dirty="0"/>
              <a:t> </a:t>
            </a:r>
            <a:r>
              <a:rPr lang="en-GB" dirty="0" err="1"/>
              <a:t>ter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delovnih</a:t>
            </a:r>
            <a:r>
              <a:rPr lang="en-GB" dirty="0"/>
              <a:t> in </a:t>
            </a:r>
            <a:r>
              <a:rPr lang="en-GB" dirty="0" err="1"/>
              <a:t>poslovnih</a:t>
            </a:r>
            <a:r>
              <a:rPr lang="en-GB" dirty="0"/>
              <a:t> </a:t>
            </a:r>
            <a:r>
              <a:rPr lang="en-GB" dirty="0" err="1"/>
              <a:t>procesih</a:t>
            </a:r>
            <a:r>
              <a:rPr lang="en-GB" dirty="0"/>
              <a:t> </a:t>
            </a:r>
            <a:r>
              <a:rPr lang="en-GB" dirty="0" err="1"/>
              <a:t>temelječ</a:t>
            </a:r>
            <a:r>
              <a:rPr lang="en-GB" dirty="0"/>
              <a:t> </a:t>
            </a:r>
            <a:r>
              <a:rPr lang="en-GB" dirty="0" err="1"/>
              <a:t>pristop</a:t>
            </a:r>
            <a:r>
              <a:rPr lang="sl-SI" dirty="0"/>
              <a:t> </a:t>
            </a:r>
          </a:p>
          <a:p>
            <a:endParaRPr lang="en-GB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9D41A458-B484-46BE-9278-1384171C3E35}"/>
              </a:ext>
            </a:extLst>
          </p:cNvPr>
          <p:cNvSpPr txBox="1">
            <a:spLocks/>
          </p:cNvSpPr>
          <p:nvPr/>
        </p:nvSpPr>
        <p:spPr>
          <a:xfrm>
            <a:off x="838200" y="4025900"/>
            <a:ext cx="10515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800" i="1" dirty="0"/>
              <a:t>Izziv: Nezadostno razvita</a:t>
            </a:r>
            <a:r>
              <a:rPr lang="en-GB" sz="2800" i="1" dirty="0"/>
              <a:t> </a:t>
            </a:r>
            <a:r>
              <a:rPr lang="en-GB" sz="2800" i="1" dirty="0" err="1"/>
              <a:t>poklicn</a:t>
            </a:r>
            <a:r>
              <a:rPr lang="sl-SI" sz="2800" i="1" dirty="0"/>
              <a:t>a</a:t>
            </a:r>
            <a:r>
              <a:rPr lang="en-GB" sz="2800" i="1" dirty="0"/>
              <a:t> </a:t>
            </a:r>
            <a:r>
              <a:rPr lang="en-GB" sz="2800" i="1" dirty="0" err="1"/>
              <a:t>pedagogik</a:t>
            </a:r>
            <a:r>
              <a:rPr lang="sl-SI" sz="2800" i="1" dirty="0"/>
              <a:t>a</a:t>
            </a:r>
            <a:r>
              <a:rPr lang="en-GB" sz="2800" i="1" dirty="0"/>
              <a:t> in </a:t>
            </a:r>
            <a:r>
              <a:rPr lang="en-GB" sz="2800" i="1" dirty="0" err="1"/>
              <a:t>andragogik</a:t>
            </a:r>
            <a:r>
              <a:rPr lang="sl-SI" sz="2800" i="1" dirty="0"/>
              <a:t>a</a:t>
            </a:r>
            <a:r>
              <a:rPr lang="en-GB" sz="2800" i="1" dirty="0"/>
              <a:t> </a:t>
            </a:r>
          </a:p>
        </p:txBody>
      </p:sp>
      <p:sp>
        <p:nvSpPr>
          <p:cNvPr id="5" name="Označba mesta vsebine 2">
            <a:extLst>
              <a:ext uri="{FF2B5EF4-FFF2-40B4-BE49-F238E27FC236}">
                <a16:creationId xmlns:a16="http://schemas.microsoft.com/office/drawing/2014/main" id="{14EA8EA6-A728-4633-8054-7BF3509C8263}"/>
              </a:ext>
            </a:extLst>
          </p:cNvPr>
          <p:cNvSpPr txBox="1">
            <a:spLocks/>
          </p:cNvSpPr>
          <p:nvPr/>
        </p:nvSpPr>
        <p:spPr>
          <a:xfrm>
            <a:off x="838200" y="4846637"/>
            <a:ext cx="10515600" cy="16462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b="1" dirty="0"/>
              <a:t>Ukrep: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Razvijati</a:t>
            </a:r>
            <a:r>
              <a:rPr lang="en-GB" dirty="0"/>
              <a:t> </a:t>
            </a:r>
            <a:r>
              <a:rPr lang="en-GB" dirty="0" err="1"/>
              <a:t>nove</a:t>
            </a:r>
            <a:r>
              <a:rPr lang="en-GB" dirty="0"/>
              <a:t> </a:t>
            </a:r>
            <a:r>
              <a:rPr lang="en-GB" dirty="0" err="1"/>
              <a:t>didaktične</a:t>
            </a:r>
            <a:r>
              <a:rPr lang="en-GB" dirty="0"/>
              <a:t> </a:t>
            </a:r>
            <a:r>
              <a:rPr lang="en-GB" dirty="0" err="1"/>
              <a:t>modele</a:t>
            </a:r>
            <a:r>
              <a:rPr lang="en-GB" dirty="0"/>
              <a:t>, </a:t>
            </a:r>
            <a:r>
              <a:rPr lang="en-GB" dirty="0" err="1"/>
              <a:t>ki</a:t>
            </a:r>
            <a:r>
              <a:rPr lang="en-GB" dirty="0"/>
              <a:t> v </a:t>
            </a:r>
            <a:r>
              <a:rPr lang="en-GB" dirty="0" err="1"/>
              <a:t>središče</a:t>
            </a:r>
            <a:r>
              <a:rPr lang="en-GB" dirty="0"/>
              <a:t> </a:t>
            </a:r>
            <a:r>
              <a:rPr lang="en-GB" dirty="0" err="1"/>
              <a:t>postavljajo</a:t>
            </a:r>
            <a:r>
              <a:rPr lang="en-GB" dirty="0"/>
              <a:t> </a:t>
            </a:r>
            <a:r>
              <a:rPr lang="en-GB" dirty="0" err="1"/>
              <a:t>poklicne</a:t>
            </a:r>
            <a:r>
              <a:rPr lang="en-GB" dirty="0"/>
              <a:t> </a:t>
            </a:r>
            <a:r>
              <a:rPr lang="en-GB" dirty="0" err="1"/>
              <a:t>kompetence</a:t>
            </a:r>
            <a:r>
              <a:rPr lang="en-GB" dirty="0"/>
              <a:t>, </a:t>
            </a:r>
            <a:r>
              <a:rPr lang="en-GB" dirty="0" err="1"/>
              <a:t>učenje</a:t>
            </a:r>
            <a:r>
              <a:rPr lang="en-GB" dirty="0"/>
              <a:t> z </a:t>
            </a:r>
            <a:r>
              <a:rPr lang="en-GB" dirty="0" err="1"/>
              <a:t>izzivi</a:t>
            </a:r>
            <a:r>
              <a:rPr lang="en-GB" dirty="0"/>
              <a:t>, </a:t>
            </a:r>
            <a:r>
              <a:rPr lang="en-GB" dirty="0" err="1"/>
              <a:t>sodelovalno</a:t>
            </a:r>
            <a:r>
              <a:rPr lang="en-GB" dirty="0"/>
              <a:t> </a:t>
            </a:r>
            <a:r>
              <a:rPr lang="en-GB" dirty="0" err="1"/>
              <a:t>učenje</a:t>
            </a:r>
            <a:r>
              <a:rPr lang="en-GB" dirty="0"/>
              <a:t> in </a:t>
            </a:r>
            <a:r>
              <a:rPr lang="en-GB" dirty="0" err="1"/>
              <a:t>poudarjajo</a:t>
            </a:r>
            <a:r>
              <a:rPr lang="en-GB" dirty="0"/>
              <a:t> </a:t>
            </a:r>
            <a:r>
              <a:rPr lang="en-GB" dirty="0" err="1"/>
              <a:t>pomen</a:t>
            </a:r>
            <a:r>
              <a:rPr lang="en-GB" dirty="0"/>
              <a:t> </a:t>
            </a:r>
            <a:r>
              <a:rPr lang="en-GB" dirty="0" err="1"/>
              <a:t>ključnih</a:t>
            </a:r>
            <a:r>
              <a:rPr lang="en-GB" dirty="0"/>
              <a:t> </a:t>
            </a:r>
            <a:r>
              <a:rPr lang="en-GB" dirty="0" err="1"/>
              <a:t>kompetenc</a:t>
            </a:r>
            <a:r>
              <a:rPr lang="en-GB" dirty="0"/>
              <a:t> </a:t>
            </a:r>
            <a:endParaRPr lang="sl-SI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87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81769B-AECD-4111-BAEA-151A7ABA3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i="1" dirty="0"/>
              <a:t>Izziv: </a:t>
            </a:r>
            <a:r>
              <a:rPr lang="en-GB" sz="2800" i="1" dirty="0" err="1"/>
              <a:t>Razpetost</a:t>
            </a:r>
            <a:r>
              <a:rPr lang="en-GB" sz="2800" i="1" dirty="0"/>
              <a:t> </a:t>
            </a:r>
            <a:r>
              <a:rPr lang="en-GB" sz="2800" i="1" dirty="0" err="1"/>
              <a:t>poklicnega</a:t>
            </a:r>
            <a:r>
              <a:rPr lang="en-GB" sz="2800" i="1" dirty="0"/>
              <a:t> </a:t>
            </a:r>
            <a:r>
              <a:rPr lang="en-GB" sz="2800" i="1" dirty="0" err="1"/>
              <a:t>izobraževanja</a:t>
            </a:r>
            <a:r>
              <a:rPr lang="en-GB" sz="2800" i="1" dirty="0"/>
              <a:t> v </a:t>
            </a:r>
            <a:r>
              <a:rPr lang="en-GB" sz="2800" i="1" dirty="0" err="1"/>
              <a:t>Sloveniji</a:t>
            </a:r>
            <a:r>
              <a:rPr lang="en-GB" sz="2800" i="1" dirty="0"/>
              <a:t> med </a:t>
            </a:r>
            <a:r>
              <a:rPr lang="en-GB" sz="2800" i="1" dirty="0" err="1"/>
              <a:t>odzivanjem</a:t>
            </a:r>
            <a:r>
              <a:rPr lang="en-GB" sz="2800" i="1" dirty="0"/>
              <a:t> </a:t>
            </a:r>
            <a:r>
              <a:rPr lang="en-GB" sz="2800" i="1" dirty="0" err="1"/>
              <a:t>na</a:t>
            </a:r>
            <a:r>
              <a:rPr lang="en-GB" sz="2800" i="1" dirty="0"/>
              <a:t> </a:t>
            </a:r>
            <a:r>
              <a:rPr lang="en-GB" sz="2800" i="1" dirty="0" err="1"/>
              <a:t>potrebe</a:t>
            </a:r>
            <a:r>
              <a:rPr lang="en-GB" sz="2800" i="1" dirty="0"/>
              <a:t> </a:t>
            </a:r>
            <a:r>
              <a:rPr lang="en-GB" sz="2800" i="1" dirty="0" err="1"/>
              <a:t>gospodarstva</a:t>
            </a:r>
            <a:r>
              <a:rPr lang="en-GB" sz="2800" i="1" dirty="0"/>
              <a:t> in </a:t>
            </a:r>
            <a:r>
              <a:rPr lang="en-GB" sz="2800" i="1" dirty="0" err="1"/>
              <a:t>znanjem</a:t>
            </a:r>
            <a:r>
              <a:rPr lang="en-GB" sz="2800" i="1" dirty="0"/>
              <a:t>, </a:t>
            </a:r>
            <a:r>
              <a:rPr lang="en-GB" sz="2800" i="1" dirty="0" err="1"/>
              <a:t>potrebnim</a:t>
            </a:r>
            <a:r>
              <a:rPr lang="en-GB" sz="2800" i="1" dirty="0"/>
              <a:t> za </a:t>
            </a:r>
            <a:r>
              <a:rPr lang="en-GB" sz="2800" i="1" dirty="0" err="1"/>
              <a:t>nadaljnji</a:t>
            </a:r>
            <a:r>
              <a:rPr lang="en-GB" sz="2800" i="1" dirty="0"/>
              <a:t> </a:t>
            </a:r>
            <a:r>
              <a:rPr lang="en-GB" sz="2800" i="1" dirty="0" err="1"/>
              <a:t>študij</a:t>
            </a:r>
            <a:r>
              <a:rPr lang="en-GB" sz="2800" i="1" dirty="0"/>
              <a:t> </a:t>
            </a:r>
            <a:endParaRPr lang="en-GB" sz="28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55A1BAE-37B5-4A8B-BB3A-7DDCFE307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478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/>
              <a:t>Ukrepi</a:t>
            </a:r>
            <a:r>
              <a:rPr lang="sl-SI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Evalvirati in nadgraditi srednješolsko PSI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Nadgraditi vlogo nižjega poklicnega izobraževanja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Nadgraditi vlogo srednjega strokovnega izobraževanja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Nadgraditi obliko in kakovost zaključnih izpitov in poklicne mature</a:t>
            </a:r>
            <a:endParaRPr lang="en-GB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8D75E73A-170A-48DC-9F70-430C37DE5EFC}"/>
              </a:ext>
            </a:extLst>
          </p:cNvPr>
          <p:cNvSpPr txBox="1">
            <a:spLocks/>
          </p:cNvSpPr>
          <p:nvPr/>
        </p:nvSpPr>
        <p:spPr>
          <a:xfrm>
            <a:off x="838200" y="4597400"/>
            <a:ext cx="10515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800" i="1" dirty="0"/>
              <a:t>Izziv: </a:t>
            </a:r>
            <a:r>
              <a:rPr lang="en-GB" sz="2800" i="1" dirty="0" err="1"/>
              <a:t>Vključevanje</a:t>
            </a:r>
            <a:r>
              <a:rPr lang="en-GB" sz="2800" i="1" dirty="0"/>
              <a:t> </a:t>
            </a:r>
            <a:r>
              <a:rPr lang="en-GB" sz="2800" i="1" dirty="0" err="1"/>
              <a:t>priseljencev</a:t>
            </a:r>
            <a:r>
              <a:rPr lang="en-GB" sz="2800" i="1" dirty="0"/>
              <a:t> v </a:t>
            </a:r>
            <a:r>
              <a:rPr lang="en-GB" sz="2800" i="1" dirty="0" err="1"/>
              <a:t>poklicno</a:t>
            </a:r>
            <a:r>
              <a:rPr lang="en-GB" sz="2800" i="1" dirty="0"/>
              <a:t> in </a:t>
            </a:r>
            <a:r>
              <a:rPr lang="en-GB" sz="2800" i="1" dirty="0" err="1"/>
              <a:t>strokovno</a:t>
            </a:r>
            <a:r>
              <a:rPr lang="en-GB" sz="2800" i="1" dirty="0"/>
              <a:t> </a:t>
            </a:r>
            <a:r>
              <a:rPr lang="en-GB" sz="2800" i="1" dirty="0" err="1"/>
              <a:t>izobraževanje</a:t>
            </a:r>
            <a:r>
              <a:rPr lang="en-GB" sz="2800" i="1" dirty="0"/>
              <a:t> </a:t>
            </a:r>
          </a:p>
        </p:txBody>
      </p:sp>
      <p:sp>
        <p:nvSpPr>
          <p:cNvPr id="5" name="Označba mesta vsebine 2">
            <a:extLst>
              <a:ext uri="{FF2B5EF4-FFF2-40B4-BE49-F238E27FC236}">
                <a16:creationId xmlns:a16="http://schemas.microsoft.com/office/drawing/2014/main" id="{2F43754D-9B5C-42DB-982D-CE3F214894C4}"/>
              </a:ext>
            </a:extLst>
          </p:cNvPr>
          <p:cNvSpPr txBox="1">
            <a:spLocks/>
          </p:cNvSpPr>
          <p:nvPr/>
        </p:nvSpPr>
        <p:spPr>
          <a:xfrm>
            <a:off x="838200" y="5457825"/>
            <a:ext cx="10515600" cy="156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b="1" dirty="0"/>
              <a:t>Ukrep: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Dopolniti o</a:t>
            </a:r>
            <a:r>
              <a:rPr lang="en-GB" dirty="0" err="1"/>
              <a:t>bstoječe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vključevanja</a:t>
            </a:r>
            <a:r>
              <a:rPr lang="en-GB" dirty="0"/>
              <a:t> </a:t>
            </a:r>
            <a:r>
              <a:rPr lang="en-GB" dirty="0" err="1"/>
              <a:t>priseljencev</a:t>
            </a:r>
            <a:r>
              <a:rPr lang="sl-SI" dirty="0"/>
              <a:t> v PSI</a:t>
            </a:r>
            <a:r>
              <a:rPr lang="en-GB" dirty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7279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5B7CE8-D4DD-4D9A-A7E0-D1079961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dirty="0"/>
              <a:t>Izziv: </a:t>
            </a:r>
            <a:r>
              <a:rPr lang="en-GB" sz="2800" i="1" dirty="0" err="1"/>
              <a:t>Oblikovanje</a:t>
            </a:r>
            <a:r>
              <a:rPr lang="en-GB" sz="2800" i="1" dirty="0"/>
              <a:t> </a:t>
            </a:r>
            <a:r>
              <a:rPr lang="en-GB" sz="2800" i="1" dirty="0" err="1"/>
              <a:t>izobraževalnih</a:t>
            </a:r>
            <a:r>
              <a:rPr lang="en-GB" sz="2800" i="1" dirty="0"/>
              <a:t> </a:t>
            </a:r>
            <a:r>
              <a:rPr lang="en-GB" sz="2800" i="1" dirty="0" err="1"/>
              <a:t>ekosistemov</a:t>
            </a:r>
            <a:r>
              <a:rPr lang="en-GB" sz="2800" i="1" dirty="0"/>
              <a:t>, </a:t>
            </a:r>
            <a:r>
              <a:rPr lang="en-GB" sz="2800" i="1" dirty="0" err="1"/>
              <a:t>povezovanje</a:t>
            </a:r>
            <a:r>
              <a:rPr lang="en-GB" sz="2800" i="1" dirty="0"/>
              <a:t> </a:t>
            </a:r>
            <a:r>
              <a:rPr lang="en-GB" sz="2800" i="1" dirty="0" err="1"/>
              <a:t>struktur</a:t>
            </a:r>
            <a:r>
              <a:rPr lang="en-GB" sz="2800" i="1" dirty="0"/>
              <a:t> in </a:t>
            </a:r>
            <a:r>
              <a:rPr lang="en-GB" sz="2800" i="1" dirty="0" err="1"/>
              <a:t>inštitucij</a:t>
            </a:r>
            <a:r>
              <a:rPr lang="en-GB" sz="2800" i="1" dirty="0"/>
              <a:t>, </a:t>
            </a:r>
            <a:r>
              <a:rPr lang="en-GB" sz="2800" i="1" dirty="0" err="1"/>
              <a:t>vloga</a:t>
            </a:r>
            <a:r>
              <a:rPr lang="en-GB" sz="2800" i="1" dirty="0"/>
              <a:t> </a:t>
            </a:r>
            <a:r>
              <a:rPr lang="en-GB" sz="2800" i="1" dirty="0" err="1"/>
              <a:t>šolskih</a:t>
            </a:r>
            <a:r>
              <a:rPr lang="en-GB" sz="2800" i="1" dirty="0"/>
              <a:t> </a:t>
            </a:r>
            <a:r>
              <a:rPr lang="en-GB" sz="2800" i="1" dirty="0" err="1"/>
              <a:t>centrov</a:t>
            </a:r>
            <a:r>
              <a:rPr lang="en-GB" sz="2800" i="1" dirty="0"/>
              <a:t> in MIC-</a:t>
            </a:r>
            <a:r>
              <a:rPr lang="en-GB" sz="2800" i="1" dirty="0" err="1"/>
              <a:t>ev</a:t>
            </a:r>
            <a:r>
              <a:rPr lang="en-GB" sz="2800" i="1" dirty="0"/>
              <a:t> (</a:t>
            </a:r>
            <a:r>
              <a:rPr lang="en-GB" sz="2800" i="1" dirty="0" err="1"/>
              <a:t>mreža</a:t>
            </a:r>
            <a:r>
              <a:rPr lang="en-GB" sz="2800" i="1" dirty="0"/>
              <a:t> </a:t>
            </a:r>
            <a:r>
              <a:rPr lang="en-GB" sz="2800" i="1" dirty="0" err="1"/>
              <a:t>šol</a:t>
            </a:r>
            <a:r>
              <a:rPr lang="en-GB" sz="2800" i="1" dirty="0"/>
              <a:t> in </a:t>
            </a:r>
            <a:r>
              <a:rPr lang="en-GB" sz="2800" i="1" dirty="0" err="1"/>
              <a:t>programov</a:t>
            </a:r>
            <a:r>
              <a:rPr lang="en-GB" sz="2800" i="1" dirty="0"/>
              <a:t>), </a:t>
            </a:r>
            <a:r>
              <a:rPr lang="en-GB" sz="2800" i="1" dirty="0" err="1"/>
              <a:t>financiranje</a:t>
            </a:r>
            <a:r>
              <a:rPr lang="en-GB" sz="2800" i="1" dirty="0"/>
              <a:t> </a:t>
            </a:r>
            <a:endParaRPr lang="en-GB" sz="28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29311DF-6932-4DB7-B103-3A13ED5AB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589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b="1" dirty="0"/>
              <a:t>Ukrepi: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Dograditi mrežo šol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Regionalni oz. sektorski </a:t>
            </a:r>
            <a:r>
              <a:rPr lang="sl-SI" dirty="0" err="1"/>
              <a:t>MICi</a:t>
            </a:r>
            <a:endParaRPr lang="sl-SI" dirty="0"/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Oblikovanje regijskih ekosistemov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Razvoj organizacijskih rešitev, ki vključujejo tako izobraževanje mladine kot odraslih</a:t>
            </a:r>
            <a:endParaRPr lang="en-GB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B8F15527-130A-4055-826E-D30BC6783582}"/>
              </a:ext>
            </a:extLst>
          </p:cNvPr>
          <p:cNvSpPr txBox="1">
            <a:spLocks/>
          </p:cNvSpPr>
          <p:nvPr/>
        </p:nvSpPr>
        <p:spPr>
          <a:xfrm>
            <a:off x="838200" y="4114800"/>
            <a:ext cx="10515600" cy="1055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800" dirty="0"/>
              <a:t>Izziv: </a:t>
            </a:r>
            <a:r>
              <a:rPr lang="en-GB" sz="2800" dirty="0" err="1"/>
              <a:t>Učinkovit</a:t>
            </a:r>
            <a:r>
              <a:rPr lang="en-GB" sz="2800" dirty="0"/>
              <a:t> in </a:t>
            </a:r>
            <a:r>
              <a:rPr lang="en-GB" sz="2800" dirty="0" err="1"/>
              <a:t>dostopen</a:t>
            </a:r>
            <a:r>
              <a:rPr lang="en-GB" sz="2800" dirty="0"/>
              <a:t> </a:t>
            </a:r>
            <a:r>
              <a:rPr lang="en-GB" sz="2800" dirty="0" err="1"/>
              <a:t>sistem</a:t>
            </a:r>
            <a:r>
              <a:rPr lang="en-GB" sz="2800" dirty="0"/>
              <a:t> </a:t>
            </a:r>
            <a:r>
              <a:rPr lang="en-GB" sz="2800" dirty="0" err="1"/>
              <a:t>poklicne</a:t>
            </a:r>
            <a:r>
              <a:rPr lang="en-GB" sz="2800" dirty="0"/>
              <a:t> </a:t>
            </a:r>
            <a:r>
              <a:rPr lang="en-GB" sz="2800" dirty="0" err="1"/>
              <a:t>orientacije</a:t>
            </a:r>
            <a:r>
              <a:rPr lang="en-GB" sz="2800" dirty="0"/>
              <a:t> za </a:t>
            </a:r>
            <a:r>
              <a:rPr lang="en-GB" sz="2800" dirty="0" err="1"/>
              <a:t>celotno</a:t>
            </a:r>
            <a:r>
              <a:rPr lang="en-GB" sz="2800" dirty="0"/>
              <a:t> </a:t>
            </a:r>
            <a:r>
              <a:rPr lang="en-GB" sz="2800" dirty="0" err="1"/>
              <a:t>populacijo</a:t>
            </a:r>
            <a:r>
              <a:rPr lang="en-GB" sz="2800" dirty="0"/>
              <a:t> oz. </a:t>
            </a:r>
            <a:r>
              <a:rPr lang="en-GB" sz="2800" dirty="0" err="1"/>
              <a:t>različne</a:t>
            </a:r>
            <a:r>
              <a:rPr lang="en-GB" sz="2800" dirty="0"/>
              <a:t> </a:t>
            </a:r>
            <a:r>
              <a:rPr lang="en-GB" sz="2800" dirty="0" err="1"/>
              <a:t>cilje</a:t>
            </a:r>
            <a:r>
              <a:rPr lang="en-GB" sz="2800" dirty="0"/>
              <a:t> </a:t>
            </a:r>
            <a:r>
              <a:rPr lang="en-GB" sz="2800" dirty="0" err="1"/>
              <a:t>skupine</a:t>
            </a:r>
            <a:r>
              <a:rPr lang="en-GB" sz="2800" dirty="0"/>
              <a:t> </a:t>
            </a:r>
          </a:p>
        </p:txBody>
      </p:sp>
      <p:sp>
        <p:nvSpPr>
          <p:cNvPr id="5" name="Označba mesta vsebine 2">
            <a:extLst>
              <a:ext uri="{FF2B5EF4-FFF2-40B4-BE49-F238E27FC236}">
                <a16:creationId xmlns:a16="http://schemas.microsoft.com/office/drawing/2014/main" id="{5453BF0C-CA40-441A-A9AD-1E99A07B7247}"/>
              </a:ext>
            </a:extLst>
          </p:cNvPr>
          <p:cNvSpPr txBox="1">
            <a:spLocks/>
          </p:cNvSpPr>
          <p:nvPr/>
        </p:nvSpPr>
        <p:spPr>
          <a:xfrm>
            <a:off x="838200" y="5305425"/>
            <a:ext cx="10515600" cy="11874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b="1" dirty="0"/>
              <a:t>Ukrepi: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Učinkovit in dostopen sistem poklicne orientacije 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Usposabljanje in normativi za svetovalne službe</a:t>
            </a:r>
          </a:p>
        </p:txBody>
      </p:sp>
    </p:spTree>
    <p:extLst>
      <p:ext uri="{BB962C8B-B14F-4D97-AF65-F5344CB8AC3E}">
        <p14:creationId xmlns:p14="http://schemas.microsoft.com/office/powerpoint/2010/main" val="270992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FDFA5C-ADB7-47FE-96CE-A1E1C9602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i="1" dirty="0"/>
              <a:t>Izziv: </a:t>
            </a:r>
            <a:r>
              <a:rPr lang="en-GB" sz="3200" i="1" dirty="0" err="1"/>
              <a:t>Pomanjkanje</a:t>
            </a:r>
            <a:r>
              <a:rPr lang="en-GB" sz="3200" i="1" dirty="0"/>
              <a:t> </a:t>
            </a:r>
            <a:r>
              <a:rPr lang="en-GB" sz="3200" i="1" dirty="0" err="1"/>
              <a:t>kadrov</a:t>
            </a:r>
            <a:r>
              <a:rPr lang="en-GB" sz="3200" i="1" dirty="0"/>
              <a:t> in </a:t>
            </a:r>
            <a:r>
              <a:rPr lang="en-GB" sz="3200" i="1" dirty="0" err="1"/>
              <a:t>nezadostna</a:t>
            </a:r>
            <a:r>
              <a:rPr lang="sl-SI" sz="3200" i="1"/>
              <a:t> </a:t>
            </a:r>
            <a:r>
              <a:rPr lang="en-GB" sz="3200" i="1"/>
              <a:t>pedagoška</a:t>
            </a:r>
            <a:r>
              <a:rPr lang="en-GB" sz="3200" i="1" dirty="0"/>
              <a:t> in </a:t>
            </a:r>
            <a:r>
              <a:rPr lang="en-GB" sz="3200" i="1" dirty="0" err="1"/>
              <a:t>andragoška</a:t>
            </a:r>
            <a:r>
              <a:rPr lang="en-GB" sz="3200" i="1" dirty="0"/>
              <a:t> </a:t>
            </a:r>
            <a:r>
              <a:rPr lang="en-GB" sz="3200" i="1" dirty="0" err="1"/>
              <a:t>usposobljenost</a:t>
            </a:r>
            <a:r>
              <a:rPr lang="en-GB" sz="3200" i="1" dirty="0"/>
              <a:t>, </a:t>
            </a:r>
            <a:r>
              <a:rPr lang="en-GB" sz="3200" i="1" dirty="0" err="1"/>
              <a:t>nezadostne</a:t>
            </a:r>
            <a:r>
              <a:rPr lang="en-GB" sz="3200" i="1" dirty="0"/>
              <a:t> </a:t>
            </a:r>
            <a:r>
              <a:rPr lang="en-GB" sz="3200" i="1" dirty="0" err="1"/>
              <a:t>izkušnje</a:t>
            </a:r>
            <a:r>
              <a:rPr lang="en-GB" sz="3200" i="1" dirty="0"/>
              <a:t> </a:t>
            </a:r>
            <a:r>
              <a:rPr lang="en-GB" sz="3200" i="1" dirty="0" err="1"/>
              <a:t>iz</a:t>
            </a:r>
            <a:r>
              <a:rPr lang="en-GB" sz="3200" i="1" dirty="0"/>
              <a:t> </a:t>
            </a:r>
            <a:r>
              <a:rPr lang="en-GB" sz="3200" i="1" dirty="0" err="1"/>
              <a:t>gospodarstva</a:t>
            </a:r>
            <a:r>
              <a:rPr lang="en-GB" sz="3200" i="1" dirty="0"/>
              <a:t> </a:t>
            </a:r>
            <a:endParaRPr lang="en-GB" sz="32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90B8282-5CDB-4A0D-814B-F24511A2B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62175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Ukrepi: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Vzpostaviti sistem spremljanja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Prilagojen program PAI za strokovne delavce v PSI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Model kroženja med šolam in podjetji</a:t>
            </a:r>
          </a:p>
          <a:p>
            <a:endParaRPr lang="en-GB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0E8949D5-DFA1-4C06-9C23-E0FAF96E7A67}"/>
              </a:ext>
            </a:extLst>
          </p:cNvPr>
          <p:cNvSpPr txBox="1">
            <a:spLocks/>
          </p:cNvSpPr>
          <p:nvPr/>
        </p:nvSpPr>
        <p:spPr>
          <a:xfrm>
            <a:off x="838200" y="4292600"/>
            <a:ext cx="10515600" cy="941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800" i="1" dirty="0"/>
              <a:t>Izziv: </a:t>
            </a:r>
            <a:r>
              <a:rPr lang="en-GB" sz="2800" i="1" dirty="0" err="1"/>
              <a:t>Nezadostni</a:t>
            </a:r>
            <a:r>
              <a:rPr lang="en-GB" sz="2800" i="1" dirty="0"/>
              <a:t> </a:t>
            </a:r>
            <a:r>
              <a:rPr lang="en-GB" sz="2800" i="1" dirty="0" err="1"/>
              <a:t>sistemski</a:t>
            </a:r>
            <a:r>
              <a:rPr lang="en-GB" sz="2800" i="1" dirty="0"/>
              <a:t> </a:t>
            </a:r>
            <a:r>
              <a:rPr lang="en-GB" sz="2800" i="1" dirty="0" err="1"/>
              <a:t>pristopi</a:t>
            </a:r>
            <a:r>
              <a:rPr lang="en-GB" sz="2800" i="1" dirty="0"/>
              <a:t> h </a:t>
            </a:r>
            <a:r>
              <a:rPr lang="en-GB" sz="2800" i="1" dirty="0" err="1"/>
              <a:t>kakovosti</a:t>
            </a:r>
            <a:r>
              <a:rPr lang="en-GB" sz="2800" i="1" dirty="0"/>
              <a:t> </a:t>
            </a:r>
            <a:r>
              <a:rPr lang="en-GB" sz="2800" i="1" dirty="0" err="1"/>
              <a:t>poklicnega</a:t>
            </a:r>
            <a:r>
              <a:rPr lang="en-GB" sz="2800" i="1" dirty="0"/>
              <a:t> in </a:t>
            </a:r>
            <a:r>
              <a:rPr lang="en-GB" sz="2800" i="1" dirty="0" err="1"/>
              <a:t>strokovnega</a:t>
            </a:r>
            <a:r>
              <a:rPr lang="en-GB" sz="2800" i="1" dirty="0"/>
              <a:t> </a:t>
            </a:r>
            <a:r>
              <a:rPr lang="en-GB" sz="2800" i="1" dirty="0" err="1"/>
              <a:t>izobraževanja</a:t>
            </a:r>
            <a:r>
              <a:rPr lang="en-GB" sz="2800" i="1" dirty="0"/>
              <a:t>, </a:t>
            </a:r>
            <a:r>
              <a:rPr lang="en-GB" sz="2800" i="1" dirty="0" err="1"/>
              <a:t>nezadostno</a:t>
            </a:r>
            <a:r>
              <a:rPr lang="en-GB" sz="2800" i="1" dirty="0"/>
              <a:t> </a:t>
            </a:r>
            <a:r>
              <a:rPr lang="en-GB" sz="2800" i="1" dirty="0" err="1"/>
              <a:t>upravljanje</a:t>
            </a:r>
            <a:r>
              <a:rPr lang="en-GB" sz="2800" i="1" dirty="0"/>
              <a:t> </a:t>
            </a:r>
            <a:r>
              <a:rPr lang="en-GB" sz="2800" i="1" dirty="0" err="1"/>
              <a:t>sistema</a:t>
            </a:r>
            <a:r>
              <a:rPr lang="en-GB" sz="2800" i="1" dirty="0"/>
              <a:t> </a:t>
            </a:r>
            <a:r>
              <a:rPr lang="en-GB" sz="2800" i="1" dirty="0" err="1"/>
              <a:t>na</a:t>
            </a:r>
            <a:r>
              <a:rPr lang="en-GB" sz="2800" i="1" dirty="0"/>
              <a:t> </a:t>
            </a:r>
            <a:r>
              <a:rPr lang="en-GB" sz="2800" i="1" dirty="0" err="1"/>
              <a:t>podlagi</a:t>
            </a:r>
            <a:r>
              <a:rPr lang="en-GB" sz="2800" i="1" dirty="0"/>
              <a:t> </a:t>
            </a:r>
            <a:r>
              <a:rPr lang="en-GB" sz="2800" i="1" dirty="0" err="1"/>
              <a:t>podatkov</a:t>
            </a:r>
            <a:r>
              <a:rPr lang="en-GB" sz="2800" i="1" dirty="0"/>
              <a:t> </a:t>
            </a:r>
            <a:endParaRPr lang="en-GB" sz="2800" dirty="0"/>
          </a:p>
        </p:txBody>
      </p:sp>
      <p:sp>
        <p:nvSpPr>
          <p:cNvPr id="5" name="Označba mesta vsebine 2">
            <a:extLst>
              <a:ext uri="{FF2B5EF4-FFF2-40B4-BE49-F238E27FC236}">
                <a16:creationId xmlns:a16="http://schemas.microsoft.com/office/drawing/2014/main" id="{1FB1189D-932E-4BEE-8199-C1367D697473}"/>
              </a:ext>
            </a:extLst>
          </p:cNvPr>
          <p:cNvSpPr txBox="1">
            <a:spLocks/>
          </p:cNvSpPr>
          <p:nvPr/>
        </p:nvSpPr>
        <p:spPr>
          <a:xfrm>
            <a:off x="838200" y="5368925"/>
            <a:ext cx="10515600" cy="11239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dirty="0"/>
              <a:t>Ukrep: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Okrepiti</a:t>
            </a:r>
            <a:r>
              <a:rPr lang="en-GB" dirty="0"/>
              <a:t> </a:t>
            </a:r>
            <a:r>
              <a:rPr lang="en-GB" dirty="0" err="1"/>
              <a:t>kadrovske</a:t>
            </a:r>
            <a:r>
              <a:rPr lang="en-GB" dirty="0"/>
              <a:t> in </a:t>
            </a:r>
            <a:r>
              <a:rPr lang="en-GB" dirty="0" err="1"/>
              <a:t>strokovne</a:t>
            </a:r>
            <a:r>
              <a:rPr lang="en-GB" dirty="0"/>
              <a:t> </a:t>
            </a:r>
            <a:r>
              <a:rPr lang="en-GB" dirty="0" err="1"/>
              <a:t>zmogljivosti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Centru</a:t>
            </a:r>
            <a:r>
              <a:rPr lang="en-GB" dirty="0"/>
              <a:t> </a:t>
            </a:r>
            <a:r>
              <a:rPr lang="en-GB" dirty="0" err="1"/>
              <a:t>Republike</a:t>
            </a:r>
            <a:r>
              <a:rPr lang="en-GB" dirty="0"/>
              <a:t> </a:t>
            </a:r>
            <a:r>
              <a:rPr lang="en-GB" dirty="0" err="1"/>
              <a:t>Slovenije</a:t>
            </a:r>
            <a:r>
              <a:rPr lang="en-GB" dirty="0"/>
              <a:t> </a:t>
            </a:r>
            <a:r>
              <a:rPr lang="sl-SI" dirty="0"/>
              <a:t>za poklicno izobraževanje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10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ova tema">
  <a:themeElements>
    <a:clrScheme name="Vijoličas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d8cc1e4-bbed-42f6-a647-59063af9f13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72759070B1C954EA5502B88B5425079" ma:contentTypeVersion="18" ma:contentTypeDescription="Ustvari nov dokument." ma:contentTypeScope="" ma:versionID="92457b5a630b6714c43f81fdb397fd50">
  <xsd:schema xmlns:xsd="http://www.w3.org/2001/XMLSchema" xmlns:xs="http://www.w3.org/2001/XMLSchema" xmlns:p="http://schemas.microsoft.com/office/2006/metadata/properties" xmlns:ns3="ed8cc1e4-bbed-42f6-a647-59063af9f13f" xmlns:ns4="64318181-b2f5-4695-bb7d-4c11338cb319" targetNamespace="http://schemas.microsoft.com/office/2006/metadata/properties" ma:root="true" ma:fieldsID="f954f127ac5b03c211378cd225ab9e30" ns3:_="" ns4:_="">
    <xsd:import namespace="ed8cc1e4-bbed-42f6-a647-59063af9f13f"/>
    <xsd:import namespace="64318181-b2f5-4695-bb7d-4c11338cb3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8cc1e4-bbed-42f6-a647-59063af9f1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18181-b2f5-4695-bb7d-4c11338cb3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Razprševanje namiga za skupno rab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F65E5B-DE45-43CC-9DBF-5013689D7A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3D855C-DEDC-4A06-8141-3E4829D813AA}">
  <ds:schemaRefs>
    <ds:schemaRef ds:uri="http://schemas.microsoft.com/office/2006/metadata/properties"/>
    <ds:schemaRef ds:uri="http://schemas.microsoft.com/office/2006/documentManagement/types"/>
    <ds:schemaRef ds:uri="ed8cc1e4-bbed-42f6-a647-59063af9f13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4318181-b2f5-4695-bb7d-4c11338cb319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99AF969-F7B2-4456-BC36-CB2A85976F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8cc1e4-bbed-42f6-a647-59063af9f13f"/>
    <ds:schemaRef ds:uri="64318181-b2f5-4695-bb7d-4c11338cb3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527</Words>
  <Application>Microsoft Office PowerPoint</Application>
  <PresentationFormat>Širokozaslonsko</PresentationFormat>
  <Paragraphs>69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Officeova tema</vt:lpstr>
      <vt:lpstr>Delovna skupina za pripravo  Nacionalnega programa vzgoje in izobraževanja  Predlog dopolnitve NPVI 2023-2033: Dograditev sistema  poklicnega in strokovnega izobraževanja </vt:lpstr>
      <vt:lpstr>Opravljeno delo v projektu Modernizacija PSI</vt:lpstr>
      <vt:lpstr>Izziv: Vse večja razdvojenost izobraževanja mladine in odraslih in preozko usmerjanje na začetno poklicno izobraževanje </vt:lpstr>
      <vt:lpstr>Izziv: Nezadostno razviti mehanizmi za napovedovanje trendov in potrebnega znanja in kompetenc po sektorjih </vt:lpstr>
      <vt:lpstr>Izziv: Povečan pomen in potreba po (novih) ključnih kompetencah – vezanih na digitalizacijo in trajnostni razvoj družbe in gospodarstva </vt:lpstr>
      <vt:lpstr>Izziv: Razpetost poklicnega izobraževanja v Sloveniji med odzivanjem na potrebe gospodarstva in znanjem, potrebnim za nadaljnji študij </vt:lpstr>
      <vt:lpstr>Izziv: Oblikovanje izobraževalnih ekosistemov, povezovanje struktur in inštitucij, vloga šolskih centrov in MIC-ev (mreža šol in programov), financiranje </vt:lpstr>
      <vt:lpstr>Izziv: Pomanjkanje kadrov in nezadostna pedagoška in andragoška usposobljenost, nezadostne izkušnje iz gospodarstva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Editor</dc:creator>
  <cp:lastModifiedBy>Sebastijan Magdič</cp:lastModifiedBy>
  <cp:revision>70</cp:revision>
  <cp:lastPrinted>2024-03-26T11:27:41Z</cp:lastPrinted>
  <dcterms:created xsi:type="dcterms:W3CDTF">2023-08-20T06:28:29Z</dcterms:created>
  <dcterms:modified xsi:type="dcterms:W3CDTF">2024-04-03T10:01:30Z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0x010100F72759070B1C954EA5502B88B5425079</vt:lpwstr>
  </property>
</Properties>
</file>