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56" r:id="rId5"/>
    <p:sldId id="380" r:id="rId6"/>
    <p:sldId id="361" r:id="rId7"/>
    <p:sldId id="379" r:id="rId8"/>
    <p:sldId id="375" r:id="rId9"/>
    <p:sldId id="376" r:id="rId10"/>
    <p:sldId id="377" r:id="rId11"/>
    <p:sldId id="378" r:id="rId12"/>
    <p:sldId id="371" r:id="rId13"/>
    <p:sldId id="372" r:id="rId14"/>
    <p:sldId id="373" r:id="rId15"/>
    <p:sldId id="306" r:id="rId16"/>
  </p:sldIdLst>
  <p:sldSz cx="9144000" cy="6858000" type="screen4x3"/>
  <p:notesSz cx="6797675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13" autoAdjust="0"/>
    <p:restoredTop sz="84359" autoAdjust="0"/>
  </p:normalViewPr>
  <p:slideViewPr>
    <p:cSldViewPr snapToGrid="0">
      <p:cViewPr varScale="1">
        <p:scale>
          <a:sx n="55" d="100"/>
          <a:sy n="55" d="100"/>
        </p:scale>
        <p:origin x="11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97126-6D0A-4F10-AFE9-E66BF2889187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408AF5-733E-4966-8950-4562EFD45F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173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6C8C9-4265-413D-B4E0-2EA30B03179E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GB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336CD-D2E9-442B-9326-32A23A5D17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251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336CD-D2E9-442B-9326-32A23A5D179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098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2ACA-65C2-4548-8BC4-814662F8D975}" type="datetime1">
              <a:rPr lang="sl-SI" smtClean="0"/>
              <a:t>21. 11. 2023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25336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335-D8E5-4891-BCB8-A35C7DA41AE5}" type="datetime1">
              <a:rPr lang="sl-SI" smtClean="0"/>
              <a:t>21. 11. 2023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66528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2248B-A503-452D-9A28-43A31216191E}" type="datetime1">
              <a:rPr lang="sl-SI" smtClean="0"/>
              <a:t>21. 11. 2023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0403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68777-37C7-404B-AC49-42893F4AECD3}" type="datetime1">
              <a:rPr lang="sl-SI" smtClean="0"/>
              <a:t>21. 11. 2023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7815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3364A-0234-4036-A3B4-4EE09AF49715}" type="datetime1">
              <a:rPr lang="sl-SI" smtClean="0"/>
              <a:t>21. 11. 2023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4326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53A5-64AC-4F96-A358-9EB9A67F2B93}" type="datetime1">
              <a:rPr lang="sl-SI" smtClean="0"/>
              <a:t>21. 11. 2023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0960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F83B-4FBE-4005-9BAB-341253D83675}" type="datetime1">
              <a:rPr lang="sl-SI" smtClean="0"/>
              <a:t>21. 11. 2023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96198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21CF-355B-49FF-96AB-31AD76F868F0}" type="datetime1">
              <a:rPr lang="sl-SI" smtClean="0"/>
              <a:t>21. 11. 2023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105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068B-FF89-4770-B9CA-78C4B0C60141}" type="datetime1">
              <a:rPr lang="sl-SI" smtClean="0"/>
              <a:t>21. 11. 2023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582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99F2-A4E7-4CEB-B219-DEF6CACFD9E4}" type="datetime1">
              <a:rPr lang="sl-SI" smtClean="0"/>
              <a:t>21. 11. 2023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027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B5A0-0D04-4105-894E-2A6E79965BA3}" type="datetime1">
              <a:rPr lang="sl-SI" smtClean="0"/>
              <a:t>21. 11. 2023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4959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2338C-3A48-42C1-9098-7D2953E396CE}" type="datetime1">
              <a:rPr lang="sl-SI" smtClean="0"/>
              <a:t>21. 11. 2023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l-SI" smtClean="0"/>
              <a:t>Posvet 21. 11. 2023_MJ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F82CC-239D-4FC0-9ADD-9C54B33407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109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dnaslov 2"/>
          <p:cNvSpPr>
            <a:spLocks noGrp="1"/>
          </p:cNvSpPr>
          <p:nvPr>
            <p:ph type="subTitle" idx="1"/>
          </p:nvPr>
        </p:nvSpPr>
        <p:spPr>
          <a:xfrm>
            <a:off x="269998" y="2757519"/>
            <a:ext cx="8556858" cy="181448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NPVI – druga podskupina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sl-SI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NADARJENI OTROCI IN MLADOSTNIKI V </a:t>
            </a:r>
            <a:r>
              <a:rPr lang="sl-SI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VI</a:t>
            </a:r>
            <a:endParaRPr lang="sl-SI" sz="32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sl-SI" sz="1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Pravokotnik 1"/>
          <p:cNvSpPr/>
          <p:nvPr/>
        </p:nvSpPr>
        <p:spPr>
          <a:xfrm>
            <a:off x="202621" y="5817875"/>
            <a:ext cx="86242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l-SI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21. 11. 2023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167145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10</a:t>
            </a:fld>
            <a:endParaRPr lang="sl-SI"/>
          </a:p>
        </p:txBody>
      </p:sp>
      <p:sp>
        <p:nvSpPr>
          <p:cNvPr id="3" name="Pravokotnik 2"/>
          <p:cNvSpPr/>
          <p:nvPr/>
        </p:nvSpPr>
        <p:spPr>
          <a:xfrm>
            <a:off x="763929" y="1317711"/>
            <a:ext cx="82990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Nadarjeni - nacionalno prioritetno področje? </a:t>
            </a:r>
          </a:p>
          <a:p>
            <a:pPr>
              <a:spcAft>
                <a:spcPts val="0"/>
              </a:spcAft>
            </a:pPr>
            <a:endParaRPr lang="sl-SI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Opredeliti prioritete.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Urediti zakonodajo.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Pedagoški praksi ponuditi jasne usmeritve, podporo in </a:t>
            </a: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pomoč: nacionalne strokovno utemeljene smernice.</a:t>
            </a:r>
            <a:endParaRPr lang="sl-SI" sz="24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Reševati problematiko na strokovnih načelih in podlagah.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Urediti spopolnjevanje strokovnih delavcev v VI.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Urediti status mentorjev.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Okrepiti raziskovanje.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Vpeljati spremljanje in evalvacijo VI dela z nadarjenimi.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Podpreti ustanove, ki že delajo z nadarjenimi.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Vzpostaviti koordinacijo, transparentnost 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</a:rPr>
              <a:t>in </a:t>
            </a: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zavzetost. 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  <p:sp>
        <p:nvSpPr>
          <p:cNvPr id="5" name="Pravokotnik 4"/>
          <p:cNvSpPr/>
          <p:nvPr/>
        </p:nvSpPr>
        <p:spPr>
          <a:xfrm>
            <a:off x="580542" y="2876869"/>
            <a:ext cx="7982915" cy="206210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AutoNum type="arabicParenBoth"/>
            </a:pPr>
            <a:r>
              <a:rPr lang="sl-SI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inkluzivni pristop</a:t>
            </a:r>
          </a:p>
          <a:p>
            <a:pPr marL="342900" indent="-342900">
              <a:spcAft>
                <a:spcPts val="0"/>
              </a:spcAft>
              <a:buAutoNum type="arabicParenBoth"/>
            </a:pPr>
            <a:r>
              <a:rPr lang="sl-SI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izobraževanje </a:t>
            </a:r>
            <a:r>
              <a:rPr lang="sl-SI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strokovnih delavcev v vzgoji in </a:t>
            </a:r>
            <a:r>
              <a:rPr lang="sl-SI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izobraževanju</a:t>
            </a:r>
          </a:p>
          <a:p>
            <a:pPr marL="342900" indent="-342900">
              <a:spcAft>
                <a:spcPts val="0"/>
              </a:spcAft>
              <a:buAutoNum type="arabicParenBoth"/>
            </a:pPr>
            <a:r>
              <a:rPr lang="sl-SI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investicija </a:t>
            </a:r>
            <a:r>
              <a:rPr lang="sl-SI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 z dokazi </a:t>
            </a:r>
            <a:r>
              <a:rPr lang="sl-SI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podprte VI </a:t>
            </a:r>
            <a:r>
              <a:rPr lang="sl-SI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pristope</a:t>
            </a:r>
            <a:endParaRPr lang="sl-SI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555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11</a:t>
            </a:fld>
            <a:endParaRPr lang="sl-SI"/>
          </a:p>
        </p:txBody>
      </p:sp>
      <p:sp>
        <p:nvSpPr>
          <p:cNvPr id="3" name="Pravokotnik 2"/>
          <p:cNvSpPr/>
          <p:nvPr/>
        </p:nvSpPr>
        <p:spPr>
          <a:xfrm>
            <a:off x="590309" y="1207544"/>
            <a:ext cx="766244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l-SI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„Otroci </a:t>
            </a:r>
            <a:r>
              <a:rPr lang="sl-SI" sz="2000" dirty="0">
                <a:latin typeface="Calibri" panose="020F0502020204030204" pitchFamily="34" charset="0"/>
                <a:ea typeface="Calibri" panose="020F0502020204030204" pitchFamily="34" charset="0"/>
              </a:rPr>
              <a:t>in mladostniki, nadarjeni ali ne, so sedanjost in prihodnost naše države, zato se od države do njihove vzgoje in izobraževanja pričakuje resen pristop. </a:t>
            </a:r>
          </a:p>
          <a:p>
            <a:pPr>
              <a:spcAft>
                <a:spcPts val="0"/>
              </a:spcAft>
            </a:pPr>
            <a:r>
              <a:rPr lang="sl-SI" sz="2000" dirty="0">
                <a:latin typeface="Calibri" panose="020F0502020204030204" pitchFamily="34" charset="0"/>
                <a:ea typeface="Calibri" panose="020F0502020204030204" pitchFamily="34" charset="0"/>
              </a:rPr>
              <a:t>Po mojem mnenju ni resno, da se pri reševanju ekonomskih zagat odteguje nadarjenim, za delo z njimi računa bolj ali manj na evropska in/ali sponzorska sredstva, trenutno politiko izvaja oportunistično na podlagi kritičnih izsledkov iz revizijskega poročila računskega sodišča o delu z nadarjenimi v državi v letu 2017, ter da prevladujoča  javna razprava o problematiki izobraževanja nadarjenih v državi poteka po medijih. </a:t>
            </a:r>
          </a:p>
          <a:p>
            <a:pPr>
              <a:spcAft>
                <a:spcPts val="0"/>
              </a:spcAft>
            </a:pPr>
            <a:r>
              <a:rPr lang="sl-SI" sz="2000" dirty="0">
                <a:latin typeface="Calibri" panose="020F0502020204030204" pitchFamily="34" charset="0"/>
                <a:ea typeface="Calibri" panose="020F0502020204030204" pitchFamily="34" charset="0"/>
              </a:rPr>
              <a:t>Seveda se tudi marsikaj smiselnega in dobrega dogaja regionalno in nacionalno, a ocenjujem, da premalo in prepočasi. Leta namreč tečejo, mladi odraščajo, učitelji in mentorji so čedalje bolj izčrpani, država pa še vedno premišlja, kako bi zadeve zapeljala</a:t>
            </a:r>
            <a:r>
              <a:rPr lang="sl-SI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.“</a:t>
            </a:r>
          </a:p>
          <a:p>
            <a:pPr>
              <a:spcAft>
                <a:spcPts val="0"/>
              </a:spcAft>
            </a:pPr>
            <a:endParaRPr lang="sl-SI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sl-SI" dirty="0" smtClean="0">
                <a:latin typeface="Calibri" panose="020F0502020204030204" pitchFamily="34" charset="0"/>
                <a:ea typeface="Calibri" panose="020F0502020204030204" pitchFamily="34" charset="0"/>
              </a:rPr>
              <a:t>DZ, 3. 4. 2023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5760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12</a:t>
            </a:fld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37345" y="104494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Ne diskriminira nadarjenost sama po sebi, </a:t>
            </a:r>
          </a:p>
          <a:p>
            <a:pPr marL="0" indent="0" algn="ctr">
              <a:buNone/>
            </a:pPr>
            <a:r>
              <a:rPr lang="sl-SI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temveč vzgojno-izobraževalne priložnosti, ki jih ponuja šola.</a:t>
            </a:r>
          </a:p>
          <a:p>
            <a:pPr marL="0" indent="0" algn="r">
              <a:buNone/>
            </a:pPr>
            <a:endParaRPr lang="sl-SI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>
              <a:buNone/>
            </a:pPr>
            <a:r>
              <a:rPr lang="sl-SI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Del </a:t>
            </a:r>
            <a:r>
              <a:rPr lang="sl-SI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Siegle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753583" y="5028705"/>
            <a:ext cx="7761767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600" dirty="0" smtClean="0">
                <a:latin typeface="Comic Sans MS" panose="030F0702030302020204" pitchFamily="66" charset="0"/>
              </a:rPr>
              <a:t>Vzgojno-izobraževalne priložnosti </a:t>
            </a:r>
            <a:r>
              <a:rPr lang="sl-SI" sz="2600" u="sng" dirty="0" smtClean="0">
                <a:latin typeface="Comic Sans MS" panose="030F0702030302020204" pitchFamily="66" charset="0"/>
              </a:rPr>
              <a:t>je mogoče </a:t>
            </a:r>
            <a:r>
              <a:rPr lang="sl-SI" sz="2600" dirty="0" smtClean="0">
                <a:latin typeface="Comic Sans MS" panose="030F0702030302020204" pitchFamily="66" charset="0"/>
              </a:rPr>
              <a:t>prilagajati, </a:t>
            </a:r>
          </a:p>
          <a:p>
            <a:pPr algn="ctr"/>
            <a:r>
              <a:rPr lang="sl-SI" sz="2600" dirty="0" smtClean="0">
                <a:latin typeface="Comic Sans MS" panose="030F0702030302020204" pitchFamily="66" charset="0"/>
              </a:rPr>
              <a:t>če tisti, ki imajo moč, </a:t>
            </a:r>
            <a:r>
              <a:rPr lang="sl-SI" sz="2600" u="sng" dirty="0" smtClean="0">
                <a:latin typeface="Comic Sans MS" panose="030F0702030302020204" pitchFamily="66" charset="0"/>
              </a:rPr>
              <a:t>razumejo potrebe učencev </a:t>
            </a:r>
            <a:r>
              <a:rPr lang="sl-SI" sz="2600" dirty="0" smtClean="0">
                <a:latin typeface="Comic Sans MS" panose="030F0702030302020204" pitchFamily="66" charset="0"/>
              </a:rPr>
              <a:t>z različnimi učnimi potenciali.</a:t>
            </a:r>
            <a:endParaRPr lang="en-GB" sz="2600" dirty="0">
              <a:latin typeface="Comic Sans MS" panose="030F0702030302020204" pitchFamily="66" charset="0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9222" y="2147163"/>
            <a:ext cx="1774090" cy="2591025"/>
          </a:xfrm>
          <a:prstGeom prst="rect">
            <a:avLst/>
          </a:prstGeom>
        </p:spPr>
      </p:pic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6965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2</a:t>
            </a:fld>
            <a:endParaRPr lang="sl-SI"/>
          </a:p>
        </p:txBody>
      </p:sp>
      <p:sp>
        <p:nvSpPr>
          <p:cNvPr id="6" name="Pravokotnik 5"/>
          <p:cNvSpPr/>
          <p:nvPr/>
        </p:nvSpPr>
        <p:spPr>
          <a:xfrm>
            <a:off x="594649" y="345834"/>
            <a:ext cx="784763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sl-SI" sz="2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Uvod v problematiko obravnave nadarjenih v slovenskem vzgojno-izobraževalnem prostoru</a:t>
            </a:r>
            <a:r>
              <a:rPr lang="sl-SI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 dr. Mojca Juriševič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l-SI" sz="2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Delo z nadarjenimi v okviru Zavoda za šolstvo republike Slovenije</a:t>
            </a:r>
            <a:r>
              <a:rPr lang="sl-SI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 Melita Jakelj in Kristina Bratina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sl-SI" sz="2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Kako </a:t>
            </a:r>
            <a:r>
              <a:rPr lang="sl-SI" sz="2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poteka delo z nadarjenimi učenci na osnovni šoli z vidika ravnateljice</a:t>
            </a:r>
            <a:r>
              <a:rPr lang="sl-SI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 mag. Mateja Urbančič Jelovšek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sl-SI" sz="2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Nadarjeni v slovenski osnovni šoli: pogled starša in učenca: </a:t>
            </a:r>
            <a:r>
              <a:rPr lang="sl-SI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dr. Mitja Kranjc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sl-SI" sz="2400" b="1" dirty="0" err="1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Koordinatorstvo</a:t>
            </a:r>
            <a:r>
              <a:rPr lang="sl-SI" sz="2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dela z nadarjenimi</a:t>
            </a:r>
            <a:r>
              <a:rPr lang="sl-SI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 mag. Barbara Stožir Turk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sl-SI" sz="2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Tekmovanja in druge dejavnosti za nadarjene učence in dijake v Zvezi za tehnično kulturo Slovenije</a:t>
            </a:r>
            <a:r>
              <a:rPr lang="sl-SI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 Jožef Školč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sl-SI" sz="24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Ministrstvo </a:t>
            </a:r>
            <a:r>
              <a:rPr lang="sl-SI" sz="2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za vzgojo in izobraževanje</a:t>
            </a:r>
            <a:r>
              <a:rPr lang="sl-SI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 Aleš Ojsteršek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9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3</a:t>
            </a:fld>
            <a:endParaRPr lang="sl-SI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431800" y="912133"/>
            <a:ext cx="8712200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l-SI" altLang="sl-SI" sz="2400" dirty="0"/>
              <a:t> </a:t>
            </a:r>
            <a:r>
              <a:rPr lang="sl-SI" altLang="sl-SI" sz="2400" dirty="0" smtClean="0"/>
              <a:t>Štipendiranje?</a:t>
            </a:r>
            <a:endParaRPr lang="sl-SI" altLang="sl-SI" sz="2400" dirty="0"/>
          </a:p>
          <a:p>
            <a:pPr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l-SI" altLang="sl-SI" sz="2400" dirty="0"/>
              <a:t> </a:t>
            </a:r>
            <a:r>
              <a:rPr lang="sl-SI" altLang="sl-SI" sz="2400" dirty="0" smtClean="0"/>
              <a:t>Tekmovanja!</a:t>
            </a:r>
            <a:endParaRPr lang="sl-SI" altLang="sl-SI" sz="2400" dirty="0"/>
          </a:p>
          <a:p>
            <a:pPr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l-SI" altLang="sl-SI" sz="2400" dirty="0"/>
              <a:t>Koncept: Odkrivanje in delo z nadarjenimi učenci v devetletni osnovni šoli (1999) in srednji šoli (2007</a:t>
            </a:r>
            <a:r>
              <a:rPr lang="sl-SI" altLang="sl-SI" sz="2400" dirty="0" smtClean="0"/>
              <a:t>)?</a:t>
            </a:r>
            <a:endParaRPr lang="sl-SI" altLang="sl-SI" sz="2400" dirty="0"/>
          </a:p>
          <a:p>
            <a:pPr marL="400050" lvl="1" indent="0">
              <a:spcBef>
                <a:spcPts val="0"/>
              </a:spcBef>
              <a:buClr>
                <a:srgbClr val="FF0000"/>
              </a:buClr>
              <a:buNone/>
            </a:pPr>
            <a:r>
              <a:rPr lang="sl-SI" altLang="sl-SI" sz="2000" dirty="0" smtClean="0"/>
              <a:t>ZRSŠ</a:t>
            </a:r>
            <a:r>
              <a:rPr lang="sl-SI" altLang="sl-SI" sz="2000" dirty="0"/>
              <a:t>: Ekspertna skupina za delo z nadarjenimi v OŠ in SŠ na ZRSŠ (2002)</a:t>
            </a:r>
          </a:p>
          <a:p>
            <a:pPr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l-SI" altLang="sl-SI" sz="2400" dirty="0" smtClean="0"/>
              <a:t>Bela </a:t>
            </a:r>
            <a:r>
              <a:rPr lang="sl-SI" altLang="sl-SI" sz="2400" dirty="0"/>
              <a:t>knjiga o VIZ (2011): izobraževanje nadarjenih </a:t>
            </a:r>
            <a:r>
              <a:rPr lang="sl-SI" altLang="sl-SI" sz="2400" dirty="0" smtClean="0"/>
              <a:t>učencev.</a:t>
            </a:r>
            <a:endParaRPr lang="sl-SI" altLang="sl-SI" sz="2400" dirty="0"/>
          </a:p>
          <a:p>
            <a:pPr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l-SI" altLang="sl-SI" sz="2400" dirty="0"/>
              <a:t> </a:t>
            </a:r>
            <a:r>
              <a:rPr lang="sl-SI" altLang="sl-SI" sz="2400" dirty="0" smtClean="0"/>
              <a:t>Zakon SŠ/G + OŠ 11</a:t>
            </a:r>
            <a:r>
              <a:rPr lang="sl-SI" altLang="sl-SI" sz="2400" dirty="0"/>
              <a:t>. člen (2011/2012</a:t>
            </a:r>
            <a:r>
              <a:rPr lang="sl-SI" altLang="sl-SI" sz="2400" dirty="0" smtClean="0"/>
              <a:t>).</a:t>
            </a:r>
            <a:endParaRPr lang="sl-SI" altLang="sl-SI" sz="2400" dirty="0"/>
          </a:p>
          <a:p>
            <a:pPr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l-SI" altLang="sl-SI" sz="2400" dirty="0" smtClean="0"/>
              <a:t>Integrativni </a:t>
            </a:r>
            <a:r>
              <a:rPr lang="sl-SI" altLang="sl-SI" sz="2400" dirty="0"/>
              <a:t>model izobraževanja nadarjenih s posameznimi </a:t>
            </a:r>
            <a:r>
              <a:rPr lang="sl-SI" altLang="sl-SI" sz="2400" dirty="0" smtClean="0"/>
              <a:t>selektivnimi </a:t>
            </a:r>
            <a:r>
              <a:rPr lang="sl-SI" altLang="sl-SI" sz="2400" dirty="0"/>
              <a:t>programi za nadarjene OŠ in </a:t>
            </a:r>
            <a:r>
              <a:rPr lang="sl-SI" altLang="sl-SI" sz="2400" dirty="0" smtClean="0"/>
              <a:t>SŠ/G.</a:t>
            </a:r>
            <a:endParaRPr lang="sl-SI" altLang="sl-SI" sz="2400" dirty="0"/>
          </a:p>
          <a:p>
            <a:pPr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l-SI" altLang="sl-SI" sz="2400" dirty="0"/>
              <a:t>I</a:t>
            </a:r>
            <a:r>
              <a:rPr lang="sl-SI" altLang="sl-SI" sz="2400" dirty="0" smtClean="0"/>
              <a:t>ntegrativni </a:t>
            </a:r>
            <a:r>
              <a:rPr lang="sl-SI" altLang="sl-SI" sz="2400" dirty="0"/>
              <a:t>model rednega, izrednega in permanentnega izobraževanja učiteljev in drugih strokovnih delavcev v </a:t>
            </a:r>
            <a:r>
              <a:rPr lang="sl-SI" altLang="sl-SI" sz="2400" dirty="0" smtClean="0"/>
              <a:t>VIZ.</a:t>
            </a:r>
          </a:p>
          <a:p>
            <a:pPr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l-SI" altLang="sl-SI" sz="2400" dirty="0" smtClean="0"/>
              <a:t>Inštitucije</a:t>
            </a:r>
            <a:r>
              <a:rPr lang="sl-SI" altLang="sl-SI" sz="2400" dirty="0"/>
              <a:t>, društva, skupine in posamezniki, ki se z nadarjenimi ukvarjajo na različne </a:t>
            </a:r>
            <a:r>
              <a:rPr lang="sl-SI" altLang="sl-SI" sz="2400" dirty="0" smtClean="0"/>
              <a:t>načine (Evalvacija?).</a:t>
            </a:r>
          </a:p>
          <a:p>
            <a:pPr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l-SI" altLang="sl-SI" sz="2400" dirty="0" smtClean="0"/>
              <a:t>Poročilo računskega sodišča 2021!</a:t>
            </a:r>
          </a:p>
          <a:p>
            <a:pPr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l-SI" altLang="sl-SI" sz="2400" dirty="0" smtClean="0"/>
              <a:t>Znanje in strokovne rešitve, ki se ne uresničujejo v praksi (OECD analiza)???</a:t>
            </a:r>
            <a:endParaRPr lang="sl-SI" altLang="sl-SI" sz="2400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6457950" y="844550"/>
            <a:ext cx="2416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ANALIZA 2023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  <p:sp>
        <p:nvSpPr>
          <p:cNvPr id="6" name="PoljeZBesedilom 5"/>
          <p:cNvSpPr txBox="1"/>
          <p:nvPr/>
        </p:nvSpPr>
        <p:spPr>
          <a:xfrm rot="20863996">
            <a:off x="1388962" y="2777924"/>
            <a:ext cx="6643868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l-SI" sz="5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STIHIJSKI PRISTOP</a:t>
            </a:r>
          </a:p>
          <a:p>
            <a:pPr algn="ctr"/>
            <a:r>
              <a:rPr lang="sl-SI" sz="5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MAČEHOVSKI ODNOS</a:t>
            </a:r>
            <a:endParaRPr lang="en-GB" sz="5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12516" y="486137"/>
            <a:ext cx="8518967" cy="60527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400" b="1" dirty="0">
                <a:latin typeface="Calibri" panose="020F0502020204030204" pitchFamily="34" charset="0"/>
                <a:cs typeface="Calibri" panose="020F0502020204030204" pitchFamily="34" charset="0"/>
              </a:rPr>
              <a:t>Zakon o usmerjanju otrok s posebnimi potrebami (ZUOPP-1)</a:t>
            </a: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, ki ga je sprejel Državni zbor Republike Slovenije na seji 12. julija 2011. </a:t>
            </a:r>
            <a:endParaRPr lang="sl-SI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l-SI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Zakon </a:t>
            </a:r>
            <a:r>
              <a:rPr lang="sl-SI" sz="2400" b="1" dirty="0">
                <a:latin typeface="Calibri" panose="020F0502020204030204" pitchFamily="34" charset="0"/>
                <a:cs typeface="Calibri" panose="020F0502020204030204" pitchFamily="34" charset="0"/>
              </a:rPr>
              <a:t>o celostni zgodnji obravnavi predšolskih otrok s posebnimi potrebami (ZOPOPP)</a:t>
            </a: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, ki ga je sprejel Državni zbor Republike Slovenije na seji dne 14. julija 2017. Začel veljati 1. 1. </a:t>
            </a:r>
            <a:r>
              <a:rPr lang="sl-SI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2019.</a:t>
            </a:r>
            <a:endParaRPr lang="sl-SI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l-SI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Zakon </a:t>
            </a:r>
            <a:r>
              <a:rPr lang="sl-SI" sz="2400" b="1" dirty="0">
                <a:latin typeface="Calibri" panose="020F0502020204030204" pitchFamily="34" charset="0"/>
                <a:cs typeface="Calibri" panose="020F0502020204030204" pitchFamily="34" charset="0"/>
              </a:rPr>
              <a:t>o obravnavi otrok in mladostnikov s čustvenimi in vedenjskimi težavami in motnjami v vzgoji in izobraževanju (ZOOMTVI)</a:t>
            </a: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sl-SI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ki ga je sprejel Državni zbor Republike Slovenije na seji dne 17. decembra 2020.</a:t>
            </a:r>
          </a:p>
          <a:p>
            <a:pPr marL="0" indent="0">
              <a:buNone/>
            </a:pPr>
            <a:endParaRPr lang="sl-SI" sz="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l-SI" sz="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l-SI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„…je </a:t>
            </a:r>
            <a:r>
              <a:rPr lang="sl-SI" sz="2400" i="1" dirty="0">
                <a:latin typeface="Calibri" panose="020F0502020204030204" pitchFamily="34" charset="0"/>
                <a:cs typeface="Calibri" panose="020F0502020204030204" pitchFamily="34" charset="0"/>
              </a:rPr>
              <a:t>pa še cel kup pravilnikov in Kriteriji za opredelitev primanjkljajev, ovir oz. motenj, Navodila za izvajanje VI programov v večinskih šolah in vrtcih, Koncept učne težave, smernice, različni programi (prilagojeni, prilagojeno izvajanje in DSP, posebni programi, vzgojni programi </a:t>
            </a:r>
            <a:r>
              <a:rPr lang="sl-SI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…)“</a:t>
            </a:r>
            <a:endParaRPr lang="sl-SI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2398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značba mesta vsebin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894207"/>
              </p:ext>
            </p:extLst>
          </p:nvPr>
        </p:nvGraphicFramePr>
        <p:xfrm>
          <a:off x="0" y="703563"/>
          <a:ext cx="9144001" cy="6218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6755">
                  <a:extLst>
                    <a:ext uri="{9D8B030D-6E8A-4147-A177-3AD203B41FA5}">
                      <a16:colId xmlns:a16="http://schemas.microsoft.com/office/drawing/2014/main" val="2496632179"/>
                    </a:ext>
                  </a:extLst>
                </a:gridCol>
                <a:gridCol w="2406567">
                  <a:extLst>
                    <a:ext uri="{9D8B030D-6E8A-4147-A177-3AD203B41FA5}">
                      <a16:colId xmlns:a16="http://schemas.microsoft.com/office/drawing/2014/main" val="1431052381"/>
                    </a:ext>
                  </a:extLst>
                </a:gridCol>
                <a:gridCol w="4140679">
                  <a:extLst>
                    <a:ext uri="{9D8B030D-6E8A-4147-A177-3AD203B41FA5}">
                      <a16:colId xmlns:a16="http://schemas.microsoft.com/office/drawing/2014/main" val="769792034"/>
                    </a:ext>
                  </a:extLst>
                </a:gridCol>
              </a:tblGrid>
              <a:tr h="4298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Predlagana temeljna rešitev:</a:t>
                      </a:r>
                      <a:endParaRPr lang="sl-SI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Obstoječe stanje:</a:t>
                      </a:r>
                      <a:endParaRPr lang="sl-SI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Aktualni predlog: </a:t>
                      </a:r>
                      <a:endParaRPr lang="sl-SI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extLst>
                  <a:ext uri="{0D108BD9-81ED-4DB2-BD59-A6C34878D82A}">
                    <a16:rowId xmlns:a16="http://schemas.microsoft.com/office/drawing/2014/main" val="2803164694"/>
                  </a:ext>
                </a:extLst>
              </a:tr>
              <a:tr h="8597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1) Opredeliti cilje dela z nadarjenimi.</a:t>
                      </a:r>
                      <a:endParaRPr lang="sl-SI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 podatka – neuresničeno, ni napredka in/ali izboljšav.</a:t>
                      </a:r>
                      <a:endParaRPr lang="sl-SI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Opredeliti jasno nacionalno vizijo in cilje obravnave  nadarjenih  v državi. </a:t>
                      </a:r>
                      <a:endParaRPr lang="sl-SI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extLst>
                  <a:ext uri="{0D108BD9-81ED-4DB2-BD59-A6C34878D82A}">
                    <a16:rowId xmlns:a16="http://schemas.microsoft.com/office/drawing/2014/main" val="168087207"/>
                  </a:ext>
                </a:extLst>
              </a:tr>
              <a:tr h="12895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2) Opredeliti pojem nadarjenosti.</a:t>
                      </a:r>
                      <a:endParaRPr lang="sl-SI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 podatka – neuresničeno oz. ni napredka in / ali izboljšav, razen ZOsn-H, 11. člen.*</a:t>
                      </a:r>
                      <a:endParaRPr lang="sl-SI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Sprejeti strokovni konsenz glede opredelitve nadarjenosti na nacionalni ravni.</a:t>
                      </a:r>
                      <a:endParaRPr lang="sl-SI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extLst>
                  <a:ext uri="{0D108BD9-81ED-4DB2-BD59-A6C34878D82A}">
                    <a16:rowId xmlns:a16="http://schemas.microsoft.com/office/drawing/2014/main" val="3763754312"/>
                  </a:ext>
                </a:extLst>
              </a:tr>
              <a:tr h="1719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3) Prepoznavanje nadarjenosti – postopek in instrumenti.</a:t>
                      </a:r>
                      <a:endParaRPr lang="sl-SI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 podatka – neuresničeno, ni napredka in/ali izboljšav.</a:t>
                      </a:r>
                      <a:endParaRPr lang="sl-SI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Pripraviti nacionalni dokument za ocenjevanje nadarjenosti v skladu s prvima dvema točkama te tabele ter določiti konkretne postopke, instrumente in kriterije za prepoznavanje nadarjenosti.</a:t>
                      </a:r>
                      <a:endParaRPr lang="sl-SI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extLst>
                  <a:ext uri="{0D108BD9-81ED-4DB2-BD59-A6C34878D82A}">
                    <a16:rowId xmlns:a16="http://schemas.microsoft.com/office/drawing/2014/main" val="3571143942"/>
                  </a:ext>
                </a:extLst>
              </a:tr>
              <a:tr h="1719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4) Prilagajanje vzgojno-izobraževalnega dela potrebam nadarjenih – poučevanje nadarjenih.</a:t>
                      </a:r>
                      <a:endParaRPr lang="sl-SI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 podatka – neuresničeno, ni napredka in/ali izboljšav.</a:t>
                      </a:r>
                      <a:endParaRPr lang="sl-SI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Opredeliti predloge za smiselne, kakovostne in izvedljive vsebinske in organizacijske prilagoditve med poukom in izven.</a:t>
                      </a:r>
                      <a:endParaRPr lang="sl-SI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extLst>
                  <a:ext uri="{0D108BD9-81ED-4DB2-BD59-A6C34878D82A}">
                    <a16:rowId xmlns:a16="http://schemas.microsoft.com/office/drawing/2014/main" val="1435512024"/>
                  </a:ext>
                </a:extLst>
              </a:tr>
            </a:tbl>
          </a:graphicData>
        </a:graphic>
      </p:graphicFrame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5</a:t>
            </a:fld>
            <a:endParaRPr lang="sl-SI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8114" y="147589"/>
            <a:ext cx="592675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Tabela 1: Realizacija predlogov za temeljne rešitve iz BK</a:t>
            </a:r>
            <a:endParaRPr kumimoji="0" lang="sl-SI" altLang="sl-SI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Označba mesta no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5786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značba mesta vsebin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5098013"/>
              </p:ext>
            </p:extLst>
          </p:nvPr>
        </p:nvGraphicFramePr>
        <p:xfrm>
          <a:off x="0" y="703564"/>
          <a:ext cx="9144001" cy="64944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6755">
                  <a:extLst>
                    <a:ext uri="{9D8B030D-6E8A-4147-A177-3AD203B41FA5}">
                      <a16:colId xmlns:a16="http://schemas.microsoft.com/office/drawing/2014/main" val="2496632179"/>
                    </a:ext>
                  </a:extLst>
                </a:gridCol>
                <a:gridCol w="2406567">
                  <a:extLst>
                    <a:ext uri="{9D8B030D-6E8A-4147-A177-3AD203B41FA5}">
                      <a16:colId xmlns:a16="http://schemas.microsoft.com/office/drawing/2014/main" val="1431052381"/>
                    </a:ext>
                  </a:extLst>
                </a:gridCol>
                <a:gridCol w="4140679">
                  <a:extLst>
                    <a:ext uri="{9D8B030D-6E8A-4147-A177-3AD203B41FA5}">
                      <a16:colId xmlns:a16="http://schemas.microsoft.com/office/drawing/2014/main" val="769792034"/>
                    </a:ext>
                  </a:extLst>
                </a:gridCol>
              </a:tblGrid>
              <a:tr h="2930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Predlagana temeljna rešitev: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Obstoječe stanje: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Aktualni predlog: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extLst>
                  <a:ext uri="{0D108BD9-81ED-4DB2-BD59-A6C34878D82A}">
                    <a16:rowId xmlns:a16="http://schemas.microsoft.com/office/drawing/2014/main" val="2803164694"/>
                  </a:ext>
                </a:extLst>
              </a:tr>
              <a:tr h="8792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5) </a:t>
                      </a:r>
                      <a:r>
                        <a:rPr lang="sl-SI" sz="16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Koordinatorstvo</a:t>
                      </a: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dela z nadarjenimi.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 podatka – neuresničeno, ni napredka in/ali izboljšav.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Urediti status in usposobljenost koordinatorjev za delo z nadarjenimi v vzgojno-izobraževalnih ustanovah.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Dodatni predlog: program za strokovno izpopolnjevanje.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extLst>
                  <a:ext uri="{0D108BD9-81ED-4DB2-BD59-A6C34878D82A}">
                    <a16:rowId xmlns:a16="http://schemas.microsoft.com/office/drawing/2014/main" val="1582862628"/>
                  </a:ext>
                </a:extLst>
              </a:tr>
              <a:tr h="1758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6) Zviševanje kompetentnosti učiteljev za delo z nadarjenimi.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 podatka – neuresničeno, ni napredka in/ali izboljšav.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 sistematičnem načrtu nacionalno izvajati kontinuirano strokovno izobraževanje in usposabljanje vzgojiteljev, učiteljev in drugih strokovnih delavcev v vzgoji in izobraževanju.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Dodatni predlog: izobraževanje šolskih kolektivov kot prednostna naloga.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extLst>
                  <a:ext uri="{0D108BD9-81ED-4DB2-BD59-A6C34878D82A}">
                    <a16:rowId xmlns:a16="http://schemas.microsoft.com/office/drawing/2014/main" val="2151526482"/>
                  </a:ext>
                </a:extLst>
              </a:tr>
              <a:tr h="1758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7) Spremljanje in evalvacija učinkov dela z nadarjenimi.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Delno uresničeno: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Trenutno poteka nacionalna  </a:t>
                      </a:r>
                      <a:r>
                        <a:rPr lang="sl-SI" sz="16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evalvacijska</a:t>
                      </a: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študija v okviru ESS projekta (MIZŠ), ki jo izvaja Pedagoška fakulteta Univerze v Ljubljani (2017/20). **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 sistematičnem načrtu lokalno/regionalno in nacionalno izvajati spremljavo in evalvirati obravnavo nadarjenih s ciljem zagotavljanja kakovosti uresničevanja vizije in ciljev obravnave nadarjenih (prva točka te tabele).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extLst>
                  <a:ext uri="{0D108BD9-81ED-4DB2-BD59-A6C34878D82A}">
                    <a16:rowId xmlns:a16="http://schemas.microsoft.com/office/drawing/2014/main" val="3118416521"/>
                  </a:ext>
                </a:extLst>
              </a:tr>
              <a:tr h="14653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8) Skrb za varovanje osebnih podatkov o nadarjenih.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 splošno se na področju vzgoje in izobraževanja od 25. 5. 2018 upošteva GDPR. Specifično - ni podatka – ni napredka in/ali izboljšav.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Določiti varen način varovanja osebnih podatkov o nadarjenih, v skladu s tretjo točko te tabele in tretjo točko iz tabele 2.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2965" marR="32965" marT="0" marB="0"/>
                </a:tc>
                <a:extLst>
                  <a:ext uri="{0D108BD9-81ED-4DB2-BD59-A6C34878D82A}">
                    <a16:rowId xmlns:a16="http://schemas.microsoft.com/office/drawing/2014/main" val="1528831402"/>
                  </a:ext>
                </a:extLst>
              </a:tr>
            </a:tbl>
          </a:graphicData>
        </a:graphic>
      </p:graphicFrame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6</a:t>
            </a:fld>
            <a:endParaRPr lang="sl-SI"/>
          </a:p>
        </p:txBody>
      </p:sp>
      <p:sp>
        <p:nvSpPr>
          <p:cNvPr id="2" name="Označba mesta no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68114" y="147589"/>
            <a:ext cx="74637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Tabela 1 (nadaljevanje): Realizacija predlogov za temeljne rešitve iz BK</a:t>
            </a:r>
            <a:endParaRPr kumimoji="0" lang="sl-SI" altLang="sl-SI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9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značba mesta vsebin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0610446"/>
              </p:ext>
            </p:extLst>
          </p:nvPr>
        </p:nvGraphicFramePr>
        <p:xfrm>
          <a:off x="0" y="610674"/>
          <a:ext cx="9143999" cy="62473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1787">
                  <a:extLst>
                    <a:ext uri="{9D8B030D-6E8A-4147-A177-3AD203B41FA5}">
                      <a16:colId xmlns:a16="http://schemas.microsoft.com/office/drawing/2014/main" val="817722682"/>
                    </a:ext>
                  </a:extLst>
                </a:gridCol>
                <a:gridCol w="2711534">
                  <a:extLst>
                    <a:ext uri="{9D8B030D-6E8A-4147-A177-3AD203B41FA5}">
                      <a16:colId xmlns:a16="http://schemas.microsoft.com/office/drawing/2014/main" val="3686365075"/>
                    </a:ext>
                  </a:extLst>
                </a:gridCol>
                <a:gridCol w="4140678">
                  <a:extLst>
                    <a:ext uri="{9D8B030D-6E8A-4147-A177-3AD203B41FA5}">
                      <a16:colId xmlns:a16="http://schemas.microsoft.com/office/drawing/2014/main" val="2565283073"/>
                    </a:ext>
                  </a:extLst>
                </a:gridCol>
              </a:tblGrid>
              <a:tr h="4997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Predlagana podporna rešitev: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Stanje: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Aktualni predlogi: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extLst>
                  <a:ext uri="{0D108BD9-81ED-4DB2-BD59-A6C34878D82A}">
                    <a16:rowId xmlns:a16="http://schemas.microsoft.com/office/drawing/2014/main" val="2695126073"/>
                  </a:ext>
                </a:extLst>
              </a:tr>
              <a:tr h="14993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1) Priprava nacionalne strategije za delo z nadarjenimi.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Neuresničeno, ni napredka in/ali izboljšav, kljub dejstvu, da je bila leta 2014 ustanovljena Medresorska strateška skupina za delo z nadarjenimi v okviru MIZŠ.***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Reaktivirati skupino in čimprej nadaljevati z delom na nacionalni strategiji.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extLst>
                  <a:ext uri="{0D108BD9-81ED-4DB2-BD59-A6C34878D82A}">
                    <a16:rowId xmlns:a16="http://schemas.microsoft.com/office/drawing/2014/main" val="1350997181"/>
                  </a:ext>
                </a:extLst>
              </a:tr>
              <a:tr h="7496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2) Protokol za prepoznavanje in delo z nadarjenimi.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 podatka – neuresničeno.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Pripraviti strokovna izhodišča, kriterije, postopke in instrumente za prepoznavanje nadarjenosti. Slediti predlogom stroke.****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extLst>
                  <a:ext uri="{0D108BD9-81ED-4DB2-BD59-A6C34878D82A}">
                    <a16:rowId xmlns:a16="http://schemas.microsoft.com/office/drawing/2014/main" val="3424711868"/>
                  </a:ext>
                </a:extLst>
              </a:tr>
              <a:tr h="22490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3) Nacionalna koordinacija za obravnavo nadarjenih.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Neuresničeno na ravni države.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CRSN se od leta 2015 v okviru mreže evropske mreže za podporo nadarjenim povezuje mednarodno in doma - ETSN.*****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Ustanoviti nacionalno koordinacijo, na primer v okviru MIZŠ, kot direktorat ali koordinacijska služba za podporo nadarjenim; MIZŠ namreč pokriva večino področij nadarjenosti: učenje in akademsko področje, znanost ter šport. Umetniško področje bi se lahko pridružilo. Tej koordinaciji bi se »predalo« tudi nacionalni štipendijski sklad za nadarjene in druge odgovornosti.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extLst>
                  <a:ext uri="{0D108BD9-81ED-4DB2-BD59-A6C34878D82A}">
                    <a16:rowId xmlns:a16="http://schemas.microsoft.com/office/drawing/2014/main" val="2350768757"/>
                  </a:ext>
                </a:extLst>
              </a:tr>
              <a:tr h="12494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4) Raziskovanje na področju nadarjenosti in dela z nadarjenimi (nacionalno, mednarodno).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 podatka – neuresničeno na nacionalni ravni.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Parcialne raziskave glede na interese posameznih (redkih) raziskovalcev in/ali ustanov.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Načrtno in sistematično okrepiti raziskovanje na področju n­­adarjenosti in dela z nadarjenimi, z namenom (s)poznavanja potreb nadarjenih, načrtovanja in evalvacije programov in razvoja nacionalnega konteksta za podporo nadarjenim.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extLst>
                  <a:ext uri="{0D108BD9-81ED-4DB2-BD59-A6C34878D82A}">
                    <a16:rowId xmlns:a16="http://schemas.microsoft.com/office/drawing/2014/main" val="2804746800"/>
                  </a:ext>
                </a:extLst>
              </a:tr>
            </a:tbl>
          </a:graphicData>
        </a:graphic>
      </p:graphicFrame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7</a:t>
            </a:fld>
            <a:endParaRPr lang="sl-SI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38006" y="74041"/>
            <a:ext cx="660116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Tabela 2: Realizacija predlogov za podporne rešitve iz BK 2011</a:t>
            </a:r>
            <a:endParaRPr kumimoji="0" lang="sl-SI" altLang="sl-SI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značba mesta no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314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značba mesta vsebin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0853091"/>
              </p:ext>
            </p:extLst>
          </p:nvPr>
        </p:nvGraphicFramePr>
        <p:xfrm>
          <a:off x="1" y="619358"/>
          <a:ext cx="9143999" cy="6145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6753">
                  <a:extLst>
                    <a:ext uri="{9D8B030D-6E8A-4147-A177-3AD203B41FA5}">
                      <a16:colId xmlns:a16="http://schemas.microsoft.com/office/drawing/2014/main" val="817722682"/>
                    </a:ext>
                  </a:extLst>
                </a:gridCol>
                <a:gridCol w="2669727">
                  <a:extLst>
                    <a:ext uri="{9D8B030D-6E8A-4147-A177-3AD203B41FA5}">
                      <a16:colId xmlns:a16="http://schemas.microsoft.com/office/drawing/2014/main" val="3686365075"/>
                    </a:ext>
                  </a:extLst>
                </a:gridCol>
                <a:gridCol w="3877519">
                  <a:extLst>
                    <a:ext uri="{9D8B030D-6E8A-4147-A177-3AD203B41FA5}">
                      <a16:colId xmlns:a16="http://schemas.microsoft.com/office/drawing/2014/main" val="2565283073"/>
                    </a:ext>
                  </a:extLst>
                </a:gridCol>
              </a:tblGrid>
              <a:tr h="2482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Predlagana podporna rešitev: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Stanje: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Aktualni predlogi: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extLst>
                  <a:ext uri="{0D108BD9-81ED-4DB2-BD59-A6C34878D82A}">
                    <a16:rowId xmlns:a16="http://schemas.microsoft.com/office/drawing/2014/main" val="2695126073"/>
                  </a:ext>
                </a:extLst>
              </a:tr>
              <a:tr h="12414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5) Izobraževanje učiteljev in koordinatorjev za obravnavo nadarjenih (dodiplomsko, v okviru stalnega strokovnega izobraževanja).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Delno uresničeno - parcialne rešitve glede na strokovno ozaveščenost in odgovornost ali materialne interese posameznih ustanov in/ali podjetij.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 sistematičnem načrtu nacionalno izvajati (obvezno) dodiplomsko in nadaljnje strokovno izobraževanje in usposabljanje vzgojiteljev in učiteljev ter drugih strokovnih delavcev v VIZ na področju obravnave nadarjenih.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extLst>
                  <a:ext uri="{0D108BD9-81ED-4DB2-BD59-A6C34878D82A}">
                    <a16:rowId xmlns:a16="http://schemas.microsoft.com/office/drawing/2014/main" val="3705725393"/>
                  </a:ext>
                </a:extLst>
              </a:tr>
              <a:tr h="9931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6) Ozaveščanje družbe o pravici nadarjenih do njim primernega izobraževanja oz. »kultura spodbujanja potencialov«.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 podatka - neuresničeno.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Okrepljena promocija izjemnih potencialov na različnih področjih v okviru spodbujanja spoštovanja izjemnih naporov in dosežkov ter krepitev vrednot dela.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extLst>
                  <a:ext uri="{0D108BD9-81ED-4DB2-BD59-A6C34878D82A}">
                    <a16:rowId xmlns:a16="http://schemas.microsoft.com/office/drawing/2014/main" val="3734457865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7) Partnerstvo med ustanovami in strokovnjaki za delo z nadarjenimi.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Stihijsko uresničeno po načelu doseganja skupnih ciljev na področju.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Spodbuditi mreženje in sodelovanje med različnimi deležniki, v skladu s tretjo točko te tabele.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extLst>
                  <a:ext uri="{0D108BD9-81ED-4DB2-BD59-A6C34878D82A}">
                    <a16:rowId xmlns:a16="http://schemas.microsoft.com/office/drawing/2014/main" val="1489344439"/>
                  </a:ext>
                </a:extLst>
              </a:tr>
              <a:tr h="4965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8) Umestitev obravnave nadarjenih v zakonodajo.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Delno uresničeno, za osnovno šolo: ZOsn-H, 11. člen.*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Urediti oz. uskladiti zakonodajo – vrtci, srednje šolstvo, univerza – ter ustrezne podzakonske akte.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extLst>
                  <a:ext uri="{0D108BD9-81ED-4DB2-BD59-A6C34878D82A}">
                    <a16:rowId xmlns:a16="http://schemas.microsoft.com/office/drawing/2014/main" val="3995766489"/>
                  </a:ext>
                </a:extLst>
              </a:tr>
              <a:tr h="17380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9) Finančna in druge vrste ustrezna podpora šolam in drugim ustanovam za delo z nadarjenimi.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Delno uresničeno, na primer na ravni srednjega šolstva projekta RaST (II. Gimnazija Maribor) in SKOZ (Gimnazija Vič Ljubljana) v okviru ESS oz. MIZŠ 2017/20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*******; štipendiranje, tekmovanja.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 skladu s prvo in tretjo točko te tabele.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298" marR="25298" marT="0" marB="0"/>
                </a:tc>
                <a:extLst>
                  <a:ext uri="{0D108BD9-81ED-4DB2-BD59-A6C34878D82A}">
                    <a16:rowId xmlns:a16="http://schemas.microsoft.com/office/drawing/2014/main" val="2510050911"/>
                  </a:ext>
                </a:extLst>
              </a:tr>
            </a:tbl>
          </a:graphicData>
        </a:graphic>
      </p:graphicFrame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8</a:t>
            </a:fld>
            <a:endParaRPr lang="sl-SI"/>
          </a:p>
        </p:txBody>
      </p:sp>
      <p:sp>
        <p:nvSpPr>
          <p:cNvPr id="2" name="Označba mesta no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6431" y="178213"/>
            <a:ext cx="80596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Tabela 2 (nadaljevanje): Realizacija predlogov za podporne rešitve iz BK 2011</a:t>
            </a:r>
            <a:endParaRPr kumimoji="0" lang="sl-SI" altLang="sl-SI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24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F82CC-239D-4FC0-9ADD-9C54B33407BB}" type="slidenum">
              <a:rPr lang="sl-SI" smtClean="0"/>
              <a:t>9</a:t>
            </a:fld>
            <a:endParaRPr lang="sl-SI"/>
          </a:p>
        </p:txBody>
      </p:sp>
      <p:sp>
        <p:nvSpPr>
          <p:cNvPr id="3" name="Pravokotnik 2"/>
          <p:cNvSpPr/>
          <p:nvPr/>
        </p:nvSpPr>
        <p:spPr>
          <a:xfrm>
            <a:off x="517243" y="1211951"/>
            <a:ext cx="7998107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l-SI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SMERNICE: Na kaj biti </a:t>
            </a:r>
            <a:r>
              <a:rPr lang="sl-SI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pozorni?</a:t>
            </a:r>
            <a:endParaRPr lang="sl-SI" sz="2800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sl-SI" sz="24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</a:rPr>
              <a:t>1) Z</a:t>
            </a: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drav 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</a:rPr>
              <a:t>osebnostni razvoj nadarjenih v okolju, ki spoštuje različnost, vključno s spodbujanjem razvoja različnih interesov in podpiranja različnih učnih </a:t>
            </a: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potencialov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  <a:endParaRPr lang="sl-SI" sz="24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</a:rPr>
              <a:t>2) usvajanje delovnih navad, učnih strategij in drugih, t. i. mehkih spretnosti, ki  prispevajo k uresničevanju potencialov, </a:t>
            </a:r>
            <a:endParaRPr lang="sl-SI" sz="24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</a:rPr>
              <a:t>3) povezovanje in sodelovanje, vertikalno in horizontalno</a:t>
            </a: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</a:p>
          <a:p>
            <a:pPr>
              <a:spcAft>
                <a:spcPts val="0"/>
              </a:spcAft>
            </a:pP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</a:rPr>
              <a:t>4) kulturo ustvarjalnega razmišljanja in reševanja problemov, </a:t>
            </a:r>
            <a:endParaRPr lang="sl-SI" sz="24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(5) 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</a:rPr>
              <a:t>karierno orientacijo in </a:t>
            </a:r>
            <a:endParaRPr lang="sl-SI" sz="24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sl-SI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(6) 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</a:rPr>
              <a:t>krepitev vrednot za aktivno državljanstvo.   </a:t>
            </a:r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Posvet 21. 11. 2023_MJ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8713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Officeova 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ova 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A548B3C06D8CB4285A9ACC6B24F6479" ma:contentTypeVersion="0" ma:contentTypeDescription="Ustvari nov dokument." ma:contentTypeScope="" ma:versionID="c4c814e690c13672f06c3cde1cfcb13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58b0a2f55f96360ddd24a77cb8737c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044D763-4A20-48A8-A683-DC103D4152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E726B2-12B9-4CD8-B401-549B1BE3FE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A0A1F10-EACF-4DC7-9135-F6EA4B54307A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4104</TotalTime>
  <Words>1799</Words>
  <Application>Microsoft Office PowerPoint</Application>
  <PresentationFormat>Diaprojekcija na zaslonu (4:3)</PresentationFormat>
  <Paragraphs>162</Paragraphs>
  <Slides>12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8" baseType="lpstr">
      <vt:lpstr>Arial</vt:lpstr>
      <vt:lpstr>Calibri</vt:lpstr>
      <vt:lpstr>Comic Sans MS</vt:lpstr>
      <vt:lpstr>Garamond</vt:lpstr>
      <vt:lpstr>Wingdings</vt:lpstr>
      <vt:lpstr>Officeova tema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jhjkh</dc:title>
  <dc:creator>Selan, Jurij</dc:creator>
  <cp:lastModifiedBy>Juriševič, Mojca</cp:lastModifiedBy>
  <cp:revision>93</cp:revision>
  <cp:lastPrinted>2018-11-08T07:35:04Z</cp:lastPrinted>
  <dcterms:created xsi:type="dcterms:W3CDTF">2016-11-14T08:22:24Z</dcterms:created>
  <dcterms:modified xsi:type="dcterms:W3CDTF">2023-11-21T14:59:12Z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0x010100FA548B3C06D8CB4285A9ACC6B24F6479</vt:lpwstr>
  </property>
</Properties>
</file>