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147471883" r:id="rId3"/>
    <p:sldId id="5762" r:id="rId4"/>
    <p:sldId id="2147471884" r:id="rId5"/>
    <p:sldId id="2147471885" r:id="rId6"/>
    <p:sldId id="2147471887" r:id="rId7"/>
    <p:sldId id="2147471889" r:id="rId8"/>
    <p:sldId id="292" r:id="rId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pos="1272" userDrawn="1">
          <p15:clr>
            <a:srgbClr val="A4A3A4"/>
          </p15:clr>
        </p15:guide>
        <p15:guide id="4" pos="5088" userDrawn="1">
          <p15:clr>
            <a:srgbClr val="A4A3A4"/>
          </p15:clr>
        </p15:guide>
        <p15:guide id="5" orient="horz" pos="2341" userDrawn="1">
          <p15:clr>
            <a:srgbClr val="A4A3A4"/>
          </p15:clr>
        </p15:guide>
        <p15:guide id="6" orient="horz" pos="1152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x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0D8E8"/>
    <a:srgbClr val="DDDDDD"/>
    <a:srgbClr val="FF9900"/>
    <a:srgbClr val="FF6600"/>
    <a:srgbClr val="FFD525"/>
    <a:srgbClr val="FF9933"/>
    <a:srgbClr val="FF3300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887" autoAdjust="0"/>
  </p:normalViewPr>
  <p:slideViewPr>
    <p:cSldViewPr snapToGrid="0" showGuides="1">
      <p:cViewPr varScale="1">
        <p:scale>
          <a:sx n="84" d="100"/>
          <a:sy n="84" d="100"/>
        </p:scale>
        <p:origin x="66" y="492"/>
      </p:cViewPr>
      <p:guideLst>
        <p:guide pos="3863"/>
        <p:guide pos="1272"/>
        <p:guide pos="5088"/>
        <p:guide orient="horz" pos="2341"/>
        <p:guide orient="horz" pos="1152"/>
        <p:guide orient="horz" pos="3430"/>
      </p:guideLst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811F-1B92-4DAB-B421-5ED0AA55C4D0}" type="datetimeFigureOut">
              <a:rPr lang="sl-SI" smtClean="0"/>
              <a:pPr/>
              <a:t>22. 11. 2023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654E-BD09-4736-BFAA-4212D1EF8B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22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654E-BD09-4736-BFAA-4212D1EF8BB9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0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654E-BD09-4736-BFAA-4212D1EF8BB9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457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654E-BD09-4736-BFAA-4212D1EF8BB9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77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654E-BD09-4736-BFAA-4212D1EF8BB9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94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654E-BD09-4736-BFAA-4212D1EF8BB9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45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82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7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87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2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38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84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79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6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41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46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33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10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6AB3-9C1B-4ABB-94AB-1B4EF81EA8D3}" type="datetimeFigureOut">
              <a:rPr lang="en-CA" smtClean="0"/>
              <a:pPr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FCB1-06A0-432A-A342-A39700C6DD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8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847850" y="1755562"/>
            <a:ext cx="84963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Nadarjeni</a:t>
            </a:r>
            <a:r>
              <a:rPr lang="en-US" sz="4800" b="1" dirty="0">
                <a:solidFill>
                  <a:srgbClr val="0070C0"/>
                </a:solidFill>
              </a:rPr>
              <a:t> v </a:t>
            </a:r>
            <a:r>
              <a:rPr lang="en-US" sz="4800" b="1" dirty="0" err="1">
                <a:solidFill>
                  <a:srgbClr val="0070C0"/>
                </a:solidFill>
              </a:rPr>
              <a:t>slovenski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osnovni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šoli</a:t>
            </a:r>
            <a:r>
              <a:rPr lang="en-US" sz="4800" b="1" dirty="0">
                <a:solidFill>
                  <a:srgbClr val="0070C0"/>
                </a:solidFill>
              </a:rPr>
              <a:t>: </a:t>
            </a:r>
            <a:r>
              <a:rPr lang="en-US" sz="4800" b="1" dirty="0" err="1">
                <a:solidFill>
                  <a:srgbClr val="0070C0"/>
                </a:solidFill>
              </a:rPr>
              <a:t>pogled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starša</a:t>
            </a:r>
            <a:r>
              <a:rPr lang="en-US" sz="4800" b="1" dirty="0">
                <a:solidFill>
                  <a:srgbClr val="0070C0"/>
                </a:solidFill>
              </a:rPr>
              <a:t> in </a:t>
            </a:r>
            <a:r>
              <a:rPr lang="en-US" sz="4800" b="1" dirty="0" err="1">
                <a:solidFill>
                  <a:srgbClr val="0070C0"/>
                </a:solidFill>
              </a:rPr>
              <a:t>učenca</a:t>
            </a:r>
            <a:endParaRPr lang="sl-SI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264" y="3866106"/>
            <a:ext cx="9698182" cy="21744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l-SI" dirty="0"/>
              <a:t>doc. dr. Mitja Krajnc, dr. med., spec.</a:t>
            </a:r>
          </a:p>
          <a:p>
            <a:pPr>
              <a:defRPr/>
            </a:pPr>
            <a:r>
              <a:rPr lang="sl-SI" dirty="0"/>
              <a:t>Klinika za interno medicino UKC Maribor/Medicinska fakulteta UM</a:t>
            </a:r>
          </a:p>
          <a:p>
            <a:pPr>
              <a:defRPr/>
            </a:pP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Predstavitev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delovni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skupini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za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pripravo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n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acionalnega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programa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vzgoje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n-GB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izobraževanja</a:t>
            </a:r>
            <a:r>
              <a:rPr lang="en-GB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2023-33, Ljubljana, 21. 11.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2023</a:t>
            </a:r>
            <a:endParaRPr lang="sl-SI" dirty="0">
              <a:solidFill>
                <a:srgbClr val="0070C0"/>
              </a:solidFill>
            </a:endParaRPr>
          </a:p>
          <a:p>
            <a:pPr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D1F58-E0E4-40E4-8CF3-702D327EF65C}" type="slidenum">
              <a:rPr lang="sl-SI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02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0E5DF-51D4-0012-9A2D-BB095BC7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solidFill>
                  <a:srgbClr val="0070C0"/>
                </a:solidFill>
              </a:rPr>
              <a:t>Uvod</a:t>
            </a:r>
          </a:p>
        </p:txBody>
      </p:sp>
      <p:pic>
        <p:nvPicPr>
          <p:cNvPr id="15" name="Content Placeholder 14" descr="A group of people playing chess&#10;&#10;Description automatically generated">
            <a:extLst>
              <a:ext uri="{FF2B5EF4-FFF2-40B4-BE49-F238E27FC236}">
                <a16:creationId xmlns:a16="http://schemas.microsoft.com/office/drawing/2014/main" id="{12AD2DB2-7D9A-C3A0-46B9-31BAEC42C7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2357817"/>
            <a:ext cx="2381601" cy="317546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BECC126-6046-E885-0B78-488938EBED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6509" y="2381337"/>
            <a:ext cx="2134348" cy="31637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3B9B33-03FB-D364-B080-294D439D39BD}"/>
              </a:ext>
            </a:extLst>
          </p:cNvPr>
          <p:cNvSpPr txBox="1"/>
          <p:nvPr/>
        </p:nvSpPr>
        <p:spPr>
          <a:xfrm>
            <a:off x="7953257" y="1701422"/>
            <a:ext cx="4426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800" b="1" dirty="0"/>
              <a:t>Spodbujanje nadarjenosti doma in v šoli</a:t>
            </a:r>
            <a:r>
              <a:rPr lang="en-SI" sz="2800" dirty="0"/>
              <a:t>:</a:t>
            </a:r>
          </a:p>
          <a:p>
            <a:r>
              <a:rPr lang="en-SI" sz="2800" dirty="0"/>
              <a:t>- prepoznava potencialov</a:t>
            </a:r>
          </a:p>
          <a:p>
            <a:r>
              <a:rPr lang="en-SI" sz="2800" dirty="0"/>
              <a:t>- zgodnji začetki</a:t>
            </a:r>
          </a:p>
          <a:p>
            <a:r>
              <a:rPr lang="en-SI" sz="2800" dirty="0"/>
              <a:t>- spodbujanje vadbe</a:t>
            </a:r>
          </a:p>
          <a:p>
            <a:r>
              <a:rPr lang="en-SI" sz="2800" dirty="0"/>
              <a:t>- učitelji/mentorji/trenerji</a:t>
            </a:r>
          </a:p>
          <a:p>
            <a:r>
              <a:rPr lang="en-SI" sz="2800" dirty="0"/>
              <a:t>- predanost</a:t>
            </a:r>
          </a:p>
          <a:p>
            <a:r>
              <a:rPr lang="en-SI" sz="2800" dirty="0"/>
              <a:t>- podpora otrokovi predanosti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9B089-AB47-38A1-C03C-F8C8F2368627}"/>
              </a:ext>
            </a:extLst>
          </p:cNvPr>
          <p:cNvSpPr txBox="1"/>
          <p:nvPr/>
        </p:nvSpPr>
        <p:spPr>
          <a:xfrm>
            <a:off x="402000" y="5682474"/>
            <a:ext cx="71985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800" dirty="0"/>
              <a:t>Zelo pomembna pri spremljanju in podpori</a:t>
            </a:r>
          </a:p>
          <a:p>
            <a:r>
              <a:rPr lang="en-SI" sz="2800" dirty="0"/>
              <a:t>nadarjenih otrok je vloga starša kot </a:t>
            </a:r>
            <a:r>
              <a:rPr lang="en-SI" sz="2800" b="1" dirty="0"/>
              <a:t>zagovornika</a:t>
            </a:r>
            <a:r>
              <a:rPr lang="en-SI" sz="2800" dirty="0"/>
              <a:t>.</a:t>
            </a:r>
          </a:p>
        </p:txBody>
      </p:sp>
      <p:sp>
        <p:nvSpPr>
          <p:cNvPr id="5" name="Sequential Access Storage 4">
            <a:extLst>
              <a:ext uri="{FF2B5EF4-FFF2-40B4-BE49-F238E27FC236}">
                <a16:creationId xmlns:a16="http://schemas.microsoft.com/office/drawing/2014/main" id="{E938059B-571D-ECBB-DB07-F072844BBC12}"/>
              </a:ext>
            </a:extLst>
          </p:cNvPr>
          <p:cNvSpPr/>
          <p:nvPr/>
        </p:nvSpPr>
        <p:spPr>
          <a:xfrm>
            <a:off x="-1" y="1405757"/>
            <a:ext cx="3366655" cy="3609588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/>
              <a:t>Šola: izjemno visoke sposobnosti pri splošni poučenosti, matematiki, logiki; prisrčen, pogovorljiv, zvedav, natančnost, pravičnost, doslednost; vrzeli pri socialni integraciji, sodelovanju v skupini, včasih specifično vedenje, občutljiv</a:t>
            </a:r>
          </a:p>
        </p:txBody>
      </p:sp>
    </p:spTree>
    <p:extLst>
      <p:ext uri="{BB962C8B-B14F-4D97-AF65-F5344CB8AC3E}">
        <p14:creationId xmlns:p14="http://schemas.microsoft.com/office/powerpoint/2010/main" val="91496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2D11-1CD4-266E-06B6-D2DB2E95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solidFill>
                  <a:srgbClr val="5B9BD5"/>
                </a:solidFill>
              </a:rPr>
              <a:t>Moj primer: podpora nadarjenosti v OŠ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8F693-4017-B784-C21E-D50A3EE4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51764" cy="4351338"/>
          </a:xfrm>
        </p:spPr>
        <p:txBody>
          <a:bodyPr>
            <a:normAutofit lnSpcReduction="10000"/>
          </a:bodyPr>
          <a:lstStyle/>
          <a:p>
            <a:r>
              <a:rPr lang="en-SI" dirty="0">
                <a:solidFill>
                  <a:srgbClr val="FF0000"/>
                </a:solidFill>
              </a:rPr>
              <a:t>razredna akceleracija </a:t>
            </a:r>
            <a:r>
              <a:rPr lang="en-SI" dirty="0"/>
              <a:t>iz 2. v 4. razred v šolskem letu 1989/90</a:t>
            </a:r>
          </a:p>
          <a:p>
            <a:pPr marL="0" indent="0">
              <a:buNone/>
            </a:pPr>
            <a:r>
              <a:rPr lang="en-SI" dirty="0"/>
              <a:t>- priprava v predhodnem šolskem letu</a:t>
            </a:r>
          </a:p>
          <a:p>
            <a:pPr marL="0" indent="0">
              <a:buNone/>
            </a:pPr>
            <a:r>
              <a:rPr lang="en-SI" dirty="0"/>
              <a:t>- posebna pozornost učiteljice po akceleraciji</a:t>
            </a:r>
          </a:p>
          <a:p>
            <a:pPr marL="0" indent="0">
              <a:buNone/>
            </a:pPr>
            <a:r>
              <a:rPr lang="en-SI" dirty="0"/>
              <a:t>- dobra socialna sprejetost v novem razredu, manj frustracij in dolgčasa </a:t>
            </a:r>
          </a:p>
          <a:p>
            <a:pPr marL="0" indent="0">
              <a:buNone/>
            </a:pPr>
            <a:r>
              <a:rPr lang="en-SI" dirty="0"/>
              <a:t>- pozitivni učni in socialni učinki, dober vpliv na samopodobo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AAF39E-1DB1-1966-D802-32EF1E1228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I" dirty="0"/>
              <a:t>Obogatitvene dejavnosti</a:t>
            </a:r>
          </a:p>
          <a:p>
            <a:r>
              <a:rPr lang="en-SI" dirty="0"/>
              <a:t>dodatni pouk in tekmovanja pri različnih predmetih</a:t>
            </a:r>
          </a:p>
          <a:p>
            <a:r>
              <a:rPr lang="en-SI" dirty="0"/>
              <a:t>krožki</a:t>
            </a:r>
          </a:p>
          <a:p>
            <a:r>
              <a:rPr lang="en-SI" dirty="0"/>
              <a:t>naravoslovni tabor </a:t>
            </a:r>
          </a:p>
          <a:p>
            <a:r>
              <a:rPr lang="en-SI" dirty="0">
                <a:solidFill>
                  <a:srgbClr val="FF0000"/>
                </a:solidFill>
              </a:rPr>
              <a:t>Zoisova štipendija v gimnaziji in na fakulteti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4632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2D11-1CD4-266E-06B6-D2DB2E95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solidFill>
                  <a:srgbClr val="5B9BD5"/>
                </a:solidFill>
              </a:rPr>
              <a:t>Sinov primer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8F693-4017-B784-C21E-D50A3EE4F1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I" dirty="0">
                <a:solidFill>
                  <a:srgbClr val="FF0000"/>
                </a:solidFill>
              </a:rPr>
              <a:t>razredna akceleracija v šolskem letu 2022/23 iz 3. v 4. razred:</a:t>
            </a:r>
          </a:p>
          <a:p>
            <a:pPr marL="0" indent="0">
              <a:buNone/>
            </a:pPr>
            <a:r>
              <a:rPr lang="en-SI" dirty="0"/>
              <a:t>- leto prej sva starša akceleracijo odklonila iz socialnih in emocionalnih razlogov kljub poznavanju novejših longitudinalnih raziskav in osebni izkušnji</a:t>
            </a:r>
          </a:p>
          <a:p>
            <a:pPr marL="0" indent="0">
              <a:buNone/>
            </a:pPr>
            <a:r>
              <a:rPr lang="en-SI" dirty="0"/>
              <a:t>- občutek drugačnosti, občutljivost</a:t>
            </a:r>
          </a:p>
          <a:p>
            <a:pPr marL="0" indent="0">
              <a:buNone/>
            </a:pPr>
            <a:r>
              <a:rPr lang="en-SI" dirty="0"/>
              <a:t>- brez ostalih pomislekov po Iowa Acceleration Scale</a:t>
            </a:r>
          </a:p>
          <a:p>
            <a:pPr marL="0" indent="0">
              <a:buNone/>
            </a:pPr>
            <a:r>
              <a:rPr lang="en-SI" dirty="0"/>
              <a:t>- na začetku zadovoljiva vključitev v nov razred</a:t>
            </a:r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AAF39E-1DB1-1966-D802-32EF1E1228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I" dirty="0">
                <a:solidFill>
                  <a:srgbClr val="FF0000"/>
                </a:solidFill>
              </a:rPr>
              <a:t>Učenci po akceleraciji vsaj leto potrebujejo posebno podporo šole in staršev, tudi personalizirani način dela (Bezić T, Strokovna izhodišča posodobitve Koncepta, 2019)</a:t>
            </a:r>
          </a:p>
          <a:p>
            <a:pPr marL="0" indent="0">
              <a:buNone/>
            </a:pPr>
            <a:r>
              <a:rPr lang="en-SI" dirty="0"/>
              <a:t>- odsotno spremljanje s strani svetovalne službe in ravnateljice</a:t>
            </a:r>
          </a:p>
          <a:p>
            <a:pPr marL="0" indent="0">
              <a:buNone/>
            </a:pPr>
            <a:r>
              <a:rPr lang="en-SI" dirty="0"/>
              <a:t>- odsotnost individualizacije</a:t>
            </a:r>
          </a:p>
          <a:p>
            <a:pPr marL="0" indent="0">
              <a:buNone/>
            </a:pPr>
            <a:r>
              <a:rPr lang="en-SI" dirty="0"/>
              <a:t>- omejen dostop staršev do šole</a:t>
            </a:r>
          </a:p>
          <a:p>
            <a:pPr marL="0" indent="0">
              <a:buNone/>
            </a:pPr>
            <a:r>
              <a:rPr lang="en-SI" dirty="0"/>
              <a:t>- nesprejemanje in socialna     izključitev v razredu, ki vodi do anksioznosti in poslabšanja motivacije za šolsko delo 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2051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2D11-1CD4-266E-06B6-D2DB2E95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solidFill>
                  <a:srgbClr val="5B9BD5"/>
                </a:solidFill>
              </a:rPr>
              <a:t>Sinov primer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8F693-4017-B784-C21E-D50A3EE4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261764" cy="4351338"/>
          </a:xfrm>
        </p:spPr>
        <p:txBody>
          <a:bodyPr>
            <a:normAutofit/>
          </a:bodyPr>
          <a:lstStyle/>
          <a:p>
            <a:r>
              <a:rPr lang="en-SI" dirty="0">
                <a:solidFill>
                  <a:srgbClr val="FF0000"/>
                </a:solidFill>
              </a:rPr>
              <a:t>razredna akceleracija med drugim zahteva:</a:t>
            </a:r>
          </a:p>
          <a:p>
            <a:pPr marL="0" indent="0">
              <a:buNone/>
            </a:pPr>
            <a:r>
              <a:rPr lang="en-SI" dirty="0"/>
              <a:t>- dodaten čas </a:t>
            </a:r>
          </a:p>
          <a:p>
            <a:pPr marL="0" indent="0">
              <a:buNone/>
            </a:pPr>
            <a:r>
              <a:rPr lang="en-SI" dirty="0"/>
              <a:t>- spremljanje s strani vseh vpletenih (razrednik, svetovalni delavec, ravnatelj, sošolci)</a:t>
            </a:r>
          </a:p>
          <a:p>
            <a:r>
              <a:rPr lang="en-SI" dirty="0"/>
              <a:t>v kolikor ni vseh možnosti, se akceleracija naj ne izvede</a:t>
            </a:r>
          </a:p>
          <a:p>
            <a:r>
              <a:rPr lang="en-SI" dirty="0"/>
              <a:t>sinova akceleracija je bila zaenkrat neuspešna, ker je privedla do poslabšanja na učnem in socialno-emocionalnem področju in prešolanja</a:t>
            </a:r>
          </a:p>
        </p:txBody>
      </p:sp>
    </p:spTree>
    <p:extLst>
      <p:ext uri="{BB962C8B-B14F-4D97-AF65-F5344CB8AC3E}">
        <p14:creationId xmlns:p14="http://schemas.microsoft.com/office/powerpoint/2010/main" val="117181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2D11-1CD4-266E-06B6-D2DB2E95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solidFill>
                  <a:srgbClr val="5B9BD5"/>
                </a:solidFill>
              </a:rPr>
              <a:t>Česa bi si želel pri svojem otroku v OŠ?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88C8B1-875D-EF73-C794-97A217DD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SI" dirty="0"/>
              <a:t>temeljno znanje o obravnavi nadarjenih pri vseh učiteljih; poglobljeno pri učiteljih, ki posebej delajo z nadarjenimi, svetovalnih delavcih, ravnateljih (miti!)</a:t>
            </a:r>
          </a:p>
          <a:p>
            <a:r>
              <a:rPr lang="en-SI" dirty="0"/>
              <a:t>socialna podpora s strani učitelja in svetovalnih delavcev, skrb za pozitivne odnose</a:t>
            </a:r>
          </a:p>
          <a:p>
            <a:r>
              <a:rPr lang="en-SI" dirty="0"/>
              <a:t>individualizacija in personalizacija učenja: personalizirani načrt dela, ki upošteva učne in druge značilnosti nadarjenega: individualizirani diferenciacijski ukrepi, obogatitveni programi</a:t>
            </a:r>
          </a:p>
          <a:p>
            <a:r>
              <a:rPr lang="en-SI" dirty="0"/>
              <a:t>boljša koordinacija in povezanost vsebin za nadarjene, centralni spletni portal</a:t>
            </a:r>
          </a:p>
          <a:p>
            <a:r>
              <a:rPr lang="en-SI" dirty="0"/>
              <a:t>podpora staršem</a:t>
            </a:r>
          </a:p>
          <a:p>
            <a:endParaRPr lang="en-SI" dirty="0"/>
          </a:p>
          <a:p>
            <a:pPr marL="0" indent="0">
              <a:buNone/>
            </a:pPr>
            <a:r>
              <a:rPr lang="en-SI" b="1" dirty="0"/>
              <a:t>Dovolj kadrovskih, časovnih in finančnih možnosti v šoli </a:t>
            </a:r>
            <a:r>
              <a:rPr lang="en-SI" dirty="0"/>
              <a:t>za izvedbo in spremljanje ukrepov!</a:t>
            </a:r>
          </a:p>
        </p:txBody>
      </p:sp>
    </p:spTree>
    <p:extLst>
      <p:ext uri="{BB962C8B-B14F-4D97-AF65-F5344CB8AC3E}">
        <p14:creationId xmlns:p14="http://schemas.microsoft.com/office/powerpoint/2010/main" val="148313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2D11-1CD4-266E-06B6-D2DB2E95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solidFill>
                  <a:srgbClr val="5B9BD5"/>
                </a:solidFill>
              </a:rPr>
              <a:t>Česa bi si dodatno želel za vse nadarjene v OŠ?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8F693-4017-B784-C21E-D50A3EE4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261764" cy="4351338"/>
          </a:xfrm>
        </p:spPr>
        <p:txBody>
          <a:bodyPr/>
          <a:lstStyle/>
          <a:p>
            <a:r>
              <a:rPr lang="en-SI" dirty="0"/>
              <a:t>sistematično evidentiranje in identifikacijo v vseh šolah; enakopravnost</a:t>
            </a:r>
          </a:p>
          <a:p>
            <a:r>
              <a:rPr lang="en-SI" dirty="0"/>
              <a:t>skupina nadarjenih ni homogena: potrebni so različni pristopi</a:t>
            </a:r>
          </a:p>
          <a:p>
            <a:r>
              <a:rPr lang="en-SI" dirty="0"/>
              <a:t>evalvacijo za spremljanje kakovosti in uspešnosti</a:t>
            </a:r>
          </a:p>
          <a:p>
            <a:r>
              <a:rPr lang="en-SI" dirty="0"/>
              <a:t>vertikalno povezanost z vrtcem in srednjo šolo (naraščajoča kompleksnost)</a:t>
            </a:r>
          </a:p>
          <a:p>
            <a:r>
              <a:rPr lang="en-SI" dirty="0"/>
              <a:t>inkluzivno učno okolje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748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548" y="541090"/>
            <a:ext cx="8825660" cy="1653180"/>
          </a:xfrm>
        </p:spPr>
        <p:txBody>
          <a:bodyPr>
            <a:normAutofit/>
          </a:bodyPr>
          <a:lstStyle/>
          <a:p>
            <a:r>
              <a:rPr lang="sl-SI" sz="5400"/>
              <a:t>HVALA ZA POZORNOST.</a:t>
            </a:r>
            <a:endParaRPr lang="sl-SI" sz="54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149649" y="7973663"/>
            <a:ext cx="14280412" cy="156320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https://encrypted-tbn0.gstatic.com/images?q=tbn:ANd9GcQlg4zzChu3MUNS7z7w6KEtpnlBDOYFRFU0WSQMzLmgPCIGN0B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69" y="2077093"/>
            <a:ext cx="3564907" cy="42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11333</TotalTime>
  <Words>548</Words>
  <Application>Microsoft Office PowerPoint</Application>
  <PresentationFormat>Širokozaslonsko</PresentationFormat>
  <Paragraphs>65</Paragraphs>
  <Slides>8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Nadarjeni v slovenski osnovni šoli: pogled starša in učenca</vt:lpstr>
      <vt:lpstr>Uvod</vt:lpstr>
      <vt:lpstr>Moj primer: podpora nadarjenosti v OŠ</vt:lpstr>
      <vt:lpstr>Sinov primer</vt:lpstr>
      <vt:lpstr>Sinov primer (2)</vt:lpstr>
      <vt:lpstr>Česa bi si želel pri svojem otroku v OŠ?</vt:lpstr>
      <vt:lpstr>Česa bi si dodatno želel za vse nadarjene v OŠ?</vt:lpstr>
      <vt:lpstr>HVALA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 Cevc</dc:creator>
  <cp:lastModifiedBy>Sebastijan Magdič</cp:lastModifiedBy>
  <cp:revision>260</cp:revision>
  <dcterms:created xsi:type="dcterms:W3CDTF">2015-05-17T09:02:56Z</dcterms:created>
  <dcterms:modified xsi:type="dcterms:W3CDTF">2023-11-22T09:27:10Z</dcterms:modified>
</cp:coreProperties>
</file>