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0" r:id="rId5"/>
    <p:sldId id="281" r:id="rId6"/>
    <p:sldId id="270" r:id="rId7"/>
    <p:sldId id="283" r:id="rId8"/>
    <p:sldId id="268" r:id="rId9"/>
    <p:sldId id="285" r:id="rId10"/>
    <p:sldId id="286" r:id="rId11"/>
    <p:sldId id="293" r:id="rId12"/>
    <p:sldId id="277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8" autoAdjust="0"/>
    <p:restoredTop sz="94302" autoAdjust="0"/>
  </p:normalViewPr>
  <p:slideViewPr>
    <p:cSldViewPr snapToGrid="0" snapToObjects="1">
      <p:cViewPr varScale="1">
        <p:scale>
          <a:sx n="104" d="100"/>
          <a:sy n="104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BF02A-99B7-4DAB-8E3C-194C0CF30608}" type="datetimeFigureOut">
              <a:rPr lang="sl-SI" smtClean="0"/>
              <a:t>22. 11. 2023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74748-0FED-4D83-9DCC-0F3CAD8BBFD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51762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8FCCF-33A9-DE4B-8632-0608DF85E96B}" type="datetimeFigureOut">
              <a:rPr lang="en-SI" smtClean="0"/>
              <a:t>11/22/2023</a:t>
            </a:fld>
            <a:endParaRPr lang="en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CBC22-9CE0-E44E-B14B-50CA23BED9C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31806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C92A0445-6AB3-DEA2-0AE1-5DB5F1A445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222" y="5145440"/>
            <a:ext cx="7916785" cy="627682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BE6C4DC-92CC-30C8-A388-BF61752B92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36273" y="645377"/>
            <a:ext cx="2273085" cy="4526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222" y="2564706"/>
            <a:ext cx="7916785" cy="2561704"/>
          </a:xfrm>
        </p:spPr>
        <p:txBody>
          <a:bodyPr anchor="t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EF39B765-408B-C7EC-47B2-69CE2C07A5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5222" y="1914196"/>
            <a:ext cx="7916785" cy="565150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1800" spc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800"/>
            </a:lvl3pPr>
            <a:lvl4pPr marL="13716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308AE5E9-8ABD-8748-15EB-BB3FF0022B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5225" y="5796826"/>
            <a:ext cx="7970838" cy="50323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GB" dirty="0"/>
              <a:t>Click to edit Master text styles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44358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62592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74767"/>
            <a:ext cx="73152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429330"/>
            <a:ext cx="73152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2959A48-8CF9-C396-5F86-3F76B0C24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31F1F98-A873-6181-A1A8-62FEB194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C6928C4-5C71-7D06-D814-571E906B43D0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0F45AF-5D56-B40C-7968-5178A2CCFFD3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361940DE-6A6A-3A2E-658C-C85114427A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4" y="143278"/>
            <a:ext cx="391232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96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45856"/>
            <a:ext cx="10972800" cy="1143000"/>
          </a:xfrm>
        </p:spPr>
        <p:txBody>
          <a:bodyPr anchor="t" anchorCtr="0">
            <a:normAutofit/>
          </a:bodyPr>
          <a:lstStyle>
            <a:lvl1pPr algn="l">
              <a:defRPr sz="3600" b="1">
                <a:solidFill>
                  <a:srgbClr val="007C9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86738"/>
            <a:ext cx="10972800" cy="373942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9D149E-BCA7-CE6B-8EEF-BB92869555B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58AD48-6A59-F258-3A5E-692B8496D955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5143D269-DA1D-BB3F-D591-8D0052532C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44674" y="143278"/>
            <a:ext cx="391232" cy="214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2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45856"/>
            <a:ext cx="10972800" cy="1143000"/>
          </a:xfrm>
        </p:spPr>
        <p:txBody>
          <a:bodyPr anchor="t" anchorCtr="0">
            <a:normAutofit/>
          </a:bodyPr>
          <a:lstStyle>
            <a:lvl1pPr algn="l">
              <a:defRPr sz="3600" b="1">
                <a:solidFill>
                  <a:srgbClr val="007C9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952433"/>
            <a:ext cx="5357247" cy="317373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3"/>
              </a:buClr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Clr>
                <a:schemeClr val="accent3"/>
              </a:buClr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914400" indent="0">
              <a:buClr>
                <a:schemeClr val="accent3"/>
              </a:buClr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371600" indent="0">
              <a:buClr>
                <a:schemeClr val="accent3"/>
              </a:buClr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828800" indent="0">
              <a:buClr>
                <a:schemeClr val="accent3"/>
              </a:buClr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9D149E-BCA7-CE6B-8EEF-BB92869555B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58AD48-6A59-F258-3A5E-692B8496D955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5143D269-DA1D-BB3F-D591-8D0052532C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44674" y="143278"/>
            <a:ext cx="391232" cy="214608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2939BFA-8653-4FD4-70ED-C68677C5900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25153" y="2952433"/>
            <a:ext cx="5357247" cy="3173730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01C4267-8057-2A53-548C-452EACA236B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" y="2324100"/>
            <a:ext cx="5357813" cy="54292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236974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7C9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4AA1EF4-FEA6-D0A3-B796-A7334D66D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DCA1BAE-F2C7-895B-B9C6-C09CBDB7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35E7981-A9E9-DE44-BE9E-4C2ADE6E6798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1B91D3-4675-33A0-76B5-1E4C219700FF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F596F4A-601C-1345-B334-0D80CFDD7A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4" y="143278"/>
            <a:ext cx="391232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77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4AA1EF4-FEA6-D0A3-B796-A7334D66D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DCA1BAE-F2C7-895B-B9C6-C09CBDB7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35E7981-A9E9-DE44-BE9E-4C2ADE6E6798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1B91D3-4675-33A0-76B5-1E4C219700FF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F596F4A-601C-1345-B334-0D80CFDD7A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4" y="143278"/>
            <a:ext cx="391232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29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rgbClr val="007C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4AA1EF4-FEA6-D0A3-B796-A7334D66D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/>
              <a:t>Naslov prezentacije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DCA1BAE-F2C7-895B-B9C6-C09CBDB7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35E7981-A9E9-DE44-BE9E-4C2ADE6E6798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1B91D3-4675-33A0-76B5-1E4C219700FF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F596F4A-601C-1345-B334-0D80CFDD7A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5" y="143278"/>
            <a:ext cx="391230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06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" y="2288501"/>
            <a:ext cx="5384800" cy="4525963"/>
          </a:xfrm>
        </p:spPr>
        <p:txBody>
          <a:bodyPr/>
          <a:lstStyle>
            <a:lvl1pPr>
              <a:buClr>
                <a:schemeClr val="accent3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accent3"/>
              </a:buCl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599" y="2288501"/>
            <a:ext cx="5384800" cy="4525963"/>
          </a:xfrm>
        </p:spPr>
        <p:txBody>
          <a:bodyPr/>
          <a:lstStyle>
            <a:lvl1pPr>
              <a:buClr>
                <a:schemeClr val="accent3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accent3"/>
              </a:buCl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021E95-0D05-4DD3-51FD-C8060A7D7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404AF9F-F820-29C2-9268-56CA7B32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6EA86DA-E2C5-9D1D-6E4A-E0E59A358035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2E29D9-7E61-2B92-38E6-919AFC7DA409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747B75B3-7339-D61D-9009-196B4BBC69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44674" y="143278"/>
            <a:ext cx="391232" cy="214608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AB3E2A9A-2BD1-F19A-AEC1-AF41F0C3F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45856"/>
            <a:ext cx="10972800" cy="1143000"/>
          </a:xfrm>
        </p:spPr>
        <p:txBody>
          <a:bodyPr anchor="t" anchorCtr="0">
            <a:normAutofit/>
          </a:bodyPr>
          <a:lstStyle>
            <a:lvl1pPr algn="l">
              <a:defRPr sz="3600" b="1">
                <a:solidFill>
                  <a:srgbClr val="007C9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4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007C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61737"/>
            <a:ext cx="10972800" cy="322797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0FF30D-481B-C2C8-F81F-7BC49C3D9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/>
              <a:t>Naslov prezentacije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1EE0E5-469A-80A8-EBE1-F048335A9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B9DADB-177D-67C2-21FD-95AD97E4FCED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D2040AF-6D29-4EC2-89C1-F0C06839CB5D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AAE6168E-8B72-7E86-8189-FF2316B1F9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5" y="143278"/>
            <a:ext cx="391230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55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7969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084525"/>
            <a:ext cx="6815667" cy="4041639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84525"/>
            <a:ext cx="4011084" cy="404163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991EA62-4809-0ADC-F19B-F61521C65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FDB556-62E1-3F2C-80E6-458C03441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B6C6EF-FB9B-8552-D814-53FA63AB1FA5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165927C-3706-3A71-A110-12514B3D3377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37445F32-694A-1586-5439-359BF1C91B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4" y="143278"/>
            <a:ext cx="391232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88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33A9F-7E15-B342-95DB-76D69CE41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5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60" r:id="rId5"/>
    <p:sldLayoutId id="2147483661" r:id="rId6"/>
    <p:sldLayoutId id="2147483652" r:id="rId7"/>
    <p:sldLayoutId id="2147483654" r:id="rId8"/>
    <p:sldLayoutId id="2147483656" r:id="rId9"/>
    <p:sldLayoutId id="2147483657" r:id="rId10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DDD8F61D-706A-A788-A7DC-CED9565AB8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.</a:t>
            </a:r>
            <a:endParaRPr lang="en-SI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544F3C6-00B9-AF80-B0B6-D78E8E980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5222" y="1755648"/>
            <a:ext cx="7916785" cy="3370762"/>
          </a:xfrm>
        </p:spPr>
        <p:txBody>
          <a:bodyPr>
            <a:normAutofit/>
          </a:bodyPr>
          <a:lstStyle/>
          <a:p>
            <a:r>
              <a:rPr lang="sl-SI" sz="3200" dirty="0"/>
              <a:t>Poskus „Uvajanje posodobljenega koncepta prepoznavanja in vzgojno-izobraževalnega dela z nadarjenimi“</a:t>
            </a:r>
            <a:endParaRPr lang="en-SI" sz="3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7393B1-2979-9996-6CA4-811F29CC76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65222" y="1426464"/>
            <a:ext cx="7916785" cy="1052882"/>
          </a:xfrm>
        </p:spPr>
        <p:txBody>
          <a:bodyPr/>
          <a:lstStyle/>
          <a:p>
            <a:endParaRPr lang="sl-SI" dirty="0"/>
          </a:p>
          <a:p>
            <a:endParaRPr lang="en-SI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A453D0-6D6B-1498-FBFB-D855D0C29E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2727" y="4937760"/>
            <a:ext cx="7883335" cy="1527048"/>
          </a:xfrm>
        </p:spPr>
        <p:txBody>
          <a:bodyPr/>
          <a:lstStyle/>
          <a:p>
            <a:r>
              <a:rPr lang="sl-SI" sz="2000" b="1" dirty="0">
                <a:solidFill>
                  <a:schemeClr val="bg1"/>
                </a:solidFill>
              </a:rPr>
              <a:t>Melita Jakelj, ZRSŠ, Oddelek za osnovno šolstvo</a:t>
            </a:r>
          </a:p>
          <a:p>
            <a:r>
              <a:rPr lang="sl-SI" sz="2000" b="1" dirty="0">
                <a:solidFill>
                  <a:schemeClr val="bg1"/>
                </a:solidFill>
              </a:rPr>
              <a:t>Kristina Bratina, ZRSŠ, Oddelek za srednje šolstvo</a:t>
            </a:r>
            <a:endParaRPr lang="en-SI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92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DELO Z NADARJENIMI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09600" y="1636776"/>
            <a:ext cx="10972800" cy="4489387"/>
          </a:xfrm>
        </p:spPr>
        <p:txBody>
          <a:bodyPr>
            <a:normAutofit lnSpcReduction="10000"/>
          </a:bodyPr>
          <a:lstStyle/>
          <a:p>
            <a:pPr marL="0" indent="0">
              <a:buClrTx/>
              <a:buNone/>
            </a:pPr>
            <a:endParaRPr lang="sl-SI" sz="2000" dirty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sl-SI" sz="2000" dirty="0"/>
              <a:t>Na Zavodu RS za šolstvo se osredotočamo na vzpostavljanje spodbudnega učnega okolja v šolah, v katerem se upoštevajo individualne potrebe vsakega posameznega učenca/dijaka, razvoj njegovih močnih področij, pridobivanje kakovostnega znanja in kompetenc za uspešno življenje. </a:t>
            </a:r>
          </a:p>
          <a:p>
            <a:pPr marL="0" indent="0">
              <a:buClrTx/>
              <a:buNone/>
            </a:pPr>
            <a:endParaRPr lang="sl-SI" sz="2000" dirty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sl-SI" sz="2000" dirty="0"/>
              <a:t>Prizadevamo si za celovit razvoj nadarjenih učencev in dijakov. Naša prizadevanja temeljijo na prepričanju, da je vsak projekt, poskus, razvojna naloga in sodelovanje s šolami priložnost za vključevanje nadarjenih učencev/dijakov, ki znajo in zmorejo več. Temu sledimo tudi z didaktičnimi priporočili in strokovno podporo učiteljem in šolam.</a:t>
            </a:r>
          </a:p>
          <a:p>
            <a:pPr marL="0" indent="0">
              <a:buClrTx/>
              <a:buNone/>
            </a:pPr>
            <a:endParaRPr lang="sl-SI" sz="2000" dirty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sl-SI" sz="2000" dirty="0"/>
              <a:t>Projekti in poskusi, katere izvajamo v zadnjem obdobju: Uvajanje novega koncepta razširjenega programa,  projekti NA-MA POTI, OBJEM, POGUM, formativno spremljanje v podporo učenju, ITS, razvojna naloga Varno in spodbudno učno okolje - </a:t>
            </a:r>
            <a:r>
              <a:rPr lang="pl-PL" sz="2000" dirty="0"/>
              <a:t>ustvarjanje učnih okolij za 21. stoletje, idr.... „poskus „Uvajanje posodobljenega koncepta prepoznavanja in VI dela z nadarjenimi”.</a:t>
            </a:r>
            <a:endParaRPr lang="sl-SI" sz="2000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Naslov prezentacije</a:t>
            </a:r>
            <a:endParaRPr lang="en-US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3A9F-7E15-B342-95DB-76D69CE4159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81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IZHODIŠČA ZA DELO Z NADARJENIMI</a:t>
            </a:r>
            <a:endParaRPr lang="sl-SI" sz="16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09600" y="1911096"/>
            <a:ext cx="10972800" cy="4215067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000" dirty="0" err="1"/>
              <a:t>Koncept</a:t>
            </a:r>
            <a:r>
              <a:rPr lang="en-US" sz="2000" dirty="0"/>
              <a:t> </a:t>
            </a:r>
            <a:r>
              <a:rPr lang="en-US" sz="2000" dirty="0" err="1"/>
              <a:t>odkrivanja</a:t>
            </a:r>
            <a:r>
              <a:rPr lang="en-US" sz="2000" dirty="0"/>
              <a:t> in </a:t>
            </a:r>
            <a:r>
              <a:rPr lang="en-US" sz="2000" dirty="0" err="1"/>
              <a:t>vzgojno-izobraževalnega</a:t>
            </a:r>
            <a:r>
              <a:rPr lang="en-US" sz="2000" dirty="0"/>
              <a:t> </a:t>
            </a:r>
            <a:r>
              <a:rPr lang="en-US" sz="2000" dirty="0" err="1"/>
              <a:t>dela</a:t>
            </a:r>
            <a:r>
              <a:rPr lang="en-US" sz="2000" dirty="0"/>
              <a:t> z </a:t>
            </a:r>
            <a:r>
              <a:rPr lang="en-US" sz="2000" dirty="0" err="1"/>
              <a:t>nadarjenimi</a:t>
            </a:r>
            <a:r>
              <a:rPr lang="en-US" sz="2000" dirty="0"/>
              <a:t> </a:t>
            </a:r>
            <a:r>
              <a:rPr lang="en-US" sz="2000" dirty="0" err="1"/>
              <a:t>učenci</a:t>
            </a:r>
            <a:r>
              <a:rPr lang="en-US" sz="2000" dirty="0"/>
              <a:t> v </a:t>
            </a:r>
            <a:r>
              <a:rPr lang="en-US" sz="2000" dirty="0" err="1"/>
              <a:t>devetletni</a:t>
            </a:r>
            <a:r>
              <a:rPr lang="en-US" sz="2000" dirty="0"/>
              <a:t> </a:t>
            </a:r>
            <a:r>
              <a:rPr lang="en-US" sz="2000" dirty="0" err="1"/>
              <a:t>osnovni</a:t>
            </a:r>
            <a:r>
              <a:rPr lang="en-US" sz="2000" dirty="0"/>
              <a:t> </a:t>
            </a:r>
            <a:r>
              <a:rPr lang="en-US" sz="2000" dirty="0" err="1"/>
              <a:t>šoli</a:t>
            </a:r>
            <a:r>
              <a:rPr lang="en-US" sz="2000" dirty="0"/>
              <a:t> (1999)</a:t>
            </a:r>
            <a:r>
              <a:rPr lang="sl-SI" sz="2000" dirty="0"/>
              <a:t>.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000" dirty="0" err="1"/>
              <a:t>Koncept</a:t>
            </a:r>
            <a:r>
              <a:rPr lang="en-US" sz="2000" dirty="0"/>
              <a:t> </a:t>
            </a:r>
            <a:r>
              <a:rPr lang="en-US" sz="2000" dirty="0" err="1"/>
              <a:t>vzgojno-izobraževalnega</a:t>
            </a:r>
            <a:r>
              <a:rPr lang="en-US" sz="2000" dirty="0"/>
              <a:t> </a:t>
            </a:r>
            <a:r>
              <a:rPr lang="en-US" sz="2000" dirty="0" err="1"/>
              <a:t>dela</a:t>
            </a:r>
            <a:r>
              <a:rPr lang="en-US" sz="2000" dirty="0"/>
              <a:t> z </a:t>
            </a:r>
            <a:r>
              <a:rPr lang="en-US" sz="2000" dirty="0" err="1"/>
              <a:t>nadarjenimi</a:t>
            </a:r>
            <a:r>
              <a:rPr lang="en-US" sz="2000" dirty="0"/>
              <a:t> </a:t>
            </a:r>
            <a:r>
              <a:rPr lang="en-US" sz="2000" dirty="0" err="1"/>
              <a:t>dijaki</a:t>
            </a:r>
            <a:r>
              <a:rPr lang="en-US" sz="2000" dirty="0"/>
              <a:t> </a:t>
            </a:r>
            <a:r>
              <a:rPr lang="en-US" sz="2000" dirty="0" err="1"/>
              <a:t>srednjih</a:t>
            </a:r>
            <a:r>
              <a:rPr lang="en-US" sz="2000" dirty="0"/>
              <a:t> </a:t>
            </a:r>
            <a:r>
              <a:rPr lang="en-US" sz="2000" dirty="0" err="1"/>
              <a:t>šol</a:t>
            </a:r>
            <a:r>
              <a:rPr lang="en-US" sz="2000" dirty="0"/>
              <a:t> (2007)</a:t>
            </a:r>
            <a:r>
              <a:rPr lang="sl-SI" sz="2000" dirty="0"/>
              <a:t>.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sl-SI" sz="2000" dirty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sl-SI" altLang="sl-SI" sz="2000" i="1" dirty="0"/>
              <a:t>Strokovna izhodišča posodobitve Koncepta odkrivanja nadarjenih otrok, učencev in dijakov ter vzgojno-izobraževalnega dela z njimi (ekspertna skupina za vzgojno-izobraževalno delo z nadarjenimi, ZRSŠ, 2019).</a:t>
            </a:r>
          </a:p>
          <a:p>
            <a:pPr marL="0" indent="0">
              <a:buClrTx/>
              <a:buNone/>
            </a:pPr>
            <a:endParaRPr lang="sl-SI" altLang="sl-SI" sz="2000" i="1" dirty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sl-SI" altLang="sl-SI" sz="2000" i="1" dirty="0">
                <a:solidFill>
                  <a:srgbClr val="000000"/>
                </a:solidFill>
              </a:rPr>
              <a:t>Koncept prepoznavanja nadarjenih otrok, učencev in dijakov ter vzgojno-izobraževalnega dela z njimi (</a:t>
            </a:r>
            <a:r>
              <a:rPr lang="sl-SI" altLang="sl-SI" sz="2000" dirty="0">
                <a:solidFill>
                  <a:srgbClr val="000000"/>
                </a:solidFill>
              </a:rPr>
              <a:t>2020) – PREVERJA SE S POSKUSOM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sl-SI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3A9F-7E15-B342-95DB-76D69CE4159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55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667512"/>
            <a:ext cx="10972800" cy="1421344"/>
          </a:xfrm>
        </p:spPr>
        <p:txBody>
          <a:bodyPr>
            <a:normAutofit fontScale="90000"/>
          </a:bodyPr>
          <a:lstStyle/>
          <a:p>
            <a:r>
              <a:rPr lang="sl-SI" dirty="0"/>
              <a:t>V posodobljenem konceptu so predlagane sledeče novosti: 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09600" y="1609344"/>
            <a:ext cx="10972800" cy="4516819"/>
          </a:xfrm>
        </p:spPr>
        <p:txBody>
          <a:bodyPr>
            <a:normAutofit fontScale="70000" lnSpcReduction="20000"/>
          </a:bodyPr>
          <a:lstStyle/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sl-SI" dirty="0"/>
              <a:t>Natančneje je opredeljen in terminološko usklajen pojmovnik na področju nadarjenosti. </a:t>
            </a:r>
          </a:p>
          <a:p>
            <a:pPr marL="0" lvl="0" indent="0">
              <a:buClrTx/>
              <a:buNone/>
            </a:pPr>
            <a:endParaRPr lang="sl-SI" dirty="0"/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sl-SI" dirty="0"/>
              <a:t>Prepoznavanje in delo s potencialno nadarjenimi se začne v predšolskem obdobju (otroci z višjimi potenciali).</a:t>
            </a:r>
          </a:p>
          <a:p>
            <a:pPr marL="0" lvl="0" indent="0">
              <a:buClrTx/>
              <a:buNone/>
            </a:pPr>
            <a:endParaRPr lang="sl-SI" dirty="0"/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sl-SI" dirty="0"/>
              <a:t>Posodobljen je model prepoznavanja nadarjenih.</a:t>
            </a:r>
          </a:p>
          <a:p>
            <a:pPr marL="0" lvl="0" indent="0">
              <a:buClrTx/>
              <a:buNone/>
            </a:pPr>
            <a:endParaRPr lang="sl-SI" dirty="0"/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sl-SI" dirty="0"/>
              <a:t>Izpostavljen je pomen različnih didaktičnih pristopov pri delu s potencialno nadarjenimi otroki, učenci in dijaki ter nadarjenimi učenci in dijaki pri rednem pouku.</a:t>
            </a:r>
          </a:p>
          <a:p>
            <a:pPr marL="0" lvl="0" indent="0">
              <a:buClrTx/>
              <a:buNone/>
            </a:pPr>
            <a:endParaRPr lang="sl-SI" dirty="0"/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sl-SI" dirty="0"/>
              <a:t>Natančneje so opredeljene naloge mentorjev nadarjenim učencem in dijakom ter vloga in naloge koordinatorjev za delo z nadarjenimi.</a:t>
            </a:r>
          </a:p>
          <a:p>
            <a:pPr marL="0" lvl="0" indent="0">
              <a:buClrTx/>
              <a:buNone/>
            </a:pPr>
            <a:endParaRPr lang="sl-SI" dirty="0"/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sl-SI" dirty="0"/>
              <a:t>Izpostavljen je pomen dela s potencialno nadarjenimi in nadarjenimi iz ranljivih skupin (priseljenci, učenci iz drugačnega kulturnega in jezikovnega okolja, dvojno izjemni idr.).</a:t>
            </a:r>
          </a:p>
          <a:p>
            <a:pPr marL="0" lvl="0" indent="0">
              <a:buClrTx/>
              <a:buNone/>
            </a:pPr>
            <a:endParaRPr lang="sl-SI" dirty="0"/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sl-SI" dirty="0"/>
              <a:t>Posebej je izpostavljen pomen nadaljnjega izobraževanja in usposabljanja vseh strokovnih delavcev za prepoznavanje potencialno nadarjenih in izvajanje vzgojno-izobraževalnega dela s potencialno nadarjenimi in nadarjenimi otroki, učenci in dijaki.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Naslov prezentacije</a:t>
            </a:r>
            <a:endParaRPr lang="en-US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3A9F-7E15-B342-95DB-76D69CE4159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000" dirty="0"/>
              <a:t>POSKUS</a:t>
            </a:r>
            <a:br>
              <a:rPr lang="sl-SI" dirty="0"/>
            </a:br>
            <a:br>
              <a:rPr lang="sl-SI" dirty="0"/>
            </a:br>
            <a:endParaRPr lang="sl-SI" sz="16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09600" y="1508760"/>
            <a:ext cx="10972800" cy="4824663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endParaRPr lang="sl-SI" dirty="0"/>
          </a:p>
          <a:p>
            <a:pPr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sl-SI" altLang="sl-SI" sz="2000" dirty="0">
                <a:solidFill>
                  <a:schemeClr val="tx1"/>
                </a:solidFill>
              </a:rPr>
              <a:t>Načrt za uvedbo poskusa „</a:t>
            </a:r>
            <a:r>
              <a:rPr lang="sl-SI" altLang="sl-SI" sz="2000" i="1" dirty="0">
                <a:solidFill>
                  <a:schemeClr val="tx1"/>
                </a:solidFill>
              </a:rPr>
              <a:t>Uvajanje posodobljenega koncepta prepoznavanja in vzgojno-izobraževalnega dela z nadarjenimi“ </a:t>
            </a:r>
            <a:r>
              <a:rPr lang="sl-SI" altLang="sl-SI" sz="2000" dirty="0">
                <a:solidFill>
                  <a:schemeClr val="tx1"/>
                </a:solidFill>
              </a:rPr>
              <a:t> je potrdil SSSI na 219. seji 17. 2. 2022.</a:t>
            </a:r>
          </a:p>
          <a:p>
            <a:pPr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endParaRPr lang="sl-SI" altLang="sl-SI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sl-SI" altLang="sl-SI" sz="2000" dirty="0">
                <a:solidFill>
                  <a:schemeClr val="tx1"/>
                </a:solidFill>
              </a:rPr>
              <a:t>Trajanje poskusa: šol. leto 2022/23 in šol. leto 2023/24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sl-SI" altLang="sl-SI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sl-SI" altLang="sl-SI" sz="2000" dirty="0">
                <a:solidFill>
                  <a:schemeClr val="tx1"/>
                </a:solidFill>
              </a:rPr>
              <a:t>Temeljni razlog za uvedbo poskusa: </a:t>
            </a:r>
            <a:r>
              <a:rPr lang="sl-SI" altLang="sl-SI" sz="2000" dirty="0">
                <a:solidFill>
                  <a:schemeClr val="tx1"/>
                </a:solidFill>
                <a:ea typeface="Cambria" panose="02040503050406030204" pitchFamily="18" charset="0"/>
              </a:rPr>
              <a:t>p</a:t>
            </a:r>
            <a:r>
              <a:rPr lang="sl-SI" altLang="sl-SI" sz="2000" dirty="0">
                <a:solidFill>
                  <a:schemeClr val="tx1"/>
                </a:solidFill>
                <a:ea typeface="Cambria" panose="02040503050406030204" pitchFamily="18" charset="0"/>
                <a:cs typeface="Cambria" panose="02040503050406030204" pitchFamily="18" charset="0"/>
              </a:rPr>
              <a:t>reveriti ustreznost ključnih elementov posodobljenega koncepta v praksi.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sl-SI" altLang="sl-SI" sz="2000" dirty="0">
              <a:solidFill>
                <a:schemeClr val="tx1"/>
              </a:solidFill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sl-SI" sz="2000" dirty="0"/>
              <a:t>V poskus je vključenih 27 vzgojno-izobraževalnih zavodov (9 vrtcev, 9 OŠ, 9 SŠ), enakomerno razpršenih po vseh OE ZRSŠ.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sl-SI" sz="2000" dirty="0"/>
          </a:p>
          <a:p>
            <a:pPr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sl-SI" sz="2000" dirty="0"/>
              <a:t>Vrtci in šole so vstopili v poskus kot celota, metodologija zbiranja in analize podatkov pa se izvaja v izbranem oddelku: </a:t>
            </a:r>
          </a:p>
          <a:p>
            <a:pPr marL="756000">
              <a:spcBef>
                <a:spcPts val="0"/>
              </a:spcBef>
              <a:buClrTx/>
              <a:buFont typeface="Wingdings" panose="05000000000000000000" pitchFamily="2" charset="2"/>
              <a:buChar char="§"/>
            </a:pPr>
            <a:r>
              <a:rPr lang="sl-SI" sz="1700" dirty="0"/>
              <a:t>v enem oddelku v  2. starostnem obdobju (starost 4/5 let, 5/6 let), </a:t>
            </a:r>
          </a:p>
          <a:p>
            <a:pPr marL="756000">
              <a:spcBef>
                <a:spcPts val="0"/>
              </a:spcBef>
              <a:buClrTx/>
              <a:buFont typeface="Wingdings" panose="05000000000000000000" pitchFamily="2" charset="2"/>
              <a:buChar char="§"/>
            </a:pPr>
            <a:r>
              <a:rPr lang="sl-SI" sz="1700" dirty="0"/>
              <a:t>v enem oddelku 4. (5.) razreda in enem oddelku 6. (7.) razreda OŠ, </a:t>
            </a:r>
          </a:p>
          <a:p>
            <a:pPr marL="756000">
              <a:spcBef>
                <a:spcPts val="0"/>
              </a:spcBef>
              <a:buClrTx/>
              <a:buFont typeface="Wingdings" panose="05000000000000000000" pitchFamily="2" charset="2"/>
              <a:buChar char="§"/>
            </a:pPr>
            <a:r>
              <a:rPr lang="sl-SI" sz="1700" dirty="0"/>
              <a:t>v enem oddelku 1. (2.) letnika v SŠ.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sl-SI" sz="2000" dirty="0"/>
          </a:p>
          <a:p>
            <a:pPr>
              <a:buClrTx/>
              <a:buFont typeface="Wingdings" panose="05000000000000000000" pitchFamily="2" charset="2"/>
              <a:buChar char="Ø"/>
            </a:pPr>
            <a:endParaRPr lang="sl-SI" sz="2000" dirty="0"/>
          </a:p>
          <a:p>
            <a:pPr>
              <a:buClrTx/>
              <a:buFont typeface="Wingdings" panose="05000000000000000000" pitchFamily="2" charset="2"/>
              <a:buChar char="Ø"/>
            </a:pPr>
            <a:endParaRPr lang="sl-SI" altLang="sl-SI" sz="2000" dirty="0">
              <a:solidFill>
                <a:schemeClr val="tx1"/>
              </a:solidFill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endParaRPr lang="sl-SI" altLang="sl-SI" sz="2000" dirty="0">
              <a:solidFill>
                <a:schemeClr val="tx1"/>
              </a:solidFill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57200" lvl="1" indent="0">
              <a:buClrTx/>
              <a:buNone/>
            </a:pPr>
            <a:endParaRPr lang="sl-SI" altLang="sl-SI" sz="1900" dirty="0">
              <a:solidFill>
                <a:schemeClr val="tx1"/>
              </a:solidFill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57200" lvl="1" indent="0">
              <a:buNone/>
            </a:pPr>
            <a:endParaRPr lang="sl-SI" altLang="sl-SI" sz="1200" dirty="0">
              <a:latin typeface="Corbel" panose="020B0503020204020204" pitchFamily="34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>
              <a:buFontTx/>
              <a:buChar char="-"/>
            </a:pPr>
            <a:endParaRPr lang="sl-SI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3A9F-7E15-B342-95DB-76D69CE4159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15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61416" y="945856"/>
            <a:ext cx="10972800" cy="1143000"/>
          </a:xfrm>
        </p:spPr>
        <p:txBody>
          <a:bodyPr/>
          <a:lstStyle/>
          <a:p>
            <a:r>
              <a:rPr lang="sl-SI" dirty="0"/>
              <a:t>CILJI POSKUSA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09600" y="1901952"/>
            <a:ext cx="10972800" cy="422421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sl-SI" sz="1800" dirty="0">
                <a:solidFill>
                  <a:schemeClr val="tx1"/>
                </a:solidFill>
                <a:latin typeface="Corbel" panose="020B0503020204020204" pitchFamily="34" charset="0"/>
              </a:rPr>
              <a:t>VRTEC: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sl-SI" sz="18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>
              <a:spcBef>
                <a:spcPts val="0"/>
              </a:spcBef>
              <a:buClrTx/>
              <a:buFont typeface="Wingdings" panose="05000000000000000000" pitchFamily="2" charset="2"/>
              <a:buChar char="Ø"/>
              <a:defRPr/>
            </a:pPr>
            <a:r>
              <a:rPr lang="sl-SI" sz="1800" dirty="0">
                <a:solidFill>
                  <a:schemeClr val="tx1"/>
                </a:solidFill>
                <a:latin typeface="Corbel" panose="020B0503020204020204" pitchFamily="34" charset="0"/>
              </a:rPr>
              <a:t>Uvesti proces prepoznavanja potencialno nadarjenih otrok (otrok z višjimi potenciali) v 2. starostno obdobje in VI delo z njimi.</a:t>
            </a:r>
          </a:p>
          <a:p>
            <a:pPr marL="0" indent="0">
              <a:spcBef>
                <a:spcPts val="0"/>
              </a:spcBef>
              <a:buClrTx/>
              <a:buNone/>
              <a:defRPr/>
            </a:pPr>
            <a:endParaRPr lang="sl-SI" sz="18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  <a:defRPr/>
            </a:pPr>
            <a:endParaRPr lang="sl-SI" sz="18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  <a:defRPr/>
            </a:pPr>
            <a:r>
              <a:rPr lang="sl-SI" sz="1800" dirty="0">
                <a:solidFill>
                  <a:schemeClr val="tx1"/>
                </a:solidFill>
                <a:latin typeface="Corbel" panose="020B0503020204020204" pitchFamily="34" charset="0"/>
              </a:rPr>
              <a:t>OSNOVNA  IN SREDNJA ŠOLA:</a:t>
            </a:r>
          </a:p>
          <a:p>
            <a:pPr marL="0" indent="0">
              <a:spcBef>
                <a:spcPts val="0"/>
              </a:spcBef>
              <a:buClrTx/>
              <a:buNone/>
              <a:defRPr/>
            </a:pPr>
            <a:endParaRPr lang="sl-SI" sz="18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>
              <a:spcBef>
                <a:spcPts val="0"/>
              </a:spcBef>
              <a:buClrTx/>
              <a:buFont typeface="Wingdings" panose="05000000000000000000" pitchFamily="2" charset="2"/>
              <a:buChar char="Ø"/>
              <a:defRPr/>
            </a:pPr>
            <a:r>
              <a:rPr lang="sl-SI" sz="1800" dirty="0">
                <a:solidFill>
                  <a:schemeClr val="tx1"/>
                </a:solidFill>
                <a:latin typeface="Corbel" panose="020B0503020204020204" pitchFamily="34" charset="0"/>
              </a:rPr>
              <a:t>Uvesti posodobljen model prepoznavanja nadarjenih učencev OŠ in dijakov v srednješolskih programih.</a:t>
            </a:r>
          </a:p>
          <a:p>
            <a:pPr>
              <a:spcBef>
                <a:spcPts val="0"/>
              </a:spcBef>
              <a:buClrTx/>
              <a:buFont typeface="Wingdings" panose="05000000000000000000" pitchFamily="2" charset="2"/>
              <a:buChar char="Ø"/>
              <a:defRPr/>
            </a:pPr>
            <a:r>
              <a:rPr lang="sl-SI" sz="1800" dirty="0">
                <a:solidFill>
                  <a:schemeClr val="tx1"/>
                </a:solidFill>
                <a:latin typeface="Corbel" panose="020B0503020204020204" pitchFamily="34" charset="0"/>
              </a:rPr>
              <a:t>Uvesti načrtovanje in izvajanje raznolikih dejavnosti za potencialno nadarjene in nadarjene učence/dijake (tudi za učence/dijake iz ranljivih skupin) v okviru različnih oblik dela obveznega in razširjenega programa osnovne šole in v okviru različnih oblik dela programa srednje šole. </a:t>
            </a:r>
          </a:p>
          <a:p>
            <a:pPr marL="0" indent="0">
              <a:buFontTx/>
              <a:buNone/>
              <a:defRPr/>
            </a:pPr>
            <a:endParaRPr lang="sl-SI" dirty="0">
              <a:solidFill>
                <a:srgbClr val="00B0F0"/>
              </a:solidFill>
              <a:latin typeface="Corbel" panose="020B0503020204020204" pitchFamily="34" charset="0"/>
            </a:endParaRPr>
          </a:p>
          <a:p>
            <a:pPr marL="0" indent="0">
              <a:buFontTx/>
              <a:buNone/>
              <a:defRPr/>
            </a:pPr>
            <a:endParaRPr lang="sl-SI" dirty="0">
              <a:solidFill>
                <a:srgbClr val="00B0F0"/>
              </a:solidFill>
              <a:latin typeface="Corbel" panose="020B0503020204020204" pitchFamily="34" charset="0"/>
            </a:endParaRPr>
          </a:p>
          <a:p>
            <a:pPr marL="0" indent="0">
              <a:buFontTx/>
              <a:buNone/>
              <a:defRPr/>
            </a:pPr>
            <a:endParaRPr lang="sl-SI" sz="1800" dirty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Naslov prezentacije</a:t>
            </a:r>
            <a:endParaRPr lang="en-US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3A9F-7E15-B342-95DB-76D69CE4159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94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CILJI POSKUSA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09600" y="2088856"/>
            <a:ext cx="10972800" cy="4037307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Ø"/>
              <a:defRPr/>
            </a:pPr>
            <a:r>
              <a:rPr lang="sl-SI" sz="2000" dirty="0">
                <a:solidFill>
                  <a:schemeClr val="tx1"/>
                </a:solidFill>
              </a:rPr>
              <a:t>Povečati raznolikost pristopov pri delu s potencialno nadarjenimi in nadarjenimi v osnovnih in srednjih šolah.</a:t>
            </a:r>
          </a:p>
          <a:p>
            <a:pPr marL="0" indent="0">
              <a:buClrTx/>
              <a:buNone/>
              <a:defRPr/>
            </a:pPr>
            <a:endParaRPr lang="sl-SI" sz="2000" dirty="0">
              <a:solidFill>
                <a:schemeClr val="tx1"/>
              </a:solidFill>
            </a:endParaRPr>
          </a:p>
          <a:p>
            <a:pPr>
              <a:buClrTx/>
              <a:buFont typeface="Wingdings" panose="05000000000000000000" pitchFamily="2" charset="2"/>
              <a:buChar char="Ø"/>
              <a:defRPr/>
            </a:pPr>
            <a:r>
              <a:rPr lang="sl-SI" sz="2000" dirty="0">
                <a:solidFill>
                  <a:schemeClr val="tx1"/>
                </a:solidFill>
              </a:rPr>
              <a:t>Podpreti učitelje v njihovem odnosu do potencialno nadarjenih in nadarjenih ter VI dela z njimi. </a:t>
            </a:r>
          </a:p>
          <a:p>
            <a:pPr marL="0" indent="0">
              <a:buClrTx/>
              <a:buNone/>
              <a:defRPr/>
            </a:pPr>
            <a:endParaRPr lang="sl-SI" sz="2000" dirty="0">
              <a:solidFill>
                <a:schemeClr val="tx1"/>
              </a:solidFill>
            </a:endParaRPr>
          </a:p>
          <a:p>
            <a:pPr>
              <a:buClrTx/>
              <a:buFont typeface="Wingdings" panose="05000000000000000000" pitchFamily="2" charset="2"/>
              <a:buChar char="Ø"/>
              <a:defRPr/>
            </a:pPr>
            <a:r>
              <a:rPr lang="sl-SI" sz="2000" dirty="0">
                <a:solidFill>
                  <a:schemeClr val="tx1"/>
                </a:solidFill>
              </a:rPr>
              <a:t>Prevetriti in preveriti novo opredeljene vloge mentorjev in koordinatorjev v praksi.</a:t>
            </a:r>
          </a:p>
          <a:p>
            <a:pPr marL="0" indent="0">
              <a:buClrTx/>
              <a:buNone/>
              <a:defRPr/>
            </a:pPr>
            <a:endParaRPr lang="sl-SI" sz="2000" dirty="0">
              <a:solidFill>
                <a:schemeClr val="tx1"/>
              </a:solidFill>
            </a:endParaRPr>
          </a:p>
          <a:p>
            <a:pPr marL="0" indent="0">
              <a:buClrTx/>
              <a:buNone/>
              <a:defRPr/>
            </a:pPr>
            <a:endParaRPr lang="sl-SI" sz="2000" dirty="0">
              <a:solidFill>
                <a:schemeClr val="tx1"/>
              </a:solidFill>
            </a:endParaRPr>
          </a:p>
          <a:p>
            <a:pPr marL="0" indent="0">
              <a:buFontTx/>
              <a:buNone/>
              <a:defRPr/>
            </a:pPr>
            <a:endParaRPr lang="sl-SI" dirty="0">
              <a:solidFill>
                <a:srgbClr val="00B0F0"/>
              </a:solidFill>
              <a:latin typeface="Corbel" panose="020B0503020204020204" pitchFamily="34" charset="0"/>
            </a:endParaRPr>
          </a:p>
          <a:p>
            <a:endParaRPr lang="sl-SI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Naslov prezentacije</a:t>
            </a:r>
            <a:endParaRPr lang="en-US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3A9F-7E15-B342-95DB-76D69CE4159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51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CBD1F-A40E-525C-DBA1-A56F4C7BB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6392"/>
            <a:ext cx="10972800" cy="1482464"/>
          </a:xfrm>
        </p:spPr>
        <p:txBody>
          <a:bodyPr>
            <a:normAutofit/>
          </a:bodyPr>
          <a:lstStyle/>
          <a:p>
            <a:r>
              <a:rPr lang="sl-SI" dirty="0"/>
              <a:t>PRVE UGOTOVITVE POSKUSA</a:t>
            </a:r>
            <a:br>
              <a:rPr lang="sl-SI" dirty="0"/>
            </a:b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8289F-CE0F-AFBB-FD7A-FE2E566FE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63040"/>
            <a:ext cx="10710672" cy="4986300"/>
          </a:xfrm>
        </p:spPr>
        <p:txBody>
          <a:bodyPr>
            <a:noAutofit/>
          </a:bodyPr>
          <a:lstStyle/>
          <a:p>
            <a:pPr marL="285750" indent="-285750"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sl-SI" sz="2000" dirty="0"/>
              <a:t>KLJUČNI POVZETKI – KAŽEJO SE POZITIVNI UČINKI POSKUSA</a:t>
            </a:r>
          </a:p>
          <a:p>
            <a:pPr>
              <a:spcBef>
                <a:spcPts val="0"/>
              </a:spcBef>
              <a:buClrTx/>
            </a:pPr>
            <a:endParaRPr lang="sl-SI" sz="2000" dirty="0"/>
          </a:p>
          <a:p>
            <a:pPr marL="285750" indent="-285750"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sl-SI" sz="2000" dirty="0"/>
              <a:t>Vzgojiteljice bolj sistematično opazujejo otroke in se nanje odzivajo. </a:t>
            </a:r>
          </a:p>
          <a:p>
            <a:pPr>
              <a:spcBef>
                <a:spcPts val="0"/>
              </a:spcBef>
              <a:buClrTx/>
            </a:pPr>
            <a:endParaRPr lang="sl-SI" sz="2000" dirty="0"/>
          </a:p>
          <a:p>
            <a:pPr marL="285750" indent="-285750"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sl-SI" sz="2000" dirty="0"/>
              <a:t>Sodelovanje med učitelji se je okrepilo, več je medpredmetnega povezovanja, več prostora za profesionalno rast (izziv DIP in drugih prilagoditev učnega okolja).</a:t>
            </a:r>
          </a:p>
          <a:p>
            <a:pPr>
              <a:spcBef>
                <a:spcPts val="0"/>
              </a:spcBef>
              <a:buClrTx/>
            </a:pPr>
            <a:endParaRPr lang="sl-SI" sz="2000" dirty="0"/>
          </a:p>
          <a:p>
            <a:pPr marL="285750" indent="-285750"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sl-SI" sz="2000" dirty="0"/>
              <a:t>Boljše je prepoznavanje potencialne nadarjenosti in bolj poglobljeno razumevanje koncepta ter nadarjenosti nasploh ter pomembnost timskega pristopa pri obravnavi učencev in dijakov.</a:t>
            </a:r>
          </a:p>
          <a:p>
            <a:pPr>
              <a:spcBef>
                <a:spcPts val="0"/>
              </a:spcBef>
              <a:buClrTx/>
            </a:pPr>
            <a:endParaRPr lang="sl-SI" sz="2000" dirty="0"/>
          </a:p>
          <a:p>
            <a:pPr marL="285750" indent="-285750"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sl-SI" sz="2000" dirty="0"/>
              <a:t>V VI proces učitelji in vzgojitelji bolj vključujejo strategije formativnega spremljanja, prepoznavajo njihovo uporabno vrednost; pri delu z nadarjenimi v šoli se še posebej izpostavlja samoregulacija učenja. </a:t>
            </a:r>
          </a:p>
          <a:p>
            <a:pPr>
              <a:spcBef>
                <a:spcPts val="0"/>
              </a:spcBef>
              <a:buClrTx/>
            </a:pPr>
            <a:endParaRPr lang="sl-SI" sz="2000" dirty="0"/>
          </a:p>
          <a:p>
            <a:pPr marL="285750" indent="-285750"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sl-SI" sz="2000" dirty="0"/>
              <a:t>Strokovni delavci potrebujejo več ozaveščenosti, podpore, spodbud in usposabljanja za učinkovito spodbujanje razvoja nadarjenosti. </a:t>
            </a:r>
          </a:p>
          <a:p>
            <a:pPr algn="ctr">
              <a:spcBef>
                <a:spcPts val="0"/>
              </a:spcBef>
              <a:buClrTx/>
            </a:pPr>
            <a:r>
              <a:rPr lang="sl-SI" sz="1600" i="1" dirty="0"/>
              <a:t>Za spreminjanje didaktike posameznika in skupnosti, je potreben čas.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A08A76-10D0-804D-2177-22FB6F601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3A9F-7E15-B342-95DB-76D69CE4159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42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544F3C6-00B9-AF80-B0B6-D78E8E9809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sl-SI" dirty="0"/>
            </a:br>
            <a:r>
              <a:rPr lang="sl-SI" dirty="0"/>
              <a:t>HVALA ZA VAŠO POZORNOST.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253150224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zrss124">
      <a:dk1>
        <a:srgbClr val="000000"/>
      </a:dk1>
      <a:lt1>
        <a:srgbClr val="FFFFFF"/>
      </a:lt1>
      <a:dk2>
        <a:srgbClr val="007C92"/>
      </a:dk2>
      <a:lt2>
        <a:srgbClr val="EAE8E3"/>
      </a:lt2>
      <a:accent1>
        <a:srgbClr val="0086A8"/>
      </a:accent1>
      <a:accent2>
        <a:srgbClr val="00C0B5"/>
      </a:accent2>
      <a:accent3>
        <a:srgbClr val="FF5C3E"/>
      </a:accent3>
      <a:accent4>
        <a:srgbClr val="FF9300"/>
      </a:accent4>
      <a:accent5>
        <a:srgbClr val="003C4C"/>
      </a:accent5>
      <a:accent6>
        <a:srgbClr val="006C79"/>
      </a:accent6>
      <a:hlink>
        <a:srgbClr val="00C8FF"/>
      </a:hlink>
      <a:folHlink>
        <a:srgbClr val="00D3B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381B1CA578535488CD3B4E51027B68D" ma:contentTypeVersion="11" ma:contentTypeDescription="Ustvari nov dokument." ma:contentTypeScope="" ma:versionID="3e090a41dec3d036f381cfa921a076a8">
  <xsd:schema xmlns:xsd="http://www.w3.org/2001/XMLSchema" xmlns:xs="http://www.w3.org/2001/XMLSchema" xmlns:p="http://schemas.microsoft.com/office/2006/metadata/properties" xmlns:ns2="d4bfc8c4-59c3-42f2-b46a-7a21111fae7b" xmlns:ns3="54479ce6-1160-4452-9f4d-f12712d66490" targetNamespace="http://schemas.microsoft.com/office/2006/metadata/properties" ma:root="true" ma:fieldsID="6a506a39d77ce65787be05dfcf77f3b7" ns2:_="" ns3:_="">
    <xsd:import namespace="d4bfc8c4-59c3-42f2-b46a-7a21111fae7b"/>
    <xsd:import namespace="54479ce6-1160-4452-9f4d-f12712d664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bfc8c4-59c3-42f2-b46a-7a21111fae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Oznake slike" ma:readOnly="false" ma:fieldId="{5cf76f15-5ced-4ddc-b409-7134ff3c332f}" ma:taxonomyMulti="true" ma:sspId="8672001a-a426-428b-916b-40e63e7c60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479ce6-1160-4452-9f4d-f12712d6649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3e99f29-6963-4b2e-89c6-57162ba83200}" ma:internalName="TaxCatchAll" ma:showField="CatchAllData" ma:web="54479ce6-1160-4452-9f4d-f12712d664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4479ce6-1160-4452-9f4d-f12712d66490" xsi:nil="true"/>
    <lcf76f155ced4ddcb4097134ff3c332f xmlns="d4bfc8c4-59c3-42f2-b46a-7a21111fae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51A90F6-26C1-46AD-95B6-7E4B7FD65D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bfc8c4-59c3-42f2-b46a-7a21111fae7b"/>
    <ds:schemaRef ds:uri="54479ce6-1160-4452-9f4d-f12712d664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711AC7-F40C-4390-A975-03055E443A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75AB41-B409-49D0-8953-8CF346BD2201}">
  <ds:schemaRefs>
    <ds:schemaRef ds:uri="http://purl.org/dc/dcmitype/"/>
    <ds:schemaRef ds:uri="http://schemas.microsoft.com/office/2006/metadata/properties"/>
    <ds:schemaRef ds:uri="http://purl.org/dc/elements/1.1/"/>
    <ds:schemaRef ds:uri="54479ce6-1160-4452-9f4d-f12712d66490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d4bfc8c4-59c3-42f2-b46a-7a21111fae7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</TotalTime>
  <Words>860</Words>
  <Application>Microsoft Office PowerPoint</Application>
  <PresentationFormat>Širokozaslonsko</PresentationFormat>
  <Paragraphs>96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4" baseType="lpstr">
      <vt:lpstr>Arial</vt:lpstr>
      <vt:lpstr>Calibri</vt:lpstr>
      <vt:lpstr>Corbel</vt:lpstr>
      <vt:lpstr>Wingdings</vt:lpstr>
      <vt:lpstr>Default Theme</vt:lpstr>
      <vt:lpstr>Poskus „Uvajanje posodobljenega koncepta prepoznavanja in vzgojno-izobraževalnega dela z nadarjenimi“</vt:lpstr>
      <vt:lpstr>DELO Z NADARJENIMI </vt:lpstr>
      <vt:lpstr>IZHODIŠČA ZA DELO Z NADARJENIMI</vt:lpstr>
      <vt:lpstr>V posodobljenem konceptu so predlagane sledeče novosti:  </vt:lpstr>
      <vt:lpstr>POSKUS  </vt:lpstr>
      <vt:lpstr>CILJI POSKUSA</vt:lpstr>
      <vt:lpstr>CILJI POSKUSA</vt:lpstr>
      <vt:lpstr>PRVE UGOTOVITVE POSKUSA </vt:lpstr>
      <vt:lpstr> HVALA ZA VAŠO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 prezentacije</dc:title>
  <dc:creator>Microsoft Office User</dc:creator>
  <cp:lastModifiedBy>Sebastijan Magdič</cp:lastModifiedBy>
  <cp:revision>91</cp:revision>
  <cp:lastPrinted>2023-11-21T09:52:39Z</cp:lastPrinted>
  <dcterms:created xsi:type="dcterms:W3CDTF">2023-01-05T09:10:29Z</dcterms:created>
  <dcterms:modified xsi:type="dcterms:W3CDTF">2023-11-22T09:07:02Z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0x0101000381B1CA578535488CD3B4E51027B68D</vt:lpwstr>
  </property>
</Properties>
</file>