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1"/>
  </p:sldMasterIdLst>
  <p:notesMasterIdLst>
    <p:notesMasterId r:id="rId16"/>
  </p:notesMasterIdLst>
  <p:handoutMasterIdLst>
    <p:handoutMasterId r:id="rId17"/>
  </p:handoutMasterIdLst>
  <p:sldIdLst>
    <p:sldId id="266" r:id="rId2"/>
    <p:sldId id="287" r:id="rId3"/>
    <p:sldId id="274" r:id="rId4"/>
    <p:sldId id="275" r:id="rId5"/>
    <p:sldId id="276" r:id="rId6"/>
    <p:sldId id="278" r:id="rId7"/>
    <p:sldId id="279" r:id="rId8"/>
    <p:sldId id="280" r:id="rId9"/>
    <p:sldId id="281" r:id="rId10"/>
    <p:sldId id="282" r:id="rId11"/>
    <p:sldId id="283" r:id="rId12"/>
    <p:sldId id="284" r:id="rId13"/>
    <p:sldId id="285" r:id="rId14"/>
    <p:sldId id="286" r:id="rId15"/>
  </p:sldIdLst>
  <p:sldSz cx="9144000" cy="6858000" type="screen4x3"/>
  <p:notesSz cx="6784975" cy="9929813"/>
  <p:defaultTextStyle>
    <a:defPPr>
      <a:defRPr lang="en-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432FF"/>
    <a:srgbClr val="009193"/>
    <a:srgbClr val="FF9300"/>
    <a:srgbClr val="942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12"/>
    <p:restoredTop sz="94699"/>
  </p:normalViewPr>
  <p:slideViewPr>
    <p:cSldViewPr>
      <p:cViewPr varScale="1">
        <p:scale>
          <a:sx n="164" d="100"/>
          <a:sy n="164" d="100"/>
        </p:scale>
        <p:origin x="3112"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4678047F-6ECB-B208-9520-89591F3A8170}"/>
              </a:ext>
            </a:extLst>
          </p:cNvPr>
          <p:cNvSpPr>
            <a:spLocks noGrp="1" noChangeArrowheads="1"/>
          </p:cNvSpPr>
          <p:nvPr>
            <p:ph type="hdr" sz="quarter"/>
          </p:nvPr>
        </p:nvSpPr>
        <p:spPr bwMode="auto">
          <a:xfrm>
            <a:off x="0" y="0"/>
            <a:ext cx="29400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ea typeface="+mn-ea"/>
              </a:defRPr>
            </a:lvl1pPr>
          </a:lstStyle>
          <a:p>
            <a:pPr>
              <a:defRPr/>
            </a:pPr>
            <a:endParaRPr lang="sl-SI" altLang="sl-SI"/>
          </a:p>
        </p:txBody>
      </p:sp>
      <p:sp>
        <p:nvSpPr>
          <p:cNvPr id="45059" name="Rectangle 3">
            <a:extLst>
              <a:ext uri="{FF2B5EF4-FFF2-40B4-BE49-F238E27FC236}">
                <a16:creationId xmlns:a16="http://schemas.microsoft.com/office/drawing/2014/main" id="{F26A633A-8A68-57E3-64BE-2EE21A89AE90}"/>
              </a:ext>
            </a:extLst>
          </p:cNvPr>
          <p:cNvSpPr>
            <a:spLocks noGrp="1" noChangeArrowheads="1"/>
          </p:cNvSpPr>
          <p:nvPr>
            <p:ph type="dt" sz="quarter" idx="1"/>
          </p:nvPr>
        </p:nvSpPr>
        <p:spPr bwMode="auto">
          <a:xfrm>
            <a:off x="3843338" y="0"/>
            <a:ext cx="29400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ea typeface="+mn-ea"/>
              </a:defRPr>
            </a:lvl1pPr>
          </a:lstStyle>
          <a:p>
            <a:pPr>
              <a:defRPr/>
            </a:pPr>
            <a:endParaRPr lang="sl-SI" altLang="sl-SI"/>
          </a:p>
        </p:txBody>
      </p:sp>
      <p:sp>
        <p:nvSpPr>
          <p:cNvPr id="45060" name="Rectangle 4">
            <a:extLst>
              <a:ext uri="{FF2B5EF4-FFF2-40B4-BE49-F238E27FC236}">
                <a16:creationId xmlns:a16="http://schemas.microsoft.com/office/drawing/2014/main" id="{B346C182-E574-FFE1-CD6D-2446F3842470}"/>
              </a:ext>
            </a:extLst>
          </p:cNvPr>
          <p:cNvSpPr>
            <a:spLocks noGrp="1" noChangeArrowheads="1"/>
          </p:cNvSpPr>
          <p:nvPr>
            <p:ph type="ftr" sz="quarter" idx="2"/>
          </p:nvPr>
        </p:nvSpPr>
        <p:spPr bwMode="auto">
          <a:xfrm>
            <a:off x="0" y="9431338"/>
            <a:ext cx="29400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ea typeface="+mn-ea"/>
              </a:defRPr>
            </a:lvl1pPr>
          </a:lstStyle>
          <a:p>
            <a:pPr>
              <a:defRPr/>
            </a:pPr>
            <a:endParaRPr lang="sl-SI" altLang="sl-SI"/>
          </a:p>
        </p:txBody>
      </p:sp>
      <p:sp>
        <p:nvSpPr>
          <p:cNvPr id="45061" name="Rectangle 5">
            <a:extLst>
              <a:ext uri="{FF2B5EF4-FFF2-40B4-BE49-F238E27FC236}">
                <a16:creationId xmlns:a16="http://schemas.microsoft.com/office/drawing/2014/main" id="{F19EC9B0-360C-C9A0-F23B-8EEB77C9CE0B}"/>
              </a:ext>
            </a:extLst>
          </p:cNvPr>
          <p:cNvSpPr>
            <a:spLocks noGrp="1" noChangeArrowheads="1"/>
          </p:cNvSpPr>
          <p:nvPr>
            <p:ph type="sldNum" sz="quarter" idx="3"/>
          </p:nvPr>
        </p:nvSpPr>
        <p:spPr bwMode="auto">
          <a:xfrm>
            <a:off x="3843338" y="9431338"/>
            <a:ext cx="29400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8BA5B1CC-8C62-9D43-938A-D0697F340169}" type="slidenum">
              <a:rPr lang="sl-SI" altLang="en-SI"/>
              <a:pPr/>
              <a:t>‹#›</a:t>
            </a:fld>
            <a:endParaRPr lang="sl-SI" altLang="en-SI"/>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55FABB84-B298-035C-2462-A73F603B2612}"/>
              </a:ext>
            </a:extLst>
          </p:cNvPr>
          <p:cNvSpPr>
            <a:spLocks noGrp="1" noChangeArrowheads="1"/>
          </p:cNvSpPr>
          <p:nvPr>
            <p:ph type="hdr" sz="quarter"/>
          </p:nvPr>
        </p:nvSpPr>
        <p:spPr bwMode="auto">
          <a:xfrm>
            <a:off x="0" y="0"/>
            <a:ext cx="29400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ea typeface="+mn-ea"/>
              </a:defRPr>
            </a:lvl1pPr>
          </a:lstStyle>
          <a:p>
            <a:pPr>
              <a:defRPr/>
            </a:pPr>
            <a:endParaRPr lang="sl-SI" altLang="sl-SI"/>
          </a:p>
        </p:txBody>
      </p:sp>
      <p:sp>
        <p:nvSpPr>
          <p:cNvPr id="48131" name="Rectangle 3">
            <a:extLst>
              <a:ext uri="{FF2B5EF4-FFF2-40B4-BE49-F238E27FC236}">
                <a16:creationId xmlns:a16="http://schemas.microsoft.com/office/drawing/2014/main" id="{6D03D079-91B0-CBF3-E102-2628EC8F27D2}"/>
              </a:ext>
            </a:extLst>
          </p:cNvPr>
          <p:cNvSpPr>
            <a:spLocks noGrp="1" noChangeArrowheads="1"/>
          </p:cNvSpPr>
          <p:nvPr>
            <p:ph type="dt" idx="1"/>
          </p:nvPr>
        </p:nvSpPr>
        <p:spPr bwMode="auto">
          <a:xfrm>
            <a:off x="3843338" y="0"/>
            <a:ext cx="29400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ea typeface="+mn-ea"/>
              </a:defRPr>
            </a:lvl1pPr>
          </a:lstStyle>
          <a:p>
            <a:pPr>
              <a:defRPr/>
            </a:pPr>
            <a:endParaRPr lang="sl-SI" altLang="sl-SI"/>
          </a:p>
        </p:txBody>
      </p:sp>
      <p:sp>
        <p:nvSpPr>
          <p:cNvPr id="3076" name="Rectangle 4">
            <a:extLst>
              <a:ext uri="{FF2B5EF4-FFF2-40B4-BE49-F238E27FC236}">
                <a16:creationId xmlns:a16="http://schemas.microsoft.com/office/drawing/2014/main" id="{797972DA-9F91-8DCD-FB09-A6E3A6F84A22}"/>
              </a:ext>
            </a:extLst>
          </p:cNvPr>
          <p:cNvSpPr>
            <a:spLocks noGrp="1" noRot="1" noChangeAspect="1" noChangeArrowheads="1" noTextEdit="1"/>
          </p:cNvSpPr>
          <p:nvPr>
            <p:ph type="sldImg" idx="2"/>
          </p:nvPr>
        </p:nvSpPr>
        <p:spPr bwMode="auto">
          <a:xfrm>
            <a:off x="909638" y="744538"/>
            <a:ext cx="4965700" cy="3724275"/>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 uri="{FAA26D3D-D897-4be2-8F04-BA451C77F1D7}">
              <ma14:placeholderFlag xmlns="" xmlns:ma14="http://schemas.microsoft.com/office/mac/drawingml/2011/main" val="1"/>
            </a:ext>
          </a:extLst>
        </p:spPr>
      </p:sp>
      <p:sp>
        <p:nvSpPr>
          <p:cNvPr id="48133" name="Rectangle 5">
            <a:extLst>
              <a:ext uri="{FF2B5EF4-FFF2-40B4-BE49-F238E27FC236}">
                <a16:creationId xmlns:a16="http://schemas.microsoft.com/office/drawing/2014/main" id="{3AC0DCC5-0551-5F60-80A1-2738EB668208}"/>
              </a:ext>
            </a:extLst>
          </p:cNvPr>
          <p:cNvSpPr>
            <a:spLocks noGrp="1" noChangeArrowheads="1"/>
          </p:cNvSpPr>
          <p:nvPr>
            <p:ph type="body" sz="quarter" idx="3"/>
          </p:nvPr>
        </p:nvSpPr>
        <p:spPr bwMode="auto">
          <a:xfrm>
            <a:off x="677863" y="4716463"/>
            <a:ext cx="5429250" cy="446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en-SI"/>
              <a:t>Kliknite, če želite urediti sloge besedila matrice</a:t>
            </a:r>
          </a:p>
          <a:p>
            <a:pPr lvl="1"/>
            <a:r>
              <a:rPr lang="sl-SI" altLang="en-SI"/>
              <a:t>Druga raven</a:t>
            </a:r>
          </a:p>
          <a:p>
            <a:pPr lvl="2"/>
            <a:r>
              <a:rPr lang="sl-SI" altLang="en-SI"/>
              <a:t>Tretja raven</a:t>
            </a:r>
          </a:p>
          <a:p>
            <a:pPr lvl="3"/>
            <a:r>
              <a:rPr lang="sl-SI" altLang="en-SI"/>
              <a:t>Četrta raven</a:t>
            </a:r>
          </a:p>
          <a:p>
            <a:pPr lvl="4"/>
            <a:r>
              <a:rPr lang="sl-SI" altLang="en-SI"/>
              <a:t>Peta raven</a:t>
            </a:r>
          </a:p>
        </p:txBody>
      </p:sp>
      <p:sp>
        <p:nvSpPr>
          <p:cNvPr id="48134" name="Rectangle 6">
            <a:extLst>
              <a:ext uri="{FF2B5EF4-FFF2-40B4-BE49-F238E27FC236}">
                <a16:creationId xmlns:a16="http://schemas.microsoft.com/office/drawing/2014/main" id="{A2253DB3-49FA-AB0C-5900-E77C16B1B46B}"/>
              </a:ext>
            </a:extLst>
          </p:cNvPr>
          <p:cNvSpPr>
            <a:spLocks noGrp="1" noChangeArrowheads="1"/>
          </p:cNvSpPr>
          <p:nvPr>
            <p:ph type="ftr" sz="quarter" idx="4"/>
          </p:nvPr>
        </p:nvSpPr>
        <p:spPr bwMode="auto">
          <a:xfrm>
            <a:off x="0" y="9431338"/>
            <a:ext cx="29400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ea typeface="+mn-ea"/>
              </a:defRPr>
            </a:lvl1pPr>
          </a:lstStyle>
          <a:p>
            <a:pPr>
              <a:defRPr/>
            </a:pPr>
            <a:endParaRPr lang="sl-SI" altLang="sl-SI"/>
          </a:p>
        </p:txBody>
      </p:sp>
      <p:sp>
        <p:nvSpPr>
          <p:cNvPr id="48135" name="Rectangle 7">
            <a:extLst>
              <a:ext uri="{FF2B5EF4-FFF2-40B4-BE49-F238E27FC236}">
                <a16:creationId xmlns:a16="http://schemas.microsoft.com/office/drawing/2014/main" id="{7F64D527-BE53-90E1-FB99-905D4FE8C6FA}"/>
              </a:ext>
            </a:extLst>
          </p:cNvPr>
          <p:cNvSpPr>
            <a:spLocks noGrp="1" noChangeArrowheads="1"/>
          </p:cNvSpPr>
          <p:nvPr>
            <p:ph type="sldNum" sz="quarter" idx="5"/>
          </p:nvPr>
        </p:nvSpPr>
        <p:spPr bwMode="auto">
          <a:xfrm>
            <a:off x="3843338" y="9431338"/>
            <a:ext cx="29400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0A3B04D7-9D30-314C-A7E0-FA6D17B963B6}" type="slidenum">
              <a:rPr lang="sl-SI" altLang="en-SI"/>
              <a:pPr/>
              <a:t>‹#›</a:t>
            </a:fld>
            <a:endParaRPr lang="sl-SI" altLang="en-S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2</a:t>
            </a:fld>
            <a:endParaRPr lang="sl-SI" altLang="en-SI"/>
          </a:p>
        </p:txBody>
      </p:sp>
    </p:spTree>
    <p:extLst>
      <p:ext uri="{BB962C8B-B14F-4D97-AF65-F5344CB8AC3E}">
        <p14:creationId xmlns:p14="http://schemas.microsoft.com/office/powerpoint/2010/main" val="140355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11</a:t>
            </a:fld>
            <a:endParaRPr lang="sl-SI" altLang="en-SI"/>
          </a:p>
        </p:txBody>
      </p:sp>
    </p:spTree>
    <p:extLst>
      <p:ext uri="{BB962C8B-B14F-4D97-AF65-F5344CB8AC3E}">
        <p14:creationId xmlns:p14="http://schemas.microsoft.com/office/powerpoint/2010/main" val="751518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12</a:t>
            </a:fld>
            <a:endParaRPr lang="sl-SI" altLang="en-SI"/>
          </a:p>
        </p:txBody>
      </p:sp>
    </p:spTree>
    <p:extLst>
      <p:ext uri="{BB962C8B-B14F-4D97-AF65-F5344CB8AC3E}">
        <p14:creationId xmlns:p14="http://schemas.microsoft.com/office/powerpoint/2010/main" val="2921294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13</a:t>
            </a:fld>
            <a:endParaRPr lang="sl-SI" altLang="en-SI"/>
          </a:p>
        </p:txBody>
      </p:sp>
    </p:spTree>
    <p:extLst>
      <p:ext uri="{BB962C8B-B14F-4D97-AF65-F5344CB8AC3E}">
        <p14:creationId xmlns:p14="http://schemas.microsoft.com/office/powerpoint/2010/main" val="3466589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3</a:t>
            </a:fld>
            <a:endParaRPr lang="sl-SI" altLang="en-SI"/>
          </a:p>
        </p:txBody>
      </p:sp>
    </p:spTree>
    <p:extLst>
      <p:ext uri="{BB962C8B-B14F-4D97-AF65-F5344CB8AC3E}">
        <p14:creationId xmlns:p14="http://schemas.microsoft.com/office/powerpoint/2010/main" val="1964284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4</a:t>
            </a:fld>
            <a:endParaRPr lang="sl-SI" altLang="en-SI"/>
          </a:p>
        </p:txBody>
      </p:sp>
    </p:spTree>
    <p:extLst>
      <p:ext uri="{BB962C8B-B14F-4D97-AF65-F5344CB8AC3E}">
        <p14:creationId xmlns:p14="http://schemas.microsoft.com/office/powerpoint/2010/main" val="2679220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5</a:t>
            </a:fld>
            <a:endParaRPr lang="sl-SI" altLang="en-SI"/>
          </a:p>
        </p:txBody>
      </p:sp>
    </p:spTree>
    <p:extLst>
      <p:ext uri="{BB962C8B-B14F-4D97-AF65-F5344CB8AC3E}">
        <p14:creationId xmlns:p14="http://schemas.microsoft.com/office/powerpoint/2010/main" val="4204499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6</a:t>
            </a:fld>
            <a:endParaRPr lang="sl-SI" altLang="en-SI"/>
          </a:p>
        </p:txBody>
      </p:sp>
    </p:spTree>
    <p:extLst>
      <p:ext uri="{BB962C8B-B14F-4D97-AF65-F5344CB8AC3E}">
        <p14:creationId xmlns:p14="http://schemas.microsoft.com/office/powerpoint/2010/main" val="3301150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7</a:t>
            </a:fld>
            <a:endParaRPr lang="sl-SI" altLang="en-SI"/>
          </a:p>
        </p:txBody>
      </p:sp>
    </p:spTree>
    <p:extLst>
      <p:ext uri="{BB962C8B-B14F-4D97-AF65-F5344CB8AC3E}">
        <p14:creationId xmlns:p14="http://schemas.microsoft.com/office/powerpoint/2010/main" val="2702508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8</a:t>
            </a:fld>
            <a:endParaRPr lang="sl-SI" altLang="en-SI"/>
          </a:p>
        </p:txBody>
      </p:sp>
    </p:spTree>
    <p:extLst>
      <p:ext uri="{BB962C8B-B14F-4D97-AF65-F5344CB8AC3E}">
        <p14:creationId xmlns:p14="http://schemas.microsoft.com/office/powerpoint/2010/main" val="2526796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9</a:t>
            </a:fld>
            <a:endParaRPr lang="sl-SI" altLang="en-SI"/>
          </a:p>
        </p:txBody>
      </p:sp>
    </p:spTree>
    <p:extLst>
      <p:ext uri="{BB962C8B-B14F-4D97-AF65-F5344CB8AC3E}">
        <p14:creationId xmlns:p14="http://schemas.microsoft.com/office/powerpoint/2010/main" val="3541483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0A3B04D7-9D30-314C-A7E0-FA6D17B963B6}" type="slidenum">
              <a:rPr lang="sl-SI" altLang="en-SI" smtClean="0"/>
              <a:pPr/>
              <a:t>10</a:t>
            </a:fld>
            <a:endParaRPr lang="sl-SI" altLang="en-SI"/>
          </a:p>
        </p:txBody>
      </p:sp>
    </p:spTree>
    <p:extLst>
      <p:ext uri="{BB962C8B-B14F-4D97-AF65-F5344CB8AC3E}">
        <p14:creationId xmlns:p14="http://schemas.microsoft.com/office/powerpoint/2010/main" val="2019326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ADDA5-C2A6-6A73-2D3E-EE7FEBEEA3FD}"/>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endParaRPr lang="en-SI"/>
          </a:p>
        </p:txBody>
      </p:sp>
      <p:sp>
        <p:nvSpPr>
          <p:cNvPr id="3" name="Subtitle 2">
            <a:extLst>
              <a:ext uri="{FF2B5EF4-FFF2-40B4-BE49-F238E27FC236}">
                <a16:creationId xmlns:a16="http://schemas.microsoft.com/office/drawing/2014/main" id="{84685880-7E0B-1262-6629-D4C910B0E3F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SI"/>
          </a:p>
        </p:txBody>
      </p:sp>
      <p:sp>
        <p:nvSpPr>
          <p:cNvPr id="4" name="Date Placeholder 3">
            <a:extLst>
              <a:ext uri="{FF2B5EF4-FFF2-40B4-BE49-F238E27FC236}">
                <a16:creationId xmlns:a16="http://schemas.microsoft.com/office/drawing/2014/main" id="{7530F9D4-9065-3463-CCF6-C5E9A4FBCCA4}"/>
              </a:ext>
            </a:extLst>
          </p:cNvPr>
          <p:cNvSpPr>
            <a:spLocks noGrp="1"/>
          </p:cNvSpPr>
          <p:nvPr>
            <p:ph type="dt" sz="half" idx="10"/>
          </p:nvPr>
        </p:nvSpPr>
        <p:spPr/>
        <p:txBody>
          <a:bodyPr/>
          <a:lstStyle/>
          <a:p>
            <a:pPr>
              <a:defRPr/>
            </a:pPr>
            <a:endParaRPr lang="sl-SI" altLang="sl-SI"/>
          </a:p>
        </p:txBody>
      </p:sp>
      <p:sp>
        <p:nvSpPr>
          <p:cNvPr id="5" name="Footer Placeholder 4">
            <a:extLst>
              <a:ext uri="{FF2B5EF4-FFF2-40B4-BE49-F238E27FC236}">
                <a16:creationId xmlns:a16="http://schemas.microsoft.com/office/drawing/2014/main" id="{CB5F72A7-F543-021D-8972-36308583C2B5}"/>
              </a:ext>
            </a:extLst>
          </p:cNvPr>
          <p:cNvSpPr>
            <a:spLocks noGrp="1"/>
          </p:cNvSpPr>
          <p:nvPr>
            <p:ph type="ftr" sz="quarter" idx="11"/>
          </p:nvPr>
        </p:nvSpPr>
        <p:spPr/>
        <p:txBody>
          <a:bodyPr/>
          <a:lstStyle/>
          <a:p>
            <a:r>
              <a:rPr lang="sl-SI" altLang="en-SI"/>
              <a:t>OŠ Majde Vrhovnik, ravnateljica</a:t>
            </a:r>
          </a:p>
        </p:txBody>
      </p:sp>
      <p:sp>
        <p:nvSpPr>
          <p:cNvPr id="6" name="Slide Number Placeholder 5">
            <a:extLst>
              <a:ext uri="{FF2B5EF4-FFF2-40B4-BE49-F238E27FC236}">
                <a16:creationId xmlns:a16="http://schemas.microsoft.com/office/drawing/2014/main" id="{D512670C-3EAF-F764-2206-3D150B631C38}"/>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1865444280"/>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D295-9CE6-C928-C30B-6B917F32C868}"/>
              </a:ext>
            </a:extLst>
          </p:cNvPr>
          <p:cNvSpPr>
            <a:spLocks noGrp="1"/>
          </p:cNvSpPr>
          <p:nvPr>
            <p:ph type="title"/>
          </p:nvPr>
        </p:nvSpPr>
        <p:spPr/>
        <p:txBody>
          <a:bodyPr/>
          <a:lstStyle/>
          <a:p>
            <a:r>
              <a:rPr lang="en-GB"/>
              <a:t>Click to edit Master title style</a:t>
            </a:r>
            <a:endParaRPr lang="en-SI"/>
          </a:p>
        </p:txBody>
      </p:sp>
      <p:sp>
        <p:nvSpPr>
          <p:cNvPr id="3" name="Vertical Text Placeholder 2">
            <a:extLst>
              <a:ext uri="{FF2B5EF4-FFF2-40B4-BE49-F238E27FC236}">
                <a16:creationId xmlns:a16="http://schemas.microsoft.com/office/drawing/2014/main" id="{FA5519BB-1B88-7241-CC14-7FE91F92C4D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50342B15-AF44-D75B-6717-4D2B4AF14BA6}"/>
              </a:ext>
            </a:extLst>
          </p:cNvPr>
          <p:cNvSpPr>
            <a:spLocks noGrp="1"/>
          </p:cNvSpPr>
          <p:nvPr>
            <p:ph type="dt" sz="half" idx="10"/>
          </p:nvPr>
        </p:nvSpPr>
        <p:spPr/>
        <p:txBody>
          <a:bodyPr/>
          <a:lstStyle/>
          <a:p>
            <a:pPr>
              <a:defRPr/>
            </a:pPr>
            <a:endParaRPr lang="sl-SI" altLang="sl-SI"/>
          </a:p>
        </p:txBody>
      </p:sp>
      <p:sp>
        <p:nvSpPr>
          <p:cNvPr id="5" name="Footer Placeholder 4">
            <a:extLst>
              <a:ext uri="{FF2B5EF4-FFF2-40B4-BE49-F238E27FC236}">
                <a16:creationId xmlns:a16="http://schemas.microsoft.com/office/drawing/2014/main" id="{C54DC3B6-A57E-AF96-0F9E-0F758FC38686}"/>
              </a:ext>
            </a:extLst>
          </p:cNvPr>
          <p:cNvSpPr>
            <a:spLocks noGrp="1"/>
          </p:cNvSpPr>
          <p:nvPr>
            <p:ph type="ftr" sz="quarter" idx="11"/>
          </p:nvPr>
        </p:nvSpPr>
        <p:spPr/>
        <p:txBody>
          <a:bodyPr/>
          <a:lstStyle/>
          <a:p>
            <a:r>
              <a:rPr lang="sl-SI" altLang="en-SI"/>
              <a:t>OŠ Majde Vrhovnik, ravnateljica</a:t>
            </a:r>
          </a:p>
        </p:txBody>
      </p:sp>
      <p:sp>
        <p:nvSpPr>
          <p:cNvPr id="6" name="Slide Number Placeholder 5">
            <a:extLst>
              <a:ext uri="{FF2B5EF4-FFF2-40B4-BE49-F238E27FC236}">
                <a16:creationId xmlns:a16="http://schemas.microsoft.com/office/drawing/2014/main" id="{2DFDB28D-AD20-5A37-43E9-AE371F9D58BB}"/>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215644066"/>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54B609-68C5-F9DF-0251-C80F4DF2A837}"/>
              </a:ext>
            </a:extLst>
          </p:cNvPr>
          <p:cNvSpPr>
            <a:spLocks noGrp="1"/>
          </p:cNvSpPr>
          <p:nvPr>
            <p:ph type="title" orient="vert"/>
          </p:nvPr>
        </p:nvSpPr>
        <p:spPr>
          <a:xfrm>
            <a:off x="6543675" y="365125"/>
            <a:ext cx="1971675" cy="5811838"/>
          </a:xfrm>
        </p:spPr>
        <p:txBody>
          <a:bodyPr vert="eaVert"/>
          <a:lstStyle/>
          <a:p>
            <a:r>
              <a:rPr lang="en-GB"/>
              <a:t>Click to edit Master title style</a:t>
            </a:r>
            <a:endParaRPr lang="en-SI"/>
          </a:p>
        </p:txBody>
      </p:sp>
      <p:sp>
        <p:nvSpPr>
          <p:cNvPr id="3" name="Vertical Text Placeholder 2">
            <a:extLst>
              <a:ext uri="{FF2B5EF4-FFF2-40B4-BE49-F238E27FC236}">
                <a16:creationId xmlns:a16="http://schemas.microsoft.com/office/drawing/2014/main" id="{1411E284-2D1D-43E8-21C5-EDB83906C081}"/>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92F7799B-FD35-C367-6966-D1A5BCF77FF6}"/>
              </a:ext>
            </a:extLst>
          </p:cNvPr>
          <p:cNvSpPr>
            <a:spLocks noGrp="1"/>
          </p:cNvSpPr>
          <p:nvPr>
            <p:ph type="dt" sz="half" idx="10"/>
          </p:nvPr>
        </p:nvSpPr>
        <p:spPr/>
        <p:txBody>
          <a:bodyPr/>
          <a:lstStyle/>
          <a:p>
            <a:pPr>
              <a:defRPr/>
            </a:pPr>
            <a:endParaRPr lang="sl-SI" altLang="sl-SI"/>
          </a:p>
        </p:txBody>
      </p:sp>
      <p:sp>
        <p:nvSpPr>
          <p:cNvPr id="5" name="Footer Placeholder 4">
            <a:extLst>
              <a:ext uri="{FF2B5EF4-FFF2-40B4-BE49-F238E27FC236}">
                <a16:creationId xmlns:a16="http://schemas.microsoft.com/office/drawing/2014/main" id="{2EBF4653-7A52-A9EF-1EA2-24325FAED8B4}"/>
              </a:ext>
            </a:extLst>
          </p:cNvPr>
          <p:cNvSpPr>
            <a:spLocks noGrp="1"/>
          </p:cNvSpPr>
          <p:nvPr>
            <p:ph type="ftr" sz="quarter" idx="11"/>
          </p:nvPr>
        </p:nvSpPr>
        <p:spPr/>
        <p:txBody>
          <a:bodyPr/>
          <a:lstStyle/>
          <a:p>
            <a:r>
              <a:rPr lang="sl-SI" altLang="en-SI"/>
              <a:t>OŠ Majde Vrhovnik, ravnateljica</a:t>
            </a:r>
          </a:p>
        </p:txBody>
      </p:sp>
      <p:sp>
        <p:nvSpPr>
          <p:cNvPr id="6" name="Slide Number Placeholder 5">
            <a:extLst>
              <a:ext uri="{FF2B5EF4-FFF2-40B4-BE49-F238E27FC236}">
                <a16:creationId xmlns:a16="http://schemas.microsoft.com/office/drawing/2014/main" id="{C2AEB607-2382-FC51-F058-9AD7BA1A2228}"/>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3252059855"/>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95A8B-A4F9-E5C3-67DB-883BDF3D67BC}"/>
              </a:ext>
            </a:extLst>
          </p:cNvPr>
          <p:cNvSpPr>
            <a:spLocks noGrp="1"/>
          </p:cNvSpPr>
          <p:nvPr>
            <p:ph type="title"/>
          </p:nvPr>
        </p:nvSpPr>
        <p:spPr/>
        <p:txBody>
          <a:bodyPr/>
          <a:lstStyle/>
          <a:p>
            <a:r>
              <a:rPr lang="en-GB"/>
              <a:t>Click to edit Master title style</a:t>
            </a:r>
            <a:endParaRPr lang="en-SI"/>
          </a:p>
        </p:txBody>
      </p:sp>
      <p:sp>
        <p:nvSpPr>
          <p:cNvPr id="3" name="Content Placeholder 2">
            <a:extLst>
              <a:ext uri="{FF2B5EF4-FFF2-40B4-BE49-F238E27FC236}">
                <a16:creationId xmlns:a16="http://schemas.microsoft.com/office/drawing/2014/main" id="{288DD33E-5186-A581-9B9E-EA62B882A2D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D42C6D68-78EE-3A2A-9DD2-8AB3AC2DD736}"/>
              </a:ext>
            </a:extLst>
          </p:cNvPr>
          <p:cNvSpPr>
            <a:spLocks noGrp="1"/>
          </p:cNvSpPr>
          <p:nvPr>
            <p:ph type="dt" sz="half" idx="10"/>
          </p:nvPr>
        </p:nvSpPr>
        <p:spPr/>
        <p:txBody>
          <a:bodyPr/>
          <a:lstStyle/>
          <a:p>
            <a:pPr>
              <a:defRPr/>
            </a:pPr>
            <a:endParaRPr lang="sl-SI" altLang="sl-SI"/>
          </a:p>
        </p:txBody>
      </p:sp>
      <p:sp>
        <p:nvSpPr>
          <p:cNvPr id="5" name="Footer Placeholder 4">
            <a:extLst>
              <a:ext uri="{FF2B5EF4-FFF2-40B4-BE49-F238E27FC236}">
                <a16:creationId xmlns:a16="http://schemas.microsoft.com/office/drawing/2014/main" id="{9B62AAC9-D627-2B33-3B69-6F0AC0C6B29E}"/>
              </a:ext>
            </a:extLst>
          </p:cNvPr>
          <p:cNvSpPr>
            <a:spLocks noGrp="1"/>
          </p:cNvSpPr>
          <p:nvPr>
            <p:ph type="ftr" sz="quarter" idx="11"/>
          </p:nvPr>
        </p:nvSpPr>
        <p:spPr/>
        <p:txBody>
          <a:bodyPr/>
          <a:lstStyle/>
          <a:p>
            <a:r>
              <a:rPr lang="sl-SI" altLang="en-SI"/>
              <a:t>OŠ Majde Vrhovnik, ravnateljica</a:t>
            </a:r>
          </a:p>
        </p:txBody>
      </p:sp>
      <p:sp>
        <p:nvSpPr>
          <p:cNvPr id="6" name="Slide Number Placeholder 5">
            <a:extLst>
              <a:ext uri="{FF2B5EF4-FFF2-40B4-BE49-F238E27FC236}">
                <a16:creationId xmlns:a16="http://schemas.microsoft.com/office/drawing/2014/main" id="{C15AF5AC-C64F-187B-DF4E-6C072A7380F1}"/>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323900408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2D9DA-E8C9-E84C-8F6A-5D4EA244587C}"/>
              </a:ext>
            </a:extLst>
          </p:cNvPr>
          <p:cNvSpPr>
            <a:spLocks noGrp="1"/>
          </p:cNvSpPr>
          <p:nvPr>
            <p:ph type="title"/>
          </p:nvPr>
        </p:nvSpPr>
        <p:spPr>
          <a:xfrm>
            <a:off x="623888" y="1709739"/>
            <a:ext cx="7886700" cy="2852737"/>
          </a:xfrm>
        </p:spPr>
        <p:txBody>
          <a:bodyPr anchor="b"/>
          <a:lstStyle>
            <a:lvl1pPr>
              <a:defRPr sz="4500"/>
            </a:lvl1pPr>
          </a:lstStyle>
          <a:p>
            <a:r>
              <a:rPr lang="en-GB"/>
              <a:t>Click to edit Master title style</a:t>
            </a:r>
            <a:endParaRPr lang="en-SI"/>
          </a:p>
        </p:txBody>
      </p:sp>
      <p:sp>
        <p:nvSpPr>
          <p:cNvPr id="3" name="Text Placeholder 2">
            <a:extLst>
              <a:ext uri="{FF2B5EF4-FFF2-40B4-BE49-F238E27FC236}">
                <a16:creationId xmlns:a16="http://schemas.microsoft.com/office/drawing/2014/main" id="{6EFE2553-D2EE-8041-BE3E-C6AF680E061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BA5868F-F396-F850-0B6C-F01A37D2C593}"/>
              </a:ext>
            </a:extLst>
          </p:cNvPr>
          <p:cNvSpPr>
            <a:spLocks noGrp="1"/>
          </p:cNvSpPr>
          <p:nvPr>
            <p:ph type="dt" sz="half" idx="10"/>
          </p:nvPr>
        </p:nvSpPr>
        <p:spPr/>
        <p:txBody>
          <a:bodyPr/>
          <a:lstStyle/>
          <a:p>
            <a:pPr>
              <a:defRPr/>
            </a:pPr>
            <a:endParaRPr lang="sl-SI" altLang="sl-SI"/>
          </a:p>
        </p:txBody>
      </p:sp>
      <p:sp>
        <p:nvSpPr>
          <p:cNvPr id="5" name="Footer Placeholder 4">
            <a:extLst>
              <a:ext uri="{FF2B5EF4-FFF2-40B4-BE49-F238E27FC236}">
                <a16:creationId xmlns:a16="http://schemas.microsoft.com/office/drawing/2014/main" id="{01E08A0A-0A1D-047C-FCEC-07E57772A4A1}"/>
              </a:ext>
            </a:extLst>
          </p:cNvPr>
          <p:cNvSpPr>
            <a:spLocks noGrp="1"/>
          </p:cNvSpPr>
          <p:nvPr>
            <p:ph type="ftr" sz="quarter" idx="11"/>
          </p:nvPr>
        </p:nvSpPr>
        <p:spPr/>
        <p:txBody>
          <a:bodyPr/>
          <a:lstStyle/>
          <a:p>
            <a:r>
              <a:rPr lang="sl-SI" altLang="en-SI"/>
              <a:t>OŠ Majde Vrhovnik, ravnateljica</a:t>
            </a:r>
          </a:p>
        </p:txBody>
      </p:sp>
      <p:sp>
        <p:nvSpPr>
          <p:cNvPr id="6" name="Slide Number Placeholder 5">
            <a:extLst>
              <a:ext uri="{FF2B5EF4-FFF2-40B4-BE49-F238E27FC236}">
                <a16:creationId xmlns:a16="http://schemas.microsoft.com/office/drawing/2014/main" id="{0EF30275-C6FD-A5F2-FC59-D49440813857}"/>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1500944194"/>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8D92D-BC93-02D8-171D-67549DD8C290}"/>
              </a:ext>
            </a:extLst>
          </p:cNvPr>
          <p:cNvSpPr>
            <a:spLocks noGrp="1"/>
          </p:cNvSpPr>
          <p:nvPr>
            <p:ph type="title"/>
          </p:nvPr>
        </p:nvSpPr>
        <p:spPr/>
        <p:txBody>
          <a:bodyPr/>
          <a:lstStyle/>
          <a:p>
            <a:r>
              <a:rPr lang="en-GB"/>
              <a:t>Click to edit Master title style</a:t>
            </a:r>
            <a:endParaRPr lang="en-SI"/>
          </a:p>
        </p:txBody>
      </p:sp>
      <p:sp>
        <p:nvSpPr>
          <p:cNvPr id="3" name="Content Placeholder 2">
            <a:extLst>
              <a:ext uri="{FF2B5EF4-FFF2-40B4-BE49-F238E27FC236}">
                <a16:creationId xmlns:a16="http://schemas.microsoft.com/office/drawing/2014/main" id="{CBBCE3C6-5E24-336B-DAAF-8890418588FF}"/>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Content Placeholder 3">
            <a:extLst>
              <a:ext uri="{FF2B5EF4-FFF2-40B4-BE49-F238E27FC236}">
                <a16:creationId xmlns:a16="http://schemas.microsoft.com/office/drawing/2014/main" id="{124A2538-8276-65FC-225A-CF6953161AB3}"/>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5" name="Date Placeholder 4">
            <a:extLst>
              <a:ext uri="{FF2B5EF4-FFF2-40B4-BE49-F238E27FC236}">
                <a16:creationId xmlns:a16="http://schemas.microsoft.com/office/drawing/2014/main" id="{7D15869D-286E-45E6-07FA-3725AD8B95FF}"/>
              </a:ext>
            </a:extLst>
          </p:cNvPr>
          <p:cNvSpPr>
            <a:spLocks noGrp="1"/>
          </p:cNvSpPr>
          <p:nvPr>
            <p:ph type="dt" sz="half" idx="10"/>
          </p:nvPr>
        </p:nvSpPr>
        <p:spPr/>
        <p:txBody>
          <a:bodyPr/>
          <a:lstStyle/>
          <a:p>
            <a:pPr>
              <a:defRPr/>
            </a:pPr>
            <a:endParaRPr lang="sl-SI" altLang="sl-SI"/>
          </a:p>
        </p:txBody>
      </p:sp>
      <p:sp>
        <p:nvSpPr>
          <p:cNvPr id="6" name="Footer Placeholder 5">
            <a:extLst>
              <a:ext uri="{FF2B5EF4-FFF2-40B4-BE49-F238E27FC236}">
                <a16:creationId xmlns:a16="http://schemas.microsoft.com/office/drawing/2014/main" id="{933BA38D-5084-DFBA-C560-C30B063E3938}"/>
              </a:ext>
            </a:extLst>
          </p:cNvPr>
          <p:cNvSpPr>
            <a:spLocks noGrp="1"/>
          </p:cNvSpPr>
          <p:nvPr>
            <p:ph type="ftr" sz="quarter" idx="11"/>
          </p:nvPr>
        </p:nvSpPr>
        <p:spPr/>
        <p:txBody>
          <a:bodyPr/>
          <a:lstStyle/>
          <a:p>
            <a:r>
              <a:rPr lang="sl-SI" altLang="en-SI"/>
              <a:t>OŠ Majde Vrhovnik, ravnateljica</a:t>
            </a:r>
          </a:p>
        </p:txBody>
      </p:sp>
      <p:sp>
        <p:nvSpPr>
          <p:cNvPr id="7" name="Slide Number Placeholder 6">
            <a:extLst>
              <a:ext uri="{FF2B5EF4-FFF2-40B4-BE49-F238E27FC236}">
                <a16:creationId xmlns:a16="http://schemas.microsoft.com/office/drawing/2014/main" id="{1EB5C414-459F-AAF3-C84F-F27BECCDA766}"/>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3754899116"/>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D4688-6494-2356-E064-4A10242A5EE6}"/>
              </a:ext>
            </a:extLst>
          </p:cNvPr>
          <p:cNvSpPr>
            <a:spLocks noGrp="1"/>
          </p:cNvSpPr>
          <p:nvPr>
            <p:ph type="title"/>
          </p:nvPr>
        </p:nvSpPr>
        <p:spPr>
          <a:xfrm>
            <a:off x="629841" y="365126"/>
            <a:ext cx="7886700" cy="1325563"/>
          </a:xfrm>
        </p:spPr>
        <p:txBody>
          <a:bodyPr/>
          <a:lstStyle/>
          <a:p>
            <a:r>
              <a:rPr lang="en-GB"/>
              <a:t>Click to edit Master title style</a:t>
            </a:r>
            <a:endParaRPr lang="en-SI"/>
          </a:p>
        </p:txBody>
      </p:sp>
      <p:sp>
        <p:nvSpPr>
          <p:cNvPr id="3" name="Text Placeholder 2">
            <a:extLst>
              <a:ext uri="{FF2B5EF4-FFF2-40B4-BE49-F238E27FC236}">
                <a16:creationId xmlns:a16="http://schemas.microsoft.com/office/drawing/2014/main" id="{757219CF-12E4-188B-1FA8-17B31184000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8B407672-E631-051D-672C-BA12970F2ECA}"/>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5" name="Text Placeholder 4">
            <a:extLst>
              <a:ext uri="{FF2B5EF4-FFF2-40B4-BE49-F238E27FC236}">
                <a16:creationId xmlns:a16="http://schemas.microsoft.com/office/drawing/2014/main" id="{B5FF71C0-85FF-1451-1D49-16F14C4C813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171ECE7A-16C7-3603-2C9B-5DD3C3C36015}"/>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7" name="Date Placeholder 6">
            <a:extLst>
              <a:ext uri="{FF2B5EF4-FFF2-40B4-BE49-F238E27FC236}">
                <a16:creationId xmlns:a16="http://schemas.microsoft.com/office/drawing/2014/main" id="{56139099-3454-605C-9A90-5F50C5C9426A}"/>
              </a:ext>
            </a:extLst>
          </p:cNvPr>
          <p:cNvSpPr>
            <a:spLocks noGrp="1"/>
          </p:cNvSpPr>
          <p:nvPr>
            <p:ph type="dt" sz="half" idx="10"/>
          </p:nvPr>
        </p:nvSpPr>
        <p:spPr/>
        <p:txBody>
          <a:bodyPr/>
          <a:lstStyle/>
          <a:p>
            <a:pPr>
              <a:defRPr/>
            </a:pPr>
            <a:endParaRPr lang="sl-SI" altLang="sl-SI"/>
          </a:p>
        </p:txBody>
      </p:sp>
      <p:sp>
        <p:nvSpPr>
          <p:cNvPr id="8" name="Footer Placeholder 7">
            <a:extLst>
              <a:ext uri="{FF2B5EF4-FFF2-40B4-BE49-F238E27FC236}">
                <a16:creationId xmlns:a16="http://schemas.microsoft.com/office/drawing/2014/main" id="{561BAE03-A647-0FC5-2EA0-44ACE3CB6E51}"/>
              </a:ext>
            </a:extLst>
          </p:cNvPr>
          <p:cNvSpPr>
            <a:spLocks noGrp="1"/>
          </p:cNvSpPr>
          <p:nvPr>
            <p:ph type="ftr" sz="quarter" idx="11"/>
          </p:nvPr>
        </p:nvSpPr>
        <p:spPr/>
        <p:txBody>
          <a:bodyPr/>
          <a:lstStyle/>
          <a:p>
            <a:r>
              <a:rPr lang="sl-SI" altLang="en-SI"/>
              <a:t>OŠ Majde Vrhovnik, ravnateljica</a:t>
            </a:r>
          </a:p>
        </p:txBody>
      </p:sp>
      <p:sp>
        <p:nvSpPr>
          <p:cNvPr id="9" name="Slide Number Placeholder 8">
            <a:extLst>
              <a:ext uri="{FF2B5EF4-FFF2-40B4-BE49-F238E27FC236}">
                <a16:creationId xmlns:a16="http://schemas.microsoft.com/office/drawing/2014/main" id="{4E11BC84-2120-B093-730B-A979B805C92D}"/>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830946576"/>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2EC30-156D-3C18-CD76-1FCA821D3B74}"/>
              </a:ext>
            </a:extLst>
          </p:cNvPr>
          <p:cNvSpPr>
            <a:spLocks noGrp="1"/>
          </p:cNvSpPr>
          <p:nvPr>
            <p:ph type="title"/>
          </p:nvPr>
        </p:nvSpPr>
        <p:spPr/>
        <p:txBody>
          <a:bodyPr/>
          <a:lstStyle/>
          <a:p>
            <a:r>
              <a:rPr lang="en-GB"/>
              <a:t>Click to edit Master title style</a:t>
            </a:r>
            <a:endParaRPr lang="en-SI"/>
          </a:p>
        </p:txBody>
      </p:sp>
      <p:sp>
        <p:nvSpPr>
          <p:cNvPr id="3" name="Date Placeholder 2">
            <a:extLst>
              <a:ext uri="{FF2B5EF4-FFF2-40B4-BE49-F238E27FC236}">
                <a16:creationId xmlns:a16="http://schemas.microsoft.com/office/drawing/2014/main" id="{710B59F2-FF32-AA56-7A98-DBC4DD008D82}"/>
              </a:ext>
            </a:extLst>
          </p:cNvPr>
          <p:cNvSpPr>
            <a:spLocks noGrp="1"/>
          </p:cNvSpPr>
          <p:nvPr>
            <p:ph type="dt" sz="half" idx="10"/>
          </p:nvPr>
        </p:nvSpPr>
        <p:spPr/>
        <p:txBody>
          <a:bodyPr/>
          <a:lstStyle/>
          <a:p>
            <a:pPr>
              <a:defRPr/>
            </a:pPr>
            <a:endParaRPr lang="sl-SI" altLang="sl-SI"/>
          </a:p>
        </p:txBody>
      </p:sp>
      <p:sp>
        <p:nvSpPr>
          <p:cNvPr id="4" name="Footer Placeholder 3">
            <a:extLst>
              <a:ext uri="{FF2B5EF4-FFF2-40B4-BE49-F238E27FC236}">
                <a16:creationId xmlns:a16="http://schemas.microsoft.com/office/drawing/2014/main" id="{B6925DFD-7CC1-4A49-7CBB-1C8E36FB813C}"/>
              </a:ext>
            </a:extLst>
          </p:cNvPr>
          <p:cNvSpPr>
            <a:spLocks noGrp="1"/>
          </p:cNvSpPr>
          <p:nvPr>
            <p:ph type="ftr" sz="quarter" idx="11"/>
          </p:nvPr>
        </p:nvSpPr>
        <p:spPr/>
        <p:txBody>
          <a:bodyPr/>
          <a:lstStyle/>
          <a:p>
            <a:r>
              <a:rPr lang="sl-SI" altLang="en-SI"/>
              <a:t>OŠ Majde Vrhovnik, ravnateljica</a:t>
            </a:r>
          </a:p>
        </p:txBody>
      </p:sp>
      <p:sp>
        <p:nvSpPr>
          <p:cNvPr id="5" name="Slide Number Placeholder 4">
            <a:extLst>
              <a:ext uri="{FF2B5EF4-FFF2-40B4-BE49-F238E27FC236}">
                <a16:creationId xmlns:a16="http://schemas.microsoft.com/office/drawing/2014/main" id="{D644D5C0-DE67-5E18-271E-D1A7670094DD}"/>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494817402"/>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0B788D-E058-7756-A7B1-3C1B3DD871A2}"/>
              </a:ext>
            </a:extLst>
          </p:cNvPr>
          <p:cNvSpPr>
            <a:spLocks noGrp="1"/>
          </p:cNvSpPr>
          <p:nvPr>
            <p:ph type="dt" sz="half" idx="10"/>
          </p:nvPr>
        </p:nvSpPr>
        <p:spPr/>
        <p:txBody>
          <a:bodyPr/>
          <a:lstStyle/>
          <a:p>
            <a:pPr>
              <a:defRPr/>
            </a:pPr>
            <a:endParaRPr lang="sl-SI" altLang="sl-SI"/>
          </a:p>
        </p:txBody>
      </p:sp>
      <p:sp>
        <p:nvSpPr>
          <p:cNvPr id="3" name="Footer Placeholder 2">
            <a:extLst>
              <a:ext uri="{FF2B5EF4-FFF2-40B4-BE49-F238E27FC236}">
                <a16:creationId xmlns:a16="http://schemas.microsoft.com/office/drawing/2014/main" id="{4D627C91-BE70-F741-C080-1ED3E7D4D79A}"/>
              </a:ext>
            </a:extLst>
          </p:cNvPr>
          <p:cNvSpPr>
            <a:spLocks noGrp="1"/>
          </p:cNvSpPr>
          <p:nvPr>
            <p:ph type="ftr" sz="quarter" idx="11"/>
          </p:nvPr>
        </p:nvSpPr>
        <p:spPr/>
        <p:txBody>
          <a:bodyPr/>
          <a:lstStyle/>
          <a:p>
            <a:r>
              <a:rPr lang="sl-SI" altLang="en-SI"/>
              <a:t>OŠ Majde Vrhovnik, ravnateljica</a:t>
            </a:r>
          </a:p>
        </p:txBody>
      </p:sp>
      <p:sp>
        <p:nvSpPr>
          <p:cNvPr id="4" name="Slide Number Placeholder 3">
            <a:extLst>
              <a:ext uri="{FF2B5EF4-FFF2-40B4-BE49-F238E27FC236}">
                <a16:creationId xmlns:a16="http://schemas.microsoft.com/office/drawing/2014/main" id="{D009768F-3825-E73F-B317-559B6494F8B2}"/>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3231309663"/>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63F10-6EF0-E6B2-AB56-343DAB192BF1}"/>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SI"/>
          </a:p>
        </p:txBody>
      </p:sp>
      <p:sp>
        <p:nvSpPr>
          <p:cNvPr id="3" name="Content Placeholder 2">
            <a:extLst>
              <a:ext uri="{FF2B5EF4-FFF2-40B4-BE49-F238E27FC236}">
                <a16:creationId xmlns:a16="http://schemas.microsoft.com/office/drawing/2014/main" id="{93A4243C-9E5C-2D63-AE03-45E8928486F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Text Placeholder 3">
            <a:extLst>
              <a:ext uri="{FF2B5EF4-FFF2-40B4-BE49-F238E27FC236}">
                <a16:creationId xmlns:a16="http://schemas.microsoft.com/office/drawing/2014/main" id="{07257B0A-7AF4-DF23-B33B-B15EE1B8789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A91A7C20-2A88-5C10-6F74-DE4A2AD31695}"/>
              </a:ext>
            </a:extLst>
          </p:cNvPr>
          <p:cNvSpPr>
            <a:spLocks noGrp="1"/>
          </p:cNvSpPr>
          <p:nvPr>
            <p:ph type="dt" sz="half" idx="10"/>
          </p:nvPr>
        </p:nvSpPr>
        <p:spPr/>
        <p:txBody>
          <a:bodyPr/>
          <a:lstStyle/>
          <a:p>
            <a:pPr>
              <a:defRPr/>
            </a:pPr>
            <a:endParaRPr lang="sl-SI" altLang="sl-SI"/>
          </a:p>
        </p:txBody>
      </p:sp>
      <p:sp>
        <p:nvSpPr>
          <p:cNvPr id="6" name="Footer Placeholder 5">
            <a:extLst>
              <a:ext uri="{FF2B5EF4-FFF2-40B4-BE49-F238E27FC236}">
                <a16:creationId xmlns:a16="http://schemas.microsoft.com/office/drawing/2014/main" id="{D2BDCC2F-53CB-C56C-2C74-B2552C2B5BB5}"/>
              </a:ext>
            </a:extLst>
          </p:cNvPr>
          <p:cNvSpPr>
            <a:spLocks noGrp="1"/>
          </p:cNvSpPr>
          <p:nvPr>
            <p:ph type="ftr" sz="quarter" idx="11"/>
          </p:nvPr>
        </p:nvSpPr>
        <p:spPr/>
        <p:txBody>
          <a:bodyPr/>
          <a:lstStyle/>
          <a:p>
            <a:r>
              <a:rPr lang="sl-SI" altLang="en-SI"/>
              <a:t>OŠ Majde Vrhovnik, ravnateljica</a:t>
            </a:r>
          </a:p>
        </p:txBody>
      </p:sp>
      <p:sp>
        <p:nvSpPr>
          <p:cNvPr id="7" name="Slide Number Placeholder 6">
            <a:extLst>
              <a:ext uri="{FF2B5EF4-FFF2-40B4-BE49-F238E27FC236}">
                <a16:creationId xmlns:a16="http://schemas.microsoft.com/office/drawing/2014/main" id="{C79F4837-74FF-F597-8A50-338A2E6F4CB8}"/>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4052158291"/>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07FBF-1337-4B19-FA87-D1575349A133}"/>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SI"/>
          </a:p>
        </p:txBody>
      </p:sp>
      <p:sp>
        <p:nvSpPr>
          <p:cNvPr id="3" name="Picture Placeholder 2">
            <a:extLst>
              <a:ext uri="{FF2B5EF4-FFF2-40B4-BE49-F238E27FC236}">
                <a16:creationId xmlns:a16="http://schemas.microsoft.com/office/drawing/2014/main" id="{40F00B14-F73F-0B06-BED7-587D0372B4B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SI"/>
          </a:p>
        </p:txBody>
      </p:sp>
      <p:sp>
        <p:nvSpPr>
          <p:cNvPr id="4" name="Text Placeholder 3">
            <a:extLst>
              <a:ext uri="{FF2B5EF4-FFF2-40B4-BE49-F238E27FC236}">
                <a16:creationId xmlns:a16="http://schemas.microsoft.com/office/drawing/2014/main" id="{BD27D0CA-576E-CAAF-DED7-01B6A6B7D30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7BB50211-101E-BD3C-6400-169952AF796D}"/>
              </a:ext>
            </a:extLst>
          </p:cNvPr>
          <p:cNvSpPr>
            <a:spLocks noGrp="1"/>
          </p:cNvSpPr>
          <p:nvPr>
            <p:ph type="dt" sz="half" idx="10"/>
          </p:nvPr>
        </p:nvSpPr>
        <p:spPr/>
        <p:txBody>
          <a:bodyPr/>
          <a:lstStyle/>
          <a:p>
            <a:pPr>
              <a:defRPr/>
            </a:pPr>
            <a:endParaRPr lang="sl-SI" altLang="sl-SI"/>
          </a:p>
        </p:txBody>
      </p:sp>
      <p:sp>
        <p:nvSpPr>
          <p:cNvPr id="6" name="Footer Placeholder 5">
            <a:extLst>
              <a:ext uri="{FF2B5EF4-FFF2-40B4-BE49-F238E27FC236}">
                <a16:creationId xmlns:a16="http://schemas.microsoft.com/office/drawing/2014/main" id="{43F91211-F5F8-E9CF-0CED-4881B06DF9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4C710E5-CA14-922F-8181-0F107B57CD17}"/>
              </a:ext>
            </a:extLst>
          </p:cNvPr>
          <p:cNvSpPr>
            <a:spLocks noGrp="1"/>
          </p:cNvSpPr>
          <p:nvPr>
            <p:ph type="sldNum" sz="quarter" idx="12"/>
          </p:nvPr>
        </p:nvSpPr>
        <p:spPr/>
        <p:txBody>
          <a:body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2108373237"/>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F0B2CA-30C2-9BD5-5D36-51C9207082C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SI"/>
          </a:p>
        </p:txBody>
      </p:sp>
      <p:sp>
        <p:nvSpPr>
          <p:cNvPr id="3" name="Text Placeholder 2">
            <a:extLst>
              <a:ext uri="{FF2B5EF4-FFF2-40B4-BE49-F238E27FC236}">
                <a16:creationId xmlns:a16="http://schemas.microsoft.com/office/drawing/2014/main" id="{0168861C-B03B-E6FE-31A9-DE22121B6CD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4" name="Date Placeholder 3">
            <a:extLst>
              <a:ext uri="{FF2B5EF4-FFF2-40B4-BE49-F238E27FC236}">
                <a16:creationId xmlns:a16="http://schemas.microsoft.com/office/drawing/2014/main" id="{7D7F9258-B039-7DCF-2199-DA7EEE3A2E8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sl-SI" altLang="sl-SI"/>
          </a:p>
        </p:txBody>
      </p:sp>
      <p:sp>
        <p:nvSpPr>
          <p:cNvPr id="5" name="Footer Placeholder 4">
            <a:extLst>
              <a:ext uri="{FF2B5EF4-FFF2-40B4-BE49-F238E27FC236}">
                <a16:creationId xmlns:a16="http://schemas.microsoft.com/office/drawing/2014/main" id="{67A46CDA-456C-F2D9-89AC-C466B017DC4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sl-SI" altLang="en-SI"/>
              <a:t>OŠ Majde Vrhovnik, ravnateljica</a:t>
            </a:r>
          </a:p>
        </p:txBody>
      </p:sp>
      <p:sp>
        <p:nvSpPr>
          <p:cNvPr id="6" name="Slide Number Placeholder 5">
            <a:extLst>
              <a:ext uri="{FF2B5EF4-FFF2-40B4-BE49-F238E27FC236}">
                <a16:creationId xmlns:a16="http://schemas.microsoft.com/office/drawing/2014/main" id="{B10B6AA9-F4EF-320A-F6B6-BBBEAF9912D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B6D760-1765-2F4C-93C7-D68E64EC084E}" type="slidenum">
              <a:rPr lang="sl-SI" altLang="en-SI" smtClean="0"/>
              <a:pPr/>
              <a:t>‹#›</a:t>
            </a:fld>
            <a:endParaRPr lang="sl-SI" altLang="en-SI"/>
          </a:p>
        </p:txBody>
      </p:sp>
    </p:spTree>
    <p:extLst>
      <p:ext uri="{BB962C8B-B14F-4D97-AF65-F5344CB8AC3E}">
        <p14:creationId xmlns:p14="http://schemas.microsoft.com/office/powerpoint/2010/main" val="3703576707"/>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ransition>
    <p:comb dir="vert"/>
  </p:transition>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S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8A5886-6F65-EB5D-307C-5007E422DCA3}"/>
              </a:ext>
            </a:extLst>
          </p:cNvPr>
          <p:cNvSpPr>
            <a:spLocks noGrp="1"/>
          </p:cNvSpPr>
          <p:nvPr>
            <p:ph idx="1"/>
          </p:nvPr>
        </p:nvSpPr>
        <p:spPr>
          <a:xfrm>
            <a:off x="609600" y="457200"/>
            <a:ext cx="7696200" cy="5715000"/>
          </a:xfrm>
        </p:spPr>
        <p:txBody>
          <a:bodyPr>
            <a:normAutofit/>
          </a:bodyPr>
          <a:lstStyle/>
          <a:p>
            <a:pPr marL="0" indent="0" algn="ctr">
              <a:buNone/>
            </a:pPr>
            <a:br>
              <a:rPr lang="en-GB" sz="900" b="0" i="0" u="none" strike="noStrike" dirty="0">
                <a:solidFill>
                  <a:srgbClr val="000000"/>
                </a:solidFill>
                <a:effectLst/>
                <a:latin typeface="TrebuchetMS" panose="020B0703020202090204" pitchFamily="34" charset="0"/>
              </a:rPr>
            </a:br>
            <a:endParaRPr lang="en-GB" sz="900" b="0" i="0" u="none" strike="noStrike" dirty="0">
              <a:solidFill>
                <a:srgbClr val="000000"/>
              </a:solidFill>
              <a:effectLst/>
              <a:latin typeface="TrebuchetMS" panose="020B0703020202090204" pitchFamily="34" charset="0"/>
            </a:endParaRPr>
          </a:p>
          <a:p>
            <a:pPr marL="0" indent="0" algn="ctr">
              <a:buNone/>
            </a:pPr>
            <a:endParaRPr lang="en-SI" sz="3200" b="1" dirty="0">
              <a:solidFill>
                <a:srgbClr val="002060"/>
              </a:solidFill>
              <a:latin typeface="Calibri" panose="020F0502020204030204" pitchFamily="34" charset="0"/>
              <a:cs typeface="Calibri" panose="020F0502020204030204" pitchFamily="34" charset="0"/>
            </a:endParaRPr>
          </a:p>
          <a:p>
            <a:pPr marL="0" indent="0" algn="ctr">
              <a:buNone/>
            </a:pPr>
            <a:endParaRPr lang="en-SI" sz="3200" b="1" dirty="0">
              <a:solidFill>
                <a:srgbClr val="002060"/>
              </a:solidFill>
              <a:latin typeface="Calibri" panose="020F0502020204030204" pitchFamily="34" charset="0"/>
              <a:cs typeface="Calibri" panose="020F0502020204030204" pitchFamily="34" charset="0"/>
            </a:endParaRPr>
          </a:p>
          <a:p>
            <a:pPr marL="0" indent="0" algn="ctr">
              <a:buNone/>
            </a:pPr>
            <a:r>
              <a:rPr lang="en-SI" sz="3200" b="1" dirty="0">
                <a:solidFill>
                  <a:srgbClr val="002060"/>
                </a:solidFill>
                <a:latin typeface="Calibri" panose="020F0502020204030204" pitchFamily="34" charset="0"/>
                <a:cs typeface="Calibri" panose="020F0502020204030204" pitchFamily="34" charset="0"/>
              </a:rPr>
              <a:t>KAKO POTEKA DELO </a:t>
            </a:r>
          </a:p>
          <a:p>
            <a:pPr marL="0" indent="0" algn="ctr">
              <a:buNone/>
            </a:pPr>
            <a:r>
              <a:rPr lang="en-SI" sz="3200" b="1" dirty="0">
                <a:solidFill>
                  <a:srgbClr val="002060"/>
                </a:solidFill>
                <a:latin typeface="Calibri" panose="020F0502020204030204" pitchFamily="34" charset="0"/>
                <a:cs typeface="Calibri" panose="020F0502020204030204" pitchFamily="34" charset="0"/>
              </a:rPr>
              <a:t>Z NADARJENIMI UČENCI </a:t>
            </a:r>
          </a:p>
          <a:p>
            <a:pPr marL="0" indent="0" algn="ctr">
              <a:buNone/>
            </a:pPr>
            <a:r>
              <a:rPr lang="en-SI" sz="3200" b="1" dirty="0">
                <a:solidFill>
                  <a:srgbClr val="002060"/>
                </a:solidFill>
                <a:latin typeface="Calibri" panose="020F0502020204030204" pitchFamily="34" charset="0"/>
                <a:cs typeface="Calibri" panose="020F0502020204030204" pitchFamily="34" charset="0"/>
              </a:rPr>
              <a:t>NA </a:t>
            </a:r>
          </a:p>
          <a:p>
            <a:pPr marL="0" indent="0" algn="ctr">
              <a:buNone/>
            </a:pPr>
            <a:r>
              <a:rPr lang="en-SI" sz="3200" b="1" dirty="0">
                <a:solidFill>
                  <a:srgbClr val="002060"/>
                </a:solidFill>
                <a:latin typeface="Calibri" panose="020F0502020204030204" pitchFamily="34" charset="0"/>
                <a:cs typeface="Calibri" panose="020F0502020204030204" pitchFamily="34" charset="0"/>
              </a:rPr>
              <a:t>OSNOVNI ŠOLI</a:t>
            </a:r>
          </a:p>
          <a:p>
            <a:pPr marL="0" indent="0" algn="ctr">
              <a:buNone/>
            </a:pPr>
            <a:endParaRPr lang="en-SI" sz="3200" b="1" dirty="0">
              <a:solidFill>
                <a:srgbClr val="002060"/>
              </a:solidFill>
              <a:latin typeface="Calibri" panose="020F0502020204030204" pitchFamily="34" charset="0"/>
              <a:cs typeface="Calibri" panose="020F0502020204030204" pitchFamily="34" charset="0"/>
            </a:endParaRPr>
          </a:p>
          <a:p>
            <a:pPr marL="0" indent="0" algn="ctr">
              <a:buNone/>
            </a:pPr>
            <a:r>
              <a:rPr lang="en-SI" sz="2000" dirty="0">
                <a:solidFill>
                  <a:srgbClr val="009193"/>
                </a:solidFill>
                <a:latin typeface="Calibri" panose="020F0502020204030204" pitchFamily="34" charset="0"/>
                <a:cs typeface="Calibri" panose="020F0502020204030204" pitchFamily="34" charset="0"/>
              </a:rPr>
              <a:t>Mag. Mateja Urbančič Jelovšek, ravnateljica OŠ Majde Vrhovnik,</a:t>
            </a:r>
          </a:p>
          <a:p>
            <a:pPr marL="0" indent="0" algn="ctr">
              <a:buNone/>
            </a:pPr>
            <a:r>
              <a:rPr lang="en-GB" sz="2000" dirty="0">
                <a:solidFill>
                  <a:srgbClr val="009193"/>
                </a:solidFill>
                <a:latin typeface="Calibri" panose="020F0502020204030204" pitchFamily="34" charset="0"/>
                <a:cs typeface="Calibri" panose="020F0502020204030204" pitchFamily="34" charset="0"/>
              </a:rPr>
              <a:t>v</a:t>
            </a:r>
            <a:r>
              <a:rPr lang="en-SI" sz="2000" dirty="0">
                <a:solidFill>
                  <a:srgbClr val="009193"/>
                </a:solidFill>
                <a:latin typeface="Calibri" panose="020F0502020204030204" pitchFamily="34" charset="0"/>
                <a:cs typeface="Calibri" panose="020F0502020204030204" pitchFamily="34" charset="0"/>
              </a:rPr>
              <a:t>odja aktiva ravnateljev OŠ Ljubljane </a:t>
            </a:r>
          </a:p>
          <a:p>
            <a:pPr marL="0" indent="0" algn="ctr">
              <a:buNone/>
            </a:pPr>
            <a:endParaRPr lang="en-SI" sz="2000" dirty="0">
              <a:solidFill>
                <a:srgbClr val="009193"/>
              </a:solidFill>
              <a:latin typeface="Calibri" panose="020F0502020204030204" pitchFamily="34" charset="0"/>
              <a:cs typeface="Calibri" panose="020F0502020204030204" pitchFamily="34" charset="0"/>
            </a:endParaRPr>
          </a:p>
          <a:p>
            <a:pPr marL="0" indent="0" algn="ctr">
              <a:buNone/>
            </a:pPr>
            <a:endParaRPr lang="en-SI" sz="2000" dirty="0">
              <a:solidFill>
                <a:srgbClr val="009193"/>
              </a:solidFill>
              <a:latin typeface="Calibri" panose="020F0502020204030204" pitchFamily="34" charset="0"/>
              <a:cs typeface="Calibri" panose="020F0502020204030204" pitchFamily="34" charset="0"/>
            </a:endParaRPr>
          </a:p>
          <a:p>
            <a:pPr marL="0" indent="0" algn="ctr">
              <a:buNone/>
            </a:pPr>
            <a:endParaRPr lang="en-SI" sz="2000" dirty="0">
              <a:solidFill>
                <a:srgbClr val="009193"/>
              </a:solidFill>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E50A1A8E-02FF-A193-0884-D2302D7BF88B}"/>
              </a:ext>
            </a:extLst>
          </p:cNvPr>
          <p:cNvSpPr>
            <a:spLocks noGrp="1"/>
          </p:cNvSpPr>
          <p:nvPr>
            <p:ph type="ftr" sz="quarter" idx="11"/>
          </p:nvPr>
        </p:nvSpPr>
        <p:spPr>
          <a:xfrm>
            <a:off x="3556000" y="5334000"/>
            <a:ext cx="2895600" cy="1371600"/>
          </a:xfrm>
        </p:spPr>
        <p:txBody>
          <a:bodyPr/>
          <a:lstStyle/>
          <a:p>
            <a:r>
              <a:rPr lang="sl-SI" altLang="en-SI"/>
              <a:t> </a:t>
            </a:r>
            <a:endParaRPr lang="sl-SI" altLang="en-SI" dirty="0"/>
          </a:p>
        </p:txBody>
      </p:sp>
    </p:spTree>
    <p:extLst>
      <p:ext uri="{BB962C8B-B14F-4D97-AF65-F5344CB8AC3E}">
        <p14:creationId xmlns:p14="http://schemas.microsoft.com/office/powerpoint/2010/main" val="1501715934"/>
      </p:ext>
    </p:extLst>
  </p:cSld>
  <p:clrMapOvr>
    <a:masterClrMapping/>
  </p:clrMapOvr>
  <p:transition advTm="23605">
    <p:comb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457200" y="457200"/>
            <a:ext cx="8229598" cy="990599"/>
          </a:xfrm>
        </p:spPr>
        <p:txBody>
          <a:bodyPr>
            <a:normAutofit/>
          </a:bodyPr>
          <a:lstStyle/>
          <a:p>
            <a:pPr algn="ctr"/>
            <a:r>
              <a:rPr lang="en-SI" sz="2400" b="1" kern="0" dirty="0">
                <a:solidFill>
                  <a:srgbClr val="C00000"/>
                </a:solidFill>
                <a:latin typeface="Calibri" panose="020F0502020204030204" pitchFamily="34" charset="0"/>
                <a:ea typeface="Times New Roman" panose="02020603050405020304" pitchFamily="18" charset="0"/>
                <a:cs typeface="Calibri" panose="020F0502020204030204" pitchFamily="34" charset="0"/>
              </a:rPr>
              <a:t>5. </a:t>
            </a:r>
            <a:r>
              <a:rPr lang="sl-SI" sz="2400" b="1" dirty="0">
                <a:solidFill>
                  <a:srgbClr val="C00000"/>
                </a:solidFill>
                <a:effectLst/>
                <a:latin typeface="Calibri" panose="020F0502020204030204" pitchFamily="34" charset="0"/>
                <a:ea typeface="Times New Roman" panose="02020603050405020304" pitchFamily="18" charset="0"/>
              </a:rPr>
              <a:t>Kaj bi spremenili, če bi imeli to možnost, da lahko vplivamo na spremembe?</a:t>
            </a:r>
            <a:endParaRPr lang="en-SI" sz="2400" b="1" kern="100" dirty="0">
              <a:solidFill>
                <a:srgbClr val="FF93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447799"/>
            <a:ext cx="7820359" cy="4572001"/>
          </a:xfrm>
        </p:spPr>
        <p:txBody>
          <a:bodyPr>
            <a:normAutofit/>
          </a:bodyPr>
          <a:lstStyle/>
          <a:p>
            <a:pPr marL="342900" lvl="0" indent="-342900" algn="just">
              <a:lnSpc>
                <a:spcPct val="115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Poostriti kriterije. Sedaj imamo na šoli 10-15 % nadarjenih na generacijo. Izbrati bi morali 3 %. </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itchFamily="2" charset="2"/>
              <a:buChar char=""/>
            </a:pPr>
            <a:r>
              <a:rPr lang="sl-SI" sz="28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Ogromno </a:t>
            </a:r>
            <a:r>
              <a:rPr lang="sl-SI" sz="2800" u="sng"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birokracije</a:t>
            </a:r>
            <a:r>
              <a:rPr lang="sl-SI" sz="28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veliko </a:t>
            </a:r>
            <a:r>
              <a:rPr lang="sl-SI" sz="2800" u="sng"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porabljenega časa </a:t>
            </a:r>
            <a:r>
              <a:rPr lang="sl-SI" sz="28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vseh vpletenih strokovnih delavcev in </a:t>
            </a:r>
            <a:r>
              <a:rPr lang="sl-SI" sz="2800" u="sng"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denarja</a:t>
            </a:r>
            <a:r>
              <a:rPr lang="sl-SI" sz="28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za plačilo zunanjega psihologa, če ga šola nima.</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Vsak učni načrt naj ima konkretno dodatni nivo, ki bi ga dosegal nadarjeni učenec na višjem nivoju. </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SI" sz="32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639779481"/>
      </p:ext>
    </p:extLst>
  </p:cSld>
  <p:clrMapOvr>
    <a:masterClrMapping/>
  </p:clrMapOvr>
  <p:transition>
    <p:comb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457200" y="457200"/>
            <a:ext cx="8229598" cy="990599"/>
          </a:xfrm>
        </p:spPr>
        <p:txBody>
          <a:bodyPr>
            <a:normAutofit/>
          </a:bodyPr>
          <a:lstStyle/>
          <a:p>
            <a:pPr algn="ctr"/>
            <a:r>
              <a:rPr lang="en-SI" sz="2400" b="1" kern="0" dirty="0">
                <a:solidFill>
                  <a:srgbClr val="C00000"/>
                </a:solidFill>
                <a:latin typeface="Calibri" panose="020F0502020204030204" pitchFamily="34" charset="0"/>
                <a:ea typeface="Times New Roman" panose="02020603050405020304" pitchFamily="18" charset="0"/>
                <a:cs typeface="Calibri" panose="020F0502020204030204" pitchFamily="34" charset="0"/>
              </a:rPr>
              <a:t>5. </a:t>
            </a:r>
            <a:r>
              <a:rPr lang="sl-SI" sz="2400" b="1" dirty="0">
                <a:solidFill>
                  <a:srgbClr val="C00000"/>
                </a:solidFill>
                <a:effectLst/>
                <a:latin typeface="Calibri" panose="020F0502020204030204" pitchFamily="34" charset="0"/>
                <a:ea typeface="Times New Roman" panose="02020603050405020304" pitchFamily="18" charset="0"/>
              </a:rPr>
              <a:t>Kaj bi spremenili, če bi imeli to možnost, da lahko vplivamo na spremembe?</a:t>
            </a:r>
            <a:endParaRPr lang="en-SI" sz="2400" b="1" kern="100" dirty="0">
              <a:solidFill>
                <a:srgbClr val="FF93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447799"/>
            <a:ext cx="7820359" cy="4572001"/>
          </a:xfrm>
        </p:spPr>
        <p:txBody>
          <a:bodyPr>
            <a:normAutofit fontScale="92500" lnSpcReduction="20000"/>
          </a:bodyPr>
          <a:lstStyle/>
          <a:p>
            <a:pPr marL="342900" lvl="0" indent="-342900" algn="just">
              <a:lnSpc>
                <a:spcPct val="107000"/>
              </a:lnSpc>
              <a:buFont typeface="Symbol" pitchFamily="2" charset="2"/>
              <a:buChar char=""/>
            </a:pPr>
            <a:r>
              <a:rPr lang="sl-SI" sz="2600" dirty="0">
                <a:solidFill>
                  <a:srgbClr val="002060"/>
                </a:solidFill>
                <a:effectLst/>
                <a:latin typeface="Calibri" panose="020F0502020204030204" pitchFamily="34" charset="0"/>
                <a:ea typeface="Calibri" panose="020F0502020204030204" pitchFamily="34" charset="0"/>
              </a:rPr>
              <a:t>Dnevna razbremenitev nadarjenih učencev: učni program naj omogoči učencem nek izbirni del za vsebine, ki nadarjenim učencem omogočajo v manjših in bolj homogenih skupinah dosegati višje cilje in hkrati celostno socio-emocionalno podporo strokovno usposobljenih oseb. </a:t>
            </a:r>
            <a:endParaRPr lang="sl-SI" sz="2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buFont typeface="Symbol" pitchFamily="2" charset="2"/>
              <a:buChar char=""/>
            </a:pPr>
            <a:r>
              <a:rPr lang="sl-SI" sz="2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Morda odkrivanje nadarjenih prestaviti v zadnjo triado, kjer bi to sovpadalo tudi s karierno orientacijo.</a:t>
            </a:r>
            <a:endParaRPr lang="en-SI" sz="2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itchFamily="2" charset="2"/>
              <a:buChar char=""/>
            </a:pPr>
            <a:r>
              <a:rPr lang="sl-SI" sz="2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Delež delovnega mesta svetovalnega delavca za področje dela z nadarjenimi, stalna spremljava za razvoj potencialov posameznega nadarjenega učenca, ki bi mu bil tudi zaupnik v vseh njegovih prednostih in stiskah.</a:t>
            </a:r>
            <a:endParaRPr lang="en-SI" sz="2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SI" sz="32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3129695285"/>
      </p:ext>
    </p:extLst>
  </p:cSld>
  <p:clrMapOvr>
    <a:masterClrMapping/>
  </p:clrMapOvr>
  <p:transition>
    <p:comb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457200" y="457200"/>
            <a:ext cx="8229598" cy="990599"/>
          </a:xfrm>
        </p:spPr>
        <p:txBody>
          <a:bodyPr>
            <a:normAutofit/>
          </a:bodyPr>
          <a:lstStyle/>
          <a:p>
            <a:pPr algn="ctr"/>
            <a:r>
              <a:rPr lang="en-SI" sz="2400" b="1" kern="0" dirty="0">
                <a:solidFill>
                  <a:srgbClr val="C00000"/>
                </a:solidFill>
                <a:latin typeface="Calibri" panose="020F0502020204030204" pitchFamily="34" charset="0"/>
                <a:ea typeface="Times New Roman" panose="02020603050405020304" pitchFamily="18" charset="0"/>
                <a:cs typeface="Calibri" panose="020F0502020204030204" pitchFamily="34" charset="0"/>
              </a:rPr>
              <a:t>5. </a:t>
            </a:r>
            <a:r>
              <a:rPr lang="sl-SI" sz="2400" b="1" dirty="0">
                <a:solidFill>
                  <a:srgbClr val="C00000"/>
                </a:solidFill>
                <a:effectLst/>
                <a:latin typeface="Calibri" panose="020F0502020204030204" pitchFamily="34" charset="0"/>
                <a:ea typeface="Times New Roman" panose="02020603050405020304" pitchFamily="18" charset="0"/>
              </a:rPr>
              <a:t>Kaj bi spremenili, če bi imeli to možnost, da lahko vplivamo na spremembe?</a:t>
            </a:r>
            <a:endParaRPr lang="en-SI" sz="2400" b="1" kern="100" dirty="0">
              <a:solidFill>
                <a:srgbClr val="FF93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447799"/>
            <a:ext cx="7820359" cy="4572001"/>
          </a:xfrm>
        </p:spPr>
        <p:txBody>
          <a:bodyPr>
            <a:normAutofit fontScale="85000" lnSpcReduction="20000"/>
          </a:bodyPr>
          <a:lstStyle/>
          <a:p>
            <a:pPr marL="342900" lvl="0" indent="-342900" algn="just">
              <a:lnSpc>
                <a:spcPct val="115000"/>
              </a:lnSpc>
              <a:buFont typeface="Symbol" pitchFamily="2" charset="2"/>
              <a:buChar char=""/>
            </a:pPr>
            <a:r>
              <a:rPr lang="sl-SI" sz="28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Obvezno zaposlovanje psihologov v timu svetovalne službe na šoli. </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itchFamily="2" charset="2"/>
              <a:buChar char=""/>
            </a:pPr>
            <a:r>
              <a:rPr lang="sl-SI" sz="28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Manjši normativ učencev na oddelek, ki bi omogočal večjo individualizacijo in diferenciacijo dela za vse različne učence v oddelku.</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itchFamily="2" charset="2"/>
              <a:buChar char=""/>
            </a:pPr>
            <a:r>
              <a:rPr lang="sl-SI" sz="28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ZRSŠ pozivamo za pripravo sodobnega in uporabnega Priročnika za delo z nadarjenimi učenci v OŠ, ki bo usklajen z novim predlogom Koncepta (2019, objavljen na spletni strani ZRSS) in v katerem se bodo učitelji lahko relativno v kratkem času seznanili s konkretnimi predlogi za dejavnosti v skladu z razvojno stopnjo učencev (vsaka šola naj dobi vsaj 5 izvodov).</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SI" sz="32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2152796910"/>
      </p:ext>
    </p:extLst>
  </p:cSld>
  <p:clrMapOvr>
    <a:masterClrMapping/>
  </p:clrMapOvr>
  <p:transition>
    <p:comb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457200" y="457200"/>
            <a:ext cx="8229598" cy="990599"/>
          </a:xfrm>
        </p:spPr>
        <p:txBody>
          <a:bodyPr>
            <a:normAutofit/>
          </a:bodyPr>
          <a:lstStyle/>
          <a:p>
            <a:pPr algn="ctr"/>
            <a:r>
              <a:rPr lang="en-SI" sz="2400" b="1" kern="0" dirty="0">
                <a:solidFill>
                  <a:srgbClr val="C00000"/>
                </a:solidFill>
                <a:latin typeface="Calibri" panose="020F0502020204030204" pitchFamily="34" charset="0"/>
                <a:ea typeface="Times New Roman" panose="02020603050405020304" pitchFamily="18" charset="0"/>
                <a:cs typeface="Calibri" panose="020F0502020204030204" pitchFamily="34" charset="0"/>
              </a:rPr>
              <a:t>5. </a:t>
            </a:r>
            <a:r>
              <a:rPr lang="sl-SI" sz="2400" b="1" dirty="0">
                <a:solidFill>
                  <a:srgbClr val="C00000"/>
                </a:solidFill>
                <a:effectLst/>
                <a:latin typeface="Calibri" panose="020F0502020204030204" pitchFamily="34" charset="0"/>
                <a:ea typeface="Times New Roman" panose="02020603050405020304" pitchFamily="18" charset="0"/>
              </a:rPr>
              <a:t>Kaj bi spremenili, če bi imeli to možnost, da lahko vplivamo na spremembe?</a:t>
            </a:r>
            <a:endParaRPr lang="en-SI" sz="2400" b="1" kern="100" dirty="0">
              <a:solidFill>
                <a:srgbClr val="FF93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447799"/>
            <a:ext cx="7820359" cy="4572001"/>
          </a:xfrm>
        </p:spPr>
        <p:txBody>
          <a:bodyPr>
            <a:normAutofit fontScale="85000" lnSpcReduction="10000"/>
          </a:bodyPr>
          <a:lstStyle/>
          <a:p>
            <a:pPr marL="342900" lvl="0" indent="-342900" algn="just">
              <a:lnSpc>
                <a:spcPct val="115000"/>
              </a:lnSpc>
              <a:buFont typeface="Symbol" pitchFamily="2" charset="2"/>
              <a:buChar char=""/>
            </a:pPr>
            <a:r>
              <a:rPr lang="sl-SI" sz="3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Izobraževanja in konkretna usposabljanja za aktive po šolah naj bodo stalna in prednostna naloga odgovornih za vzgojo in izobraževanje. </a:t>
            </a:r>
            <a:endParaRPr lang="en-SI"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itchFamily="2" charset="2"/>
              <a:buChar char=""/>
            </a:pPr>
            <a:r>
              <a:rPr lang="sl-SI" sz="32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Na ravni države je potrebno razmisliti, kako omogočiti nadarjenim učencem, ki imajo sočasno posebne potrebe (slepi, gibalno ovirani,..), da se bodo lahko ob ustrezni podpori udeleževali raznolikih aktivnosti, tudi takih, kjer je potrebna posebna podpora, priprava, spremstvo. </a:t>
            </a:r>
            <a:endParaRPr lang="en-SI"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SI" sz="32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1808845513"/>
      </p:ext>
    </p:extLst>
  </p:cSld>
  <p:clrMapOvr>
    <a:masterClrMapping/>
  </p:clrMapOvr>
  <p:transition>
    <p:comb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D49E4-E525-33A7-E46A-A7DC69DB93E9}"/>
              </a:ext>
            </a:extLst>
          </p:cNvPr>
          <p:cNvSpPr>
            <a:spLocks noGrp="1"/>
          </p:cNvSpPr>
          <p:nvPr>
            <p:ph type="title"/>
          </p:nvPr>
        </p:nvSpPr>
        <p:spPr>
          <a:xfrm>
            <a:off x="628650" y="365126"/>
            <a:ext cx="7886700" cy="1273173"/>
          </a:xfrm>
        </p:spPr>
        <p:txBody>
          <a:bodyPr>
            <a:normAutofit/>
          </a:bodyPr>
          <a:lstStyle/>
          <a:p>
            <a:pPr algn="ctr"/>
            <a:r>
              <a:rPr lang="en-SI" dirty="0"/>
              <a:t>  </a:t>
            </a:r>
            <a:r>
              <a:rPr lang="en-SI" sz="3100" dirty="0">
                <a:solidFill>
                  <a:srgbClr val="002060"/>
                </a:solidFill>
                <a:latin typeface="+mn-lt"/>
              </a:rPr>
              <a:t>Ljubljanski ravnatelji stalno iščemo rešitve</a:t>
            </a:r>
            <a:br>
              <a:rPr lang="en-SI" sz="3100" dirty="0">
                <a:solidFill>
                  <a:srgbClr val="002060"/>
                </a:solidFill>
                <a:latin typeface="+mn-lt"/>
              </a:rPr>
            </a:br>
            <a:r>
              <a:rPr lang="en-SI" sz="3100" dirty="0">
                <a:solidFill>
                  <a:srgbClr val="002060"/>
                </a:solidFill>
                <a:latin typeface="+mn-lt"/>
              </a:rPr>
              <a:t>in podajamo predloge</a:t>
            </a:r>
          </a:p>
        </p:txBody>
      </p:sp>
      <p:pic>
        <p:nvPicPr>
          <p:cNvPr id="6" name="Content Placeholder 5" descr="Several colorful cards on a table&#10;&#10;Description automatically generated">
            <a:extLst>
              <a:ext uri="{FF2B5EF4-FFF2-40B4-BE49-F238E27FC236}">
                <a16:creationId xmlns:a16="http://schemas.microsoft.com/office/drawing/2014/main" id="{BE444B1A-4592-AD79-88D3-863BAF92416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4416" y="1752600"/>
            <a:ext cx="3263503" cy="4351338"/>
          </a:xfrm>
        </p:spPr>
      </p:pic>
      <p:sp>
        <p:nvSpPr>
          <p:cNvPr id="4" name="Footer Placeholder 3">
            <a:extLst>
              <a:ext uri="{FF2B5EF4-FFF2-40B4-BE49-F238E27FC236}">
                <a16:creationId xmlns:a16="http://schemas.microsoft.com/office/drawing/2014/main" id="{D1B2DB55-F0D5-DB7E-FA3D-49E977CC62C7}"/>
              </a:ext>
            </a:extLst>
          </p:cNvPr>
          <p:cNvSpPr>
            <a:spLocks noGrp="1"/>
          </p:cNvSpPr>
          <p:nvPr>
            <p:ph type="ftr" sz="quarter" idx="11"/>
          </p:nvPr>
        </p:nvSpPr>
        <p:spPr/>
        <p:txBody>
          <a:bodyPr/>
          <a:lstStyle/>
          <a:p>
            <a:r>
              <a:rPr lang="sl-SI" altLang="en-SI" dirty="0"/>
              <a:t>Foto: osebni arhiv</a:t>
            </a:r>
          </a:p>
        </p:txBody>
      </p:sp>
      <p:pic>
        <p:nvPicPr>
          <p:cNvPr id="10" name="Picture 9" descr="A group of people sitting around a table&#10;&#10;Description automatically generated">
            <a:extLst>
              <a:ext uri="{FF2B5EF4-FFF2-40B4-BE49-F238E27FC236}">
                <a16:creationId xmlns:a16="http://schemas.microsoft.com/office/drawing/2014/main" id="{C89AC057-702D-4A60-9B65-1410629369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362200"/>
            <a:ext cx="3810000" cy="2857500"/>
          </a:xfrm>
          <a:prstGeom prst="rect">
            <a:avLst/>
          </a:prstGeom>
        </p:spPr>
      </p:pic>
    </p:spTree>
    <p:extLst>
      <p:ext uri="{BB962C8B-B14F-4D97-AF65-F5344CB8AC3E}">
        <p14:creationId xmlns:p14="http://schemas.microsoft.com/office/powerpoint/2010/main" val="2953820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628650" y="365127"/>
            <a:ext cx="7886700" cy="701674"/>
          </a:xfrm>
        </p:spPr>
        <p:txBody>
          <a:bodyPr>
            <a:normAutofit/>
          </a:bodyPr>
          <a:lstStyle/>
          <a:p>
            <a:pPr marL="0" indent="0" algn="ctr"/>
            <a:r>
              <a:rPr lang="en-SI" sz="2800" b="1" dirty="0">
                <a:solidFill>
                  <a:srgbClr val="C00000"/>
                </a:solidFill>
                <a:latin typeface="Trebuchet MS" panose="020B0703020202090204" pitchFamily="34" charset="0"/>
              </a:rPr>
              <a:t>KAJ PRAVI UMETNA INTELIGENCA? CHATGPT</a:t>
            </a: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066801"/>
            <a:ext cx="7820359" cy="4952999"/>
          </a:xfrm>
        </p:spPr>
        <p:txBody>
          <a:bodyPr>
            <a:normAutofit/>
          </a:bodyPr>
          <a:lstStyle/>
          <a:p>
            <a:pPr marL="0" indent="0">
              <a:lnSpc>
                <a:spcPct val="107000"/>
              </a:lnSpc>
              <a:spcAft>
                <a:spcPts val="1500"/>
              </a:spcAft>
              <a:buNone/>
            </a:pPr>
            <a:r>
              <a:rPr lang="sl-SI"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Delo z nadarjenimi učenci v osnovni šoli vključuje različne teoretične osnove in koncepte, ki se osredotočajo na prepoznavanje, podporo in razvoj posebnih potreb teh učencev. </a:t>
            </a:r>
            <a:r>
              <a:rPr lang="sl-SI" sz="1800" dirty="0">
                <a:solidFill>
                  <a:srgbClr val="00206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Ključni koncepti:</a:t>
            </a:r>
            <a:endParaRPr lang="en-SI" sz="1800" dirty="0">
              <a:solidFill>
                <a:srgbClr val="00206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sl-SI" sz="1800" b="1" dirty="0">
                <a:solidFill>
                  <a:schemeClr val="accent1">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Prepoznavanje nadarjenosti</a:t>
            </a:r>
            <a:endParaRPr lang="en-SI" sz="18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sl-SI" sz="1800" b="1" dirty="0">
                <a:solidFill>
                  <a:schemeClr val="accent1">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Individualizacija učnega okolja</a:t>
            </a:r>
            <a:endParaRPr lang="en-SI" sz="18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sl-SI" sz="1800" b="1" dirty="0">
                <a:solidFill>
                  <a:schemeClr val="accent1">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Razvoj kritičnega razmišljanja</a:t>
            </a:r>
            <a:endParaRPr lang="en-SI" sz="18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sl-SI" sz="1800" b="1" dirty="0">
                <a:solidFill>
                  <a:schemeClr val="accent1">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Socialno-čustvena podpora</a:t>
            </a:r>
            <a:endParaRPr lang="en-SI" sz="18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sl-SI" sz="1800" b="1" dirty="0">
                <a:solidFill>
                  <a:schemeClr val="accent1">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Sodelovanje s starši</a:t>
            </a:r>
            <a:endParaRPr lang="en-SI" sz="1800" dirty="0">
              <a:solidFill>
                <a:schemeClr val="accent1">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sl-SI" sz="1800" b="1" dirty="0">
                <a:solidFill>
                  <a:schemeClr val="accent1">
                    <a:lumMod val="60000"/>
                    <a:lumOff val="40000"/>
                  </a:schemeClr>
                </a:solidFill>
                <a:effectLst/>
                <a:latin typeface="Calibri" panose="020F0502020204030204" pitchFamily="34" charset="0"/>
                <a:ea typeface="Times New Roman" panose="02020603050405020304" pitchFamily="18" charset="0"/>
                <a:cs typeface="Calibri" panose="020F0502020204030204" pitchFamily="34" charset="0"/>
              </a:rPr>
              <a:t>Upravljanje z raznolikostjo</a:t>
            </a:r>
          </a:p>
          <a:p>
            <a:pPr marL="0" lvl="0" indent="0">
              <a:lnSpc>
                <a:spcPct val="107000"/>
              </a:lnSpc>
              <a:spcAft>
                <a:spcPts val="800"/>
              </a:spcAft>
              <a:buNone/>
              <a:tabLst>
                <a:tab pos="457200" algn="l"/>
              </a:tabLst>
            </a:pPr>
            <a:r>
              <a:rPr lang="sl-SI"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Sistematičen pristop, ki združuje teoretične koncepte z uporabo prilagojenih učnih strategij, je ključen za uspešno delo z nadarjenimi učenci v osnovni šoli.</a:t>
            </a:r>
            <a:endParaRPr lang="en-SI"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114300" indent="0" algn="ctr">
              <a:lnSpc>
                <a:spcPct val="150000"/>
              </a:lnSpc>
              <a:buNone/>
            </a:pPr>
            <a:endParaRPr lang="sl-SI" sz="3600" dirty="0">
              <a:solidFill>
                <a:srgbClr val="FF0000"/>
              </a:solidFill>
              <a:latin typeface="Trebuchet MS" panose="020B0703020202090204" pitchFamily="34" charset="0"/>
              <a:ea typeface="Times New Roman" panose="02020603050405020304" pitchFamily="18"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1339228953"/>
      </p:ext>
    </p:extLst>
  </p:cSld>
  <p:clrMapOvr>
    <a:masterClrMapping/>
  </p:clrMapOvr>
  <p:transition>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p:txBody>
          <a:bodyPr/>
          <a:lstStyle/>
          <a:p>
            <a:pPr marL="0" indent="0" algn="ctr"/>
            <a:r>
              <a:rPr lang="en-SI" b="1" dirty="0">
                <a:solidFill>
                  <a:srgbClr val="C00000"/>
                </a:solidFill>
                <a:latin typeface="Trebuchet MS" panose="020B0703020202090204" pitchFamily="34" charset="0"/>
              </a:rPr>
              <a:t>ODGOVORI OSNOVNIH ŠOL</a:t>
            </a: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752600"/>
            <a:ext cx="7820359" cy="4267200"/>
          </a:xfrm>
        </p:spPr>
        <p:txBody>
          <a:bodyPr/>
          <a:lstStyle/>
          <a:p>
            <a:pPr marL="114300" indent="0" algn="ctr">
              <a:lnSpc>
                <a:spcPct val="150000"/>
              </a:lnSpc>
              <a:buNone/>
            </a:pPr>
            <a:endParaRPr lang="sl-SI" sz="3600" dirty="0">
              <a:solidFill>
                <a:srgbClr val="FF0000"/>
              </a:solidFill>
              <a:latin typeface="Trebuchet MS" panose="020B0703020202090204" pitchFamily="34" charset="0"/>
              <a:ea typeface="Times New Roman" panose="02020603050405020304" pitchFamily="18" charset="0"/>
            </a:endParaRPr>
          </a:p>
          <a:p>
            <a:pPr algn="ctr"/>
            <a:r>
              <a:rPr lang="en-SI" sz="3200" dirty="0">
                <a:solidFill>
                  <a:srgbClr val="002060"/>
                </a:solidFill>
                <a:latin typeface="Calibri" panose="020F0502020204030204" pitchFamily="34" charset="0"/>
                <a:cs typeface="Calibri" panose="020F0502020204030204" pitchFamily="34" charset="0"/>
              </a:rPr>
              <a:t>MINI RAZISKAVA V ENEM DELOVNEM DNEVU</a:t>
            </a:r>
          </a:p>
          <a:p>
            <a:pPr marL="0" indent="0" algn="ctr">
              <a:buNone/>
            </a:pPr>
            <a:r>
              <a:rPr lang="en-SI" sz="3200" dirty="0">
                <a:solidFill>
                  <a:srgbClr val="002060"/>
                </a:solidFill>
                <a:latin typeface="Calibri" panose="020F0502020204030204" pitchFamily="34" charset="0"/>
                <a:cs typeface="Calibri" panose="020F0502020204030204" pitchFamily="34" charset="0"/>
              </a:rPr>
              <a:t>     20. 11. 2023</a:t>
            </a:r>
          </a:p>
          <a:p>
            <a:endParaRPr lang="en-SI" sz="3200" dirty="0">
              <a:solidFill>
                <a:srgbClr val="002060"/>
              </a:solidFill>
              <a:latin typeface="Calibri" panose="020F0502020204030204" pitchFamily="34" charset="0"/>
              <a:cs typeface="Calibri" panose="020F0502020204030204" pitchFamily="34" charset="0"/>
            </a:endParaRPr>
          </a:p>
          <a:p>
            <a:pPr algn="ctr"/>
            <a:r>
              <a:rPr lang="en-SI" sz="3200" dirty="0">
                <a:solidFill>
                  <a:srgbClr val="002060"/>
                </a:solidFill>
                <a:latin typeface="Calibri" panose="020F0502020204030204" pitchFamily="34" charset="0"/>
                <a:cs typeface="Calibri" panose="020F0502020204030204" pitchFamily="34" charset="0"/>
              </a:rPr>
              <a:t>SODELOVALO JE 14 OSNOVNIH ŠOL IZ LJUBLJANE</a:t>
            </a: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1321425749"/>
      </p:ext>
    </p:extLst>
  </p:cSld>
  <p:clrMapOvr>
    <a:masterClrMapping/>
  </p:clrMapOvr>
  <p:transition>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457200" y="457201"/>
            <a:ext cx="8229598" cy="990600"/>
          </a:xfrm>
        </p:spPr>
        <p:txBody>
          <a:bodyPr/>
          <a:lstStyle/>
          <a:p>
            <a:pPr algn="ctr"/>
            <a:r>
              <a:rPr lang="en-SI" b="1" kern="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1. Kako delamo v 1. triletju?</a:t>
            </a:r>
            <a:endParaRPr lang="en-SI"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752600"/>
            <a:ext cx="7820359" cy="4267200"/>
          </a:xfrm>
        </p:spPr>
        <p:txBody>
          <a:bodyPr>
            <a:normAutofit fontScale="92500" lnSpcReduction="10000"/>
          </a:bodyPr>
          <a:lstStyle/>
          <a:p>
            <a:pPr marL="342900" lvl="0" indent="-342900" algn="just">
              <a:buFont typeface="Symbol" pitchFamily="2" charset="2"/>
              <a:buChar char=""/>
            </a:pPr>
            <a:r>
              <a:rPr lang="sl-SI" sz="3200" dirty="0">
                <a:solidFill>
                  <a:schemeClr val="accent1">
                    <a:lumMod val="75000"/>
                  </a:schemeClr>
                </a:solidFill>
                <a:effectLst/>
                <a:ea typeface="Times New Roman" panose="02020603050405020304" pitchFamily="18" charset="0"/>
              </a:rPr>
              <a:t>pozorni na učence, ki zmorejo več in so bolj motivirani.</a:t>
            </a:r>
            <a:endParaRPr lang="en-SI" sz="3200" dirty="0">
              <a:solidFill>
                <a:schemeClr val="accent1">
                  <a:lumMod val="75000"/>
                </a:schemeClr>
              </a:solidFill>
              <a:effectLst/>
              <a:ea typeface="Times New Roman" panose="02020603050405020304" pitchFamily="18" charset="0"/>
            </a:endParaRPr>
          </a:p>
          <a:p>
            <a:pPr marL="342900" lvl="0" indent="-342900" algn="just">
              <a:buFont typeface="Symbol" pitchFamily="2" charset="2"/>
              <a:buChar char=""/>
            </a:pPr>
            <a:r>
              <a:rPr lang="sl-SI" sz="3200" dirty="0">
                <a:solidFill>
                  <a:schemeClr val="accent1">
                    <a:lumMod val="75000"/>
                  </a:schemeClr>
                </a:solidFill>
                <a:effectLst/>
                <a:ea typeface="Times New Roman" panose="02020603050405020304" pitchFamily="18" charset="0"/>
              </a:rPr>
              <a:t>notranja individualizacija in diferenciacija, sodelovalno učenje in druge oblike skupinskega dela, drugačne domače zadolžitve, dnevi dejavnosti, interesne dejavnosti, dodatni pouk,</a:t>
            </a:r>
            <a:endParaRPr lang="en-SI" sz="3200" dirty="0">
              <a:solidFill>
                <a:schemeClr val="accent1">
                  <a:lumMod val="75000"/>
                </a:schemeClr>
              </a:solidFill>
              <a:effectLst/>
              <a:ea typeface="Times New Roman" panose="02020603050405020304" pitchFamily="18" charset="0"/>
            </a:endParaRPr>
          </a:p>
          <a:p>
            <a:pPr marL="342900" lvl="0" indent="-342900" algn="just">
              <a:buFont typeface="Symbol" pitchFamily="2" charset="2"/>
              <a:buChar char=""/>
            </a:pPr>
            <a:r>
              <a:rPr lang="sl-SI" sz="3200" dirty="0">
                <a:solidFill>
                  <a:schemeClr val="accent1">
                    <a:lumMod val="75000"/>
                  </a:schemeClr>
                </a:solidFill>
                <a:effectLst/>
                <a:ea typeface="Times New Roman" panose="02020603050405020304" pitchFamily="18" charset="0"/>
              </a:rPr>
              <a:t>spodbudna povratna informacija (opažanja, pohvala, nastopi ipd.) ob prepoznanem trudu, močnih področjih, boljših dosežkih,</a:t>
            </a:r>
            <a:endParaRPr lang="en-SI" sz="3200" dirty="0">
              <a:solidFill>
                <a:schemeClr val="accent1">
                  <a:lumMod val="75000"/>
                </a:schemeClr>
              </a:solidFill>
              <a:effectLst/>
              <a:ea typeface="Times New Roman" panose="02020603050405020304" pitchFamily="18" charset="0"/>
            </a:endParaRPr>
          </a:p>
          <a:p>
            <a:pPr marL="342900" lvl="0" indent="-342900" algn="just">
              <a:buFont typeface="Symbol" pitchFamily="2" charset="2"/>
              <a:buChar char=""/>
            </a:pPr>
            <a:r>
              <a:rPr lang="sl-SI" sz="3200" dirty="0">
                <a:solidFill>
                  <a:schemeClr val="accent1">
                    <a:lumMod val="75000"/>
                  </a:schemeClr>
                </a:solidFill>
                <a:effectLst/>
                <a:ea typeface="Times New Roman" panose="02020603050405020304" pitchFamily="18" charset="0"/>
              </a:rPr>
              <a:t>hitrejše napredovanje (akceleracija).</a:t>
            </a:r>
            <a:endParaRPr lang="en-SI" sz="3200" dirty="0">
              <a:solidFill>
                <a:schemeClr val="accent1">
                  <a:lumMod val="75000"/>
                </a:schemeClr>
              </a:solidFill>
              <a:effectLst/>
              <a:ea typeface="Times New Roman" panose="02020603050405020304" pitchFamily="18" charset="0"/>
            </a:endParaRPr>
          </a:p>
          <a:p>
            <a:pPr marL="0" indent="0">
              <a:buNone/>
            </a:pPr>
            <a:endParaRPr lang="en-SI" sz="32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3382226932"/>
      </p:ext>
    </p:extLst>
  </p:cSld>
  <p:clrMapOvr>
    <a:masterClrMapping/>
  </p:clrMapOvr>
  <p:transition>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866440" y="533401"/>
            <a:ext cx="7667960" cy="1103564"/>
          </a:xfrm>
        </p:spPr>
        <p:txBody>
          <a:bodyPr/>
          <a:lstStyle/>
          <a:p>
            <a:pPr marL="0" indent="0" algn="ctr"/>
            <a:r>
              <a:rPr lang="en-SI" b="1" kern="0" dirty="0">
                <a:solidFill>
                  <a:srgbClr val="C00000"/>
                </a:solidFill>
                <a:latin typeface="Calibri" panose="020F0502020204030204" pitchFamily="34" charset="0"/>
                <a:ea typeface="Times New Roman" panose="02020603050405020304" pitchFamily="18" charset="0"/>
                <a:cs typeface="Calibri" panose="020F0502020204030204" pitchFamily="34" charset="0"/>
              </a:rPr>
              <a:t>2</a:t>
            </a:r>
            <a:r>
              <a:rPr lang="en-SI" b="1" kern="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Kako izvajamo koncept dela </a:t>
            </a:r>
            <a:br>
              <a:rPr lang="en-SI" b="1" kern="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br>
            <a:r>
              <a:rPr lang="en-SI" b="1" kern="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z nadarjenimi učenci?</a:t>
            </a:r>
            <a:endParaRPr lang="en-SI" b="1" dirty="0">
              <a:solidFill>
                <a:srgbClr val="C00000"/>
              </a:solidFill>
              <a:latin typeface="Trebuchet MS" panose="020B070302020209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752600"/>
            <a:ext cx="7820359" cy="4267200"/>
          </a:xfrm>
        </p:spPr>
        <p:txBody>
          <a:bodyPr>
            <a:normAutofit/>
          </a:bodyPr>
          <a:lstStyle/>
          <a:p>
            <a:pPr marL="0" indent="0">
              <a:buNone/>
            </a:pPr>
            <a:endParaRPr lang="sl-SI" sz="2000"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sl-SI" sz="2000" dirty="0">
                <a:solidFill>
                  <a:schemeClr val="accent1">
                    <a:lumMod val="75000"/>
                  </a:schemeClr>
                </a:solidFill>
                <a:latin typeface="Calibri" panose="020F0502020204030204" pitchFamily="34" charset="0"/>
                <a:ea typeface="Times New Roman" panose="02020603050405020304" pitchFamily="18" charset="0"/>
                <a:cs typeface="Calibri" panose="020F0502020204030204" pitchFamily="34" charset="0"/>
              </a:rPr>
              <a:t>Sledimo dokumentu </a:t>
            </a:r>
            <a:r>
              <a:rPr lang="sl-SI" sz="2000" dirty="0">
                <a:solidFill>
                  <a:srgbClr val="C00000"/>
                </a:solidFill>
                <a:latin typeface="Calibri" panose="020F0502020204030204" pitchFamily="34" charset="0"/>
                <a:ea typeface="Times New Roman" panose="02020603050405020304" pitchFamily="18" charset="0"/>
                <a:cs typeface="Calibri" panose="020F0502020204030204" pitchFamily="34" charset="0"/>
              </a:rPr>
              <a:t>Odkrivanje in delo z nadarjenimi učenci v devetletni OŠ.</a:t>
            </a:r>
          </a:p>
          <a:p>
            <a:pPr marL="0" indent="0" algn="just">
              <a:lnSpc>
                <a:spcPct val="107000"/>
              </a:lnSpc>
              <a:spcAft>
                <a:spcPts val="800"/>
              </a:spcAft>
              <a:buNone/>
            </a:pPr>
            <a:r>
              <a:rPr lang="sl-SI" sz="2000" dirty="0">
                <a:solidFill>
                  <a:schemeClr val="accent1">
                    <a:lumMod val="75000"/>
                  </a:schemeClr>
                </a:solidFill>
                <a:effectLst/>
                <a:latin typeface="Calibri" panose="020F0502020204030204" pitchFamily="34" charset="0"/>
                <a:ea typeface="Times New Roman" panose="02020603050405020304" pitchFamily="18" charset="0"/>
                <a:cs typeface="Calibri" panose="020F0502020204030204" pitchFamily="34" charset="0"/>
              </a:rPr>
              <a:t>Na vseh šolah poteka o</a:t>
            </a:r>
            <a:r>
              <a:rPr lang="sl-SI" sz="20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dkrivanje nadarjenosti podobno, v treh korakih: </a:t>
            </a:r>
            <a:endParaRPr lang="en-SI" sz="1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28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1. Evidentiranje (učenca predlagajo učitelji ali starši)</a:t>
            </a:r>
            <a:endParaRPr lang="en-SI" sz="2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28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2. Identifikacija (reševanje testov in ocene učiteljev)</a:t>
            </a:r>
            <a:endParaRPr lang="en-SI" sz="2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2800" dirty="0">
                <a:solidFill>
                  <a:schemeClr val="accent1">
                    <a:lumMod val="75000"/>
                  </a:schemeClr>
                </a:solidFill>
                <a:effectLst/>
                <a:latin typeface="Calibri" panose="020F0502020204030204" pitchFamily="34" charset="0"/>
                <a:ea typeface="Calibri" panose="020F0502020204030204" pitchFamily="34" charset="0"/>
                <a:cs typeface="Calibri" panose="020F0502020204030204" pitchFamily="34" charset="0"/>
              </a:rPr>
              <a:t>3. Seznanitev staršev in učenca</a:t>
            </a:r>
            <a:endParaRPr lang="en-SI" sz="2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SI" sz="32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1807956991"/>
      </p:ext>
    </p:extLst>
  </p:cSld>
  <p:clrMapOvr>
    <a:masterClrMapping/>
  </p:clrMapOvr>
  <p:transition>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628650" y="228600"/>
            <a:ext cx="7886700" cy="1066800"/>
          </a:xfrm>
        </p:spPr>
        <p:txBody>
          <a:bodyPr>
            <a:normAutofit/>
          </a:bodyPr>
          <a:lstStyle/>
          <a:p>
            <a:pPr algn="ctr"/>
            <a:br>
              <a:rPr lang="en-SI" sz="1800" dirty="0">
                <a:effectLst/>
                <a:latin typeface="Times New Roman" panose="02020603050405020304" pitchFamily="18" charset="0"/>
                <a:ea typeface="Times New Roman" panose="02020603050405020304" pitchFamily="18" charset="0"/>
              </a:rPr>
            </a:br>
            <a:r>
              <a:rPr lang="sl-SI" sz="3100" b="1" dirty="0">
                <a:solidFill>
                  <a:srgbClr val="C00000"/>
                </a:solidFill>
                <a:effectLst/>
                <a:latin typeface="Calibri" panose="020F0502020204030204" pitchFamily="34" charset="0"/>
                <a:ea typeface="Times New Roman" panose="02020603050405020304" pitchFamily="18" charset="0"/>
              </a:rPr>
              <a:t>3. Delo z nadarjenimi učenci v 2. in 3. triletju</a:t>
            </a:r>
            <a:endParaRPr lang="en-SI" b="1" dirty="0">
              <a:solidFill>
                <a:srgbClr val="C00000"/>
              </a:solidFill>
              <a:latin typeface="Trebuchet MS" panose="020B070302020209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447800"/>
            <a:ext cx="7820359" cy="4572000"/>
          </a:xfrm>
        </p:spPr>
        <p:txBody>
          <a:bodyPr>
            <a:normAutofit/>
          </a:bodyPr>
          <a:lstStyle/>
          <a:p>
            <a:pPr algn="just"/>
            <a:r>
              <a:rPr lang="sl-SI" sz="3200" dirty="0">
                <a:solidFill>
                  <a:srgbClr val="000000"/>
                </a:solidFill>
                <a:latin typeface="Calibri" panose="020F0502020204030204" pitchFamily="34" charset="0"/>
                <a:ea typeface="Times New Roman" panose="02020603050405020304" pitchFamily="18" charset="0"/>
              </a:rPr>
              <a:t> </a:t>
            </a:r>
            <a:r>
              <a:rPr lang="sl-SI" sz="3200" dirty="0">
                <a:solidFill>
                  <a:srgbClr val="002060"/>
                </a:solidFill>
                <a:effectLst/>
                <a:latin typeface="Calibri" panose="020F0502020204030204" pitchFamily="34" charset="0"/>
                <a:ea typeface="Times New Roman" panose="02020603050405020304" pitchFamily="18" charset="0"/>
              </a:rPr>
              <a:t>notranja individualizacija in diferenciacija,</a:t>
            </a:r>
            <a:endParaRPr lang="en-SI" sz="3200" dirty="0">
              <a:solidFill>
                <a:srgbClr val="002060"/>
              </a:solidFill>
              <a:latin typeface="Times New Roman" panose="02020603050405020304" pitchFamily="18" charset="0"/>
              <a:ea typeface="Times New Roman" panose="02020603050405020304" pitchFamily="18" charset="0"/>
            </a:endParaRPr>
          </a:p>
          <a:p>
            <a:pPr algn="just"/>
            <a:r>
              <a:rPr lang="en-SI" sz="3200" dirty="0">
                <a:solidFill>
                  <a:srgbClr val="002060"/>
                </a:solidFill>
                <a:effectLst/>
                <a:latin typeface="Times New Roman" panose="02020603050405020304" pitchFamily="18" charset="0"/>
                <a:ea typeface="Times New Roman" panose="02020603050405020304" pitchFamily="18" charset="0"/>
              </a:rPr>
              <a:t> </a:t>
            </a:r>
            <a:r>
              <a:rPr lang="sl-SI" sz="3200" dirty="0">
                <a:solidFill>
                  <a:srgbClr val="002060"/>
                </a:solidFill>
                <a:effectLst/>
                <a:latin typeface="Calibri" panose="020F0502020204030204" pitchFamily="34" charset="0"/>
                <a:ea typeface="Times New Roman" panose="02020603050405020304" pitchFamily="18" charset="0"/>
              </a:rPr>
              <a:t>podpora nadarjenim učencem v skladu z IP,</a:t>
            </a:r>
            <a:endParaRPr lang="en-SI" sz="3200" dirty="0">
              <a:solidFill>
                <a:srgbClr val="002060"/>
              </a:solidFill>
              <a:effectLst/>
              <a:latin typeface="Times New Roman" panose="02020603050405020304" pitchFamily="18" charset="0"/>
              <a:ea typeface="Times New Roman" panose="02020603050405020304" pitchFamily="18" charset="0"/>
            </a:endParaRPr>
          </a:p>
          <a:p>
            <a:pPr algn="just"/>
            <a:r>
              <a:rPr lang="sl-SI" sz="3200" dirty="0">
                <a:solidFill>
                  <a:srgbClr val="002060"/>
                </a:solidFill>
                <a:effectLst/>
                <a:latin typeface="Calibri" panose="020F0502020204030204" pitchFamily="34" charset="0"/>
                <a:ea typeface="Times New Roman" panose="02020603050405020304" pitchFamily="18" charset="0"/>
              </a:rPr>
              <a:t> vključitev spregledanih/novih učencev v postopek evidentiranja in identifikacije (v 7. razredu),</a:t>
            </a:r>
            <a:endParaRPr lang="en-SI" sz="3200" dirty="0">
              <a:solidFill>
                <a:srgbClr val="002060"/>
              </a:solidFill>
              <a:effectLst/>
              <a:latin typeface="Times New Roman" panose="02020603050405020304" pitchFamily="18" charset="0"/>
              <a:ea typeface="Times New Roman" panose="02020603050405020304" pitchFamily="18" charset="0"/>
            </a:endParaRPr>
          </a:p>
          <a:p>
            <a:pPr algn="just"/>
            <a:r>
              <a:rPr lang="sl-SI" sz="3200" dirty="0">
                <a:solidFill>
                  <a:srgbClr val="002060"/>
                </a:solidFill>
                <a:effectLst/>
                <a:latin typeface="Calibri" panose="020F0502020204030204" pitchFamily="34" charset="0"/>
                <a:ea typeface="Times New Roman" panose="02020603050405020304" pitchFamily="18" charset="0"/>
              </a:rPr>
              <a:t> organizacija različnih aktivnosti,</a:t>
            </a:r>
            <a:endParaRPr lang="en-SI" sz="3200" dirty="0">
              <a:solidFill>
                <a:srgbClr val="002060"/>
              </a:solidFill>
              <a:effectLst/>
              <a:latin typeface="Times New Roman" panose="02020603050405020304" pitchFamily="18" charset="0"/>
              <a:ea typeface="Times New Roman" panose="02020603050405020304" pitchFamily="18" charset="0"/>
            </a:endParaRPr>
          </a:p>
          <a:p>
            <a:pPr algn="just"/>
            <a:r>
              <a:rPr lang="sl-SI" sz="3200" dirty="0">
                <a:solidFill>
                  <a:srgbClr val="002060"/>
                </a:solidFill>
                <a:effectLst/>
                <a:latin typeface="Calibri" panose="020F0502020204030204" pitchFamily="34" charset="0"/>
                <a:ea typeface="Times New Roman" panose="02020603050405020304" pitchFamily="18" charset="0"/>
              </a:rPr>
              <a:t> vključevanje in priprave na tekmovanja, natečaje in raziskovalne naloge.</a:t>
            </a:r>
            <a:endParaRPr lang="en-SI" sz="3200" dirty="0">
              <a:solidFill>
                <a:srgbClr val="002060"/>
              </a:solidFill>
              <a:effectLst/>
              <a:latin typeface="Times New Roman" panose="02020603050405020304" pitchFamily="18" charset="0"/>
              <a:ea typeface="Times New Roman" panose="02020603050405020304" pitchFamily="18" charset="0"/>
            </a:endParaRPr>
          </a:p>
          <a:p>
            <a:pPr marL="685800" indent="-571500">
              <a:lnSpc>
                <a:spcPct val="150000"/>
              </a:lnSpc>
            </a:pPr>
            <a:endParaRPr lang="sl-SI" sz="2800" dirty="0">
              <a:solidFill>
                <a:srgbClr val="C00000"/>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3946098626"/>
      </p:ext>
    </p:extLst>
  </p:cSld>
  <p:clrMapOvr>
    <a:masterClrMapping/>
  </p:clrMapOvr>
  <p:transition>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457200" y="457201"/>
            <a:ext cx="8229598" cy="838200"/>
          </a:xfrm>
        </p:spPr>
        <p:txBody>
          <a:bodyPr/>
          <a:lstStyle/>
          <a:p>
            <a:pPr algn="ctr"/>
            <a:r>
              <a:rPr lang="en-SI" b="1" kern="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4. Kaj osnovne šole izvajamo?</a:t>
            </a:r>
            <a:endParaRPr lang="en-SI"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752600"/>
            <a:ext cx="7820359" cy="4267200"/>
          </a:xfrm>
        </p:spPr>
        <p:txBody>
          <a:bodyPr>
            <a:normAutofit/>
          </a:bodyPr>
          <a:lstStyle/>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različne tabore za nadarjene: šport, likovna umetnost, naravoslovje, gledališka umetnost, impro lige, ...</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gledališke in filmske predstave, </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glasbene koncerte,</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obiske muzejev,</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športna tekmovanja, </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naravoslovne delavnice,</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2821595146"/>
      </p:ext>
    </p:extLst>
  </p:cSld>
  <p:clrMapOvr>
    <a:masterClrMapping/>
  </p:clrMapOvr>
  <p:transition>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457200" y="457201"/>
            <a:ext cx="8229598" cy="685800"/>
          </a:xfrm>
        </p:spPr>
        <p:txBody>
          <a:bodyPr>
            <a:normAutofit/>
          </a:bodyPr>
          <a:lstStyle/>
          <a:p>
            <a:pPr algn="ctr"/>
            <a:r>
              <a:rPr lang="en-SI" b="1" kern="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4. Kaj osnovne šole izvajamo?</a:t>
            </a:r>
            <a:endParaRPr lang="en-SI" b="1" kern="100" dirty="0">
              <a:solidFill>
                <a:srgbClr val="FF93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752600"/>
            <a:ext cx="7820359" cy="4267200"/>
          </a:xfrm>
        </p:spPr>
        <p:txBody>
          <a:bodyPr>
            <a:normAutofit lnSpcReduction="10000"/>
          </a:bodyPr>
          <a:lstStyle/>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matematično-tehnično-fizikalne dejavnosti,</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jezikovne aktivnosti,</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likovne delavnice in interesne dejavnosti,</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raziskovalne naloge,</a:t>
            </a:r>
          </a:p>
          <a:p>
            <a:pPr marL="342900" lvl="0" indent="-342900" algn="just">
              <a:lnSpc>
                <a:spcPct val="107000"/>
              </a:lnSpc>
              <a:buFont typeface="Symbol" pitchFamily="2" charset="2"/>
              <a:buChar char=""/>
            </a:pPr>
            <a:r>
              <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tekmovanja iz različnih znanj,</a:t>
            </a: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literarne kolonije,</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krožek za prostovoljstvo in medsebojno pomoč,</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itchFamily="2" charset="2"/>
              <a:buChar char=""/>
            </a:pPr>
            <a:r>
              <a:rPr lang="sl-SI" sz="2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sodelovanje z drugimi šolami, institucijami.</a:t>
            </a:r>
            <a:endParaRPr lang="en-SI"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SI" sz="32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3282005503"/>
      </p:ext>
    </p:extLst>
  </p:cSld>
  <p:clrMapOvr>
    <a:masterClrMapping/>
  </p:clrMapOvr>
  <p:transition>
    <p:comb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25BB-EF8D-1ADF-21EF-836C4D62AE39}"/>
              </a:ext>
            </a:extLst>
          </p:cNvPr>
          <p:cNvSpPr>
            <a:spLocks noGrp="1"/>
          </p:cNvSpPr>
          <p:nvPr>
            <p:ph type="title"/>
          </p:nvPr>
        </p:nvSpPr>
        <p:spPr>
          <a:xfrm>
            <a:off x="457200" y="457201"/>
            <a:ext cx="8229598" cy="685800"/>
          </a:xfrm>
        </p:spPr>
        <p:txBody>
          <a:bodyPr>
            <a:normAutofit/>
          </a:bodyPr>
          <a:lstStyle/>
          <a:p>
            <a:pPr algn="ctr"/>
            <a:r>
              <a:rPr lang="en-SI" sz="2000" b="1" kern="0" dirty="0">
                <a:solidFill>
                  <a:srgbClr val="C00000"/>
                </a:solidFill>
                <a:latin typeface="Calibri" panose="020F0502020204030204" pitchFamily="34" charset="0"/>
                <a:ea typeface="Times New Roman" panose="02020603050405020304" pitchFamily="18" charset="0"/>
                <a:cs typeface="Calibri" panose="020F0502020204030204" pitchFamily="34" charset="0"/>
              </a:rPr>
              <a:t>5. </a:t>
            </a:r>
            <a:r>
              <a:rPr lang="sl-SI" sz="2000" b="1" dirty="0">
                <a:solidFill>
                  <a:srgbClr val="C00000"/>
                </a:solidFill>
                <a:effectLst/>
                <a:latin typeface="Calibri" panose="020F0502020204030204" pitchFamily="34" charset="0"/>
                <a:ea typeface="Times New Roman" panose="02020603050405020304" pitchFamily="18" charset="0"/>
              </a:rPr>
              <a:t>Kaj bi spremenili, če bi imeli to možnost, da lahko vplivamo na spremembe?</a:t>
            </a:r>
            <a:endParaRPr lang="en-SI" sz="20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FBB42E1-5962-4129-50C2-B834FB1740F6}"/>
              </a:ext>
            </a:extLst>
          </p:cNvPr>
          <p:cNvSpPr>
            <a:spLocks noGrp="1"/>
          </p:cNvSpPr>
          <p:nvPr>
            <p:ph idx="1"/>
          </p:nvPr>
        </p:nvSpPr>
        <p:spPr>
          <a:xfrm>
            <a:off x="866441" y="1143001"/>
            <a:ext cx="7820359" cy="4876799"/>
          </a:xfrm>
        </p:spPr>
        <p:txBody>
          <a:bodyPr>
            <a:normAutofit fontScale="55000" lnSpcReduction="20000"/>
          </a:bodyPr>
          <a:lstStyle/>
          <a:p>
            <a:pPr marL="342900" lvl="0" indent="-342900" algn="just">
              <a:lnSpc>
                <a:spcPct val="115000"/>
              </a:lnSpc>
              <a:spcAft>
                <a:spcPts val="800"/>
              </a:spcAft>
              <a:buFont typeface="Symbol" pitchFamily="2" charset="2"/>
              <a:buChar char=""/>
            </a:pPr>
            <a:endParaRPr lang="sl-SI"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800"/>
              </a:spcAft>
              <a:buFont typeface="Symbol" pitchFamily="2" charset="2"/>
              <a:buChar char=""/>
            </a:pPr>
            <a:r>
              <a:rPr lang="sl-SI" sz="5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Prednostna naloga vsega vzgojno-izobraževalnega sistema. </a:t>
            </a:r>
            <a:endParaRPr lang="en-SI" sz="5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sl-SI" sz="5100" dirty="0">
                <a:solidFill>
                  <a:srgbClr val="002060"/>
                </a:solidFill>
                <a:effectLst/>
                <a:latin typeface="Calibri" panose="020F0502020204030204" pitchFamily="34" charset="0"/>
                <a:ea typeface="Times New Roman" panose="02020603050405020304" pitchFamily="18" charset="0"/>
              </a:rPr>
              <a:t>T</a:t>
            </a:r>
            <a:r>
              <a:rPr lang="en-SI" sz="5100" dirty="0">
                <a:solidFill>
                  <a:srgbClr val="002060"/>
                </a:solidFill>
                <a:effectLst/>
                <a:latin typeface="Calibri" panose="020F0502020204030204" pitchFamily="34" charset="0"/>
                <a:ea typeface="Times New Roman" panose="02020603050405020304" pitchFamily="18" charset="0"/>
              </a:rPr>
              <a:t>emeljit premislek in prenov</a:t>
            </a:r>
            <a:r>
              <a:rPr lang="sl-SI" sz="5100" dirty="0">
                <a:solidFill>
                  <a:srgbClr val="002060"/>
                </a:solidFill>
                <a:effectLst/>
                <a:latin typeface="Calibri" panose="020F0502020204030204" pitchFamily="34" charset="0"/>
                <a:ea typeface="Times New Roman" panose="02020603050405020304" pitchFamily="18" charset="0"/>
              </a:rPr>
              <a:t>a</a:t>
            </a:r>
            <a:r>
              <a:rPr lang="en-SI" sz="5100" dirty="0">
                <a:solidFill>
                  <a:srgbClr val="002060"/>
                </a:solidFill>
                <a:effectLst/>
                <a:latin typeface="Calibri" panose="020F0502020204030204" pitchFamily="34" charset="0"/>
                <a:ea typeface="Times New Roman" panose="02020603050405020304" pitchFamily="18" charset="0"/>
              </a:rPr>
              <a:t> koncepta najprej s strani teoretikov, potem praktikov.  </a:t>
            </a:r>
            <a:endParaRPr lang="en-SI" sz="5100" dirty="0">
              <a:solidFill>
                <a:srgbClr val="002060"/>
              </a:solidFill>
              <a:effectLst/>
              <a:latin typeface="Times New Roman" panose="02020603050405020304" pitchFamily="18" charset="0"/>
              <a:ea typeface="Times New Roman" panose="02020603050405020304" pitchFamily="18" charset="0"/>
            </a:endParaRPr>
          </a:p>
          <a:p>
            <a:pPr marL="342900" lvl="0" indent="-342900" algn="just">
              <a:lnSpc>
                <a:spcPct val="107000"/>
              </a:lnSpc>
              <a:buFont typeface="Symbol" pitchFamily="2" charset="2"/>
              <a:buChar char=""/>
            </a:pPr>
            <a:r>
              <a:rPr lang="sl-SI" sz="5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Poimenovanje »nadarjen učenec« spremeniti.</a:t>
            </a:r>
          </a:p>
          <a:p>
            <a:pPr marL="342900" lvl="0" indent="-342900" algn="just">
              <a:lnSpc>
                <a:spcPct val="107000"/>
              </a:lnSpc>
              <a:buFont typeface="Symbol" pitchFamily="2" charset="2"/>
              <a:buChar char=""/>
            </a:pPr>
            <a:r>
              <a:rPr lang="sl-SI" sz="5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Pripomočki za prepoznavanje nadarjenosti so preveč splošni. </a:t>
            </a:r>
            <a:r>
              <a:rPr lang="sl-SI" sz="51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Obrazci za identificiranje nadarjenih učencev so preveč ohlapni. </a:t>
            </a:r>
            <a:endParaRPr lang="en-SI" sz="5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Symbol" pitchFamily="2" charset="2"/>
              <a:buChar char=""/>
            </a:pPr>
            <a:r>
              <a:rPr lang="sl-SI" sz="51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NUJNO je potrebna osvežitev psihometričnih pripomočkov.</a:t>
            </a:r>
            <a:endParaRPr lang="en-SI" sz="5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SI" sz="3200" dirty="0">
              <a:latin typeface="Calibri" panose="020F0502020204030204" pitchFamily="34" charset="0"/>
              <a:cs typeface="Calibri" panose="020F0502020204030204" pitchFamily="34" charset="0"/>
            </a:endParaRPr>
          </a:p>
        </p:txBody>
      </p:sp>
      <p:sp>
        <p:nvSpPr>
          <p:cNvPr id="4" name="Footer Placeholder 3">
            <a:extLst>
              <a:ext uri="{FF2B5EF4-FFF2-40B4-BE49-F238E27FC236}">
                <a16:creationId xmlns:a16="http://schemas.microsoft.com/office/drawing/2014/main" id="{803A35D4-638D-C44F-5147-696A685E3D7F}"/>
              </a:ext>
            </a:extLst>
          </p:cNvPr>
          <p:cNvSpPr>
            <a:spLocks noGrp="1"/>
          </p:cNvSpPr>
          <p:nvPr>
            <p:ph type="ftr" sz="quarter" idx="11"/>
          </p:nvPr>
        </p:nvSpPr>
        <p:spPr>
          <a:xfrm>
            <a:off x="3349847" y="6324600"/>
            <a:ext cx="3859795" cy="228660"/>
          </a:xfrm>
        </p:spPr>
        <p:txBody>
          <a:bodyPr/>
          <a:lstStyle/>
          <a:p>
            <a:endParaRPr lang="sl-SI" altLang="en-SI" dirty="0"/>
          </a:p>
        </p:txBody>
      </p:sp>
    </p:spTree>
    <p:extLst>
      <p:ext uri="{BB962C8B-B14F-4D97-AF65-F5344CB8AC3E}">
        <p14:creationId xmlns:p14="http://schemas.microsoft.com/office/powerpoint/2010/main" val="2485587655"/>
      </p:ext>
    </p:extLst>
  </p:cSld>
  <p:clrMapOvr>
    <a:masterClrMapping/>
  </p:clrMapOvr>
  <p:transition>
    <p:comb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{456E834C-120C-794F-9C56-9A17BA58D5F0}tf10001069</Template>
  <TotalTime>2701</TotalTime>
  <Words>889</Words>
  <Application>Microsoft Macintosh PowerPoint</Application>
  <PresentationFormat>On-screen Show (4:3)</PresentationFormat>
  <Paragraphs>97</Paragraphs>
  <Slides>14</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Symbol</vt:lpstr>
      <vt:lpstr>Times New Roman</vt:lpstr>
      <vt:lpstr>Trebuchet MS</vt:lpstr>
      <vt:lpstr>TrebuchetMS</vt:lpstr>
      <vt:lpstr>Office Theme</vt:lpstr>
      <vt:lpstr>PowerPoint Presentation</vt:lpstr>
      <vt:lpstr>KAJ PRAVI UMETNA INTELIGENCA? CHATGPT</vt:lpstr>
      <vt:lpstr>ODGOVORI OSNOVNIH ŠOL</vt:lpstr>
      <vt:lpstr>1. Kako delamo v 1. triletju?</vt:lpstr>
      <vt:lpstr>2. Kako izvajamo koncept dela  z nadarjenimi učenci?</vt:lpstr>
      <vt:lpstr> 3. Delo z nadarjenimi učenci v 2. in 3. triletju</vt:lpstr>
      <vt:lpstr>4. Kaj osnovne šole izvajamo?</vt:lpstr>
      <vt:lpstr>4. Kaj osnovne šole izvajamo?</vt:lpstr>
      <vt:lpstr>5. Kaj bi spremenili, če bi imeli to možnost, da lahko vplivamo na spremembe?</vt:lpstr>
      <vt:lpstr>5. Kaj bi spremenili, če bi imeli to možnost, da lahko vplivamo na spremembe?</vt:lpstr>
      <vt:lpstr>5. Kaj bi spremenili, če bi imeli to možnost, da lahko vplivamo na spremembe?</vt:lpstr>
      <vt:lpstr>5. Kaj bi spremenili, če bi imeli to možnost, da lahko vplivamo na spremembe?</vt:lpstr>
      <vt:lpstr>5. Kaj bi spremenili, če bi imeli to možnost, da lahko vplivamo na spremembe?</vt:lpstr>
      <vt:lpstr>  Ljubljanski ravnatelji stalno iščemo rešitve in podajamo predloge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Mateja Urbančič Jelovšek</dc:creator>
  <cp:lastModifiedBy>Mateja Urbančič Jelovšek</cp:lastModifiedBy>
  <cp:revision>69</cp:revision>
  <cp:lastPrinted>2023-11-21T13:42:13Z</cp:lastPrinted>
  <dcterms:created xsi:type="dcterms:W3CDTF">1601-01-01T00:00:00Z</dcterms:created>
  <dcterms:modified xsi:type="dcterms:W3CDTF">2023-11-21T14:18:58Z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