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7" r:id="rId1"/>
    <p:sldMasterId id="2147484198" r:id="rId2"/>
    <p:sldMasterId id="2147484223" r:id="rId3"/>
  </p:sldMasterIdLst>
  <p:notesMasterIdLst>
    <p:notesMasterId r:id="rId11"/>
  </p:notesMasterIdLst>
  <p:sldIdLst>
    <p:sldId id="258" r:id="rId4"/>
    <p:sldId id="259" r:id="rId5"/>
    <p:sldId id="475" r:id="rId6"/>
    <p:sldId id="476" r:id="rId7"/>
    <p:sldId id="367" r:id="rId8"/>
    <p:sldId id="450" r:id="rId9"/>
    <p:sldId id="46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z Krek" initials="J" lastIdx="4" clrIdx="0">
    <p:extLst>
      <p:ext uri="{19B8F6BF-5375-455C-9EA6-DF929625EA0E}">
        <p15:presenceInfo xmlns:p15="http://schemas.microsoft.com/office/powerpoint/2012/main" userId="Janez K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6274" autoAdjust="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E5BFF-267A-489B-B40D-95535D788BF5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CFE14-CA6E-47BE-AA72-486645F7B2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41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2734-949A-4AA3-913C-60108F02E121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280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97ED-4587-4B9E-B19C-0EBA766FE33B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79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D95A-4176-49EC-92A7-D0B7629ED39B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8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C1F5-D197-4D82-B8F2-741D67EF6D3A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7620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E3D1-D97F-4349-A272-97894A81B924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68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FF0B-D9EE-4591-AF09-43622254359A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3090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6D77-6551-4A8E-8F39-02D4CF935AF0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691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851C-ECAE-40E6-BC8D-9C1E8505C9A5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400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2627-3C8F-4D65-AF61-4B41BF6D90F0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4804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BB29-CAFC-462D-97E1-862D11750AF2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6676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EC8-4F46-4B3D-B493-EE08579ECFA1}" type="datetime1">
              <a:rPr lang="sl-SI" smtClean="0"/>
              <a:t>11. 07. 2023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</p:spTree>
    <p:extLst>
      <p:ext uri="{BB962C8B-B14F-4D97-AF65-F5344CB8AC3E}">
        <p14:creationId xmlns:p14="http://schemas.microsoft.com/office/powerpoint/2010/main" val="94000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11C-121B-489E-8B77-6DB9D486AF2B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05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E7C9-A916-4259-8A35-53142CEFCE7D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054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908D-B7FB-4428-A45F-BF0A179C8D2D}" type="datetime1">
              <a:rPr lang="sl-SI" smtClean="0"/>
              <a:t>11. 07. 2023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5937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53FC-1D86-42E6-B302-718B13032D9F}" type="datetime1">
              <a:rPr lang="sl-SI" smtClean="0"/>
              <a:t>11. 07. 2023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6390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AAA-E561-4135-8F2D-24FD0DCFD1BD}" type="datetime1">
              <a:rPr lang="sl-SI" smtClean="0"/>
              <a:t>11. 07. 2023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8666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AD2C-2866-4691-8734-12139EB24C4C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55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6C49-AC00-4F48-90BC-EE99237F3171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13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689-11F9-4EED-AA01-18D733AF6098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317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7622-FF25-4222-A61C-7D0627B5202C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1811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slov in diagram ali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SmartArt 2"/>
          <p:cNvSpPr>
            <a:spLocks noGrp="1"/>
          </p:cNvSpPr>
          <p:nvPr>
            <p:ph type="dgm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F6E817-2713-4F08-A7A5-E8064DE9A856}" type="datetime1">
              <a:rPr lang="sl-SI" altLang="sl-SI" smtClean="0"/>
              <a:t>11. 07. 2023</a:t>
            </a:fld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l-SI" altLang="sl-SI"/>
              <a:t>Janez Krek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8F6CA-1871-41A1-912A-2D7D17D49A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6353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570-57DA-4C13-86BF-C5D3C9786A02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9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2659-E841-4217-A800-5733F72C21A7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23833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E190-5571-4EDF-B978-0AABB428A83E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154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B511-C739-4C4A-9B4B-B05D94CBAD71}" type="datetime1">
              <a:rPr lang="sl-SI" smtClean="0"/>
              <a:t>11. 07. 2023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</p:spTree>
    <p:extLst>
      <p:ext uri="{BB962C8B-B14F-4D97-AF65-F5344CB8AC3E}">
        <p14:creationId xmlns:p14="http://schemas.microsoft.com/office/powerpoint/2010/main" val="4171289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F374-ED48-4042-9372-D1AF84E1AC31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2875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2DAC-5ECC-4066-9890-1C8DB3080AD2}" type="datetime1">
              <a:rPr lang="sl-SI" smtClean="0"/>
              <a:t>11. 07. 2023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6487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232D-0FE2-4D10-9F65-C3FD64F2169A}" type="datetime1">
              <a:rPr lang="sl-SI" smtClean="0"/>
              <a:t>11. 07. 2023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9504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017A-E5E0-4BA6-9B04-CF9A8C3783F0}" type="datetime1">
              <a:rPr lang="sl-SI" smtClean="0"/>
              <a:t>11. 07. 2023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6214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D21C-484A-4DDE-AA0B-3DCB5C5D39B2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0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FB99-BC1B-4608-915E-B676055B0AC1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418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DAE7-5937-404D-B1B4-544ADB78EC09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3124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E63-F389-4628-8ED8-869154340CC1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396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A9F3E-940D-4AB0-88DD-A80C4CAA8FDC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90114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slov in diagram ali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SmartArt 2"/>
          <p:cNvSpPr>
            <a:spLocks noGrp="1"/>
          </p:cNvSpPr>
          <p:nvPr>
            <p:ph type="dgm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5A1AD3-ECA1-4ABC-8CD7-720A5C2C4ECE}" type="datetime1">
              <a:rPr lang="sl-SI" altLang="sl-SI" smtClean="0"/>
              <a:t>11. 07. 2023</a:t>
            </a:fld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l-SI" altLang="sl-SI"/>
              <a:t>Janez Krek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8F6CA-1871-41A1-912A-2D7D17D49A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92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37D2-5D9A-44F1-B7A2-EE88473892B9}" type="datetime1">
              <a:rPr lang="sl-SI" smtClean="0"/>
              <a:t>11. 07. 2023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250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544B-A52B-409D-AEA4-624AEAD275ED}" type="datetime1">
              <a:rPr lang="sl-SI" smtClean="0"/>
              <a:t>11. 07. 2023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383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F0A-7E84-4D47-9D59-D877417015E4}" type="datetime1">
              <a:rPr lang="sl-SI" smtClean="0"/>
              <a:t>11. 07. 2023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31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47FF-E279-4E75-AC94-9656F0386FD0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259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AF0A-220F-457E-B60A-2D6409C6083B}" type="datetime1">
              <a:rPr lang="sl-SI" smtClean="0"/>
              <a:t>11. 07. 2023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2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816B-1460-411F-84FD-6CB0B188BFDA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01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  <p:sldLayoutId id="2147484170" r:id="rId13"/>
    <p:sldLayoutId id="2147484171" r:id="rId14"/>
    <p:sldLayoutId id="2147484172" r:id="rId15"/>
    <p:sldLayoutId id="214748417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D27B9F2-9F9F-418D-A3BE-6235577CA1CF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5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BAA44D0-1A99-44F4-8A47-F4712FC7BA02}" type="datetime1">
              <a:rPr lang="sl-SI" smtClean="0"/>
              <a:t>11. 07. 2023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l-SI"/>
              <a:t>Janez Krek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A23B922-65DE-41B0-B741-230AA333212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7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>
            <a:noAutofit/>
          </a:bodyPr>
          <a:lstStyle/>
          <a:p>
            <a:r>
              <a:rPr lang="sl-SI" sz="2400" dirty="0">
                <a:solidFill>
                  <a:schemeClr val="tx1"/>
                </a:solidFill>
              </a:rPr>
              <a:t>60.</a:t>
            </a:r>
            <a:r>
              <a:rPr lang="sl-SI" sz="2400" cap="none" dirty="0"/>
              <a:t>d</a:t>
            </a:r>
            <a:r>
              <a:rPr lang="sl-SI" sz="2400" dirty="0">
                <a:solidFill>
                  <a:schemeClr val="tx1"/>
                </a:solidFill>
              </a:rPr>
              <a:t> člen</a:t>
            </a:r>
            <a:br>
              <a:rPr lang="sl-SI" sz="2400" dirty="0"/>
            </a:br>
            <a:r>
              <a:rPr lang="sl-SI" sz="2400" dirty="0"/>
              <a:t>(vzgojni načrt šole)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/>
          </a:bodyPr>
          <a:lstStyle/>
          <a:p>
            <a:r>
              <a:rPr lang="sl-SI" dirty="0"/>
              <a:t>(…) Vzgojni načrt vsebuje </a:t>
            </a:r>
            <a:r>
              <a:rPr lang="sl-SI" dirty="0">
                <a:solidFill>
                  <a:srgbClr val="0070C0"/>
                </a:solidFill>
              </a:rPr>
              <a:t>vzgojne dejavnosti </a:t>
            </a:r>
            <a:r>
              <a:rPr lang="sl-SI" dirty="0"/>
              <a:t>in oblike vzajemnega </a:t>
            </a:r>
            <a:r>
              <a:rPr lang="sl-SI" dirty="0">
                <a:solidFill>
                  <a:schemeClr val="tx2"/>
                </a:solidFill>
              </a:rPr>
              <a:t>sodelovanja šole s starši </a:t>
            </a:r>
            <a:r>
              <a:rPr lang="sl-SI" dirty="0"/>
              <a:t>ter njihovo vključevanje v uresničevanje vzgojnega načrta.</a:t>
            </a:r>
          </a:p>
          <a:p>
            <a:r>
              <a:rPr lang="sl-SI" dirty="0">
                <a:solidFill>
                  <a:srgbClr val="0070C0"/>
                </a:solidFill>
              </a:rPr>
              <a:t>Vzgojne dejavnosti </a:t>
            </a:r>
            <a:r>
              <a:rPr lang="sl-SI" dirty="0"/>
              <a:t>so </a:t>
            </a:r>
            <a:r>
              <a:rPr lang="sl-SI" dirty="0">
                <a:solidFill>
                  <a:schemeClr val="tx2"/>
                </a:solidFill>
              </a:rPr>
              <a:t>proaktivne</a:t>
            </a:r>
            <a:r>
              <a:rPr lang="sl-SI" dirty="0"/>
              <a:t> in </a:t>
            </a:r>
            <a:r>
              <a:rPr lang="sl-SI" dirty="0">
                <a:solidFill>
                  <a:schemeClr val="tx2"/>
                </a:solidFill>
              </a:rPr>
              <a:t>preventivne</a:t>
            </a:r>
            <a:r>
              <a:rPr lang="sl-SI" dirty="0"/>
              <a:t> dejavnosti, </a:t>
            </a:r>
            <a:r>
              <a:rPr lang="sl-SI" dirty="0">
                <a:solidFill>
                  <a:schemeClr val="tx2"/>
                </a:solidFill>
              </a:rPr>
              <a:t>svetovanje</a:t>
            </a:r>
            <a:r>
              <a:rPr lang="sl-SI" dirty="0"/>
              <a:t>, </a:t>
            </a:r>
            <a:r>
              <a:rPr lang="sl-SI" dirty="0">
                <a:solidFill>
                  <a:schemeClr val="tx2"/>
                </a:solidFill>
              </a:rPr>
              <a:t>usmerjanje</a:t>
            </a:r>
            <a:r>
              <a:rPr lang="sl-SI" dirty="0"/>
              <a:t> ter </a:t>
            </a:r>
            <a:r>
              <a:rPr lang="sl-SI" i="1" u="sng" dirty="0">
                <a:solidFill>
                  <a:schemeClr val="tx2"/>
                </a:solidFill>
              </a:rPr>
              <a:t>druge dejavnosti </a:t>
            </a:r>
            <a:r>
              <a:rPr lang="sl-SI" dirty="0"/>
              <a:t>(</a:t>
            </a:r>
            <a:r>
              <a:rPr lang="sl-SI" dirty="0">
                <a:solidFill>
                  <a:schemeClr val="tx2"/>
                </a:solidFill>
              </a:rPr>
              <a:t>pohvale</a:t>
            </a:r>
            <a:r>
              <a:rPr lang="sl-SI" dirty="0"/>
              <a:t>, </a:t>
            </a:r>
            <a:r>
              <a:rPr lang="sl-SI" dirty="0">
                <a:solidFill>
                  <a:schemeClr val="tx2"/>
                </a:solidFill>
              </a:rPr>
              <a:t>priznanja</a:t>
            </a:r>
            <a:r>
              <a:rPr lang="sl-SI" dirty="0"/>
              <a:t>, </a:t>
            </a:r>
            <a:r>
              <a:rPr lang="sl-SI" dirty="0">
                <a:solidFill>
                  <a:schemeClr val="tx2"/>
                </a:solidFill>
              </a:rPr>
              <a:t>nagrade</a:t>
            </a:r>
            <a:r>
              <a:rPr lang="sl-SI" dirty="0"/>
              <a:t>, </a:t>
            </a:r>
            <a:r>
              <a:rPr lang="sl-SI" dirty="0">
                <a:solidFill>
                  <a:schemeClr val="tx2"/>
                </a:solidFill>
              </a:rPr>
              <a:t>vrste </a:t>
            </a: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vzgojnih ukrepov </a:t>
            </a:r>
            <a:r>
              <a:rPr lang="sl-SI" dirty="0"/>
              <a:t>in </a:t>
            </a:r>
            <a:r>
              <a:rPr lang="sl-SI" dirty="0">
                <a:solidFill>
                  <a:schemeClr val="tx2"/>
                </a:solidFill>
              </a:rPr>
              <a:t>podobno</a:t>
            </a:r>
            <a:r>
              <a:rPr lang="sl-SI" dirty="0"/>
              <a:t>), </a:t>
            </a:r>
            <a:r>
              <a:rPr lang="sl-SI" b="0" dirty="0"/>
              <a:t>s katerimi šola razvija varno in spodbudno okolje (…)</a:t>
            </a:r>
          </a:p>
          <a:p>
            <a:endParaRPr lang="sl-SI" sz="1600" dirty="0"/>
          </a:p>
          <a:p>
            <a:r>
              <a:rPr lang="sl-SI" sz="1600" dirty="0">
                <a:solidFill>
                  <a:srgbClr val="0070C0"/>
                </a:solidFill>
              </a:rPr>
              <a:t>Pri pripravi </a:t>
            </a:r>
            <a:r>
              <a:rPr lang="sl-SI" sz="1600" dirty="0"/>
              <a:t>vzgojnega načrta </a:t>
            </a:r>
            <a:r>
              <a:rPr lang="sl-SI" sz="1600" u="sng" dirty="0"/>
              <a:t>sodelujejo</a:t>
            </a:r>
            <a:r>
              <a:rPr lang="sl-SI" sz="1600" dirty="0"/>
              <a:t> strokovni delavci šole ter učenci in starši. Vzgojni načrt </a:t>
            </a:r>
            <a:r>
              <a:rPr lang="sl-SI" sz="1600" dirty="0">
                <a:solidFill>
                  <a:srgbClr val="0070C0"/>
                </a:solidFill>
              </a:rPr>
              <a:t>sprejme svet šole </a:t>
            </a:r>
            <a:r>
              <a:rPr lang="sl-SI" sz="1600" dirty="0"/>
              <a:t>na predlog ravnatelja po postopku, kot je določen za letni delovni načrt.</a:t>
            </a:r>
          </a:p>
          <a:p>
            <a:r>
              <a:rPr lang="sl-SI" sz="1600" dirty="0"/>
              <a:t>O uresničevanju vzgojnega načrta ravnatelj najmanj enkrat letno poroča svetu staršev in svetu šole. Poročilo je sestavni del </a:t>
            </a:r>
            <a:r>
              <a:rPr lang="sl-SI" sz="1600" dirty="0">
                <a:solidFill>
                  <a:schemeClr val="tx2"/>
                </a:solidFill>
              </a:rPr>
              <a:t>letne </a:t>
            </a:r>
            <a:r>
              <a:rPr lang="sl-SI" sz="1600" dirty="0" err="1">
                <a:solidFill>
                  <a:schemeClr val="tx2"/>
                </a:solidFill>
              </a:rPr>
              <a:t>samoevalvacije</a:t>
            </a:r>
            <a:r>
              <a:rPr lang="sl-SI" sz="1600" dirty="0">
                <a:solidFill>
                  <a:schemeClr val="tx2"/>
                </a:solidFill>
              </a:rPr>
              <a:t> šole</a:t>
            </a:r>
            <a:r>
              <a:rPr lang="sl-SI" sz="1600" dirty="0"/>
              <a:t>. 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826768" cy="28384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Janez Krek</a:t>
            </a:r>
            <a:endParaRPr kumimoji="0" lang="sl-SI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3B922-65DE-41B0-B741-230AA3332122}" type="slidenum"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rgbClr val="D1282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l-SI" sz="2400" b="1" i="0" u="none" strike="noStrike" kern="1200" cap="none" spc="0" normalizeH="0" baseline="0" noProof="0">
              <a:ln>
                <a:noFill/>
              </a:ln>
              <a:solidFill>
                <a:srgbClr val="D1282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55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828010"/>
          </a:xfrm>
        </p:spPr>
        <p:txBody>
          <a:bodyPr>
            <a:noAutofit/>
          </a:bodyPr>
          <a:lstStyle/>
          <a:p>
            <a:r>
              <a:rPr lang="sl-SI" sz="2400" b="1" dirty="0">
                <a:solidFill>
                  <a:schemeClr val="tx1"/>
                </a:solidFill>
              </a:rPr>
              <a:t>60.</a:t>
            </a:r>
            <a:r>
              <a:rPr lang="sl-SI" sz="2400" b="1" cap="none" dirty="0"/>
              <a:t>e</a:t>
            </a:r>
            <a:r>
              <a:rPr lang="sl-SI" sz="2400" b="1" dirty="0">
                <a:solidFill>
                  <a:schemeClr val="tx1"/>
                </a:solidFill>
              </a:rPr>
              <a:t> člen</a:t>
            </a:r>
            <a:br>
              <a:rPr lang="sl-SI" sz="2400" b="1" dirty="0">
                <a:solidFill>
                  <a:schemeClr val="tx1"/>
                </a:solidFill>
              </a:rPr>
            </a:br>
            <a:r>
              <a:rPr lang="sl-SI" sz="2400" b="1" dirty="0"/>
              <a:t>(pravila šolskega reda </a:t>
            </a:r>
            <a:r>
              <a:rPr lang="sl-SI" sz="2400" b="1" dirty="0">
                <a:solidFill>
                  <a:schemeClr val="tx1"/>
                </a:solidFill>
              </a:rPr>
              <a:t>– </a:t>
            </a:r>
            <a:r>
              <a:rPr lang="sl-SI" sz="2400" b="1" cap="none" dirty="0">
                <a:solidFill>
                  <a:schemeClr val="tx1"/>
                </a:solidFill>
              </a:rPr>
              <a:t>dokument šole</a:t>
            </a:r>
            <a:r>
              <a:rPr lang="sl-SI" sz="2400" b="1" dirty="0"/>
              <a:t>)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12776"/>
            <a:ext cx="8003232" cy="5112568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sl-SI" dirty="0"/>
              <a:t>Na podlagi vzgojnega načrta šola v pravilih šolskega reda natančneje opredeli </a:t>
            </a:r>
            <a:r>
              <a:rPr lang="sl-SI" dirty="0">
                <a:solidFill>
                  <a:schemeClr val="accent3"/>
                </a:solidFill>
              </a:rPr>
              <a:t>1 </a:t>
            </a:r>
            <a:r>
              <a:rPr lang="sl-SI" dirty="0">
                <a:solidFill>
                  <a:schemeClr val="tx2"/>
                </a:solidFill>
              </a:rPr>
              <a:t>dolžnosti</a:t>
            </a:r>
            <a:r>
              <a:rPr lang="sl-SI" dirty="0"/>
              <a:t> </a:t>
            </a:r>
            <a:r>
              <a:rPr lang="sl-SI" dirty="0">
                <a:solidFill>
                  <a:schemeClr val="tx2"/>
                </a:solidFill>
              </a:rPr>
              <a:t>in odgovornosti </a:t>
            </a:r>
            <a:r>
              <a:rPr lang="sl-SI" dirty="0"/>
              <a:t>učencev, </a:t>
            </a:r>
            <a:r>
              <a:rPr lang="sl-SI" dirty="0">
                <a:solidFill>
                  <a:schemeClr val="accent3"/>
                </a:solidFill>
              </a:rPr>
              <a:t>2</a:t>
            </a:r>
            <a:r>
              <a:rPr lang="sl-SI" dirty="0"/>
              <a:t> načine zagotavljanja </a:t>
            </a:r>
            <a:r>
              <a:rPr lang="sl-SI" dirty="0">
                <a:solidFill>
                  <a:schemeClr val="tx2"/>
                </a:solidFill>
              </a:rPr>
              <a:t>varnosti</a:t>
            </a:r>
            <a:r>
              <a:rPr lang="sl-SI" dirty="0"/>
              <a:t>, </a:t>
            </a:r>
            <a:r>
              <a:rPr lang="sl-SI" dirty="0">
                <a:solidFill>
                  <a:schemeClr val="accent3"/>
                </a:solidFill>
              </a:rPr>
              <a:t>3 </a:t>
            </a:r>
            <a:r>
              <a:rPr lang="sl-SI" dirty="0">
                <a:solidFill>
                  <a:schemeClr val="tx2"/>
                </a:solidFill>
              </a:rPr>
              <a:t>pravila obnašanja in ravnanja</a:t>
            </a:r>
            <a:r>
              <a:rPr lang="sl-SI" dirty="0"/>
              <a:t>, določi </a:t>
            </a:r>
            <a:r>
              <a:rPr lang="sl-SI" dirty="0">
                <a:solidFill>
                  <a:schemeClr val="accent3"/>
                </a:solidFill>
              </a:rPr>
              <a:t>4 </a:t>
            </a:r>
            <a:r>
              <a:rPr lang="sl-SI" u="sng" dirty="0">
                <a:solidFill>
                  <a:schemeClr val="accent2">
                    <a:lumMod val="75000"/>
                  </a:schemeClr>
                </a:solidFill>
              </a:rPr>
              <a:t>vzgojne ukrepe </a:t>
            </a:r>
            <a:r>
              <a:rPr lang="sl-SI" dirty="0"/>
              <a:t>za posamezne kršitve pravil, 5 organiziranost učencev, 6 opravičevanje odsotnosti ter 7 sodelovanje pri zagotavljanju zdravstvenega varstva učencev. </a:t>
            </a:r>
            <a:r>
              <a:rPr lang="sl-SI" i="1" dirty="0"/>
              <a:t>Pri pripravi pravil šolskega reda sodelujejo strokovni delavci šole ter učenci in starši.</a:t>
            </a:r>
          </a:p>
          <a:p>
            <a:pPr>
              <a:lnSpc>
                <a:spcPts val="2800"/>
              </a:lnSpc>
            </a:pPr>
            <a:r>
              <a:rPr lang="sl-SI" u="sng" dirty="0">
                <a:solidFill>
                  <a:schemeClr val="accent2">
                    <a:lumMod val="75000"/>
                  </a:schemeClr>
                </a:solidFill>
              </a:rPr>
              <a:t>Vzgojne ukrepe </a:t>
            </a:r>
            <a:r>
              <a:rPr lang="sl-SI" dirty="0"/>
              <a:t>šola izvede, kadar učenec krši svoje dolžnosti, določene z zakonom ter drugimi predpisi in akti šole. </a:t>
            </a:r>
            <a:endParaRPr lang="sl-SI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sl-SI" sz="1600" dirty="0"/>
              <a:t>Pravila šolskega reda </a:t>
            </a:r>
            <a:r>
              <a:rPr lang="sl-SI" sz="1600" i="1" dirty="0"/>
              <a:t>sprejme svet šole </a:t>
            </a:r>
            <a:r>
              <a:rPr lang="sl-SI" sz="1600" dirty="0"/>
              <a:t>na predlog ravnatelja, ki si predhodno pridobi mnenje učiteljskega zbora in sveta staršev.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54760" cy="28384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Janez Krek</a:t>
            </a:r>
            <a:endParaRPr kumimoji="0" lang="sl-SI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3B922-65DE-41B0-B741-230AA3332122}" type="slidenum"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rgbClr val="D1282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l-SI" sz="2400" b="1" i="0" u="none" strike="noStrike" kern="1200" cap="none" spc="0" normalizeH="0" baseline="0" noProof="0">
              <a:ln>
                <a:noFill/>
              </a:ln>
              <a:solidFill>
                <a:srgbClr val="D1282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93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FFB771-157B-83FA-DE9D-169F19EA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9" y="357066"/>
            <a:ext cx="7130752" cy="1055710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PREDLOGI ZA DOPOLNITEV KONCEPTA „VZGOJNEGA NAČRTA“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E304AD6-71D9-5F43-5962-044C1B02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5" y="1412776"/>
            <a:ext cx="7706816" cy="5088158"/>
          </a:xfrm>
        </p:spPr>
        <p:txBody>
          <a:bodyPr>
            <a:normAutofit fontScale="77500" lnSpcReduction="20000"/>
          </a:bodyPr>
          <a:lstStyle/>
          <a:p>
            <a:r>
              <a:rPr lang="sl-SI" sz="2400" dirty="0"/>
              <a:t>VZGOJNE NAČRTE BI MORALI VZPOSTAVITI </a:t>
            </a:r>
            <a:r>
              <a:rPr lang="sl-SI" sz="2400" b="1" dirty="0"/>
              <a:t>PO CELOTNI VERTIKALI</a:t>
            </a:r>
            <a:r>
              <a:rPr lang="sl-SI" sz="2400" dirty="0"/>
              <a:t>: VRTEC, OŠ, </a:t>
            </a:r>
            <a:r>
              <a:rPr lang="sl-SI" sz="2400" dirty="0">
                <a:solidFill>
                  <a:schemeClr val="tx1"/>
                </a:solidFill>
              </a:rPr>
              <a:t>SREDNJA ŠOLA</a:t>
            </a:r>
          </a:p>
          <a:p>
            <a:r>
              <a:rPr lang="sl-SI" sz="2400" dirty="0"/>
              <a:t>RAZŠIRITI KONCEPT (IN IME): </a:t>
            </a:r>
            <a:r>
              <a:rPr lang="sl-SI" sz="2400" b="1" dirty="0"/>
              <a:t>VZGOJNI, PODPORNI IN POUČEVALNI NAČRT</a:t>
            </a:r>
            <a:r>
              <a:rPr lang="sl-SI" sz="2400" dirty="0"/>
              <a:t> </a:t>
            </a:r>
            <a:r>
              <a:rPr lang="sl-SI" sz="2100" dirty="0"/>
              <a:t>(sprememba je povezana s spremembo Pravilnika o dokumentaciji v OŠ, priloga k 4. členu – vrste dokumentacije)</a:t>
            </a:r>
          </a:p>
          <a:p>
            <a:r>
              <a:rPr lang="sl-SI" sz="2400" dirty="0"/>
              <a:t>okrepiti KROG KAKOVOSTNEGA SNOVANJA IN EVALVIRANJA VZGOJNEGA NAČRTA </a:t>
            </a:r>
            <a:r>
              <a:rPr lang="sl-SI" sz="1900" dirty="0"/>
              <a:t>(POUDAREK NA PROCESIH)</a:t>
            </a:r>
            <a:r>
              <a:rPr lang="sl-SI" sz="2400" dirty="0"/>
              <a:t>:  </a:t>
            </a:r>
          </a:p>
          <a:p>
            <a:pPr lvl="1"/>
            <a:r>
              <a:rPr lang="sl-SI" sz="2000" dirty="0"/>
              <a:t>OPREDELITI </a:t>
            </a:r>
            <a:r>
              <a:rPr lang="sl-SI" sz="2000" b="1" dirty="0"/>
              <a:t>VZGOJNO ZASNOVO </a:t>
            </a:r>
            <a:r>
              <a:rPr lang="sl-SI" sz="2000" dirty="0"/>
              <a:t>IN OBLIKOVATI </a:t>
            </a:r>
            <a:r>
              <a:rPr lang="sl-SI" sz="2000" b="1" dirty="0"/>
              <a:t>AKCIJSKI LETNI NAČRT</a:t>
            </a:r>
          </a:p>
          <a:p>
            <a:pPr lvl="1"/>
            <a:r>
              <a:rPr lang="sl-SI" sz="2000" dirty="0"/>
              <a:t>VPELJATI NAČRTOVANJA VZGOJNEGA NAČRTA in IZVEDBE ter EVALVACIJE TEKOM ŠOLSKEGA LETA (mejniki: za nazaj ob koncu šolskega leta, pred začetkom šolskega leta, enkrat med šolskim letom)</a:t>
            </a:r>
          </a:p>
          <a:p>
            <a:r>
              <a:rPr lang="sl-SI" sz="2400" dirty="0"/>
              <a:t>STALNA STROKOVNA</a:t>
            </a:r>
            <a:r>
              <a:rPr lang="sl-SI" sz="2400" b="1" dirty="0"/>
              <a:t> PODPORA SAMOEVALVACIJI</a:t>
            </a:r>
            <a:r>
              <a:rPr lang="sl-SI" sz="2400" dirty="0"/>
              <a:t> ZUNANJIH </a:t>
            </a:r>
            <a:r>
              <a:rPr lang="sl-SI" sz="2400" b="1" dirty="0"/>
              <a:t>INSTITUCIJ</a:t>
            </a:r>
            <a:endParaRPr lang="sl-SI" sz="2400" dirty="0"/>
          </a:p>
          <a:p>
            <a:r>
              <a:rPr lang="sl-SI" sz="2400" dirty="0"/>
              <a:t>Dopolnjevanje kakovosti dela na tem področju s </a:t>
            </a:r>
            <a:r>
              <a:rPr lang="sl-SI" sz="2400" b="1" dirty="0"/>
              <a:t>stalnim strokovnim izobraževanjem</a:t>
            </a:r>
          </a:p>
          <a:p>
            <a:endParaRPr lang="sl-SI" sz="2400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66F7672-EFCD-3067-C14B-27D0B69D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Janez Krek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6B926A2-AFD1-E4D1-2232-3FA55BCA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203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FFB771-157B-83FA-DE9D-169F19EAF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957" y="58651"/>
            <a:ext cx="7344815" cy="911694"/>
          </a:xfrm>
        </p:spPr>
        <p:txBody>
          <a:bodyPr>
            <a:noAutofit/>
          </a:bodyPr>
          <a:lstStyle/>
          <a:p>
            <a:r>
              <a:rPr lang="sl-SI" sz="2800" dirty="0"/>
              <a:t>PREDLOGI </a:t>
            </a:r>
            <a:r>
              <a:rPr lang="sl-SI" sz="2800" b="1" dirty="0"/>
              <a:t>VSEBINSKIH DOPOLNITEV </a:t>
            </a:r>
            <a:r>
              <a:rPr lang="sl-SI" sz="2800" dirty="0"/>
              <a:t>KONCEPTA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E304AD6-71D9-5F43-5962-044C1B02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28" y="992817"/>
            <a:ext cx="8352928" cy="5689467"/>
          </a:xfrm>
        </p:spPr>
        <p:txBody>
          <a:bodyPr>
            <a:noAutofit/>
          </a:bodyPr>
          <a:lstStyle/>
          <a:p>
            <a:r>
              <a:rPr lang="sl-SI" sz="2000" dirty="0"/>
              <a:t>Vgraditi razmislek in primere, kako se vzgojne učinke dosega s </a:t>
            </a:r>
            <a:r>
              <a:rPr lang="sl-SI" sz="2000" b="1" dirty="0"/>
              <a:t>kakovostnim </a:t>
            </a:r>
            <a:r>
              <a:rPr lang="sl-SI" b="1" dirty="0"/>
              <a:t>poučevanjem </a:t>
            </a:r>
            <a:r>
              <a:rPr lang="sl-SI" dirty="0"/>
              <a:t>(vključno s temeljnimi načeli poučevanja – podskupina NPVI-3)</a:t>
            </a:r>
          </a:p>
          <a:p>
            <a:r>
              <a:rPr lang="sl-SI" sz="2000" i="1" dirty="0"/>
              <a:t>Vpeljati: </a:t>
            </a:r>
            <a:r>
              <a:rPr lang="sl-SI" sz="2000" dirty="0"/>
              <a:t>koncept </a:t>
            </a:r>
            <a:r>
              <a:rPr lang="sl-SI" sz="2000" b="1" dirty="0"/>
              <a:t>avtoritete</a:t>
            </a:r>
          </a:p>
          <a:p>
            <a:r>
              <a:rPr lang="sl-SI" sz="2000" dirty="0"/>
              <a:t>Temeljne vrednote z izhodiščem v </a:t>
            </a:r>
            <a:r>
              <a:rPr lang="sl-SI" sz="2000" b="1" dirty="0"/>
              <a:t>človekovih pravicah </a:t>
            </a:r>
            <a:r>
              <a:rPr lang="sl-SI" sz="2000" dirty="0"/>
              <a:t>in povezano z </a:t>
            </a:r>
            <a:r>
              <a:rPr lang="sl-SI" sz="2000" b="1" dirty="0" err="1"/>
              <a:t>nediskriminatornim</a:t>
            </a:r>
            <a:r>
              <a:rPr lang="sl-SI" sz="2000" dirty="0"/>
              <a:t> odnosom vseh do vseh in </a:t>
            </a:r>
            <a:r>
              <a:rPr lang="sl-SI" sz="2000" b="1" dirty="0"/>
              <a:t>inkluzivnem</a:t>
            </a:r>
            <a:r>
              <a:rPr lang="sl-SI" sz="2000" dirty="0"/>
              <a:t> delovanju (proti izključevanju)</a:t>
            </a:r>
          </a:p>
          <a:p>
            <a:r>
              <a:rPr lang="sl-SI" sz="2000" dirty="0"/>
              <a:t>Poudarek na vključevanju/vpenjanju otroka/učenca v </a:t>
            </a:r>
            <a:r>
              <a:rPr lang="sl-SI" sz="2000" b="1" dirty="0"/>
              <a:t>skupnost</a:t>
            </a:r>
            <a:r>
              <a:rPr lang="sl-SI" sz="2000" dirty="0"/>
              <a:t>, </a:t>
            </a:r>
            <a:r>
              <a:rPr lang="sl-SI" sz="2000" b="1" dirty="0"/>
              <a:t>v socialni odnos do drugega </a:t>
            </a:r>
            <a:r>
              <a:rPr lang="sl-SI" dirty="0"/>
              <a:t>(proti družbenim mehanizmom, ki potiskajo otroka v njegov izolirani „zaprti svet“)</a:t>
            </a:r>
            <a:r>
              <a:rPr lang="sl-SI" sz="2000" dirty="0"/>
              <a:t>   </a:t>
            </a:r>
          </a:p>
          <a:p>
            <a:r>
              <a:rPr lang="sl-SI" sz="2000" dirty="0"/>
              <a:t>Vpeljati kriterij poučevanja spornih vsebin: načela </a:t>
            </a:r>
            <a:r>
              <a:rPr lang="sl-SI" sz="2000" b="1" dirty="0"/>
              <a:t>objektivnosti, kritičnosti, pluralnosti </a:t>
            </a:r>
            <a:r>
              <a:rPr lang="sl-SI" sz="1600" dirty="0"/>
              <a:t>(sedaj le v </a:t>
            </a:r>
            <a:r>
              <a:rPr lang="sl-SI" sz="1600" i="1" dirty="0"/>
              <a:t>Zakonu o šolski inšpekciji</a:t>
            </a:r>
            <a:r>
              <a:rPr lang="sl-SI" sz="1600" dirty="0"/>
              <a:t>)</a:t>
            </a:r>
            <a:endParaRPr lang="sl-SI" sz="1200" dirty="0">
              <a:solidFill>
                <a:srgbClr val="FF0000"/>
              </a:solidFill>
            </a:endParaRPr>
          </a:p>
          <a:p>
            <a:r>
              <a:rPr lang="sl-SI" sz="2000" dirty="0"/>
              <a:t>Vključiti </a:t>
            </a:r>
            <a:r>
              <a:rPr lang="sl-SI" sz="2000" b="1" dirty="0"/>
              <a:t>načrtno delo s starši </a:t>
            </a:r>
            <a:r>
              <a:rPr lang="sl-SI" dirty="0"/>
              <a:t>(„pogodba“, dogovori o vzgojnem delu, pričakovanjih šole, avtoriteti in mejah poseganja staršev v strokovno avtonomijo učitelja in šole) </a:t>
            </a:r>
          </a:p>
          <a:p>
            <a:r>
              <a:rPr lang="sl-SI" dirty="0">
                <a:solidFill>
                  <a:schemeClr val="tx1"/>
                </a:solidFill>
              </a:rPr>
              <a:t>Pravila ravnanja z digitalno tehnologijo in umetno inteligenco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66F7672-EFCD-3067-C14B-27D0B69D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7704" y="6682285"/>
            <a:ext cx="5716488" cy="365125"/>
          </a:xfrm>
        </p:spPr>
        <p:txBody>
          <a:bodyPr/>
          <a:lstStyle/>
          <a:p>
            <a:r>
              <a:rPr lang="sl-SI" dirty="0"/>
              <a:t>Janez Krek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6B926A2-AFD1-E4D1-2232-3FA55BCA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B922-65DE-41B0-B741-230AA3332122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290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894310" y="309846"/>
            <a:ext cx="7634808" cy="1280890"/>
          </a:xfrm>
        </p:spPr>
        <p:txBody>
          <a:bodyPr>
            <a:normAutofit/>
          </a:bodyPr>
          <a:lstStyle/>
          <a:p>
            <a:r>
              <a:rPr lang="sl-SI" sz="3500" b="1" dirty="0">
                <a:solidFill>
                  <a:schemeClr val="tx1"/>
                </a:solidFill>
                <a:latin typeface="Calibri" charset="0"/>
              </a:rPr>
              <a:t>Vzgojni načrt - primer iz OŠ v … – </a:t>
            </a:r>
            <a:r>
              <a:rPr lang="sl-SI" sz="3500" b="1" u="sng" dirty="0">
                <a:solidFill>
                  <a:schemeClr val="tx1"/>
                </a:solidFill>
                <a:latin typeface="Calibri" charset="0"/>
              </a:rPr>
              <a:t>vzgojni ukrepi </a:t>
            </a:r>
            <a:r>
              <a:rPr lang="sl-SI" sz="3500" b="1" dirty="0">
                <a:solidFill>
                  <a:schemeClr val="tx1"/>
                </a:solidFill>
                <a:latin typeface="Calibri" charset="0"/>
              </a:rPr>
              <a:t>za kršitve pravil</a:t>
            </a:r>
          </a:p>
        </p:txBody>
      </p:sp>
      <p:sp>
        <p:nvSpPr>
          <p:cNvPr id="8195" name="Ograda vsebine 2"/>
          <p:cNvSpPr>
            <a:spLocks noGrp="1"/>
          </p:cNvSpPr>
          <p:nvPr>
            <p:ph idx="1"/>
          </p:nvPr>
        </p:nvSpPr>
        <p:spPr>
          <a:xfrm>
            <a:off x="511228" y="1630844"/>
            <a:ext cx="8237236" cy="4750483"/>
          </a:xfrm>
        </p:spPr>
        <p:txBody>
          <a:bodyPr>
            <a:noAutofit/>
          </a:bodyPr>
          <a:lstStyle/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razgovor z učiteljem, razrednikom, šolsko svetovalko, ravnateljem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(REFLEKSIJA/SPREMEMBA RAVNANJA)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odvzem mobilnih telefonov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(POSLEDICA/KAZEN)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ukinitev pravic (status, …)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(POSLEDICA/KAZEN)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izključitev iz oddelka za podaljšano bivanje (OPB)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(POSLEDICA/KAZEN)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individualni pouk za določen čas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(?)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restitucija in mediacija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(REFLEKSIJA/SPREMEMBA RAVNANJA)</a:t>
            </a:r>
          </a:p>
          <a:p>
            <a:r>
              <a:rPr lang="sl-SI" sz="2400" dirty="0">
                <a:solidFill>
                  <a:schemeClr val="tx1"/>
                </a:solidFill>
                <a:latin typeface="Calibri" charset="0"/>
              </a:rPr>
              <a:t>branje določene knjige in delavnica pri RU </a:t>
            </a:r>
            <a:r>
              <a:rPr lang="sl-SI" sz="2400" dirty="0">
                <a:solidFill>
                  <a:srgbClr val="00B050"/>
                </a:solidFill>
                <a:latin typeface="Calibri" charset="0"/>
              </a:rPr>
              <a:t>(REFLEKSIJA/SPREMEMBA RAVNANJA)</a:t>
            </a:r>
          </a:p>
          <a:p>
            <a:endParaRPr lang="sl-SI" sz="2700" dirty="0">
              <a:latin typeface="Calibri" charset="0"/>
            </a:endParaRP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Janez Krek</a:t>
            </a:r>
            <a:r>
              <a:rPr kumimoji="0" lang="sl-S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957D6-F71D-FC42-BB27-29649AA870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74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75240" cy="1440160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accent3"/>
                </a:solidFill>
              </a:rPr>
              <a:t>(</a:t>
            </a:r>
            <a:r>
              <a:rPr lang="sl-SI" dirty="0" err="1">
                <a:solidFill>
                  <a:schemeClr val="accent3"/>
                </a:solidFill>
              </a:rPr>
              <a:t>Kontekstualni</a:t>
            </a:r>
            <a:r>
              <a:rPr lang="sl-SI" dirty="0">
                <a:solidFill>
                  <a:schemeClr val="accent3"/>
                </a:solidFill>
              </a:rPr>
              <a:t>) Razlog nasilja in </a:t>
            </a:r>
            <a:r>
              <a:rPr lang="sl-SI" i="1" dirty="0">
                <a:solidFill>
                  <a:schemeClr val="accent3"/>
                </a:solidFill>
              </a:rPr>
              <a:t>specifične vzgojne strategije </a:t>
            </a:r>
            <a:endParaRPr lang="sl-SI" dirty="0">
              <a:solidFill>
                <a:schemeClr val="accent3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55576" y="1752600"/>
            <a:ext cx="7321624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sl-SI" sz="2400" b="0" dirty="0"/>
          </a:p>
          <a:p>
            <a:pPr>
              <a:lnSpc>
                <a:spcPct val="150000"/>
              </a:lnSpc>
            </a:pPr>
            <a:r>
              <a:rPr lang="sl-SI" sz="2400" b="0" dirty="0"/>
              <a:t>Vključiti </a:t>
            </a:r>
            <a:r>
              <a:rPr lang="sl-SI" sz="2400" dirty="0"/>
              <a:t>vsebinsko </a:t>
            </a:r>
            <a:r>
              <a:rPr lang="sl-SI" sz="2400" i="1" dirty="0"/>
              <a:t>specifične vzgojne strategije </a:t>
            </a:r>
            <a:r>
              <a:rPr lang="sl-SI" sz="2400" b="0" dirty="0"/>
              <a:t>glede na </a:t>
            </a:r>
            <a:r>
              <a:rPr lang="sl-SI" sz="2400" dirty="0"/>
              <a:t>razlog nasilja, na kontekst, </a:t>
            </a:r>
            <a:r>
              <a:rPr lang="sl-SI" sz="2400" b="0" dirty="0"/>
              <a:t>ki ni neposredni povod, marveč resnični razlog, ki prevladuje in se </a:t>
            </a:r>
            <a:r>
              <a:rPr lang="sl-SI" sz="2400" dirty="0"/>
              <a:t>tipično</a:t>
            </a:r>
            <a:r>
              <a:rPr lang="sl-SI" sz="2400" b="0" dirty="0"/>
              <a:t> ponavljajo v vedenju pri učencih, skupinah učencev, delujejo „iz ozadja“. </a:t>
            </a:r>
          </a:p>
          <a:p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Janez Krek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3B922-65DE-41B0-B741-230AA3332122}" type="slidenum">
              <a:rPr kumimoji="0" lang="sl-SI" sz="2400" b="1" i="0" u="none" strike="noStrike" kern="1200" cap="none" spc="0" normalizeH="0" baseline="0" noProof="0" smtClean="0">
                <a:ln>
                  <a:noFill/>
                </a:ln>
                <a:solidFill>
                  <a:srgbClr val="D1282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l-SI" sz="2400" b="1" i="0" u="none" strike="noStrike" kern="1200" cap="none" spc="0" normalizeH="0" baseline="0" noProof="0">
              <a:ln>
                <a:noFill/>
              </a:ln>
              <a:solidFill>
                <a:srgbClr val="D1282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02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slov 1"/>
          <p:cNvSpPr>
            <a:spLocks noGrp="1"/>
          </p:cNvSpPr>
          <p:nvPr>
            <p:ph type="title"/>
          </p:nvPr>
        </p:nvSpPr>
        <p:spPr>
          <a:xfrm>
            <a:off x="384563" y="260649"/>
            <a:ext cx="8318111" cy="720079"/>
          </a:xfrm>
        </p:spPr>
        <p:txBody>
          <a:bodyPr>
            <a:noAutofit/>
          </a:bodyPr>
          <a:lstStyle/>
          <a:p>
            <a:r>
              <a:rPr lang="sl-SI" altLang="sl-SI" sz="1800" b="1" dirty="0">
                <a:solidFill>
                  <a:schemeClr val="tx1"/>
                </a:solidFill>
              </a:rPr>
              <a:t>Področja VSEBINSKO </a:t>
            </a:r>
            <a:r>
              <a:rPr lang="sl-SI" altLang="sl-SI" sz="1800" b="1" dirty="0" err="1">
                <a:solidFill>
                  <a:schemeClr val="tx1"/>
                </a:solidFill>
              </a:rPr>
              <a:t>SPECIFIČNih</a:t>
            </a:r>
            <a:r>
              <a:rPr lang="sl-SI" altLang="sl-SI" sz="1800" b="1" dirty="0">
                <a:solidFill>
                  <a:schemeClr val="tx1"/>
                </a:solidFill>
              </a:rPr>
              <a:t> </a:t>
            </a:r>
            <a:r>
              <a:rPr lang="sl-SI" altLang="sl-SI" sz="1800" b="1" dirty="0" err="1">
                <a:solidFill>
                  <a:schemeClr val="tx1"/>
                </a:solidFill>
              </a:rPr>
              <a:t>VZGOJNih&amp;PODPORNih</a:t>
            </a:r>
            <a:r>
              <a:rPr lang="sl-SI" altLang="sl-SI" sz="1800" b="1" dirty="0">
                <a:solidFill>
                  <a:schemeClr val="tx1"/>
                </a:solidFill>
              </a:rPr>
              <a:t> STRATEGIJ glede na razloge motečega vedenja in nasilja</a:t>
            </a:r>
          </a:p>
        </p:txBody>
      </p:sp>
      <p:sp>
        <p:nvSpPr>
          <p:cNvPr id="21507" name="Ograda vsebin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sl-SI" altLang="sl-SI" sz="1900" dirty="0"/>
              <a:t>Treba je razumeti ozadje, „</a:t>
            </a:r>
            <a:r>
              <a:rPr lang="sl-SI" altLang="sl-SI" sz="1900" dirty="0">
                <a:solidFill>
                  <a:schemeClr val="tx2"/>
                </a:solidFill>
              </a:rPr>
              <a:t>ŠIRŠI KONTEKST“</a:t>
            </a:r>
            <a:r>
              <a:rPr lang="sl-SI" altLang="sl-SI" sz="1900" dirty="0"/>
              <a:t> in delovati </a:t>
            </a:r>
            <a:r>
              <a:rPr lang="sl-SI" altLang="sl-SI" sz="1900" dirty="0">
                <a:solidFill>
                  <a:schemeClr val="tx2"/>
                </a:solidFill>
              </a:rPr>
              <a:t>specifično</a:t>
            </a:r>
            <a:r>
              <a:rPr lang="sl-SI" altLang="sl-SI" sz="1900" dirty="0"/>
              <a:t> glede na te razloge: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chemeClr val="accent2">
                    <a:lumMod val="75000"/>
                  </a:schemeClr>
                </a:solidFill>
              </a:rPr>
              <a:t>(0)</a:t>
            </a:r>
            <a:r>
              <a:rPr lang="sl-SI" altLang="sl-SI" sz="2200" b="1" i="1" dirty="0">
                <a:solidFill>
                  <a:schemeClr val="accent2">
                    <a:lumMod val="75000"/>
                  </a:schemeClr>
                </a:solidFill>
              </a:rPr>
              <a:t> Vzgojni načrt in vzgojna/podporna ravnanja šole oz. učiteljev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(1) </a:t>
            </a:r>
            <a:r>
              <a:rPr lang="sl-SI" altLang="sl-SI" sz="1600" b="1" dirty="0">
                <a:solidFill>
                  <a:srgbClr val="0070C0"/>
                </a:solidFill>
              </a:rPr>
              <a:t>(nižji razredi) </a:t>
            </a:r>
            <a:r>
              <a:rPr lang="sl-SI" altLang="sl-SI" sz="2200" b="1" dirty="0">
                <a:solidFill>
                  <a:srgbClr val="0070C0"/>
                </a:solidFill>
              </a:rPr>
              <a:t>Nasilje nad otrokom v izven-šolskem okolju</a:t>
            </a:r>
            <a:endParaRPr lang="sl-SI" altLang="sl-SI" sz="1600" b="1" dirty="0">
              <a:solidFill>
                <a:srgbClr val="0070C0"/>
              </a:solidFill>
            </a:endParaRP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(2) </a:t>
            </a:r>
            <a:r>
              <a:rPr lang="sl-SI" altLang="sl-SI" sz="1600" b="1" dirty="0">
                <a:solidFill>
                  <a:srgbClr val="0070C0"/>
                </a:solidFill>
              </a:rPr>
              <a:t>(nižji razredi) </a:t>
            </a:r>
            <a:r>
              <a:rPr lang="sl-SI" altLang="sl-SI" sz="2200" b="1" dirty="0">
                <a:solidFill>
                  <a:srgbClr val="0070C0"/>
                </a:solidFill>
              </a:rPr>
              <a:t>Permisivna vzgoja </a:t>
            </a:r>
            <a:r>
              <a:rPr lang="sl-SI" altLang="sl-SI" sz="1900" b="1" dirty="0">
                <a:solidFill>
                  <a:srgbClr val="0070C0"/>
                </a:solidFill>
              </a:rPr>
              <a:t>(subjektivna nepripravljenost)</a:t>
            </a:r>
            <a:endParaRPr lang="sl-SI" altLang="sl-SI" sz="1800" b="1" dirty="0">
              <a:solidFill>
                <a:srgbClr val="0070C0"/>
              </a:solidFill>
            </a:endParaRP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(3) </a:t>
            </a:r>
            <a:r>
              <a:rPr lang="sl-SI" altLang="sl-SI" sz="2200" b="1" dirty="0" err="1">
                <a:solidFill>
                  <a:srgbClr val="0070C0"/>
                </a:solidFill>
              </a:rPr>
              <a:t>Diskriminatorne</a:t>
            </a:r>
            <a:r>
              <a:rPr lang="sl-SI" altLang="sl-SI" sz="2200" b="1" dirty="0">
                <a:solidFill>
                  <a:srgbClr val="0070C0"/>
                </a:solidFill>
              </a:rPr>
              <a:t> kulturne norme, prepričanja</a:t>
            </a:r>
            <a:endParaRPr lang="sl-SI" altLang="sl-SI" sz="2200" b="1" i="1" dirty="0">
              <a:solidFill>
                <a:srgbClr val="0070C0"/>
              </a:solidFill>
            </a:endParaRP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(4) </a:t>
            </a:r>
            <a:r>
              <a:rPr lang="sl-SI" altLang="sl-SI" sz="1600" b="1" dirty="0">
                <a:solidFill>
                  <a:srgbClr val="0070C0"/>
                </a:solidFill>
              </a:rPr>
              <a:t>(višji razredi) </a:t>
            </a:r>
            <a:r>
              <a:rPr lang="sl-SI" altLang="sl-SI" sz="2200" b="1" dirty="0">
                <a:solidFill>
                  <a:srgbClr val="0070C0"/>
                </a:solidFill>
              </a:rPr>
              <a:t>Nasilni družinski vzorci ali posamezna situacija</a:t>
            </a:r>
            <a:r>
              <a:rPr lang="sl-SI" altLang="sl-SI" sz="1800" b="1" dirty="0">
                <a:solidFill>
                  <a:srgbClr val="0070C0"/>
                </a:solidFill>
              </a:rPr>
              <a:t>  </a:t>
            </a:r>
            <a:endParaRPr lang="sl-SI" altLang="sl-SI" b="1" dirty="0">
              <a:solidFill>
                <a:srgbClr val="0070C0"/>
              </a:solidFill>
            </a:endParaRP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(5) B</a:t>
            </a:r>
            <a:r>
              <a:rPr lang="en-GB" altLang="sl-SI" sz="2200" b="1" dirty="0" err="1">
                <a:solidFill>
                  <a:srgbClr val="0070C0"/>
                </a:solidFill>
              </a:rPr>
              <a:t>ullying</a:t>
            </a:r>
            <a:r>
              <a:rPr lang="sl-SI" altLang="sl-SI" sz="2200" b="1" dirty="0">
                <a:solidFill>
                  <a:srgbClr val="0070C0"/>
                </a:solidFill>
              </a:rPr>
              <a:t> – specifična vrsta medvrstniškega nasilja          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70C0"/>
                </a:solidFill>
              </a:rPr>
              <a:t>(6) Spletno nasilje (vključno z </a:t>
            </a:r>
            <a:r>
              <a:rPr lang="sl-SI" altLang="sl-SI" sz="2200" b="1" dirty="0" err="1">
                <a:solidFill>
                  <a:srgbClr val="0070C0"/>
                </a:solidFill>
              </a:rPr>
              <a:t>bullyingom</a:t>
            </a:r>
            <a:r>
              <a:rPr lang="sl-SI" altLang="sl-SI" sz="2200" b="1" dirty="0">
                <a:solidFill>
                  <a:srgbClr val="0070C0"/>
                </a:solidFill>
              </a:rPr>
              <a:t>)</a:t>
            </a:r>
          </a:p>
          <a:p>
            <a:pPr marL="27432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B0F0"/>
                </a:solidFill>
              </a:rPr>
              <a:t>(7) </a:t>
            </a:r>
            <a:r>
              <a:rPr lang="sl-SI" altLang="sl-SI" sz="2200" b="1" dirty="0" err="1">
                <a:solidFill>
                  <a:srgbClr val="00B0F0"/>
                </a:solidFill>
              </a:rPr>
              <a:t>Nepovezovanje</a:t>
            </a:r>
            <a:r>
              <a:rPr lang="sl-SI" altLang="sl-SI" sz="2200" b="1" dirty="0">
                <a:solidFill>
                  <a:srgbClr val="00B0F0"/>
                </a:solidFill>
              </a:rPr>
              <a:t> poučevanja, vzgoje in dela z UPP (RTI, 	strategije šole glede DSP…) </a:t>
            </a:r>
            <a:r>
              <a:rPr lang="sl-SI" altLang="sl-SI" sz="1900" b="1" dirty="0">
                <a:solidFill>
                  <a:srgbClr val="00B0F0"/>
                </a:solidFill>
              </a:rPr>
              <a:t>(vzgoja // podpora)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B0F0"/>
                </a:solidFill>
              </a:rPr>
              <a:t>(8) Zloraba otroka (v domačem oz. </a:t>
            </a:r>
            <a:r>
              <a:rPr lang="sl-SI" altLang="sl-SI" sz="2200" b="1" dirty="0" err="1">
                <a:solidFill>
                  <a:srgbClr val="00B0F0"/>
                </a:solidFill>
              </a:rPr>
              <a:t>izvenšolskem</a:t>
            </a:r>
            <a:r>
              <a:rPr lang="sl-SI" altLang="sl-SI" sz="2200" b="1" dirty="0">
                <a:solidFill>
                  <a:srgbClr val="00B0F0"/>
                </a:solidFill>
              </a:rPr>
              <a:t> okolju)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dirty="0">
                <a:solidFill>
                  <a:srgbClr val="00B0F0"/>
                </a:solidFill>
              </a:rPr>
              <a:t>(9) Težave otroka zaradi ločitev staršev in drugih težav…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l-SI" altLang="sl-SI" sz="2200" b="1" i="1" dirty="0"/>
              <a:t>(X) kombinacije in/ali drugi </a:t>
            </a:r>
            <a:r>
              <a:rPr lang="sl-SI" altLang="sl-SI" sz="2200" b="1" i="1" dirty="0" err="1"/>
              <a:t>kontekstualni</a:t>
            </a:r>
            <a:r>
              <a:rPr lang="sl-SI" altLang="sl-SI" sz="2200" b="1" i="1" dirty="0"/>
              <a:t> razlogi …………… (?)</a:t>
            </a:r>
          </a:p>
        </p:txBody>
      </p:sp>
      <p:sp>
        <p:nvSpPr>
          <p:cNvPr id="43012" name="Označba mesta noge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Janez Krek</a:t>
            </a:r>
            <a:endParaRPr kumimoji="0" lang="sl-SI" altLang="sl-SI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3013" name="Označba mesta številke diapoz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0BD45C-B56B-43CD-8649-1EF782EC559F}" type="slidenum">
              <a:rPr kumimoji="0" lang="sl-SI" altLang="sl-SI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l-SI" altLang="sl-SI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2" name="Desni zaviti oklepaj 1"/>
          <p:cNvSpPr/>
          <p:nvPr/>
        </p:nvSpPr>
        <p:spPr>
          <a:xfrm>
            <a:off x="8281048" y="2241848"/>
            <a:ext cx="333116" cy="205124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Desni zaviti oklepaj 2"/>
          <p:cNvSpPr/>
          <p:nvPr/>
        </p:nvSpPr>
        <p:spPr>
          <a:xfrm>
            <a:off x="8281048" y="4440348"/>
            <a:ext cx="214310" cy="1331169"/>
          </a:xfrm>
          <a:prstGeom prst="rightBrac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snovno">
  <a:themeElements>
    <a:clrScheme name="Osnovno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snovno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snov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snovno">
  <a:themeElements>
    <a:clrScheme name="Osnovno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snovno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snov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20828</TotalTime>
  <Words>845</Words>
  <Application>Microsoft Office PowerPoint</Application>
  <PresentationFormat>Diaprojekcija na zaslonu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Verdana</vt:lpstr>
      <vt:lpstr>Wingdings 3</vt:lpstr>
      <vt:lpstr>Šelest</vt:lpstr>
      <vt:lpstr>Osnovno</vt:lpstr>
      <vt:lpstr>1_Osnovno</vt:lpstr>
      <vt:lpstr>60.d člen (vzgojni načrt šole)</vt:lpstr>
      <vt:lpstr>60.e člen (pravila šolskega reda – dokument šole)</vt:lpstr>
      <vt:lpstr>PREDLOGI ZA DOPOLNITEV KONCEPTA „VZGOJNEGA NAČRTA“ </vt:lpstr>
      <vt:lpstr>PREDLOGI VSEBINSKIH DOPOLNITEV KONCEPTA</vt:lpstr>
      <vt:lpstr>Vzgojni načrt - primer iz OŠ v … – vzgojni ukrepi za kršitve pravil</vt:lpstr>
      <vt:lpstr>(Kontekstualni) Razlog nasilja in specifične vzgojne strategije </vt:lpstr>
      <vt:lpstr>Področja VSEBINSKO SPECIFIČNih VZGOJNih&amp;PODPORNih STRATEGIJ glede na razloge motečega vedenja in nasilja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Vzgojni načrt osnovne šole</dc:title>
  <dc:creator>Janez</dc:creator>
  <cp:lastModifiedBy>REW</cp:lastModifiedBy>
  <cp:revision>270</cp:revision>
  <cp:lastPrinted>2017-11-06T09:21:52Z</cp:lastPrinted>
  <dcterms:created xsi:type="dcterms:W3CDTF">2015-11-24T19:16:06Z</dcterms:created>
  <dcterms:modified xsi:type="dcterms:W3CDTF">2023-07-11T12:27:39Z</dcterms:modified>
</cp:coreProperties>
</file>