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6" r:id="rId6"/>
    <p:sldId id="297" r:id="rId7"/>
    <p:sldId id="283" r:id="rId8"/>
    <p:sldId id="295" r:id="rId9"/>
    <p:sldId id="298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85" r:id="rId19"/>
    <p:sldId id="286" r:id="rId2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47D39-301A-4ABC-8998-9910F4D39041}" v="52" dt="2023-02-13T08:26:24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9A579B-2353-4766-8F6D-0EBE40AFC35C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7F3D3EC3-FEFC-402E-BD29-2F150D350D31}">
      <dgm:prSet phldrT="[besedilo]" custT="1"/>
      <dgm:spPr/>
      <dgm:t>
        <a:bodyPr/>
        <a:lstStyle/>
        <a:p>
          <a:r>
            <a:rPr lang="sl-SI" sz="1600" dirty="0"/>
            <a:t>VRTEC</a:t>
          </a:r>
        </a:p>
      </dgm:t>
    </dgm:pt>
    <dgm:pt modelId="{397FE625-0451-4B3E-AF15-F875A49EC3D5}" type="parTrans" cxnId="{8EF35BF1-8E75-453B-AEED-D16027CFC5ED}">
      <dgm:prSet/>
      <dgm:spPr/>
      <dgm:t>
        <a:bodyPr/>
        <a:lstStyle/>
        <a:p>
          <a:endParaRPr lang="sl-SI"/>
        </a:p>
      </dgm:t>
    </dgm:pt>
    <dgm:pt modelId="{8070CABC-D367-4FCB-8F16-D32777DCA60F}" type="sibTrans" cxnId="{8EF35BF1-8E75-453B-AEED-D16027CFC5ED}">
      <dgm:prSet/>
      <dgm:spPr/>
      <dgm:t>
        <a:bodyPr/>
        <a:lstStyle/>
        <a:p>
          <a:endParaRPr lang="sl-SI"/>
        </a:p>
      </dgm:t>
    </dgm:pt>
    <dgm:pt modelId="{F19692E5-13EF-4C0A-8872-DBBB1A6B49EC}">
      <dgm:prSet custT="1"/>
      <dgm:spPr/>
      <dgm:t>
        <a:bodyPr/>
        <a:lstStyle/>
        <a:p>
          <a:r>
            <a:rPr lang="sl-SI" sz="1600" dirty="0"/>
            <a:t>OSNOVNA ŠOLA</a:t>
          </a:r>
        </a:p>
      </dgm:t>
    </dgm:pt>
    <dgm:pt modelId="{135F1B3B-2AEC-429B-AFD9-4C876B397692}" type="parTrans" cxnId="{56B06D29-3F7D-40F3-AF1E-9C3642732FA0}">
      <dgm:prSet/>
      <dgm:spPr/>
      <dgm:t>
        <a:bodyPr/>
        <a:lstStyle/>
        <a:p>
          <a:endParaRPr lang="sl-SI"/>
        </a:p>
      </dgm:t>
    </dgm:pt>
    <dgm:pt modelId="{3D0ACF5C-E785-4471-A0E2-2A72AAD354CE}" type="sibTrans" cxnId="{56B06D29-3F7D-40F3-AF1E-9C3642732FA0}">
      <dgm:prSet/>
      <dgm:spPr/>
      <dgm:t>
        <a:bodyPr/>
        <a:lstStyle/>
        <a:p>
          <a:endParaRPr lang="sl-SI"/>
        </a:p>
      </dgm:t>
    </dgm:pt>
    <dgm:pt modelId="{F73FD903-20A0-4F32-AFAD-8A53984CF97F}">
      <dgm:prSet custT="1"/>
      <dgm:spPr/>
      <dgm:t>
        <a:bodyPr/>
        <a:lstStyle/>
        <a:p>
          <a:r>
            <a:rPr lang="sl-SI" sz="1600" dirty="0"/>
            <a:t>SREDNJA ŠOLA</a:t>
          </a:r>
          <a:endParaRPr lang="en-GB" sz="1600" dirty="0"/>
        </a:p>
      </dgm:t>
    </dgm:pt>
    <dgm:pt modelId="{F8628EE8-BDA6-47A8-9967-7EBB21A129F6}" type="parTrans" cxnId="{AB75741B-8FA3-4DD7-B170-BDB35EE3B38A}">
      <dgm:prSet/>
      <dgm:spPr/>
      <dgm:t>
        <a:bodyPr/>
        <a:lstStyle/>
        <a:p>
          <a:endParaRPr lang="sl-SI"/>
        </a:p>
      </dgm:t>
    </dgm:pt>
    <dgm:pt modelId="{33A535BA-CF41-452D-9A97-3F87A4CDBEB5}" type="sibTrans" cxnId="{AB75741B-8FA3-4DD7-B170-BDB35EE3B38A}">
      <dgm:prSet/>
      <dgm:spPr/>
      <dgm:t>
        <a:bodyPr/>
        <a:lstStyle/>
        <a:p>
          <a:endParaRPr lang="sl-SI"/>
        </a:p>
      </dgm:t>
    </dgm:pt>
    <dgm:pt modelId="{4A448D6D-5CFB-4F7E-A0D3-291E13CF7637}" type="pres">
      <dgm:prSet presAssocID="{0C9A579B-2353-4766-8F6D-0EBE40AFC35C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943B9F02-3101-4750-839C-E36EC1EB1CF0}" type="pres">
      <dgm:prSet presAssocID="{7F3D3EC3-FEFC-402E-BD29-2F150D350D31}" presName="Accent1" presStyleCnt="0"/>
      <dgm:spPr/>
    </dgm:pt>
    <dgm:pt modelId="{7D6F52FF-20C5-49F1-A2AC-8AFE1C2ADD5B}" type="pres">
      <dgm:prSet presAssocID="{7F3D3EC3-FEFC-402E-BD29-2F150D350D31}" presName="Accent" presStyleLbl="node1" presStyleIdx="0" presStyleCnt="3"/>
      <dgm:spPr>
        <a:solidFill>
          <a:schemeClr val="accent1">
            <a:lumMod val="40000"/>
            <a:lumOff val="60000"/>
          </a:schemeClr>
        </a:solidFill>
      </dgm:spPr>
    </dgm:pt>
    <dgm:pt modelId="{0E02D336-6F07-42B2-8C6E-C2508A1A0579}" type="pres">
      <dgm:prSet presAssocID="{7F3D3EC3-FEFC-402E-BD29-2F150D350D3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1C89D195-314B-4F66-A0D2-E3F4A0DD3AC4}" type="pres">
      <dgm:prSet presAssocID="{F19692E5-13EF-4C0A-8872-DBBB1A6B49EC}" presName="Accent2" presStyleCnt="0"/>
      <dgm:spPr/>
    </dgm:pt>
    <dgm:pt modelId="{E88F5D66-9C8E-4335-8A3B-F7D3EB1173B1}" type="pres">
      <dgm:prSet presAssocID="{F19692E5-13EF-4C0A-8872-DBBB1A6B49EC}" presName="Accent" presStyleLbl="node1" presStyleIdx="1" presStyleCnt="3"/>
      <dgm:spPr>
        <a:solidFill>
          <a:schemeClr val="accent1">
            <a:lumMod val="40000"/>
            <a:lumOff val="60000"/>
          </a:schemeClr>
        </a:solidFill>
      </dgm:spPr>
    </dgm:pt>
    <dgm:pt modelId="{BDFBD4B9-BDCD-431D-ADA6-08ED768D4653}" type="pres">
      <dgm:prSet presAssocID="{F19692E5-13EF-4C0A-8872-DBBB1A6B49EC}" presName="Parent2" presStyleLbl="revTx" presStyleIdx="1" presStyleCnt="3" custScaleX="122859">
        <dgm:presLayoutVars>
          <dgm:chMax val="1"/>
          <dgm:chPref val="1"/>
          <dgm:bulletEnabled val="1"/>
        </dgm:presLayoutVars>
      </dgm:prSet>
      <dgm:spPr/>
    </dgm:pt>
    <dgm:pt modelId="{1F26B86D-56CC-4EF3-9BB2-67871D89AB8E}" type="pres">
      <dgm:prSet presAssocID="{F73FD903-20A0-4F32-AFAD-8A53984CF97F}" presName="Accent3" presStyleCnt="0"/>
      <dgm:spPr/>
    </dgm:pt>
    <dgm:pt modelId="{05FE8E10-A5CE-4773-A9CE-0C9547180ED2}" type="pres">
      <dgm:prSet presAssocID="{F73FD903-20A0-4F32-AFAD-8A53984CF97F}" presName="Accent" presStyleLbl="node1" presStyleIdx="2" presStyleCnt="3" custLinFactNeighborX="-2049" custLinFactNeighborY="3333"/>
      <dgm:spPr>
        <a:solidFill>
          <a:schemeClr val="accent1">
            <a:lumMod val="40000"/>
            <a:lumOff val="60000"/>
          </a:schemeClr>
        </a:solidFill>
      </dgm:spPr>
    </dgm:pt>
    <dgm:pt modelId="{46F83902-3140-4C11-BF4E-FA9F34A03E7E}" type="pres">
      <dgm:prSet presAssocID="{F73FD903-20A0-4F32-AFAD-8A53984CF97F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72DEBB01-240C-47E0-BAB9-F35D58E8A6EB}" type="presOf" srcId="{7F3D3EC3-FEFC-402E-BD29-2F150D350D31}" destId="{0E02D336-6F07-42B2-8C6E-C2508A1A0579}" srcOrd="0" destOrd="0" presId="urn:microsoft.com/office/officeart/2009/layout/CircleArrowProcess"/>
    <dgm:cxn modelId="{AB75741B-8FA3-4DD7-B170-BDB35EE3B38A}" srcId="{0C9A579B-2353-4766-8F6D-0EBE40AFC35C}" destId="{F73FD903-20A0-4F32-AFAD-8A53984CF97F}" srcOrd="2" destOrd="0" parTransId="{F8628EE8-BDA6-47A8-9967-7EBB21A129F6}" sibTransId="{33A535BA-CF41-452D-9A97-3F87A4CDBEB5}"/>
    <dgm:cxn modelId="{56B06D29-3F7D-40F3-AF1E-9C3642732FA0}" srcId="{0C9A579B-2353-4766-8F6D-0EBE40AFC35C}" destId="{F19692E5-13EF-4C0A-8872-DBBB1A6B49EC}" srcOrd="1" destOrd="0" parTransId="{135F1B3B-2AEC-429B-AFD9-4C876B397692}" sibTransId="{3D0ACF5C-E785-4471-A0E2-2A72AAD354CE}"/>
    <dgm:cxn modelId="{A7F65C3F-F3B4-4356-84E7-C2BDC3737407}" type="presOf" srcId="{F73FD903-20A0-4F32-AFAD-8A53984CF97F}" destId="{46F83902-3140-4C11-BF4E-FA9F34A03E7E}" srcOrd="0" destOrd="0" presId="urn:microsoft.com/office/officeart/2009/layout/CircleArrowProcess"/>
    <dgm:cxn modelId="{C625DDBF-2069-4EF8-8B6C-259BD6C4FE8A}" type="presOf" srcId="{F19692E5-13EF-4C0A-8872-DBBB1A6B49EC}" destId="{BDFBD4B9-BDCD-431D-ADA6-08ED768D4653}" srcOrd="0" destOrd="0" presId="urn:microsoft.com/office/officeart/2009/layout/CircleArrowProcess"/>
    <dgm:cxn modelId="{486910C3-0ED4-495D-8956-D0786395F53E}" type="presOf" srcId="{0C9A579B-2353-4766-8F6D-0EBE40AFC35C}" destId="{4A448D6D-5CFB-4F7E-A0D3-291E13CF7637}" srcOrd="0" destOrd="0" presId="urn:microsoft.com/office/officeart/2009/layout/CircleArrowProcess"/>
    <dgm:cxn modelId="{8EF35BF1-8E75-453B-AEED-D16027CFC5ED}" srcId="{0C9A579B-2353-4766-8F6D-0EBE40AFC35C}" destId="{7F3D3EC3-FEFC-402E-BD29-2F150D350D31}" srcOrd="0" destOrd="0" parTransId="{397FE625-0451-4B3E-AF15-F875A49EC3D5}" sibTransId="{8070CABC-D367-4FCB-8F16-D32777DCA60F}"/>
    <dgm:cxn modelId="{FA2B5918-E91A-4FB3-A0B3-6C8775C6663D}" type="presParOf" srcId="{4A448D6D-5CFB-4F7E-A0D3-291E13CF7637}" destId="{943B9F02-3101-4750-839C-E36EC1EB1CF0}" srcOrd="0" destOrd="0" presId="urn:microsoft.com/office/officeart/2009/layout/CircleArrowProcess"/>
    <dgm:cxn modelId="{917EBFDE-7C5D-493F-937F-A5FBAC1ACCFC}" type="presParOf" srcId="{943B9F02-3101-4750-839C-E36EC1EB1CF0}" destId="{7D6F52FF-20C5-49F1-A2AC-8AFE1C2ADD5B}" srcOrd="0" destOrd="0" presId="urn:microsoft.com/office/officeart/2009/layout/CircleArrowProcess"/>
    <dgm:cxn modelId="{4BDCA7B8-ED14-4315-9D4E-50AFE2134AC2}" type="presParOf" srcId="{4A448D6D-5CFB-4F7E-A0D3-291E13CF7637}" destId="{0E02D336-6F07-42B2-8C6E-C2508A1A0579}" srcOrd="1" destOrd="0" presId="urn:microsoft.com/office/officeart/2009/layout/CircleArrowProcess"/>
    <dgm:cxn modelId="{89B0FCA6-135E-4679-874F-6FFCBC7DCCEA}" type="presParOf" srcId="{4A448D6D-5CFB-4F7E-A0D3-291E13CF7637}" destId="{1C89D195-314B-4F66-A0D2-E3F4A0DD3AC4}" srcOrd="2" destOrd="0" presId="urn:microsoft.com/office/officeart/2009/layout/CircleArrowProcess"/>
    <dgm:cxn modelId="{CA24E834-0BFB-4C1A-96EC-A22C0E1A63D9}" type="presParOf" srcId="{1C89D195-314B-4F66-A0D2-E3F4A0DD3AC4}" destId="{E88F5D66-9C8E-4335-8A3B-F7D3EB1173B1}" srcOrd="0" destOrd="0" presId="urn:microsoft.com/office/officeart/2009/layout/CircleArrowProcess"/>
    <dgm:cxn modelId="{04CA1BD3-28AF-4459-AB24-B2F2C23A0AF9}" type="presParOf" srcId="{4A448D6D-5CFB-4F7E-A0D3-291E13CF7637}" destId="{BDFBD4B9-BDCD-431D-ADA6-08ED768D4653}" srcOrd="3" destOrd="0" presId="urn:microsoft.com/office/officeart/2009/layout/CircleArrowProcess"/>
    <dgm:cxn modelId="{0C8BF4A3-212E-46EC-8F9A-223C5277AC6E}" type="presParOf" srcId="{4A448D6D-5CFB-4F7E-A0D3-291E13CF7637}" destId="{1F26B86D-56CC-4EF3-9BB2-67871D89AB8E}" srcOrd="4" destOrd="0" presId="urn:microsoft.com/office/officeart/2009/layout/CircleArrowProcess"/>
    <dgm:cxn modelId="{CD4717E3-BA97-4F18-B2EB-C058876B99F9}" type="presParOf" srcId="{1F26B86D-56CC-4EF3-9BB2-67871D89AB8E}" destId="{05FE8E10-A5CE-4773-A9CE-0C9547180ED2}" srcOrd="0" destOrd="0" presId="urn:microsoft.com/office/officeart/2009/layout/CircleArrowProcess"/>
    <dgm:cxn modelId="{D7C7A2F8-8055-4BF8-90E0-7FDB7E771183}" type="presParOf" srcId="{4A448D6D-5CFB-4F7E-A0D3-291E13CF7637}" destId="{46F83902-3140-4C11-BF4E-FA9F34A03E7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01D4F0-B24E-41DC-81C6-B4BCDE5C6AF9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7106936-1CB5-440C-9109-A8872F464AF6}">
      <dgm:prSet phldrT="[besedil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/>
            <a:t>BIO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/>
            <a:t>PSIHO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400" dirty="0"/>
            <a:t>SOCIALNA</a:t>
          </a:r>
        </a:p>
      </dgm:t>
    </dgm:pt>
    <dgm:pt modelId="{B54C6B3F-1A4F-469D-B9B3-74405E8FE7EE}" type="parTrans" cxnId="{FB6F3F0D-8915-4A41-8053-23C65FD693FA}">
      <dgm:prSet/>
      <dgm:spPr/>
      <dgm:t>
        <a:bodyPr/>
        <a:lstStyle/>
        <a:p>
          <a:endParaRPr lang="sl-SI"/>
        </a:p>
      </dgm:t>
    </dgm:pt>
    <dgm:pt modelId="{482940E4-7B0A-48FF-B51A-E0556312E4DD}" type="sibTrans" cxnId="{FB6F3F0D-8915-4A41-8053-23C65FD693FA}">
      <dgm:prSet/>
      <dgm:spPr/>
      <dgm:t>
        <a:bodyPr/>
        <a:lstStyle/>
        <a:p>
          <a:endParaRPr lang="sl-SI"/>
        </a:p>
      </dgm:t>
    </dgm:pt>
    <dgm:pt modelId="{BCB09B7E-AC40-4F45-BE73-BB6612C9DC6E}">
      <dgm:prSet phldrT="[besedilo]" custT="1"/>
      <dgm:spPr/>
      <dgm:t>
        <a:bodyPr/>
        <a:lstStyle/>
        <a:p>
          <a:r>
            <a:rPr lang="sl-SI" sz="1400" dirty="0"/>
            <a:t>HUMANISTIČNA</a:t>
          </a:r>
        </a:p>
      </dgm:t>
    </dgm:pt>
    <dgm:pt modelId="{58C3F51A-38DE-4E90-B824-517D3E19C83A}" type="parTrans" cxnId="{58BA9720-1C82-4C3F-A8D4-C14EC04DDE58}">
      <dgm:prSet/>
      <dgm:spPr/>
      <dgm:t>
        <a:bodyPr/>
        <a:lstStyle/>
        <a:p>
          <a:endParaRPr lang="sl-SI"/>
        </a:p>
      </dgm:t>
    </dgm:pt>
    <dgm:pt modelId="{B5D7F395-F7D5-432D-8643-62CF4C0C7C09}" type="sibTrans" cxnId="{58BA9720-1C82-4C3F-A8D4-C14EC04DDE58}">
      <dgm:prSet/>
      <dgm:spPr/>
      <dgm:t>
        <a:bodyPr/>
        <a:lstStyle/>
        <a:p>
          <a:endParaRPr lang="sl-SI"/>
        </a:p>
      </dgm:t>
    </dgm:pt>
    <dgm:pt modelId="{D19167AD-CC86-45BE-AE77-E51D9BD0AD8F}">
      <dgm:prSet phldrT="[besedilo]" custT="1"/>
      <dgm:spPr/>
      <dgm:t>
        <a:bodyPr/>
        <a:lstStyle/>
        <a:p>
          <a:r>
            <a:rPr lang="sl-SI" sz="1400" dirty="0"/>
            <a:t>KONTEKST</a:t>
          </a:r>
        </a:p>
      </dgm:t>
    </dgm:pt>
    <dgm:pt modelId="{72438FC1-3A06-4C17-85D6-16554C644AD2}" type="parTrans" cxnId="{B24D14D7-C33E-4356-BBE9-0C3969B7504E}">
      <dgm:prSet/>
      <dgm:spPr/>
      <dgm:t>
        <a:bodyPr/>
        <a:lstStyle/>
        <a:p>
          <a:endParaRPr lang="sl-SI"/>
        </a:p>
      </dgm:t>
    </dgm:pt>
    <dgm:pt modelId="{4F319AF4-45D1-4408-A6A5-67B6F41904FE}" type="sibTrans" cxnId="{B24D14D7-C33E-4356-BBE9-0C3969B7504E}">
      <dgm:prSet/>
      <dgm:spPr/>
      <dgm:t>
        <a:bodyPr/>
        <a:lstStyle/>
        <a:p>
          <a:endParaRPr lang="sl-SI"/>
        </a:p>
      </dgm:t>
    </dgm:pt>
    <dgm:pt modelId="{F6E38F13-FC69-4D30-9D24-9F79689F2723}" type="pres">
      <dgm:prSet presAssocID="{2001D4F0-B24E-41DC-81C6-B4BCDE5C6AF9}" presName="compositeShape" presStyleCnt="0">
        <dgm:presLayoutVars>
          <dgm:chMax val="7"/>
          <dgm:dir/>
          <dgm:resizeHandles val="exact"/>
        </dgm:presLayoutVars>
      </dgm:prSet>
      <dgm:spPr/>
    </dgm:pt>
    <dgm:pt modelId="{19FA468F-F704-47B7-98CD-9EECD18A56AB}" type="pres">
      <dgm:prSet presAssocID="{2001D4F0-B24E-41DC-81C6-B4BCDE5C6AF9}" presName="wedge1" presStyleLbl="node1" presStyleIdx="0" presStyleCnt="3"/>
      <dgm:spPr/>
    </dgm:pt>
    <dgm:pt modelId="{3E6F83EE-D9A6-4D3D-ABDE-B598287D88CF}" type="pres">
      <dgm:prSet presAssocID="{2001D4F0-B24E-41DC-81C6-B4BCDE5C6AF9}" presName="dummy1a" presStyleCnt="0"/>
      <dgm:spPr/>
    </dgm:pt>
    <dgm:pt modelId="{239D7F08-B04D-4A67-951A-4F53605C1420}" type="pres">
      <dgm:prSet presAssocID="{2001D4F0-B24E-41DC-81C6-B4BCDE5C6AF9}" presName="dummy1b" presStyleCnt="0"/>
      <dgm:spPr/>
    </dgm:pt>
    <dgm:pt modelId="{581CB973-DDBE-499B-8FE8-E0507F92A9AF}" type="pres">
      <dgm:prSet presAssocID="{2001D4F0-B24E-41DC-81C6-B4BCDE5C6AF9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F436587A-92E8-4B9F-AF83-4AAC66A45E6D}" type="pres">
      <dgm:prSet presAssocID="{2001D4F0-B24E-41DC-81C6-B4BCDE5C6AF9}" presName="wedge2" presStyleLbl="node1" presStyleIdx="1" presStyleCnt="3"/>
      <dgm:spPr/>
    </dgm:pt>
    <dgm:pt modelId="{C8C9C820-40AE-4581-8B4E-AE8FE24DAAA7}" type="pres">
      <dgm:prSet presAssocID="{2001D4F0-B24E-41DC-81C6-B4BCDE5C6AF9}" presName="dummy2a" presStyleCnt="0"/>
      <dgm:spPr/>
    </dgm:pt>
    <dgm:pt modelId="{DF0E0E98-6C24-474D-B3D0-70E9A9587378}" type="pres">
      <dgm:prSet presAssocID="{2001D4F0-B24E-41DC-81C6-B4BCDE5C6AF9}" presName="dummy2b" presStyleCnt="0"/>
      <dgm:spPr/>
    </dgm:pt>
    <dgm:pt modelId="{55AC7303-A9A4-4280-ABEC-E9CBC93BB1CC}" type="pres">
      <dgm:prSet presAssocID="{2001D4F0-B24E-41DC-81C6-B4BCDE5C6AF9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9115F7B-5279-4B01-8824-2A435BAFB55E}" type="pres">
      <dgm:prSet presAssocID="{2001D4F0-B24E-41DC-81C6-B4BCDE5C6AF9}" presName="wedge3" presStyleLbl="node1" presStyleIdx="2" presStyleCnt="3"/>
      <dgm:spPr/>
    </dgm:pt>
    <dgm:pt modelId="{DA7D8649-CAF4-4505-A3A4-B67DBFB8BF11}" type="pres">
      <dgm:prSet presAssocID="{2001D4F0-B24E-41DC-81C6-B4BCDE5C6AF9}" presName="dummy3a" presStyleCnt="0"/>
      <dgm:spPr/>
    </dgm:pt>
    <dgm:pt modelId="{66B6B470-C685-41C1-8DF5-599AE1899316}" type="pres">
      <dgm:prSet presAssocID="{2001D4F0-B24E-41DC-81C6-B4BCDE5C6AF9}" presName="dummy3b" presStyleCnt="0"/>
      <dgm:spPr/>
    </dgm:pt>
    <dgm:pt modelId="{DCC2724F-EA45-4583-AF42-8FD8C08BE0DB}" type="pres">
      <dgm:prSet presAssocID="{2001D4F0-B24E-41DC-81C6-B4BCDE5C6AF9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C0D30D88-8F9C-4EF3-9332-E45DC1C12EB4}" type="pres">
      <dgm:prSet presAssocID="{482940E4-7B0A-48FF-B51A-E0556312E4DD}" presName="arrowWedge1" presStyleLbl="fgSibTrans2D1" presStyleIdx="0" presStyleCnt="3"/>
      <dgm:spPr/>
    </dgm:pt>
    <dgm:pt modelId="{8D47373B-7134-4526-857C-AC63693803C7}" type="pres">
      <dgm:prSet presAssocID="{B5D7F395-F7D5-432D-8643-62CF4C0C7C09}" presName="arrowWedge2" presStyleLbl="fgSibTrans2D1" presStyleIdx="1" presStyleCnt="3"/>
      <dgm:spPr/>
    </dgm:pt>
    <dgm:pt modelId="{B15C2FE4-D16B-46F2-9A8D-4352C7A1FC1E}" type="pres">
      <dgm:prSet presAssocID="{4F319AF4-45D1-4408-A6A5-67B6F41904FE}" presName="arrowWedge3" presStyleLbl="fgSibTrans2D1" presStyleIdx="2" presStyleCnt="3"/>
      <dgm:spPr/>
    </dgm:pt>
  </dgm:ptLst>
  <dgm:cxnLst>
    <dgm:cxn modelId="{FF48FC01-9B1B-454B-BDE0-6A381D09C5B1}" type="presOf" srcId="{D19167AD-CC86-45BE-AE77-E51D9BD0AD8F}" destId="{79115F7B-5279-4B01-8824-2A435BAFB55E}" srcOrd="0" destOrd="0" presId="urn:microsoft.com/office/officeart/2005/8/layout/cycle8"/>
    <dgm:cxn modelId="{FB6F3F0D-8915-4A41-8053-23C65FD693FA}" srcId="{2001D4F0-B24E-41DC-81C6-B4BCDE5C6AF9}" destId="{F7106936-1CB5-440C-9109-A8872F464AF6}" srcOrd="0" destOrd="0" parTransId="{B54C6B3F-1A4F-469D-B9B3-74405E8FE7EE}" sibTransId="{482940E4-7B0A-48FF-B51A-E0556312E4DD}"/>
    <dgm:cxn modelId="{58BA9720-1C82-4C3F-A8D4-C14EC04DDE58}" srcId="{2001D4F0-B24E-41DC-81C6-B4BCDE5C6AF9}" destId="{BCB09B7E-AC40-4F45-BE73-BB6612C9DC6E}" srcOrd="1" destOrd="0" parTransId="{58C3F51A-38DE-4E90-B824-517D3E19C83A}" sibTransId="{B5D7F395-F7D5-432D-8643-62CF4C0C7C09}"/>
    <dgm:cxn modelId="{14D92037-63C2-4E5A-B002-49376F6BFB1F}" type="presOf" srcId="{F7106936-1CB5-440C-9109-A8872F464AF6}" destId="{19FA468F-F704-47B7-98CD-9EECD18A56AB}" srcOrd="0" destOrd="0" presId="urn:microsoft.com/office/officeart/2005/8/layout/cycle8"/>
    <dgm:cxn modelId="{3EEC9545-36A9-4E64-BA0E-C4510A2DC3C6}" type="presOf" srcId="{F7106936-1CB5-440C-9109-A8872F464AF6}" destId="{581CB973-DDBE-499B-8FE8-E0507F92A9AF}" srcOrd="1" destOrd="0" presId="urn:microsoft.com/office/officeart/2005/8/layout/cycle8"/>
    <dgm:cxn modelId="{E9E9FA4B-035E-4B1D-9BEF-4CAED5EBB82B}" type="presOf" srcId="{D19167AD-CC86-45BE-AE77-E51D9BD0AD8F}" destId="{DCC2724F-EA45-4583-AF42-8FD8C08BE0DB}" srcOrd="1" destOrd="0" presId="urn:microsoft.com/office/officeart/2005/8/layout/cycle8"/>
    <dgm:cxn modelId="{26EC28A6-52B0-4064-988C-68457655E064}" type="presOf" srcId="{BCB09B7E-AC40-4F45-BE73-BB6612C9DC6E}" destId="{55AC7303-A9A4-4280-ABEC-E9CBC93BB1CC}" srcOrd="1" destOrd="0" presId="urn:microsoft.com/office/officeart/2005/8/layout/cycle8"/>
    <dgm:cxn modelId="{F848EAC3-9FB9-4F9E-9C1A-F1A84CEA6E42}" type="presOf" srcId="{2001D4F0-B24E-41DC-81C6-B4BCDE5C6AF9}" destId="{F6E38F13-FC69-4D30-9D24-9F79689F2723}" srcOrd="0" destOrd="0" presId="urn:microsoft.com/office/officeart/2005/8/layout/cycle8"/>
    <dgm:cxn modelId="{D0C81DC9-118F-4B52-81AF-7BC5B1365D7C}" type="presOf" srcId="{BCB09B7E-AC40-4F45-BE73-BB6612C9DC6E}" destId="{F436587A-92E8-4B9F-AF83-4AAC66A45E6D}" srcOrd="0" destOrd="0" presId="urn:microsoft.com/office/officeart/2005/8/layout/cycle8"/>
    <dgm:cxn modelId="{B24D14D7-C33E-4356-BBE9-0C3969B7504E}" srcId="{2001D4F0-B24E-41DC-81C6-B4BCDE5C6AF9}" destId="{D19167AD-CC86-45BE-AE77-E51D9BD0AD8F}" srcOrd="2" destOrd="0" parTransId="{72438FC1-3A06-4C17-85D6-16554C644AD2}" sibTransId="{4F319AF4-45D1-4408-A6A5-67B6F41904FE}"/>
    <dgm:cxn modelId="{F46FCDCF-6D9A-443F-8B70-8DB1ADBD444B}" type="presParOf" srcId="{F6E38F13-FC69-4D30-9D24-9F79689F2723}" destId="{19FA468F-F704-47B7-98CD-9EECD18A56AB}" srcOrd="0" destOrd="0" presId="urn:microsoft.com/office/officeart/2005/8/layout/cycle8"/>
    <dgm:cxn modelId="{DABA2F99-31B1-4DA8-841A-506142ABE6C8}" type="presParOf" srcId="{F6E38F13-FC69-4D30-9D24-9F79689F2723}" destId="{3E6F83EE-D9A6-4D3D-ABDE-B598287D88CF}" srcOrd="1" destOrd="0" presId="urn:microsoft.com/office/officeart/2005/8/layout/cycle8"/>
    <dgm:cxn modelId="{FE39BB57-D46A-4488-ACEF-02B7BF49A60A}" type="presParOf" srcId="{F6E38F13-FC69-4D30-9D24-9F79689F2723}" destId="{239D7F08-B04D-4A67-951A-4F53605C1420}" srcOrd="2" destOrd="0" presId="urn:microsoft.com/office/officeart/2005/8/layout/cycle8"/>
    <dgm:cxn modelId="{2E8DFC5B-B7E5-4D77-B2AB-0F65986BF397}" type="presParOf" srcId="{F6E38F13-FC69-4D30-9D24-9F79689F2723}" destId="{581CB973-DDBE-499B-8FE8-E0507F92A9AF}" srcOrd="3" destOrd="0" presId="urn:microsoft.com/office/officeart/2005/8/layout/cycle8"/>
    <dgm:cxn modelId="{B38AC241-F82D-4E05-9DDA-55BE1178E2DF}" type="presParOf" srcId="{F6E38F13-FC69-4D30-9D24-9F79689F2723}" destId="{F436587A-92E8-4B9F-AF83-4AAC66A45E6D}" srcOrd="4" destOrd="0" presId="urn:microsoft.com/office/officeart/2005/8/layout/cycle8"/>
    <dgm:cxn modelId="{CF75F13A-CAD4-4F65-874A-2C1392328AD1}" type="presParOf" srcId="{F6E38F13-FC69-4D30-9D24-9F79689F2723}" destId="{C8C9C820-40AE-4581-8B4E-AE8FE24DAAA7}" srcOrd="5" destOrd="0" presId="urn:microsoft.com/office/officeart/2005/8/layout/cycle8"/>
    <dgm:cxn modelId="{4BEAEE50-0DA9-4E57-8CC5-C041BA8EC3EB}" type="presParOf" srcId="{F6E38F13-FC69-4D30-9D24-9F79689F2723}" destId="{DF0E0E98-6C24-474D-B3D0-70E9A9587378}" srcOrd="6" destOrd="0" presId="urn:microsoft.com/office/officeart/2005/8/layout/cycle8"/>
    <dgm:cxn modelId="{A5EA49E5-14FC-45FE-A8DB-7C2B5F93DA8F}" type="presParOf" srcId="{F6E38F13-FC69-4D30-9D24-9F79689F2723}" destId="{55AC7303-A9A4-4280-ABEC-E9CBC93BB1CC}" srcOrd="7" destOrd="0" presId="urn:microsoft.com/office/officeart/2005/8/layout/cycle8"/>
    <dgm:cxn modelId="{75E1C1DD-A49B-4A68-856A-CA1FADEC6983}" type="presParOf" srcId="{F6E38F13-FC69-4D30-9D24-9F79689F2723}" destId="{79115F7B-5279-4B01-8824-2A435BAFB55E}" srcOrd="8" destOrd="0" presId="urn:microsoft.com/office/officeart/2005/8/layout/cycle8"/>
    <dgm:cxn modelId="{A194F4EF-8ADA-4AAD-9B5E-21DF4E0D654A}" type="presParOf" srcId="{F6E38F13-FC69-4D30-9D24-9F79689F2723}" destId="{DA7D8649-CAF4-4505-A3A4-B67DBFB8BF11}" srcOrd="9" destOrd="0" presId="urn:microsoft.com/office/officeart/2005/8/layout/cycle8"/>
    <dgm:cxn modelId="{96785ECD-C99D-490F-94BB-B63614DD9F64}" type="presParOf" srcId="{F6E38F13-FC69-4D30-9D24-9F79689F2723}" destId="{66B6B470-C685-41C1-8DF5-599AE1899316}" srcOrd="10" destOrd="0" presId="urn:microsoft.com/office/officeart/2005/8/layout/cycle8"/>
    <dgm:cxn modelId="{A2815412-2F20-46A4-81D0-AEF07B6DC963}" type="presParOf" srcId="{F6E38F13-FC69-4D30-9D24-9F79689F2723}" destId="{DCC2724F-EA45-4583-AF42-8FD8C08BE0DB}" srcOrd="11" destOrd="0" presId="urn:microsoft.com/office/officeart/2005/8/layout/cycle8"/>
    <dgm:cxn modelId="{D63C7A83-F318-485A-B9C5-6F5CE626983B}" type="presParOf" srcId="{F6E38F13-FC69-4D30-9D24-9F79689F2723}" destId="{C0D30D88-8F9C-4EF3-9332-E45DC1C12EB4}" srcOrd="12" destOrd="0" presId="urn:microsoft.com/office/officeart/2005/8/layout/cycle8"/>
    <dgm:cxn modelId="{13EA1FF6-1EAF-484A-B4E6-05DC63566774}" type="presParOf" srcId="{F6E38F13-FC69-4D30-9D24-9F79689F2723}" destId="{8D47373B-7134-4526-857C-AC63693803C7}" srcOrd="13" destOrd="0" presId="urn:microsoft.com/office/officeart/2005/8/layout/cycle8"/>
    <dgm:cxn modelId="{7C1C926B-BE92-415C-8B53-BA0C2397BB75}" type="presParOf" srcId="{F6E38F13-FC69-4D30-9D24-9F79689F2723}" destId="{B15C2FE4-D16B-46F2-9A8D-4352C7A1FC1E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F52FF-20C5-49F1-A2AC-8AFE1C2ADD5B}">
      <dsp:nvSpPr>
        <dsp:cNvPr id="0" name=""/>
        <dsp:cNvSpPr/>
      </dsp:nvSpPr>
      <dsp:spPr>
        <a:xfrm>
          <a:off x="1689956" y="0"/>
          <a:ext cx="1573781" cy="1574020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2D336-6F07-42B2-8C6E-C2508A1A0579}">
      <dsp:nvSpPr>
        <dsp:cNvPr id="0" name=""/>
        <dsp:cNvSpPr/>
      </dsp:nvSpPr>
      <dsp:spPr>
        <a:xfrm>
          <a:off x="2037813" y="568269"/>
          <a:ext cx="874519" cy="43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VRTEC</a:t>
          </a:r>
        </a:p>
      </dsp:txBody>
      <dsp:txXfrm>
        <a:off x="2037813" y="568269"/>
        <a:ext cx="874519" cy="437155"/>
      </dsp:txXfrm>
    </dsp:sp>
    <dsp:sp modelId="{E88F5D66-9C8E-4335-8A3B-F7D3EB1173B1}">
      <dsp:nvSpPr>
        <dsp:cNvPr id="0" name=""/>
        <dsp:cNvSpPr/>
      </dsp:nvSpPr>
      <dsp:spPr>
        <a:xfrm>
          <a:off x="1252844" y="904391"/>
          <a:ext cx="1573781" cy="157402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BD4B9-BDCD-431D-ADA6-08ED768D4653}">
      <dsp:nvSpPr>
        <dsp:cNvPr id="0" name=""/>
        <dsp:cNvSpPr/>
      </dsp:nvSpPr>
      <dsp:spPr>
        <a:xfrm>
          <a:off x="1502521" y="1477892"/>
          <a:ext cx="1074426" cy="43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OSNOVNA ŠOLA</a:t>
          </a:r>
        </a:p>
      </dsp:txBody>
      <dsp:txXfrm>
        <a:off x="1502521" y="1477892"/>
        <a:ext cx="1074426" cy="437155"/>
      </dsp:txXfrm>
    </dsp:sp>
    <dsp:sp modelId="{05FE8E10-A5CE-4773-A9CE-0C9547180ED2}">
      <dsp:nvSpPr>
        <dsp:cNvPr id="0" name=""/>
        <dsp:cNvSpPr/>
      </dsp:nvSpPr>
      <dsp:spPr>
        <a:xfrm>
          <a:off x="1774263" y="1962093"/>
          <a:ext cx="1352121" cy="135266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83902-3140-4C11-BF4E-FA9F34A03E7E}">
      <dsp:nvSpPr>
        <dsp:cNvPr id="0" name=""/>
        <dsp:cNvSpPr/>
      </dsp:nvSpPr>
      <dsp:spPr>
        <a:xfrm>
          <a:off x="2039882" y="2388823"/>
          <a:ext cx="874519" cy="437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/>
            <a:t>SREDNJA ŠOLA</a:t>
          </a:r>
          <a:endParaRPr lang="en-GB" sz="1600" kern="1200" dirty="0"/>
        </a:p>
      </dsp:txBody>
      <dsp:txXfrm>
        <a:off x="2039882" y="2388823"/>
        <a:ext cx="874519" cy="437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A468F-F704-47B7-98CD-9EECD18A56AB}">
      <dsp:nvSpPr>
        <dsp:cNvPr id="0" name=""/>
        <dsp:cNvSpPr/>
      </dsp:nvSpPr>
      <dsp:spPr>
        <a:xfrm>
          <a:off x="851050" y="184374"/>
          <a:ext cx="2382688" cy="238268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400" kern="1200" dirty="0"/>
            <a:t>BIO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400" kern="1200" dirty="0"/>
            <a:t>PSIHO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sl-SI" sz="1400" kern="1200" dirty="0"/>
            <a:t>SOCIALNA</a:t>
          </a:r>
        </a:p>
      </dsp:txBody>
      <dsp:txXfrm>
        <a:off x="2106783" y="689277"/>
        <a:ext cx="850960" cy="709133"/>
      </dsp:txXfrm>
    </dsp:sp>
    <dsp:sp modelId="{F436587A-92E8-4B9F-AF83-4AAC66A45E6D}">
      <dsp:nvSpPr>
        <dsp:cNvPr id="0" name=""/>
        <dsp:cNvSpPr/>
      </dsp:nvSpPr>
      <dsp:spPr>
        <a:xfrm>
          <a:off x="801978" y="269470"/>
          <a:ext cx="2382688" cy="238268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HUMANISTIČNA</a:t>
          </a:r>
        </a:p>
      </dsp:txBody>
      <dsp:txXfrm>
        <a:off x="1369285" y="1815381"/>
        <a:ext cx="1276440" cy="624037"/>
      </dsp:txXfrm>
    </dsp:sp>
    <dsp:sp modelId="{79115F7B-5279-4B01-8824-2A435BAFB55E}">
      <dsp:nvSpPr>
        <dsp:cNvPr id="0" name=""/>
        <dsp:cNvSpPr/>
      </dsp:nvSpPr>
      <dsp:spPr>
        <a:xfrm>
          <a:off x="752906" y="184374"/>
          <a:ext cx="2382688" cy="238268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/>
            <a:t>KONTEKST</a:t>
          </a:r>
        </a:p>
      </dsp:txBody>
      <dsp:txXfrm>
        <a:off x="1028900" y="689277"/>
        <a:ext cx="850960" cy="709133"/>
      </dsp:txXfrm>
    </dsp:sp>
    <dsp:sp modelId="{C0D30D88-8F9C-4EF3-9332-E45DC1C12EB4}">
      <dsp:nvSpPr>
        <dsp:cNvPr id="0" name=""/>
        <dsp:cNvSpPr/>
      </dsp:nvSpPr>
      <dsp:spPr>
        <a:xfrm>
          <a:off x="703747" y="36874"/>
          <a:ext cx="2677688" cy="267768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7373B-7134-4526-857C-AC63693803C7}">
      <dsp:nvSpPr>
        <dsp:cNvPr id="0" name=""/>
        <dsp:cNvSpPr/>
      </dsp:nvSpPr>
      <dsp:spPr>
        <a:xfrm>
          <a:off x="654478" y="121820"/>
          <a:ext cx="2677688" cy="267768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C2FE4-D16B-46F2-9A8D-4352C7A1FC1E}">
      <dsp:nvSpPr>
        <dsp:cNvPr id="0" name=""/>
        <dsp:cNvSpPr/>
      </dsp:nvSpPr>
      <dsp:spPr>
        <a:xfrm>
          <a:off x="605209" y="36874"/>
          <a:ext cx="2677688" cy="267768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9552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258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251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471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90755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5576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475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9245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321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542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960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4B54-E222-4713-9DD7-D7E7C3F7B0DB}" type="datetimeFigureOut">
              <a:rPr lang="sl-SI" smtClean="0"/>
              <a:t>11. 07. 2023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946EC-4088-437A-8578-C6421342310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9979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459345" y="979053"/>
            <a:ext cx="9144000" cy="5504873"/>
          </a:xfrm>
        </p:spPr>
        <p:txBody>
          <a:bodyPr>
            <a:noAutofit/>
          </a:bodyPr>
          <a:lstStyle/>
          <a:p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r>
              <a:rPr lang="sl-SI" sz="2800" dirty="0">
                <a:latin typeface="+mn-lt"/>
              </a:rPr>
              <a:t>DELOVNA SKUPINA ZA PRIPRAVO NACIONALNEGA PROGRAMA VZGOJE IN IZOBRAŽEVANJA 2023-2033</a:t>
            </a:r>
            <a:br>
              <a:rPr lang="sl-SI" sz="2800" dirty="0">
                <a:latin typeface="+mn-lt"/>
              </a:rPr>
            </a:br>
            <a:r>
              <a:rPr lang="sl-SI" sz="2800" dirty="0">
                <a:latin typeface="+mn-lt"/>
              </a:rPr>
              <a:t>10. seja</a:t>
            </a:r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Zagotavljanje varnega in spodbudnega učnega okolja za optimalen razvoj posameznika</a:t>
            </a:r>
            <a:b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br>
              <a:rPr lang="sl-SI" sz="2800" b="1" dirty="0">
                <a:latin typeface="+mn-lt"/>
              </a:rPr>
            </a:br>
            <a:r>
              <a:rPr lang="sl-SI" sz="2400" dirty="0">
                <a:latin typeface="+mn-lt"/>
              </a:rPr>
              <a:t>[vmesna predstavitev dela druge podskupine z razpravo]  </a:t>
            </a:r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br>
              <a:rPr lang="sl-SI" sz="2800" dirty="0">
                <a:latin typeface="+mn-lt"/>
              </a:rPr>
            </a:br>
            <a:r>
              <a:rPr lang="sl-SI" sz="2400" dirty="0">
                <a:latin typeface="+mn-lt"/>
              </a:rPr>
              <a:t>Ljubljana, 11. 7. 2023</a:t>
            </a:r>
            <a:br>
              <a:rPr lang="sl-SI" sz="2400" dirty="0">
                <a:latin typeface="+mn-lt"/>
              </a:rPr>
            </a:br>
            <a:endParaRPr lang="sl-SI" sz="2400" dirty="0">
              <a:latin typeface="+mn-lt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58231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EAD487-E9A4-4F2B-9A99-0C9D2E0F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Kako?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BE33FE7-D05E-4A7F-A456-0CD1CA998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l-SI" sz="2800" b="1" dirty="0">
                <a:solidFill>
                  <a:srgbClr val="002060"/>
                </a:solidFill>
              </a:rPr>
              <a:t>Preoblikovanje stališč, prepričanj</a:t>
            </a:r>
            <a:r>
              <a:rPr lang="sl-SI" sz="2800" dirty="0">
                <a:solidFill>
                  <a:srgbClr val="002060"/>
                </a:solidFill>
              </a:rPr>
              <a:t>, naravnanosti do inkluzije.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800" b="1" dirty="0">
                <a:solidFill>
                  <a:srgbClr val="002060"/>
                </a:solidFill>
              </a:rPr>
              <a:t>Sistematično in dosledno izvajanje stopnjevanja podpore </a:t>
            </a:r>
            <a:r>
              <a:rPr lang="sl-SI" sz="2800" dirty="0">
                <a:solidFill>
                  <a:srgbClr val="002060"/>
                </a:solidFill>
              </a:rPr>
              <a:t>glede na potrebe otrok (petstopenjski model=prilagajanje učnega okolja (didaktičnega, fizičnega, socialnega, </a:t>
            </a:r>
            <a:r>
              <a:rPr lang="sl-SI" sz="2800" dirty="0" err="1">
                <a:solidFill>
                  <a:srgbClr val="002060"/>
                </a:solidFill>
              </a:rPr>
              <a:t>kurikularnega</a:t>
            </a:r>
            <a:r>
              <a:rPr lang="sl-SI" sz="2800" dirty="0">
                <a:solidFill>
                  <a:srgbClr val="002060"/>
                </a:solidFill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sz="2800" dirty="0">
              <a:solidFill>
                <a:srgbClr val="002060"/>
              </a:solidFill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1164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2C93E3-E969-4C61-80D2-8DC92DA0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Posebej izpostavljeno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E0BD348-7A42-4643-BDAB-50A109400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>
                <a:solidFill>
                  <a:srgbClr val="002060"/>
                </a:solidFill>
              </a:rPr>
              <a:t>Potreba po </a:t>
            </a:r>
            <a:r>
              <a:rPr lang="sl-SI" sz="2800" b="1" dirty="0">
                <a:solidFill>
                  <a:srgbClr val="002060"/>
                </a:solidFill>
              </a:rPr>
              <a:t>okrepitvi prilagajanja in fleksibilnejšega, </a:t>
            </a:r>
            <a:r>
              <a:rPr lang="sl-SI" sz="2800" dirty="0">
                <a:solidFill>
                  <a:srgbClr val="002060"/>
                </a:solidFill>
              </a:rPr>
              <a:t>prožnejšega odziva na raznolikost.</a:t>
            </a:r>
          </a:p>
          <a:p>
            <a:r>
              <a:rPr lang="sl-SI" sz="2800" dirty="0">
                <a:solidFill>
                  <a:srgbClr val="002060"/>
                </a:solidFill>
              </a:rPr>
              <a:t>Diferenciacija, individualizacija, </a:t>
            </a:r>
            <a:r>
              <a:rPr lang="sl-SI" sz="2800" dirty="0" err="1">
                <a:solidFill>
                  <a:srgbClr val="002060"/>
                </a:solidFill>
              </a:rPr>
              <a:t>personalizacija</a:t>
            </a:r>
            <a:r>
              <a:rPr lang="sl-SI" sz="2800" dirty="0">
                <a:solidFill>
                  <a:srgbClr val="002060"/>
                </a:solidFill>
              </a:rPr>
              <a:t>-okrepiti in nadgraditi.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59568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8E17CE-4D8E-4B34-9033-CAA53C53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Posebej izpostavljeno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C0D9273-6EF2-4CA0-938E-ED6CD61EC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>
                <a:solidFill>
                  <a:srgbClr val="002060"/>
                </a:solidFill>
              </a:rPr>
              <a:t>Pogovorimo se o možnostih za </a:t>
            </a:r>
            <a:r>
              <a:rPr lang="sl-SI" sz="2400" b="1" dirty="0">
                <a:solidFill>
                  <a:srgbClr val="002060"/>
                </a:solidFill>
              </a:rPr>
              <a:t>fleksibilnejši </a:t>
            </a:r>
            <a:r>
              <a:rPr lang="sl-SI" sz="2400" b="1" dirty="0" err="1">
                <a:solidFill>
                  <a:srgbClr val="002060"/>
                </a:solidFill>
              </a:rPr>
              <a:t>kurikul</a:t>
            </a:r>
            <a:r>
              <a:rPr lang="sl-SI" sz="2400" b="1" dirty="0">
                <a:solidFill>
                  <a:srgbClr val="002060"/>
                </a:solidFill>
              </a:rPr>
              <a:t>/</a:t>
            </a:r>
            <a:r>
              <a:rPr lang="sl-SI" sz="2400" b="1" dirty="0" err="1">
                <a:solidFill>
                  <a:srgbClr val="002060"/>
                </a:solidFill>
              </a:rPr>
              <a:t>personalizacijo</a:t>
            </a:r>
            <a:r>
              <a:rPr lang="sl-SI" sz="2400" b="1" dirty="0">
                <a:solidFill>
                  <a:srgbClr val="002060"/>
                </a:solidFill>
              </a:rPr>
              <a:t>.</a:t>
            </a:r>
          </a:p>
          <a:p>
            <a:r>
              <a:rPr lang="sl-SI" sz="2400" dirty="0">
                <a:solidFill>
                  <a:srgbClr val="002060"/>
                </a:solidFill>
              </a:rPr>
              <a:t>Pogovorimo se o </a:t>
            </a:r>
            <a:r>
              <a:rPr lang="sl-SI" sz="2400" b="1" dirty="0">
                <a:solidFill>
                  <a:srgbClr val="002060"/>
                </a:solidFill>
              </a:rPr>
              <a:t>formativnem spremljanju kot orodju za odziv na raznolikost.</a:t>
            </a:r>
          </a:p>
          <a:p>
            <a:r>
              <a:rPr lang="sl-SI" sz="2400" dirty="0">
                <a:solidFill>
                  <a:srgbClr val="002060"/>
                </a:solidFill>
              </a:rPr>
              <a:t>Pogovorimo se o </a:t>
            </a:r>
            <a:r>
              <a:rPr lang="sl-SI" sz="2400" b="1" dirty="0">
                <a:solidFill>
                  <a:srgbClr val="002060"/>
                </a:solidFill>
              </a:rPr>
              <a:t>večji podpori procesom socialnega vključevanja,</a:t>
            </a:r>
            <a:r>
              <a:rPr lang="sl-SI" sz="2400" dirty="0">
                <a:solidFill>
                  <a:srgbClr val="002060"/>
                </a:solidFill>
              </a:rPr>
              <a:t> socialne povezanosti, socialne interakcije in socialne komunikacije=socialno in čustveno učenje.</a:t>
            </a:r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4806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F7905B7-D3E3-49A4-BBD6-88BDE688A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zaključek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FB7A4E-29DA-4B0F-8F54-82F6918C5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b="1" dirty="0">
                <a:solidFill>
                  <a:srgbClr val="002060"/>
                </a:solidFill>
              </a:rPr>
              <a:t>Identiteta strokovnih delavcev</a:t>
            </a:r>
            <a:r>
              <a:rPr lang="sl-SI" sz="2400" dirty="0">
                <a:solidFill>
                  <a:srgbClr val="002060"/>
                </a:solidFill>
              </a:rPr>
              <a:t>-kdo sem in kaj je moja naloga?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Inkluzija: sem pedagog in moja naloga je, da naslavljam </a:t>
            </a:r>
            <a:r>
              <a:rPr lang="sl-SI" sz="2400" b="1" dirty="0">
                <a:solidFill>
                  <a:srgbClr val="002060"/>
                </a:solidFill>
              </a:rPr>
              <a:t>celostni razvoj otroka </a:t>
            </a:r>
            <a:r>
              <a:rPr lang="sl-SI" sz="2400" dirty="0">
                <a:solidFill>
                  <a:srgbClr val="002060"/>
                </a:solidFill>
              </a:rPr>
              <a:t>in povezujem učne vsebine posameznih predmetnih področij z „vzgojnim“ vidikom (varno in spodbudno učno okolje/inkluzija).</a:t>
            </a:r>
          </a:p>
          <a:p>
            <a:endParaRPr lang="sl-SI" sz="2400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05587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39BB54-7F1B-4712-A428-A718EA15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zaključek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9B20532-F3E6-48B5-9D6D-2A80AF605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2400" dirty="0">
                <a:solidFill>
                  <a:srgbClr val="002060"/>
                </a:solidFill>
              </a:rPr>
              <a:t>Povezovanje ne izključevanje/uravnoteženost: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vidik posameznika in vidik skupine ter skupnosti,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učnih vsebin in VSUO/inkluzija,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na sistemskem nivoju: začetno izobraževanje, dodatno spopolnjevanje ter delo javnih zavodov … </a:t>
            </a:r>
          </a:p>
          <a:p>
            <a:r>
              <a:rPr lang="sl-SI" sz="2400" dirty="0">
                <a:solidFill>
                  <a:srgbClr val="002060"/>
                </a:solidFill>
              </a:rPr>
              <a:t>delo v vseh podskupinah (učenje in poučevanje, izobraževanje, ugotavljanje in zagotavljanje kakovosti, sistem, vloga pedagoga).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62225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8F156002-06A4-56D6-6E06-3A4A2B5E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cap="all" spc="100" dirty="0">
                <a:solidFill>
                  <a:srgbClr val="A50021"/>
                </a:solidFill>
                <a:latin typeface="Tw Cen MT Condensed" panose="020B0606020104020203" pitchFamily="34" charset="-18"/>
              </a:rPr>
              <a:t>Krepitev priložnosti za socialno in čustveno učenje otrok in mladostnikov </a:t>
            </a:r>
            <a:br>
              <a:rPr lang="sl-SI" sz="4000" cap="all" spc="100" dirty="0">
                <a:solidFill>
                  <a:srgbClr val="A50021"/>
                </a:solidFill>
              </a:rPr>
            </a:br>
            <a:endParaRPr lang="sl-SI" sz="4000" cap="all" spc="100" dirty="0">
              <a:solidFill>
                <a:srgbClr val="A50021"/>
              </a:solidFill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48A96-8EE5-FBE7-AF9D-02137C9DA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2400" dirty="0"/>
              <a:t>Naloga VIZ je podpreti celostni razvoj otrok in mladostnikov → več priložnosti za sistematično učenje shajanja z raznolikimi čustvi, uravnavanja vedenja, spoštljivega komuniciranja, reševanja konfliktov. </a:t>
            </a:r>
          </a:p>
          <a:p>
            <a:pPr marL="228600">
              <a:lnSpc>
                <a:spcPct val="106000"/>
              </a:lnSpc>
              <a:spcBef>
                <a:spcPts val="1200"/>
              </a:spcBef>
              <a:spcAft>
                <a:spcPts val="1200"/>
              </a:spcAft>
            </a:pPr>
            <a:r>
              <a:rPr lang="sl-SI" sz="1800" kern="100" dirty="0">
                <a:solidFill>
                  <a:srgbClr val="0A0A0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sl-SI" sz="1800" kern="1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 posameznih predmetih skozi predmetne vsebine, dobre poučevalne prakse in </a:t>
            </a:r>
            <a:r>
              <a:rPr lang="sl-SI" sz="18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načine vodenja oddelka ter </a:t>
            </a:r>
            <a:r>
              <a:rPr lang="sl-SI" sz="1800" dirty="0" err="1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moderiranja</a:t>
            </a:r>
            <a:r>
              <a:rPr lang="sl-SI" sz="18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socialne dinamike v oddelku; </a:t>
            </a:r>
            <a:endParaRPr lang="sl-SI" sz="1800" kern="100" dirty="0">
              <a:solidFill>
                <a:srgbClr val="0A0A0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28600">
              <a:lnSpc>
                <a:spcPct val="106000"/>
              </a:lnSpc>
              <a:spcBef>
                <a:spcPts val="1200"/>
              </a:spcBef>
              <a:spcAft>
                <a:spcPts val="1200"/>
              </a:spcAft>
            </a:pPr>
            <a:r>
              <a:rPr lang="sl-SI" sz="1800" kern="1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 aktivnostih, ki so primarno namenjene krepitvi socialnih in čustvenih kompetenc otrok in mladostnikov in jih izvajajo tako učitelji kot svetovalni delavci (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sprememba predmetnika -</a:t>
            </a:r>
            <a:r>
              <a:rPr lang="sl-SI" sz="1800" kern="1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l-S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povečati delež ur oddelčne skupnosti, okrepljena (kvantitativno in kvalitativno) svetovalna služba)</a:t>
            </a:r>
            <a:r>
              <a:rPr lang="sl-SI" sz="1800" kern="10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l-SI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9374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:a16="http://schemas.microsoft.com/office/drawing/2014/main" id="{8F156002-06A4-56D6-6E06-3A4A2B5E9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000" cap="all" spc="100" dirty="0">
                <a:solidFill>
                  <a:srgbClr val="A50021"/>
                </a:solidFill>
                <a:latin typeface="Tw Cen MT Condensed" panose="020B0606020104020203" pitchFamily="34" charset="-18"/>
              </a:rPr>
              <a:t>Odnosna kompetentnost in socialne in čustvene kompetence strokovnih delavk in delavcev</a:t>
            </a:r>
            <a:br>
              <a:rPr lang="sl-SI" sz="4000" cap="all" spc="100" dirty="0">
                <a:solidFill>
                  <a:srgbClr val="A50021"/>
                </a:solidFill>
                <a:latin typeface="Tw Cen MT Condensed" panose="020B0606020104020203" pitchFamily="34" charset="-18"/>
              </a:rPr>
            </a:br>
            <a:endParaRPr lang="sl-SI" sz="4000" cap="all" spc="100" dirty="0">
              <a:solidFill>
                <a:srgbClr val="A5002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5" name="Označba mesta vsebine 4">
            <a:extLst>
              <a:ext uri="{FF2B5EF4-FFF2-40B4-BE49-F238E27FC236}">
                <a16:creationId xmlns:a16="http://schemas.microsoft.com/office/drawing/2014/main" id="{E0048A96-8EE5-FBE7-AF9D-02137C9DA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283"/>
            <a:ext cx="10515600" cy="481868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</a:pPr>
            <a:r>
              <a:rPr lang="sl-SI" sz="2100" kern="100" dirty="0">
                <a:solidFill>
                  <a:srgbClr val="0A0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Krepitev usposobljenosti pedagoških delavcev in vrtcev/šol: 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sl-SI" sz="1800" u="none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Dopoklicno</a:t>
            </a:r>
            <a:endParaRPr lang="sl-SI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-"/>
            </a:pPr>
            <a:r>
              <a:rPr lang="sl-SI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Stalni strokovni razvoj </a:t>
            </a:r>
            <a:endParaRPr lang="sl-SI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a) krepitev učečih se skupnosti (</a:t>
            </a:r>
            <a:r>
              <a:rPr lang="sl-S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supervizija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sl-S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intervizija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možnosti posvetovanja),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b) celostni pristop na ravni vrtca/šole (priprava nabora  in strokovni nadzor nad ponudbo izobraževanj za kolektive);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 </a:t>
            </a:r>
            <a:r>
              <a:rPr lang="sl-SI" sz="1800" dirty="0"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skrb in nadzor nad celostnim stalnim strokovnim razvojem strokovnih delavcev (npr. določiti 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delež, ki ga mora učitelj v okviru poklicnega usposabljanja nameniti izobraževanjem s  področja čustveno-socialnega učenja ter vzgojnega delovanja); 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6000"/>
              </a:lnSpc>
              <a:spcBef>
                <a:spcPts val="1200"/>
              </a:spcBef>
              <a:spcAft>
                <a:spcPts val="1200"/>
              </a:spcAft>
            </a:pPr>
            <a:r>
              <a:rPr lang="sl-SI" sz="2100" kern="100" dirty="0">
                <a:solidFill>
                  <a:srgbClr val="0A0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Krepitev svetovalne službe (kvantitativno in kvalitativno) </a:t>
            </a:r>
          </a:p>
          <a:p>
            <a:r>
              <a:rPr lang="sl-SI" sz="2100" kern="100" dirty="0">
                <a:solidFill>
                  <a:srgbClr val="0A0A0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Spremembe na ravni vrednotenja kakovosti v vzgoji in izobraževanju </a:t>
            </a:r>
            <a:r>
              <a:rPr lang="sl-SI" sz="18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(oblikovanje individualnih načrtov za področje socialnega in čustvenega učenja vseh strokovnih delavcev in njihovo spremljanje pri implementaciji teh vsebin v delo; umestitev vsebin socialnih in čustvenih </a:t>
            </a:r>
            <a:r>
              <a:rPr lang="sl-SI" sz="1800" dirty="0" err="1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kompetenec</a:t>
            </a:r>
            <a:r>
              <a:rPr lang="sl-SI" sz="18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v letne delovne programe, razvoj </a:t>
            </a:r>
            <a:r>
              <a:rPr lang="sl-SI" sz="1800" dirty="0" err="1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samoevalvacijskih</a:t>
            </a:r>
            <a:r>
              <a:rPr lang="sl-SI" sz="1800" dirty="0"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protokolov, …).</a:t>
            </a:r>
          </a:p>
        </p:txBody>
      </p:sp>
    </p:spTree>
    <p:extLst>
      <p:ext uri="{BB962C8B-B14F-4D97-AF65-F5344CB8AC3E}">
        <p14:creationId xmlns:p14="http://schemas.microsoft.com/office/powerpoint/2010/main" val="69969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Okvir predstavitve 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456171"/>
            <a:ext cx="10515600" cy="5267902"/>
          </a:xfrm>
        </p:spPr>
        <p:txBody>
          <a:bodyPr>
            <a:noAutofit/>
          </a:bodyPr>
          <a:lstStyle/>
          <a:p>
            <a:pPr marL="514350" indent="-514350">
              <a:buAutoNum type="arabicParenBoth"/>
            </a:pPr>
            <a:r>
              <a:rPr lang="sl-SI" sz="2400" b="1" dirty="0"/>
              <a:t>UVOD</a:t>
            </a:r>
            <a:r>
              <a:rPr lang="sl-SI" sz="2400" dirty="0"/>
              <a:t>: Zagotavljanje varnega in spodbudnega učnega okolja za optimalen razvoj otrok in mladostnikov v vrtcu in šoli </a:t>
            </a:r>
          </a:p>
          <a:p>
            <a:pPr marL="514350" indent="-514350">
              <a:buAutoNum type="arabicParenBoth"/>
            </a:pPr>
            <a:r>
              <a:rPr lang="sl-SI" sz="2400" b="1" dirty="0"/>
              <a:t>Izbrana izhodišča </a:t>
            </a:r>
            <a:r>
              <a:rPr lang="sl-SI" sz="2400" dirty="0"/>
              <a:t>/ izzivi in povezave; cilji; implementacija</a:t>
            </a:r>
            <a:r>
              <a:rPr lang="sl-SI" sz="2400" b="1" dirty="0"/>
              <a:t>: </a:t>
            </a:r>
          </a:p>
          <a:p>
            <a:pPr marL="0" indent="0">
              <a:buNone/>
            </a:pPr>
            <a:r>
              <a:rPr lang="sl-SI" sz="2400" dirty="0"/>
              <a:t>INKLUZIVNOST: mag. Simona </a:t>
            </a:r>
            <a:r>
              <a:rPr lang="sl-SI" sz="2400" dirty="0" err="1"/>
              <a:t>Rogič</a:t>
            </a:r>
            <a:r>
              <a:rPr lang="sl-SI" sz="2400" dirty="0"/>
              <a:t> </a:t>
            </a:r>
            <a:r>
              <a:rPr lang="sl-SI" sz="2400" dirty="0" err="1"/>
              <a:t>Ožek</a:t>
            </a:r>
            <a:endParaRPr lang="sl-SI" sz="2400" dirty="0"/>
          </a:p>
          <a:p>
            <a:pPr marL="0" indent="0">
              <a:buNone/>
            </a:pPr>
            <a:r>
              <a:rPr lang="sl-SI" sz="2400" dirty="0"/>
              <a:t>SOCIALNO IN ČUSTVENO UČENJE in ODNOSNA KOMPETENTNOST: dr. Katja Košir</a:t>
            </a:r>
          </a:p>
          <a:p>
            <a:pPr marL="0" indent="0">
              <a:buNone/>
            </a:pPr>
            <a:r>
              <a:rPr lang="sl-SI" sz="2400" dirty="0"/>
              <a:t>VZGOJNI NAČRT: dr. Janez Krek</a:t>
            </a:r>
          </a:p>
          <a:p>
            <a:pPr marL="0" indent="0">
              <a:buNone/>
            </a:pPr>
            <a:r>
              <a:rPr lang="sl-SI" sz="2400" dirty="0"/>
              <a:t>(3</a:t>
            </a:r>
            <a:r>
              <a:rPr lang="sl-SI" sz="2400" b="1" dirty="0"/>
              <a:t>) POGLEDI IN PREDLOGI EKSPERTOV</a:t>
            </a:r>
            <a:r>
              <a:rPr lang="sl-SI" sz="2400" dirty="0"/>
              <a:t>: </a:t>
            </a:r>
          </a:p>
          <a:p>
            <a:pPr marL="0" indent="0">
              <a:buNone/>
            </a:pPr>
            <a:r>
              <a:rPr lang="sl-SI" sz="2400" dirty="0"/>
              <a:t>dr. Anica Mikuš Kos</a:t>
            </a:r>
          </a:p>
          <a:p>
            <a:pPr marL="0" indent="0">
              <a:buNone/>
            </a:pPr>
            <a:r>
              <a:rPr lang="sl-SI" sz="2400" dirty="0"/>
              <a:t>dr. Darja Zorc Maver</a:t>
            </a:r>
          </a:p>
          <a:p>
            <a:pPr marL="0" indent="0">
              <a:buNone/>
            </a:pPr>
            <a:r>
              <a:rPr lang="sl-SI" sz="2400" dirty="0"/>
              <a:t>dr. Mateja Hudoklin</a:t>
            </a:r>
          </a:p>
          <a:p>
            <a:pPr marL="0" indent="0">
              <a:buNone/>
            </a:pPr>
            <a:r>
              <a:rPr lang="sl-SI" sz="2400" dirty="0"/>
              <a:t>(4) </a:t>
            </a:r>
            <a:r>
              <a:rPr lang="sl-SI" sz="2400" b="1" dirty="0"/>
              <a:t>RAZPRAVA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3551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838201" y="1481614"/>
            <a:ext cx="623454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solidFill>
                  <a:srgbClr val="000000"/>
                </a:solidFill>
              </a:rPr>
              <a:t>mag. Nataša Bucik, Ministrstvo za kulturo</a:t>
            </a:r>
          </a:p>
          <a:p>
            <a:r>
              <a:rPr lang="sl-SI" dirty="0">
                <a:solidFill>
                  <a:srgbClr val="000000"/>
                </a:solidFill>
              </a:rPr>
              <a:t>mag. Denis Hofman, OŠ Križevci pri Ljutomeru</a:t>
            </a:r>
          </a:p>
          <a:p>
            <a:r>
              <a:rPr lang="sl-SI" dirty="0">
                <a:solidFill>
                  <a:srgbClr val="000000"/>
                </a:solidFill>
              </a:rPr>
              <a:t>dr. Mojca Juriševič, UL, Pedagoška fakulteta </a:t>
            </a:r>
          </a:p>
          <a:p>
            <a:r>
              <a:rPr lang="sl-SI" dirty="0">
                <a:solidFill>
                  <a:srgbClr val="000000"/>
                </a:solidFill>
              </a:rPr>
              <a:t>dr. Milena Košak Babuder, UL, Pedagoška fakulteta </a:t>
            </a:r>
          </a:p>
          <a:p>
            <a:r>
              <a:rPr lang="sl-SI" dirty="0">
                <a:solidFill>
                  <a:srgbClr val="000000"/>
                </a:solidFill>
              </a:rPr>
              <a:t>dr. Katja Košir, UM, Filozofska fakulteta </a:t>
            </a:r>
          </a:p>
          <a:p>
            <a:r>
              <a:rPr lang="sl-SI" dirty="0">
                <a:solidFill>
                  <a:srgbClr val="000000"/>
                </a:solidFill>
              </a:rPr>
              <a:t>dr. Ana Kozina, Pedagoški inštitut</a:t>
            </a:r>
          </a:p>
          <a:p>
            <a:r>
              <a:rPr lang="sl-SI" dirty="0">
                <a:solidFill>
                  <a:srgbClr val="000000"/>
                </a:solidFill>
              </a:rPr>
              <a:t>dr. Janez Krek, UL, Pedagoška fakulteta </a:t>
            </a:r>
          </a:p>
          <a:p>
            <a:r>
              <a:rPr lang="sl-SI" dirty="0">
                <a:solidFill>
                  <a:srgbClr val="000000"/>
                </a:solidFill>
              </a:rPr>
              <a:t>dr. Stanka Lunder – Verlič, Ministrstvo za vzgojo in izobraževanje</a:t>
            </a:r>
          </a:p>
          <a:p>
            <a:r>
              <a:rPr lang="sl-SI" dirty="0">
                <a:solidFill>
                  <a:srgbClr val="000000"/>
                </a:solidFill>
              </a:rPr>
              <a:t>dr. Maja Matrić, OŠ Cerklje ob Krki </a:t>
            </a:r>
          </a:p>
          <a:p>
            <a:r>
              <a:rPr lang="sl-SI" dirty="0">
                <a:solidFill>
                  <a:srgbClr val="000000"/>
                </a:solidFill>
              </a:rPr>
              <a:t>dr. Stanka Preskar, Zavod Republike Slovenije za šolstvo </a:t>
            </a:r>
          </a:p>
          <a:p>
            <a:r>
              <a:rPr lang="sl-SI" dirty="0">
                <a:solidFill>
                  <a:srgbClr val="000000"/>
                </a:solidFill>
              </a:rPr>
              <a:t>mag. Simona </a:t>
            </a:r>
            <a:r>
              <a:rPr lang="sl-SI" dirty="0" err="1">
                <a:solidFill>
                  <a:srgbClr val="000000"/>
                </a:solidFill>
              </a:rPr>
              <a:t>Rogič</a:t>
            </a:r>
            <a:r>
              <a:rPr lang="sl-SI" dirty="0">
                <a:solidFill>
                  <a:srgbClr val="000000"/>
                </a:solidFill>
              </a:rPr>
              <a:t> </a:t>
            </a:r>
            <a:r>
              <a:rPr lang="sl-SI" dirty="0" err="1">
                <a:solidFill>
                  <a:srgbClr val="000000"/>
                </a:solidFill>
              </a:rPr>
              <a:t>Ožek</a:t>
            </a:r>
            <a:r>
              <a:rPr lang="sl-SI" dirty="0">
                <a:solidFill>
                  <a:srgbClr val="000000"/>
                </a:solidFill>
              </a:rPr>
              <a:t>, CIRIUS Kamnik</a:t>
            </a:r>
          </a:p>
          <a:p>
            <a:r>
              <a:rPr lang="sl-SI" dirty="0">
                <a:solidFill>
                  <a:srgbClr val="000000"/>
                </a:solidFill>
              </a:rPr>
              <a:t>dr. Andrejka Slavec Gornik, Državni izpitni center</a:t>
            </a:r>
          </a:p>
          <a:p>
            <a:r>
              <a:rPr lang="sl-SI" dirty="0">
                <a:solidFill>
                  <a:srgbClr val="000000"/>
                </a:solidFill>
              </a:rPr>
              <a:t>Boris Štih, Glasbena šola Fran Korun </a:t>
            </a:r>
            <a:r>
              <a:rPr lang="sl-SI" dirty="0" err="1">
                <a:solidFill>
                  <a:srgbClr val="000000"/>
                </a:solidFill>
              </a:rPr>
              <a:t>Koželjski</a:t>
            </a:r>
            <a:r>
              <a:rPr lang="sl-SI" dirty="0">
                <a:solidFill>
                  <a:srgbClr val="000000"/>
                </a:solidFill>
              </a:rPr>
              <a:t> Velenje</a:t>
            </a:r>
          </a:p>
          <a:p>
            <a:endParaRPr lang="sl-SI" dirty="0">
              <a:solidFill>
                <a:srgbClr val="000000"/>
              </a:solidFill>
            </a:endParaRPr>
          </a:p>
          <a:p>
            <a:r>
              <a:rPr lang="sl-SI" sz="1400" i="1" dirty="0">
                <a:solidFill>
                  <a:srgbClr val="000000"/>
                </a:solidFill>
              </a:rPr>
              <a:t>(mag. Marijana Kolenko OŠ Lava Celje; Mojca Dimec </a:t>
            </a:r>
            <a:r>
              <a:rPr lang="sl-SI" sz="1400" i="1" dirty="0" err="1">
                <a:solidFill>
                  <a:srgbClr val="000000"/>
                </a:solidFill>
              </a:rPr>
              <a:t>Bogdanovski</a:t>
            </a:r>
            <a:r>
              <a:rPr lang="sl-SI" sz="1400" i="1" dirty="0">
                <a:solidFill>
                  <a:srgbClr val="000000"/>
                </a:solidFill>
              </a:rPr>
              <a:t>, Srednja vzgojiteljska šola, gimnazija in umetniška gimnazija Ljubljana; dr. Petra Štirn </a:t>
            </a:r>
            <a:r>
              <a:rPr lang="sl-SI" sz="1400" i="1" dirty="0" err="1">
                <a:solidFill>
                  <a:srgbClr val="000000"/>
                </a:solidFill>
              </a:rPr>
              <a:t>Janota</a:t>
            </a:r>
            <a:r>
              <a:rPr lang="sl-SI" sz="1400" i="1" dirty="0">
                <a:solidFill>
                  <a:srgbClr val="000000"/>
                </a:solidFill>
              </a:rPr>
              <a:t>, Zavod </a:t>
            </a:r>
            <a:r>
              <a:rPr lang="sl-SI" sz="1400" i="1" dirty="0" err="1">
                <a:solidFill>
                  <a:srgbClr val="000000"/>
                </a:solidFill>
              </a:rPr>
              <a:t>Petida</a:t>
            </a:r>
            <a:r>
              <a:rPr lang="sl-SI" sz="1400" i="1" dirty="0">
                <a:solidFill>
                  <a:srgbClr val="000000"/>
                </a:solidFill>
              </a:rPr>
              <a:t>, UM, Pedagoška fakulteta) </a:t>
            </a:r>
          </a:p>
          <a:p>
            <a:endParaRPr lang="sl-SI" dirty="0">
              <a:solidFill>
                <a:srgbClr val="000000"/>
              </a:solidFill>
            </a:endParaRPr>
          </a:p>
          <a:p>
            <a:r>
              <a:rPr lang="sl-SI" dirty="0">
                <a:solidFill>
                  <a:srgbClr val="000000"/>
                </a:solidFill>
              </a:rPr>
              <a:t>Strokovni sodelavec: Robi Gumpot</a:t>
            </a:r>
          </a:p>
        </p:txBody>
      </p:sp>
      <p:sp>
        <p:nvSpPr>
          <p:cNvPr id="9" name="Označba mesta vsebine 2"/>
          <p:cNvSpPr>
            <a:spLocks noGrp="1"/>
          </p:cNvSpPr>
          <p:nvPr>
            <p:ph idx="1"/>
          </p:nvPr>
        </p:nvSpPr>
        <p:spPr>
          <a:xfrm>
            <a:off x="7229765" y="1644073"/>
            <a:ext cx="4786745" cy="375919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l-SI" sz="1800" b="1" dirty="0">
                <a:solidFill>
                  <a:schemeClr val="accent1">
                    <a:lumMod val="50000"/>
                  </a:schemeClr>
                </a:solidFill>
              </a:rPr>
              <a:t>Predvidene teme za obravnavo </a:t>
            </a: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(2/2023):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aktivnosti na področju preprečevanja nasilja in spodbujanja socialno čustvenega učenja,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izobraževanje otrok s posebnimi potrebami,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nadarjeni,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priseljenci,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Romi,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inkluzivno izobraževanje,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duševno zdravje,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psihosocialna pomoč in podpora (vloga ŠSS),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gibanje in zdrav življenjski slog,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razširjeni program OŠ in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r>
              <a:rPr lang="sl-SI" sz="1800" dirty="0">
                <a:solidFill>
                  <a:schemeClr val="accent1">
                    <a:lumMod val="50000"/>
                  </a:schemeClr>
                </a:solidFill>
              </a:rPr>
              <a:t>glasbeno izobraževanje.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Calibri" panose="020F0502020204030204" pitchFamily="34" charset="0"/>
              <a:buChar char="‐"/>
            </a:pPr>
            <a:endParaRPr lang="en-GB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Člani druge podskupine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9171709" y="3001818"/>
            <a:ext cx="2844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sl-SI" dirty="0"/>
              <a:t>ustvarjalno mišljenje</a:t>
            </a:r>
          </a:p>
          <a:p>
            <a:r>
              <a:rPr lang="sl-SI" dirty="0"/>
              <a:t>-     kultura in umetnost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52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Namen predstavitve 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32898"/>
            <a:ext cx="10515600" cy="55727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400" b="1" dirty="0"/>
              <a:t>Predstavitev izbranih vsebin in področij, predlogi ter povezave s podskupinami?</a:t>
            </a:r>
          </a:p>
          <a:p>
            <a:pPr marL="0" indent="0">
              <a:buNone/>
            </a:pPr>
            <a:r>
              <a:rPr lang="sl-SI" sz="2400" b="1" dirty="0">
                <a:solidFill>
                  <a:schemeClr val="accent1">
                    <a:lumMod val="50000"/>
                  </a:schemeClr>
                </a:solidFill>
              </a:rPr>
              <a:t>Varno in spodbudno učno okolje </a:t>
            </a:r>
            <a:r>
              <a:rPr lang="sl-SI" sz="2400" dirty="0">
                <a:solidFill>
                  <a:schemeClr val="accent1">
                    <a:lumMod val="50000"/>
                  </a:schemeClr>
                </a:solidFill>
              </a:rPr>
              <a:t>= temeljno izhodišče za kakovostno življenje (odraščanje) in učenje</a:t>
            </a:r>
          </a:p>
          <a:p>
            <a:pPr marL="0" indent="0">
              <a:buNone/>
            </a:pPr>
            <a:r>
              <a:rPr lang="sl-SI" sz="2400" b="1" dirty="0">
                <a:solidFill>
                  <a:schemeClr val="accent1">
                    <a:lumMod val="50000"/>
                  </a:schemeClr>
                </a:solidFill>
              </a:rPr>
              <a:t>Varno in spodbudno učno okolje </a:t>
            </a:r>
            <a:r>
              <a:rPr lang="sl-SI" sz="2400" dirty="0">
                <a:solidFill>
                  <a:schemeClr val="accent1">
                    <a:lumMod val="50000"/>
                  </a:schemeClr>
                </a:solidFill>
              </a:rPr>
              <a:t>= ključno izhodišče za NPVI oz. delo podskupin</a:t>
            </a:r>
          </a:p>
          <a:p>
            <a:pPr marL="0" indent="0">
              <a:buNone/>
            </a:pPr>
            <a:endParaRPr lang="sl-SI" sz="2400" b="1" dirty="0"/>
          </a:p>
          <a:p>
            <a:pPr marL="0" indent="0">
              <a:buNone/>
            </a:pPr>
            <a:r>
              <a:rPr lang="sl-SI" sz="2400" b="1" dirty="0"/>
              <a:t>Tri ravni obravnave</a:t>
            </a:r>
          </a:p>
          <a:p>
            <a:pPr marL="0" indent="0">
              <a:buNone/>
            </a:pPr>
            <a:r>
              <a:rPr lang="sl-SI" sz="2400" dirty="0"/>
              <a:t>otroci, mladostniki </a:t>
            </a:r>
            <a:r>
              <a:rPr lang="sl-SI" sz="2400" i="1" dirty="0"/>
              <a:t>in starši</a:t>
            </a:r>
          </a:p>
          <a:p>
            <a:pPr marL="0" indent="0">
              <a:buNone/>
            </a:pPr>
            <a:r>
              <a:rPr lang="sl-SI" sz="2400" dirty="0"/>
              <a:t>strokovnjaki v vzgojno-izobraževalnem okolju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strokovnjaki in druge javnosti izven vrtcev in šol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dirty="0"/>
              <a:t>značilnosti varnega in spodbudnega okolja</a:t>
            </a:r>
            <a:endParaRPr lang="en-GB" sz="2400" dirty="0"/>
          </a:p>
        </p:txBody>
      </p:sp>
      <p:sp>
        <p:nvSpPr>
          <p:cNvPr id="5" name="Zaobljeni pravokotnik 4"/>
          <p:cNvSpPr/>
          <p:nvPr/>
        </p:nvSpPr>
        <p:spPr>
          <a:xfrm>
            <a:off x="838200" y="3777673"/>
            <a:ext cx="5793509" cy="895927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Zaobljeni pravokotnik 5"/>
          <p:cNvSpPr/>
          <p:nvPr/>
        </p:nvSpPr>
        <p:spPr>
          <a:xfrm>
            <a:off x="838199" y="5089236"/>
            <a:ext cx="6079837" cy="480291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Zaobljeni pravokotnik 6"/>
          <p:cNvSpPr/>
          <p:nvPr/>
        </p:nvSpPr>
        <p:spPr>
          <a:xfrm>
            <a:off x="838199" y="5991223"/>
            <a:ext cx="6079837" cy="480291"/>
          </a:xfrm>
          <a:prstGeom prst="roundRect">
            <a:avLst/>
          </a:prstGeom>
          <a:noFill/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Raven puščični povezovalnik 8"/>
          <p:cNvCxnSpPr>
            <a:stCxn id="5" idx="3"/>
          </p:cNvCxnSpPr>
          <p:nvPr/>
        </p:nvCxnSpPr>
        <p:spPr>
          <a:xfrm>
            <a:off x="6631709" y="4225637"/>
            <a:ext cx="2115127" cy="318654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uščični povezovalnik 9"/>
          <p:cNvCxnSpPr/>
          <p:nvPr/>
        </p:nvCxnSpPr>
        <p:spPr>
          <a:xfrm>
            <a:off x="6927273" y="5323896"/>
            <a:ext cx="1385454" cy="5485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ven puščični povezovalnik 10"/>
          <p:cNvCxnSpPr/>
          <p:nvPr/>
        </p:nvCxnSpPr>
        <p:spPr>
          <a:xfrm flipV="1">
            <a:off x="6918036" y="5783551"/>
            <a:ext cx="1948873" cy="447818"/>
          </a:xfrm>
          <a:prstGeom prst="straightConnector1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760075309"/>
              </p:ext>
            </p:extLst>
          </p:nvPr>
        </p:nvGraphicFramePr>
        <p:xfrm>
          <a:off x="7583055" y="3352799"/>
          <a:ext cx="4516582" cy="3269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02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Graphic spid="20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345332"/>
            <a:ext cx="10515600" cy="532023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2400" b="1" dirty="0"/>
              <a:t>Strokovni dokumenti</a:t>
            </a:r>
          </a:p>
          <a:p>
            <a:pPr marL="0" indent="0">
              <a:buNone/>
            </a:pPr>
            <a:r>
              <a:rPr lang="sl-SI" sz="2400" dirty="0"/>
              <a:t>Izhodišča za pripravo nacionalnega programa vzgoje in izobraževanja za obdobje 2023–2033 (interno MVI, 2023)</a:t>
            </a:r>
          </a:p>
          <a:p>
            <a:pPr marL="0" indent="0">
              <a:buNone/>
            </a:pPr>
            <a:r>
              <a:rPr lang="sl-SI" sz="2400" dirty="0"/>
              <a:t>Avtorska dela članov skupine</a:t>
            </a:r>
          </a:p>
          <a:p>
            <a:pPr marL="0" indent="0">
              <a:buNone/>
            </a:pPr>
            <a:r>
              <a:rPr lang="sl-SI" sz="2400" dirty="0"/>
              <a:t>Drugi viri in literatura (empirični izsledki)</a:t>
            </a:r>
          </a:p>
          <a:p>
            <a:pPr marL="0" indent="0">
              <a:buNone/>
            </a:pPr>
            <a:r>
              <a:rPr lang="sl-SI" sz="2400" dirty="0"/>
              <a:t>Strokovne skupine (MVI, ZRSŠ, MZ, …)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b="1" dirty="0"/>
              <a:t>Zakonodajni dokumenti</a:t>
            </a:r>
          </a:p>
          <a:p>
            <a:pPr marL="0" indent="0">
              <a:buNone/>
            </a:pPr>
            <a:r>
              <a:rPr lang="sl-SI" sz="2400" dirty="0"/>
              <a:t>ZVrt, </a:t>
            </a:r>
            <a:r>
              <a:rPr lang="sl-SI" sz="2400" dirty="0" err="1"/>
              <a:t>Zosn</a:t>
            </a:r>
            <a:r>
              <a:rPr lang="sl-SI" sz="2400" dirty="0"/>
              <a:t>, ZPSI, </a:t>
            </a:r>
            <a:r>
              <a:rPr lang="sl-SI" sz="2400" dirty="0" err="1"/>
              <a:t>Zgim</a:t>
            </a:r>
            <a:r>
              <a:rPr lang="sl-SI" sz="2400" dirty="0"/>
              <a:t>; ZOFVI</a:t>
            </a:r>
          </a:p>
          <a:p>
            <a:endParaRPr lang="sl-SI" sz="2400" dirty="0"/>
          </a:p>
          <a:p>
            <a:pPr marL="0" indent="0">
              <a:buNone/>
            </a:pPr>
            <a:r>
              <a:rPr lang="sl-SI" sz="2400" b="1" dirty="0"/>
              <a:t>Strateški dokumenti</a:t>
            </a:r>
          </a:p>
          <a:p>
            <a:pPr marL="0" indent="0">
              <a:buNone/>
            </a:pPr>
            <a:r>
              <a:rPr lang="sl-SI" sz="2400" dirty="0"/>
              <a:t>Strategija razvoja Slovenije 2030</a:t>
            </a:r>
          </a:p>
          <a:p>
            <a:pPr marL="0" indent="0">
              <a:buNone/>
            </a:pPr>
            <a:r>
              <a:rPr lang="sl-SI" sz="2400" dirty="0"/>
              <a:t>OECD dokumenti in poročila</a:t>
            </a:r>
          </a:p>
          <a:p>
            <a:pPr marL="0" indent="0">
              <a:buNone/>
            </a:pPr>
            <a:r>
              <a:rPr lang="sl-SI" sz="2400" dirty="0"/>
              <a:t>BK 2011</a:t>
            </a:r>
          </a:p>
          <a:p>
            <a:pPr marL="0" indent="0">
              <a:buNone/>
            </a:pPr>
            <a:r>
              <a:rPr lang="sl-SI" dirty="0"/>
              <a:t>Unescovo poročilu o prihodnosti izobraževanja 2021</a:t>
            </a:r>
          </a:p>
          <a:p>
            <a:pPr marL="0" indent="0">
              <a:buNone/>
            </a:pPr>
            <a:r>
              <a:rPr lang="sl-SI" sz="2400" dirty="0"/>
              <a:t>KONVENCIJE</a:t>
            </a:r>
          </a:p>
          <a:p>
            <a:endParaRPr lang="sl-SI" sz="2000" dirty="0"/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3930"/>
          </a:xfrm>
        </p:spPr>
        <p:txBody>
          <a:bodyPr>
            <a:normAutofit/>
          </a:bodyPr>
          <a:lstStyle/>
          <a:p>
            <a:r>
              <a:rPr lang="sl-SI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Delovne podlage</a:t>
            </a:r>
            <a:endParaRPr lang="en-GB" sz="2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8252112" y="2385265"/>
            <a:ext cx="2087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USMERITEV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845454640"/>
              </p:ext>
            </p:extLst>
          </p:nvPr>
        </p:nvGraphicFramePr>
        <p:xfrm>
          <a:off x="7176653" y="2779176"/>
          <a:ext cx="3986645" cy="2836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4137891" y="5725137"/>
            <a:ext cx="650643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sz="2400" dirty="0">
                <a:solidFill>
                  <a:srgbClr val="0070C0"/>
                </a:solidFill>
              </a:rPr>
              <a:t>DOPOLNJEVANJE, IZBOLJŠEVANJE, SPREMINJANJE?</a:t>
            </a:r>
          </a:p>
          <a:p>
            <a:r>
              <a:rPr lang="sl-SI" sz="2400" dirty="0">
                <a:solidFill>
                  <a:srgbClr val="0070C0"/>
                </a:solidFill>
              </a:rPr>
              <a:t>URESNIČEVANJE V PEDAGOŠKI PRAKSI?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9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9" grpId="0">
        <p:bldAsOne/>
      </p:bldGraphic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10491" y="137304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l-SI" dirty="0"/>
              <a:t>S konkretnimi ravnanji, z uresničljivimi strateškimi cilji in jasno vizijo promovirati </a:t>
            </a:r>
          </a:p>
          <a:p>
            <a:pPr marL="0" indent="0" algn="ctr">
              <a:buNone/>
            </a:pPr>
            <a:r>
              <a:rPr lang="sl-SI" dirty="0"/>
              <a:t>zdravo življenje v skupnosti, dobre medsebojne odnose, kakovostno učenje in prožno znanje </a:t>
            </a:r>
          </a:p>
          <a:p>
            <a:pPr marL="0" indent="0" algn="ctr">
              <a:buNone/>
            </a:pPr>
            <a:r>
              <a:rPr lang="sl-SI" dirty="0"/>
              <a:t>za izzive sedanjosti in prihodnosti.</a:t>
            </a:r>
          </a:p>
          <a:p>
            <a:pPr marL="0" indent="0" algn="ctr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b="1" dirty="0"/>
              <a:t>Okrepiti vzgojno delovanje vrtcev in šol s poudarkom na krepitvi zmožnosti sodelovanja, vključujočega sobivanja, solidarnosti in empatije ob upoštevanju raznolikosti.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76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A9C1DF5-7CCC-4AFF-9931-66B8EED8A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sz="2800" b="1" i="1" dirty="0">
                <a:solidFill>
                  <a:srgbClr val="002060"/>
                </a:solidFill>
              </a:rPr>
              <a:t>Inkluzivna naravnanost kot pomemben vidik varnega in spodbudnega učnega okolja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7CE733C-C524-49AF-B0DC-F9232755EA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Mag. Simona Rogič Ožek</a:t>
            </a:r>
          </a:p>
          <a:p>
            <a:r>
              <a:rPr lang="sl-SI" dirty="0"/>
              <a:t>Dr. Milena Košak Babuder</a:t>
            </a:r>
          </a:p>
        </p:txBody>
      </p:sp>
    </p:spTree>
    <p:extLst>
      <p:ext uri="{BB962C8B-B14F-4D97-AF65-F5344CB8AC3E}">
        <p14:creationId xmlns:p14="http://schemas.microsoft.com/office/powerpoint/2010/main" val="865481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F23C32-D931-41F2-8BBA-4DD6C0484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454" y="884010"/>
            <a:ext cx="7729728" cy="1188720"/>
          </a:xfrm>
        </p:spPr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izhodišča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8B189FA-B4AA-48AD-B2DC-20DA4FD8D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800" dirty="0">
                <a:solidFill>
                  <a:srgbClr val="002060"/>
                </a:solidFill>
              </a:rPr>
              <a:t>Koncept inkluzije.</a:t>
            </a:r>
          </a:p>
          <a:p>
            <a:r>
              <a:rPr lang="sl-SI" sz="2800" dirty="0">
                <a:solidFill>
                  <a:srgbClr val="002060"/>
                </a:solidFill>
              </a:rPr>
              <a:t>Raznolikost otrok/celotno področje.</a:t>
            </a:r>
          </a:p>
          <a:p>
            <a:r>
              <a:rPr lang="sl-SI" sz="2800" dirty="0">
                <a:solidFill>
                  <a:srgbClr val="002060"/>
                </a:solidFill>
              </a:rPr>
              <a:t>Kako doseči razvoj potencialov vseh, ne glede na razlike?</a:t>
            </a:r>
          </a:p>
          <a:p>
            <a:pPr marL="0" indent="0">
              <a:buNone/>
            </a:pPr>
            <a:endParaRPr lang="sl-SI" sz="2800" dirty="0">
              <a:solidFill>
                <a:srgbClr val="002060"/>
              </a:solidFill>
            </a:endParaRP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6125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8DA3BF-2DC5-4299-8F32-21D1FA21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solidFill>
                  <a:srgbClr val="002060"/>
                </a:solidFill>
              </a:rPr>
              <a:t>Kako?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95AB865-AAEF-4E2E-AEFB-EAA530818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>
                <a:solidFill>
                  <a:srgbClr val="002060"/>
                </a:solidFill>
              </a:rPr>
              <a:t>Ustvarjanje dobrobiti za vse otroke=</a:t>
            </a:r>
            <a:r>
              <a:rPr lang="sl-SI" sz="2800" b="1" dirty="0">
                <a:solidFill>
                  <a:srgbClr val="002060"/>
                </a:solidFill>
              </a:rPr>
              <a:t>okrepiti razvoj inkluzivne vzgojno izobraževalne prakse</a:t>
            </a:r>
            <a:r>
              <a:rPr lang="sl-SI" sz="2800" dirty="0">
                <a:solidFill>
                  <a:srgbClr val="002060"/>
                </a:solidFill>
              </a:rPr>
              <a:t>=pomemben vidik varnega in spodbudnega učnega okolja za vse: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l-SI" sz="2800" b="1" dirty="0">
                <a:solidFill>
                  <a:srgbClr val="002060"/>
                </a:solidFill>
              </a:rPr>
              <a:t>Oblikovati politike </a:t>
            </a:r>
            <a:r>
              <a:rPr lang="sl-SI" sz="2800" b="1" dirty="0" err="1">
                <a:solidFill>
                  <a:srgbClr val="002060"/>
                </a:solidFill>
              </a:rPr>
              <a:t>inkluzivnosti</a:t>
            </a:r>
            <a:r>
              <a:rPr lang="sl-SI" sz="2800" b="1" dirty="0">
                <a:solidFill>
                  <a:srgbClr val="002060"/>
                </a:solidFill>
              </a:rPr>
              <a:t>: </a:t>
            </a:r>
            <a:r>
              <a:rPr lang="sl-SI" sz="2800" dirty="0">
                <a:solidFill>
                  <a:srgbClr val="002060"/>
                </a:solidFill>
              </a:rPr>
              <a:t>kakovost, pravičnost, preprečevanje socialne izključenosti, izenačevanje izobraževalnih možnosti za vse = s posebnim poudarkom na skrbi za VSE skupine.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06643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924E133569114E81DB2CFCAA033B64" ma:contentTypeVersion="2" ma:contentTypeDescription="Create a new document." ma:contentTypeScope="" ma:versionID="83e4b6643b0db25f7d937c3afe86ff3c">
  <xsd:schema xmlns:xsd="http://www.w3.org/2001/XMLSchema" xmlns:xs="http://www.w3.org/2001/XMLSchema" xmlns:p="http://schemas.microsoft.com/office/2006/metadata/properties" xmlns:ns2="5062380e-f82a-4a43-81f8-699841744a6e" targetNamespace="http://schemas.microsoft.com/office/2006/metadata/properties" ma:root="true" ma:fieldsID="8ce3ef933c0bf4171995e3e19653cb69" ns2:_="">
    <xsd:import namespace="5062380e-f82a-4a43-81f8-699841744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2380e-f82a-4a43-81f8-699841744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1E5804-1327-48CF-9235-535AA31A7F18}">
  <ds:schemaRefs>
    <ds:schemaRef ds:uri="http://purl.org/dc/terms/"/>
    <ds:schemaRef ds:uri="http://schemas.openxmlformats.org/package/2006/metadata/core-properties"/>
    <ds:schemaRef ds:uri="5062380e-f82a-4a43-81f8-699841744a6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EA3F4C6-E26A-49D8-9AD6-C5A6B689FE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6EBF0F-F7ED-498A-875A-CA3FC19A96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2380e-f82a-4a43-81f8-699841744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2191</TotalTime>
  <Words>1137</Words>
  <Application>Microsoft Office PowerPoint</Application>
  <PresentationFormat>Širokozaslonsko</PresentationFormat>
  <Paragraphs>133</Paragraphs>
  <Slides>16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Tw Cen MT Condensed</vt:lpstr>
      <vt:lpstr>Wingdings</vt:lpstr>
      <vt:lpstr>Officeova tema</vt:lpstr>
      <vt:lpstr>  DELOVNA SKUPINA ZA PRIPRAVO NACIONALNEGA PROGRAMA VZGOJE IN IZOBRAŽEVANJA 2023-2033 10. seja   Zagotavljanje varnega in spodbudnega učnega okolja za optimalen razvoj posameznika  [vmesna predstavitev dela druge podskupine z razpravo]      Ljubljana, 11. 7. 2023 </vt:lpstr>
      <vt:lpstr>Okvir predstavitve </vt:lpstr>
      <vt:lpstr>Člani druge podskupine</vt:lpstr>
      <vt:lpstr>Namen predstavitve </vt:lpstr>
      <vt:lpstr>Delovne podlage</vt:lpstr>
      <vt:lpstr>PowerPointova predstavitev</vt:lpstr>
      <vt:lpstr>Inkluzivna naravnanost kot pomemben vidik varnega in spodbudnega učnega okolja </vt:lpstr>
      <vt:lpstr>izhodišča</vt:lpstr>
      <vt:lpstr>Kako?</vt:lpstr>
      <vt:lpstr>Kako?</vt:lpstr>
      <vt:lpstr>Posebej izpostavljeno</vt:lpstr>
      <vt:lpstr>Posebej izpostavljeno</vt:lpstr>
      <vt:lpstr>zaključek</vt:lpstr>
      <vt:lpstr>zaključek</vt:lpstr>
      <vt:lpstr>Krepitev priložnosti za socialno in čustveno učenje otrok in mladostnikov  </vt:lpstr>
      <vt:lpstr>Odnosna kompetentnost in socialne in čustvene kompetence strokovnih delavk in delavcev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Janez</dc:creator>
  <cp:lastModifiedBy>Sebastijan Magdič</cp:lastModifiedBy>
  <cp:revision>57</cp:revision>
  <dcterms:created xsi:type="dcterms:W3CDTF">2023-01-08T21:32:39Z</dcterms:created>
  <dcterms:modified xsi:type="dcterms:W3CDTF">2023-07-11T13:38:19Z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0x0101004B924E133569114E81DB2CFCAA033B64</vt:lpwstr>
  </property>
</Properties>
</file>