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308" r:id="rId2"/>
    <p:sldId id="256" r:id="rId3"/>
    <p:sldId id="259" r:id="rId4"/>
    <p:sldId id="262" r:id="rId5"/>
    <p:sldId id="263" r:id="rId6"/>
    <p:sldId id="261" r:id="rId7"/>
    <p:sldId id="267" r:id="rId8"/>
    <p:sldId id="264" r:id="rId9"/>
    <p:sldId id="265" r:id="rId10"/>
    <p:sldId id="268" r:id="rId11"/>
    <p:sldId id="266" r:id="rId12"/>
    <p:sldId id="269" r:id="rId13"/>
    <p:sldId id="270" r:id="rId14"/>
    <p:sldId id="287" r:id="rId15"/>
    <p:sldId id="271" r:id="rId16"/>
    <p:sldId id="272" r:id="rId17"/>
    <p:sldId id="274" r:id="rId18"/>
    <p:sldId id="273" r:id="rId19"/>
    <p:sldId id="275" r:id="rId20"/>
    <p:sldId id="276" r:id="rId21"/>
    <p:sldId id="277" r:id="rId22"/>
    <p:sldId id="278" r:id="rId23"/>
    <p:sldId id="279" r:id="rId24"/>
    <p:sldId id="280" r:id="rId25"/>
    <p:sldId id="281" r:id="rId26"/>
    <p:sldId id="260" r:id="rId27"/>
    <p:sldId id="303" r:id="rId28"/>
    <p:sldId id="310" r:id="rId29"/>
    <p:sldId id="311" r:id="rId30"/>
    <p:sldId id="289" r:id="rId31"/>
    <p:sldId id="290" r:id="rId32"/>
    <p:sldId id="291" r:id="rId33"/>
    <p:sldId id="292" r:id="rId34"/>
    <p:sldId id="293" r:id="rId35"/>
    <p:sldId id="294" r:id="rId36"/>
    <p:sldId id="295" r:id="rId37"/>
    <p:sldId id="296" r:id="rId38"/>
    <p:sldId id="297" r:id="rId39"/>
    <p:sldId id="298" r:id="rId40"/>
    <p:sldId id="300" r:id="rId41"/>
    <p:sldId id="301" r:id="rId42"/>
    <p:sldId id="302" r:id="rId43"/>
    <p:sldId id="304" r:id="rId44"/>
    <p:sldId id="306" r:id="rId45"/>
    <p:sldId id="307" r:id="rId46"/>
  </p:sldIdLst>
  <p:sldSz cx="12192000" cy="6858000"/>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4EA2"/>
    <a:srgbClr val="E6F0F9"/>
    <a:srgbClr val="D7E7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rednji slog 2 – poudarek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Srednji slog 2 – poudarek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C2FFA5D-87B4-456A-9821-1D502468CF0F}" styleName="Tematski slog 1 – poudarek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Brez sloga, brez mrež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5226" autoAdjust="0"/>
  </p:normalViewPr>
  <p:slideViewPr>
    <p:cSldViewPr snapToGrid="0">
      <p:cViewPr varScale="1">
        <p:scale>
          <a:sx n="109" d="100"/>
          <a:sy n="109" d="100"/>
        </p:scale>
        <p:origin x="62" y="3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glav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l-SI"/>
          </a:p>
        </p:txBody>
      </p:sp>
      <p:sp>
        <p:nvSpPr>
          <p:cNvPr id="3" name="Označba mesta datum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EE8EF0-A827-4D44-A724-BE36BD07F07C}" type="datetimeFigureOut">
              <a:rPr lang="sl-SI" smtClean="0"/>
              <a:t>19. 10. 2023</a:t>
            </a:fld>
            <a:endParaRPr lang="sl-SI"/>
          </a:p>
        </p:txBody>
      </p:sp>
      <p:sp>
        <p:nvSpPr>
          <p:cNvPr id="4" name="Označba mesta stranske slik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l-SI"/>
          </a:p>
        </p:txBody>
      </p:sp>
      <p:sp>
        <p:nvSpPr>
          <p:cNvPr id="5" name="Označba mesta opomb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6" name="Označba mesta no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l-SI"/>
          </a:p>
        </p:txBody>
      </p:sp>
      <p:sp>
        <p:nvSpPr>
          <p:cNvPr id="7" name="Označba mesta številke diapoz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8FB843-BC61-4E4E-99AA-CBDD70CD3CA1}" type="slidenum">
              <a:rPr lang="sl-SI" smtClean="0"/>
              <a:t>‹#›</a:t>
            </a:fld>
            <a:endParaRPr lang="sl-SI"/>
          </a:p>
        </p:txBody>
      </p:sp>
    </p:spTree>
    <p:extLst>
      <p:ext uri="{BB962C8B-B14F-4D97-AF65-F5344CB8AC3E}">
        <p14:creationId xmlns:p14="http://schemas.microsoft.com/office/powerpoint/2010/main" val="10563618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sz="1200" dirty="0"/>
              <a:t>V</a:t>
            </a:r>
            <a:r>
              <a:rPr lang="sl-SI" sz="1200" b="1" i="1" dirty="0"/>
              <a:t> SSE PROGRAMI </a:t>
            </a:r>
            <a:r>
              <a:rPr lang="sl-SI" sz="1200" dirty="0"/>
              <a:t>so vključeni vsi stroški za izvajanje javnoveljavnih in neformalnih izobraževalnih programov za odrasle, ki vključujejo neposredne stroške osebja za izvajanje in organizacijo programov, stroške promocije za namene pridobivanja udeležencev v programe ter materialne stroške, ki so potrebni za izvedbo programov.</a:t>
            </a:r>
          </a:p>
          <a:p>
            <a:endParaRPr lang="sl-SI" dirty="0"/>
          </a:p>
        </p:txBody>
      </p:sp>
      <p:sp>
        <p:nvSpPr>
          <p:cNvPr id="4" name="Označba mesta številke diapozitiva 3"/>
          <p:cNvSpPr>
            <a:spLocks noGrp="1"/>
          </p:cNvSpPr>
          <p:nvPr>
            <p:ph type="sldNum" sz="quarter" idx="5"/>
          </p:nvPr>
        </p:nvSpPr>
        <p:spPr/>
        <p:txBody>
          <a:bodyPr/>
          <a:lstStyle/>
          <a:p>
            <a:fld id="{248FB843-BC61-4E4E-99AA-CBDD70CD3CA1}" type="slidenum">
              <a:rPr lang="sl-SI" smtClean="0"/>
              <a:t>37</a:t>
            </a:fld>
            <a:endParaRPr lang="sl-SI"/>
          </a:p>
        </p:txBody>
      </p:sp>
    </p:spTree>
    <p:extLst>
      <p:ext uri="{BB962C8B-B14F-4D97-AF65-F5344CB8AC3E}">
        <p14:creationId xmlns:p14="http://schemas.microsoft.com/office/powerpoint/2010/main" val="30033584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p:cNvSpPr>
            <a:spLocks noGrp="1"/>
          </p:cNvSpPr>
          <p:nvPr>
            <p:ph type="ctrTitle"/>
          </p:nvPr>
        </p:nvSpPr>
        <p:spPr>
          <a:xfrm>
            <a:off x="1524000" y="1122363"/>
            <a:ext cx="9144000" cy="2387600"/>
          </a:xfrm>
        </p:spPr>
        <p:txBody>
          <a:bodyPr anchor="b"/>
          <a:lstStyle>
            <a:lvl1pPr algn="ctr">
              <a:defRPr sz="6000"/>
            </a:lvl1pPr>
          </a:lstStyle>
          <a:p>
            <a:r>
              <a:rPr lang="sl-SI"/>
              <a:t>Uredite slog naslova matrice</a:t>
            </a:r>
          </a:p>
        </p:txBody>
      </p:sp>
      <p:sp>
        <p:nvSpPr>
          <p:cNvPr id="3" name="Podnaslov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a:t>Kliknite, da uredite slog podnaslova matrice</a:t>
            </a:r>
          </a:p>
        </p:txBody>
      </p:sp>
      <p:sp>
        <p:nvSpPr>
          <p:cNvPr id="4" name="Označba mesta datuma 3"/>
          <p:cNvSpPr>
            <a:spLocks noGrp="1"/>
          </p:cNvSpPr>
          <p:nvPr>
            <p:ph type="dt" sz="half" idx="10"/>
          </p:nvPr>
        </p:nvSpPr>
        <p:spPr/>
        <p:txBody>
          <a:bodyPr/>
          <a:lstStyle/>
          <a:p>
            <a:fld id="{7D8F624B-3CC5-4AA4-AC20-F4E6F6FB4AEA}" type="datetimeFigureOut">
              <a:rPr lang="sl-SI" smtClean="0"/>
              <a:t>19. 10. 2023</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FB6FD4ED-B7D6-46A0-9B4D-96B6824C8EDB}" type="slidenum">
              <a:rPr lang="sl-SI" smtClean="0"/>
              <a:t>‹#›</a:t>
            </a:fld>
            <a:endParaRPr lang="sl-SI"/>
          </a:p>
        </p:txBody>
      </p:sp>
    </p:spTree>
    <p:extLst>
      <p:ext uri="{BB962C8B-B14F-4D97-AF65-F5344CB8AC3E}">
        <p14:creationId xmlns:p14="http://schemas.microsoft.com/office/powerpoint/2010/main" val="1842597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p>
        </p:txBody>
      </p:sp>
      <p:sp>
        <p:nvSpPr>
          <p:cNvPr id="3" name="Označba mesta navpičnega besedila 2"/>
          <p:cNvSpPr>
            <a:spLocks noGrp="1"/>
          </p:cNvSpPr>
          <p:nvPr>
            <p:ph type="body" orient="vert" idx="1"/>
          </p:nvPr>
        </p:nvSpPr>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p:cNvSpPr>
            <a:spLocks noGrp="1"/>
          </p:cNvSpPr>
          <p:nvPr>
            <p:ph type="dt" sz="half" idx="10"/>
          </p:nvPr>
        </p:nvSpPr>
        <p:spPr/>
        <p:txBody>
          <a:bodyPr/>
          <a:lstStyle/>
          <a:p>
            <a:fld id="{7D8F624B-3CC5-4AA4-AC20-F4E6F6FB4AEA}" type="datetimeFigureOut">
              <a:rPr lang="sl-SI" smtClean="0"/>
              <a:t>19. 10. 2023</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FB6FD4ED-B7D6-46A0-9B4D-96B6824C8EDB}" type="slidenum">
              <a:rPr lang="sl-SI" smtClean="0"/>
              <a:t>‹#›</a:t>
            </a:fld>
            <a:endParaRPr lang="sl-SI"/>
          </a:p>
        </p:txBody>
      </p:sp>
    </p:spTree>
    <p:extLst>
      <p:ext uri="{BB962C8B-B14F-4D97-AF65-F5344CB8AC3E}">
        <p14:creationId xmlns:p14="http://schemas.microsoft.com/office/powerpoint/2010/main" val="3083505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8724900" y="365125"/>
            <a:ext cx="2628900" cy="5811838"/>
          </a:xfrm>
        </p:spPr>
        <p:txBody>
          <a:bodyPr vert="eaVert"/>
          <a:lstStyle/>
          <a:p>
            <a:r>
              <a:rPr lang="sl-SI"/>
              <a:t>Uredite slog naslova matrice</a:t>
            </a:r>
          </a:p>
        </p:txBody>
      </p:sp>
      <p:sp>
        <p:nvSpPr>
          <p:cNvPr id="3" name="Označba mesta navpičnega besedila 2"/>
          <p:cNvSpPr>
            <a:spLocks noGrp="1"/>
          </p:cNvSpPr>
          <p:nvPr>
            <p:ph type="body" orient="vert" idx="1"/>
          </p:nvPr>
        </p:nvSpPr>
        <p:spPr>
          <a:xfrm>
            <a:off x="838200" y="365125"/>
            <a:ext cx="7734300" cy="5811838"/>
          </a:xfrm>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p:cNvSpPr>
            <a:spLocks noGrp="1"/>
          </p:cNvSpPr>
          <p:nvPr>
            <p:ph type="dt" sz="half" idx="10"/>
          </p:nvPr>
        </p:nvSpPr>
        <p:spPr/>
        <p:txBody>
          <a:bodyPr/>
          <a:lstStyle/>
          <a:p>
            <a:fld id="{7D8F624B-3CC5-4AA4-AC20-F4E6F6FB4AEA}" type="datetimeFigureOut">
              <a:rPr lang="sl-SI" smtClean="0"/>
              <a:t>19. 10. 2023</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FB6FD4ED-B7D6-46A0-9B4D-96B6824C8EDB}" type="slidenum">
              <a:rPr lang="sl-SI" smtClean="0"/>
              <a:t>‹#›</a:t>
            </a:fld>
            <a:endParaRPr lang="sl-SI"/>
          </a:p>
        </p:txBody>
      </p:sp>
    </p:spTree>
    <p:extLst>
      <p:ext uri="{BB962C8B-B14F-4D97-AF65-F5344CB8AC3E}">
        <p14:creationId xmlns:p14="http://schemas.microsoft.com/office/powerpoint/2010/main" val="2000139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p>
        </p:txBody>
      </p:sp>
      <p:sp>
        <p:nvSpPr>
          <p:cNvPr id="3" name="Označba mesta vsebine 2"/>
          <p:cNvSpPr>
            <a:spLocks noGrp="1"/>
          </p:cNvSpPr>
          <p:nvPr>
            <p:ph idx="1"/>
          </p:nvPr>
        </p:nvSpPr>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p:cNvSpPr>
            <a:spLocks noGrp="1"/>
          </p:cNvSpPr>
          <p:nvPr>
            <p:ph type="dt" sz="half" idx="10"/>
          </p:nvPr>
        </p:nvSpPr>
        <p:spPr/>
        <p:txBody>
          <a:bodyPr/>
          <a:lstStyle/>
          <a:p>
            <a:fld id="{7D8F624B-3CC5-4AA4-AC20-F4E6F6FB4AEA}" type="datetimeFigureOut">
              <a:rPr lang="sl-SI" smtClean="0"/>
              <a:t>19. 10. 2023</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FB6FD4ED-B7D6-46A0-9B4D-96B6824C8EDB}" type="slidenum">
              <a:rPr lang="sl-SI" smtClean="0"/>
              <a:t>‹#›</a:t>
            </a:fld>
            <a:endParaRPr lang="sl-SI"/>
          </a:p>
        </p:txBody>
      </p:sp>
    </p:spTree>
    <p:extLst>
      <p:ext uri="{BB962C8B-B14F-4D97-AF65-F5344CB8AC3E}">
        <p14:creationId xmlns:p14="http://schemas.microsoft.com/office/powerpoint/2010/main" val="2929001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831850" y="1709738"/>
            <a:ext cx="10515600" cy="2852737"/>
          </a:xfrm>
        </p:spPr>
        <p:txBody>
          <a:bodyPr anchor="b"/>
          <a:lstStyle>
            <a:lvl1pPr>
              <a:defRPr sz="6000"/>
            </a:lvl1pPr>
          </a:lstStyle>
          <a:p>
            <a:r>
              <a:rPr lang="sl-SI"/>
              <a:t>Uredite slog naslova matrice</a:t>
            </a:r>
          </a:p>
        </p:txBody>
      </p:sp>
      <p:sp>
        <p:nvSpPr>
          <p:cNvPr id="3" name="Označba mesta besedila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a:t>Uredite sloge besedila matrice</a:t>
            </a:r>
          </a:p>
        </p:txBody>
      </p:sp>
      <p:sp>
        <p:nvSpPr>
          <p:cNvPr id="4" name="Označba mesta datuma 3"/>
          <p:cNvSpPr>
            <a:spLocks noGrp="1"/>
          </p:cNvSpPr>
          <p:nvPr>
            <p:ph type="dt" sz="half" idx="10"/>
          </p:nvPr>
        </p:nvSpPr>
        <p:spPr/>
        <p:txBody>
          <a:bodyPr/>
          <a:lstStyle/>
          <a:p>
            <a:fld id="{7D8F624B-3CC5-4AA4-AC20-F4E6F6FB4AEA}" type="datetimeFigureOut">
              <a:rPr lang="sl-SI" smtClean="0"/>
              <a:t>19. 10. 2023</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FB6FD4ED-B7D6-46A0-9B4D-96B6824C8EDB}" type="slidenum">
              <a:rPr lang="sl-SI" smtClean="0"/>
              <a:t>‹#›</a:t>
            </a:fld>
            <a:endParaRPr lang="sl-SI"/>
          </a:p>
        </p:txBody>
      </p:sp>
    </p:spTree>
    <p:extLst>
      <p:ext uri="{BB962C8B-B14F-4D97-AF65-F5344CB8AC3E}">
        <p14:creationId xmlns:p14="http://schemas.microsoft.com/office/powerpoint/2010/main" val="1829208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p>
        </p:txBody>
      </p:sp>
      <p:sp>
        <p:nvSpPr>
          <p:cNvPr id="3" name="Označba mesta vsebine 2"/>
          <p:cNvSpPr>
            <a:spLocks noGrp="1"/>
          </p:cNvSpPr>
          <p:nvPr>
            <p:ph sz="half" idx="1"/>
          </p:nvPr>
        </p:nvSpPr>
        <p:spPr>
          <a:xfrm>
            <a:off x="838200" y="1825625"/>
            <a:ext cx="5181600" cy="435133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vsebine 3"/>
          <p:cNvSpPr>
            <a:spLocks noGrp="1"/>
          </p:cNvSpPr>
          <p:nvPr>
            <p:ph sz="half" idx="2"/>
          </p:nvPr>
        </p:nvSpPr>
        <p:spPr>
          <a:xfrm>
            <a:off x="6172200" y="1825625"/>
            <a:ext cx="5181600" cy="435133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datuma 4"/>
          <p:cNvSpPr>
            <a:spLocks noGrp="1"/>
          </p:cNvSpPr>
          <p:nvPr>
            <p:ph type="dt" sz="half" idx="10"/>
          </p:nvPr>
        </p:nvSpPr>
        <p:spPr/>
        <p:txBody>
          <a:bodyPr/>
          <a:lstStyle/>
          <a:p>
            <a:fld id="{7D8F624B-3CC5-4AA4-AC20-F4E6F6FB4AEA}" type="datetimeFigureOut">
              <a:rPr lang="sl-SI" smtClean="0"/>
              <a:t>19. 10. 2023</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FB6FD4ED-B7D6-46A0-9B4D-96B6824C8EDB}" type="slidenum">
              <a:rPr lang="sl-SI" smtClean="0"/>
              <a:t>‹#›</a:t>
            </a:fld>
            <a:endParaRPr lang="sl-SI"/>
          </a:p>
        </p:txBody>
      </p:sp>
    </p:spTree>
    <p:extLst>
      <p:ext uri="{BB962C8B-B14F-4D97-AF65-F5344CB8AC3E}">
        <p14:creationId xmlns:p14="http://schemas.microsoft.com/office/powerpoint/2010/main" val="1544877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839788" y="365125"/>
            <a:ext cx="10515600" cy="1325563"/>
          </a:xfrm>
        </p:spPr>
        <p:txBody>
          <a:bodyPr/>
          <a:lstStyle/>
          <a:p>
            <a:r>
              <a:rPr lang="sl-SI"/>
              <a:t>Uredite slog naslova matrice</a:t>
            </a:r>
          </a:p>
        </p:txBody>
      </p:sp>
      <p:sp>
        <p:nvSpPr>
          <p:cNvPr id="3" name="Označba mesta besedila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4" name="Označba mesta vsebine 3"/>
          <p:cNvSpPr>
            <a:spLocks noGrp="1"/>
          </p:cNvSpPr>
          <p:nvPr>
            <p:ph sz="half" idx="2"/>
          </p:nvPr>
        </p:nvSpPr>
        <p:spPr>
          <a:xfrm>
            <a:off x="839788" y="2505075"/>
            <a:ext cx="5157787" cy="368458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besedila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6" name="Označba mesta vsebine 5"/>
          <p:cNvSpPr>
            <a:spLocks noGrp="1"/>
          </p:cNvSpPr>
          <p:nvPr>
            <p:ph sz="quarter" idx="4"/>
          </p:nvPr>
        </p:nvSpPr>
        <p:spPr>
          <a:xfrm>
            <a:off x="6172200" y="2505075"/>
            <a:ext cx="5183188" cy="368458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7" name="Označba mesta datuma 6"/>
          <p:cNvSpPr>
            <a:spLocks noGrp="1"/>
          </p:cNvSpPr>
          <p:nvPr>
            <p:ph type="dt" sz="half" idx="10"/>
          </p:nvPr>
        </p:nvSpPr>
        <p:spPr/>
        <p:txBody>
          <a:bodyPr/>
          <a:lstStyle/>
          <a:p>
            <a:fld id="{7D8F624B-3CC5-4AA4-AC20-F4E6F6FB4AEA}" type="datetimeFigureOut">
              <a:rPr lang="sl-SI" smtClean="0"/>
              <a:t>19. 10. 2023</a:t>
            </a:fld>
            <a:endParaRPr lang="sl-SI"/>
          </a:p>
        </p:txBody>
      </p:sp>
      <p:sp>
        <p:nvSpPr>
          <p:cNvPr id="8" name="Označba mesta noge 7"/>
          <p:cNvSpPr>
            <a:spLocks noGrp="1"/>
          </p:cNvSpPr>
          <p:nvPr>
            <p:ph type="ftr" sz="quarter" idx="11"/>
          </p:nvPr>
        </p:nvSpPr>
        <p:spPr/>
        <p:txBody>
          <a:bodyPr/>
          <a:lstStyle/>
          <a:p>
            <a:endParaRPr lang="sl-SI"/>
          </a:p>
        </p:txBody>
      </p:sp>
      <p:sp>
        <p:nvSpPr>
          <p:cNvPr id="9" name="Označba mesta številke diapozitiva 8"/>
          <p:cNvSpPr>
            <a:spLocks noGrp="1"/>
          </p:cNvSpPr>
          <p:nvPr>
            <p:ph type="sldNum" sz="quarter" idx="12"/>
          </p:nvPr>
        </p:nvSpPr>
        <p:spPr/>
        <p:txBody>
          <a:bodyPr/>
          <a:lstStyle/>
          <a:p>
            <a:fld id="{FB6FD4ED-B7D6-46A0-9B4D-96B6824C8EDB}" type="slidenum">
              <a:rPr lang="sl-SI" smtClean="0"/>
              <a:t>‹#›</a:t>
            </a:fld>
            <a:endParaRPr lang="sl-SI"/>
          </a:p>
        </p:txBody>
      </p:sp>
    </p:spTree>
    <p:extLst>
      <p:ext uri="{BB962C8B-B14F-4D97-AF65-F5344CB8AC3E}">
        <p14:creationId xmlns:p14="http://schemas.microsoft.com/office/powerpoint/2010/main" val="4293555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p>
        </p:txBody>
      </p:sp>
      <p:sp>
        <p:nvSpPr>
          <p:cNvPr id="3" name="Označba mesta datuma 2"/>
          <p:cNvSpPr>
            <a:spLocks noGrp="1"/>
          </p:cNvSpPr>
          <p:nvPr>
            <p:ph type="dt" sz="half" idx="10"/>
          </p:nvPr>
        </p:nvSpPr>
        <p:spPr/>
        <p:txBody>
          <a:bodyPr/>
          <a:lstStyle/>
          <a:p>
            <a:fld id="{7D8F624B-3CC5-4AA4-AC20-F4E6F6FB4AEA}" type="datetimeFigureOut">
              <a:rPr lang="sl-SI" smtClean="0"/>
              <a:t>19. 10. 2023</a:t>
            </a:fld>
            <a:endParaRPr lang="sl-SI"/>
          </a:p>
        </p:txBody>
      </p:sp>
      <p:sp>
        <p:nvSpPr>
          <p:cNvPr id="4" name="Označba mesta noge 3"/>
          <p:cNvSpPr>
            <a:spLocks noGrp="1"/>
          </p:cNvSpPr>
          <p:nvPr>
            <p:ph type="ftr" sz="quarter" idx="11"/>
          </p:nvPr>
        </p:nvSpPr>
        <p:spPr/>
        <p:txBody>
          <a:bodyPr/>
          <a:lstStyle/>
          <a:p>
            <a:endParaRPr lang="sl-SI"/>
          </a:p>
        </p:txBody>
      </p:sp>
      <p:sp>
        <p:nvSpPr>
          <p:cNvPr id="5" name="Označba mesta številke diapozitiva 4"/>
          <p:cNvSpPr>
            <a:spLocks noGrp="1"/>
          </p:cNvSpPr>
          <p:nvPr>
            <p:ph type="sldNum" sz="quarter" idx="12"/>
          </p:nvPr>
        </p:nvSpPr>
        <p:spPr/>
        <p:txBody>
          <a:bodyPr/>
          <a:lstStyle/>
          <a:p>
            <a:fld id="{FB6FD4ED-B7D6-46A0-9B4D-96B6824C8EDB}" type="slidenum">
              <a:rPr lang="sl-SI" smtClean="0"/>
              <a:t>‹#›</a:t>
            </a:fld>
            <a:endParaRPr lang="sl-SI"/>
          </a:p>
        </p:txBody>
      </p:sp>
    </p:spTree>
    <p:extLst>
      <p:ext uri="{BB962C8B-B14F-4D97-AF65-F5344CB8AC3E}">
        <p14:creationId xmlns:p14="http://schemas.microsoft.com/office/powerpoint/2010/main" val="2580978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značba mesta datuma 1"/>
          <p:cNvSpPr>
            <a:spLocks noGrp="1"/>
          </p:cNvSpPr>
          <p:nvPr>
            <p:ph type="dt" sz="half" idx="10"/>
          </p:nvPr>
        </p:nvSpPr>
        <p:spPr/>
        <p:txBody>
          <a:bodyPr/>
          <a:lstStyle/>
          <a:p>
            <a:fld id="{7D8F624B-3CC5-4AA4-AC20-F4E6F6FB4AEA}" type="datetimeFigureOut">
              <a:rPr lang="sl-SI" smtClean="0"/>
              <a:t>19. 10. 2023</a:t>
            </a:fld>
            <a:endParaRPr lang="sl-SI"/>
          </a:p>
        </p:txBody>
      </p:sp>
      <p:sp>
        <p:nvSpPr>
          <p:cNvPr id="3" name="Označba mesta noge 2"/>
          <p:cNvSpPr>
            <a:spLocks noGrp="1"/>
          </p:cNvSpPr>
          <p:nvPr>
            <p:ph type="ftr" sz="quarter" idx="11"/>
          </p:nvPr>
        </p:nvSpPr>
        <p:spPr/>
        <p:txBody>
          <a:bodyPr/>
          <a:lstStyle/>
          <a:p>
            <a:endParaRPr lang="sl-SI"/>
          </a:p>
        </p:txBody>
      </p:sp>
      <p:sp>
        <p:nvSpPr>
          <p:cNvPr id="4" name="Označba mesta številke diapozitiva 3"/>
          <p:cNvSpPr>
            <a:spLocks noGrp="1"/>
          </p:cNvSpPr>
          <p:nvPr>
            <p:ph type="sldNum" sz="quarter" idx="12"/>
          </p:nvPr>
        </p:nvSpPr>
        <p:spPr/>
        <p:txBody>
          <a:bodyPr/>
          <a:lstStyle/>
          <a:p>
            <a:fld id="{FB6FD4ED-B7D6-46A0-9B4D-96B6824C8EDB}" type="slidenum">
              <a:rPr lang="sl-SI" smtClean="0"/>
              <a:t>‹#›</a:t>
            </a:fld>
            <a:endParaRPr lang="sl-SI"/>
          </a:p>
        </p:txBody>
      </p:sp>
    </p:spTree>
    <p:extLst>
      <p:ext uri="{BB962C8B-B14F-4D97-AF65-F5344CB8AC3E}">
        <p14:creationId xmlns:p14="http://schemas.microsoft.com/office/powerpoint/2010/main" val="4144174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a:t>Uredite slog naslova matrice</a:t>
            </a:r>
          </a:p>
        </p:txBody>
      </p:sp>
      <p:sp>
        <p:nvSpPr>
          <p:cNvPr id="3" name="Označba mesta vsebin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Uredite sloge besedila matrice</a:t>
            </a:r>
          </a:p>
        </p:txBody>
      </p:sp>
      <p:sp>
        <p:nvSpPr>
          <p:cNvPr id="5" name="Označba mesta datuma 4"/>
          <p:cNvSpPr>
            <a:spLocks noGrp="1"/>
          </p:cNvSpPr>
          <p:nvPr>
            <p:ph type="dt" sz="half" idx="10"/>
          </p:nvPr>
        </p:nvSpPr>
        <p:spPr/>
        <p:txBody>
          <a:bodyPr/>
          <a:lstStyle/>
          <a:p>
            <a:fld id="{7D8F624B-3CC5-4AA4-AC20-F4E6F6FB4AEA}" type="datetimeFigureOut">
              <a:rPr lang="sl-SI" smtClean="0"/>
              <a:t>19. 10. 2023</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FB6FD4ED-B7D6-46A0-9B4D-96B6824C8EDB}" type="slidenum">
              <a:rPr lang="sl-SI" smtClean="0"/>
              <a:t>‹#›</a:t>
            </a:fld>
            <a:endParaRPr lang="sl-SI"/>
          </a:p>
        </p:txBody>
      </p:sp>
    </p:spTree>
    <p:extLst>
      <p:ext uri="{BB962C8B-B14F-4D97-AF65-F5344CB8AC3E}">
        <p14:creationId xmlns:p14="http://schemas.microsoft.com/office/powerpoint/2010/main" val="3067725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a:t>Uredite slog naslova matrice</a:t>
            </a:r>
          </a:p>
        </p:txBody>
      </p:sp>
      <p:sp>
        <p:nvSpPr>
          <p:cNvPr id="3" name="Označba mesta slik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Uredite sloge besedila matrice</a:t>
            </a:r>
          </a:p>
        </p:txBody>
      </p:sp>
      <p:sp>
        <p:nvSpPr>
          <p:cNvPr id="5" name="Označba mesta datuma 4"/>
          <p:cNvSpPr>
            <a:spLocks noGrp="1"/>
          </p:cNvSpPr>
          <p:nvPr>
            <p:ph type="dt" sz="half" idx="10"/>
          </p:nvPr>
        </p:nvSpPr>
        <p:spPr/>
        <p:txBody>
          <a:bodyPr/>
          <a:lstStyle/>
          <a:p>
            <a:fld id="{7D8F624B-3CC5-4AA4-AC20-F4E6F6FB4AEA}" type="datetimeFigureOut">
              <a:rPr lang="sl-SI" smtClean="0"/>
              <a:t>19. 10. 2023</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FB6FD4ED-B7D6-46A0-9B4D-96B6824C8EDB}" type="slidenum">
              <a:rPr lang="sl-SI" smtClean="0"/>
              <a:t>‹#›</a:t>
            </a:fld>
            <a:endParaRPr lang="sl-SI"/>
          </a:p>
        </p:txBody>
      </p:sp>
    </p:spTree>
    <p:extLst>
      <p:ext uri="{BB962C8B-B14F-4D97-AF65-F5344CB8AC3E}">
        <p14:creationId xmlns:p14="http://schemas.microsoft.com/office/powerpoint/2010/main" val="1923975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3000"/>
            <a:lum/>
            <a:extLst>
              <a:ext uri="{BEBA8EAE-BF5A-486C-A8C5-ECC9F3942E4B}">
                <a14:imgProps xmlns:a14="http://schemas.microsoft.com/office/drawing/2010/main">
                  <a14:imgLayer r:embed="rId14">
                    <a14:imgEffect>
                      <a14:artisticMosiaicBubbles/>
                    </a14:imgEffect>
                  </a14:imgLayer>
                </a14:imgProps>
              </a:ext>
            </a:extLst>
          </a:blip>
          <a:srcRect/>
          <a:tile tx="0" ty="0" sx="100000" sy="100000" flip="none" algn="tl"/>
        </a:blipFill>
        <a:effectLst/>
      </p:bgPr>
    </p:bg>
    <p:spTree>
      <p:nvGrpSpPr>
        <p:cNvPr id="1" name=""/>
        <p:cNvGrpSpPr/>
        <p:nvPr/>
      </p:nvGrpSpPr>
      <p:grpSpPr>
        <a:xfrm>
          <a:off x="0" y="0"/>
          <a:ext cx="0" cy="0"/>
          <a:chOff x="0" y="0"/>
          <a:chExt cx="0" cy="0"/>
        </a:xfrm>
      </p:grpSpPr>
      <p:sp>
        <p:nvSpPr>
          <p:cNvPr id="2" name="Označba mesta naslova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l-SI"/>
              <a:t>Uredite slog naslova matrice</a:t>
            </a:r>
          </a:p>
        </p:txBody>
      </p:sp>
      <p:sp>
        <p:nvSpPr>
          <p:cNvPr id="3" name="Označba mesta besedila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8F624B-3CC5-4AA4-AC20-F4E6F6FB4AEA}" type="datetimeFigureOut">
              <a:rPr lang="sl-SI" smtClean="0"/>
              <a:t>19. 10. 2023</a:t>
            </a:fld>
            <a:endParaRPr lang="sl-SI"/>
          </a:p>
        </p:txBody>
      </p:sp>
      <p:sp>
        <p:nvSpPr>
          <p:cNvPr id="5" name="Označba mesta no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Označba mesta številke diapoz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6FD4ED-B7D6-46A0-9B4D-96B6824C8EDB}" type="slidenum">
              <a:rPr lang="sl-SI" smtClean="0"/>
              <a:t>‹#›</a:t>
            </a:fld>
            <a:endParaRPr lang="sl-SI"/>
          </a:p>
        </p:txBody>
      </p:sp>
    </p:spTree>
    <p:extLst>
      <p:ext uri="{BB962C8B-B14F-4D97-AF65-F5344CB8AC3E}">
        <p14:creationId xmlns:p14="http://schemas.microsoft.com/office/powerpoint/2010/main" val="2375159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hyperlink" Target="https://navodila.ema.arr.gov.si/confluence/display/EUD/Navodila+za+uporabo+IS+e-MA" TargetMode="External"/><Relationship Id="rId5" Type="http://schemas.openxmlformats.org/officeDocument/2006/relationships/hyperlink" Target="https://evropskasredstva.si/app/uploads/2023/04/NUS-2021-2027_verzija_1.0_P.pdf" TargetMode="External"/><Relationship Id="rId4" Type="http://schemas.openxmlformats.org/officeDocument/2006/relationships/hyperlink" Target="https://www.gov.si/drzavni-organi/ministrstva/ministrstvo-za-izobrazevanje-znanost-in-sport/o-ministrstvu/sluzba-za-izvajanje-kohezijske-politike/#e33077"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mailto:kompetence.mvi@gov.si"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_ftnref1"/></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8" Type="http://schemas.openxmlformats.org/officeDocument/2006/relationships/hyperlink" Target="https://www.gov.si/zbirke/javne-objave/javni-razpis-temeljne-kompetence-2023-2029/" TargetMode="External"/><Relationship Id="rId3" Type="http://schemas.openxmlformats.org/officeDocument/2006/relationships/hyperlink" Target="https://evropskasredstva.si/evropska-kohezijska-politika/kljucni-dokumenti/" TargetMode="External"/><Relationship Id="rId7" Type="http://schemas.openxmlformats.org/officeDocument/2006/relationships/hyperlink" Target="https://www.gov.si/teme/vpis-in-financiranje-izobrazevanja-odraslih/" TargetMode="External"/><Relationship Id="rId2" Type="http://schemas.openxmlformats.org/officeDocument/2006/relationships/hyperlink" Target="https://evropskasredstva.si/" TargetMode="External"/><Relationship Id="rId1" Type="http://schemas.openxmlformats.org/officeDocument/2006/relationships/slideLayout" Target="../slideLayouts/slideLayout2.xml"/><Relationship Id="rId6" Type="http://schemas.openxmlformats.org/officeDocument/2006/relationships/hyperlink" Target="https://www.acs.si/digitalna-bralnica/izhodisca-za-pripravo-javnoveljavnih-izobrazevalnih-programov-za-odrasle/" TargetMode="External"/><Relationship Id="rId5" Type="http://schemas.openxmlformats.org/officeDocument/2006/relationships/hyperlink" Target="https://www.gov.si/drzavni-organi/ministrstva/ministrstvo-za-vzgojo-in-izobrazevanje/o-ministrstvu/sluzba-za-izvajanje-kohezijske-politike/" TargetMode="External"/><Relationship Id="rId10" Type="http://schemas.openxmlformats.org/officeDocument/2006/relationships/image" Target="../media/image3.png"/><Relationship Id="rId4" Type="http://schemas.openxmlformats.org/officeDocument/2006/relationships/hyperlink" Target="https://evropskasredstva.si/evropska-kohezijska-politika/navodila-in-smernice/" TargetMode="External"/><Relationship Id="rId9" Type="http://schemas.openxmlformats.org/officeDocument/2006/relationships/image" Target="../media/image2.png"/></Relationships>
</file>

<file path=ppt/slides/_rels/slide44.xml.rels><?xml version="1.0" encoding="UTF-8" standalone="yes"?>
<Relationships xmlns="http://schemas.openxmlformats.org/package/2006/relationships"><Relationship Id="rId3" Type="http://schemas.openxmlformats.org/officeDocument/2006/relationships/hyperlink" Target="mailto:maja.kobal-merkun@gov.si" TargetMode="External"/><Relationship Id="rId2" Type="http://schemas.openxmlformats.org/officeDocument/2006/relationships/hyperlink" Target="https://evropskasredstva.si/"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evropskasredstva.si/"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značba mesta vsebine 9">
            <a:extLst>
              <a:ext uri="{FF2B5EF4-FFF2-40B4-BE49-F238E27FC236}">
                <a16:creationId xmlns:a16="http://schemas.microsoft.com/office/drawing/2014/main" id="{067F96E1-2497-4455-8663-139DEAC103C7}"/>
              </a:ext>
            </a:extLst>
          </p:cNvPr>
          <p:cNvSpPr>
            <a:spLocks noGrp="1"/>
          </p:cNvSpPr>
          <p:nvPr>
            <p:ph idx="1"/>
          </p:nvPr>
        </p:nvSpPr>
        <p:spPr/>
        <p:txBody>
          <a:bodyPr>
            <a:normAutofit/>
          </a:bodyPr>
          <a:lstStyle/>
          <a:p>
            <a:pPr marL="0" indent="0">
              <a:buNone/>
            </a:pPr>
            <a:endParaRPr lang="sl-SI" sz="2000" dirty="0"/>
          </a:p>
          <a:p>
            <a:pPr marL="0" indent="0">
              <a:buNone/>
            </a:pPr>
            <a:endParaRPr lang="sl-SI" sz="2000" dirty="0"/>
          </a:p>
        </p:txBody>
      </p:sp>
      <p:pic>
        <p:nvPicPr>
          <p:cNvPr id="11" name="Slika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8389" y="446687"/>
            <a:ext cx="3852909" cy="808321"/>
          </a:xfrm>
          <a:prstGeom prst="rect">
            <a:avLst/>
          </a:prstGeom>
        </p:spPr>
      </p:pic>
      <p:pic>
        <p:nvPicPr>
          <p:cNvPr id="1028" name="Picture 4" descr="Logo image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479418"/>
            <a:ext cx="1504335" cy="739420"/>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5" name="Naslov 4">
            <a:extLst>
              <a:ext uri="{FF2B5EF4-FFF2-40B4-BE49-F238E27FC236}">
                <a16:creationId xmlns:a16="http://schemas.microsoft.com/office/drawing/2014/main" id="{23ED3845-950F-D330-E703-027D724B8C6F}"/>
              </a:ext>
            </a:extLst>
          </p:cNvPr>
          <p:cNvSpPr>
            <a:spLocks noGrp="1"/>
          </p:cNvSpPr>
          <p:nvPr>
            <p:ph type="title"/>
          </p:nvPr>
        </p:nvSpPr>
        <p:spPr>
          <a:xfrm>
            <a:off x="488272" y="1395735"/>
            <a:ext cx="10865528" cy="5084964"/>
          </a:xfrm>
        </p:spPr>
        <p:txBody>
          <a:bodyPr>
            <a:noAutofit/>
          </a:bodyPr>
          <a:lstStyle/>
          <a:p>
            <a:pPr algn="ctr"/>
            <a:r>
              <a:rPr lang="sl-SI" sz="3200" b="1" dirty="0">
                <a:solidFill>
                  <a:schemeClr val="accent1">
                    <a:lumMod val="50000"/>
                  </a:schemeClr>
                </a:solidFill>
                <a:latin typeface="Calibri  (Naslovi)"/>
                <a:ea typeface="+mn-ea"/>
                <a:cs typeface="+mn-cs"/>
              </a:rPr>
              <a:t>JAVNI RAZPIS</a:t>
            </a:r>
            <a:br>
              <a:rPr lang="sl-SI" sz="3200" b="1" dirty="0">
                <a:solidFill>
                  <a:schemeClr val="accent1">
                    <a:lumMod val="50000"/>
                  </a:schemeClr>
                </a:solidFill>
                <a:latin typeface="Calibri  (Naslovi)"/>
                <a:ea typeface="+mn-ea"/>
                <a:cs typeface="+mn-cs"/>
              </a:rPr>
            </a:br>
            <a:r>
              <a:rPr lang="sl-SI" sz="3200" b="1" dirty="0">
                <a:solidFill>
                  <a:schemeClr val="accent1">
                    <a:lumMod val="50000"/>
                  </a:schemeClr>
                </a:solidFill>
                <a:latin typeface="Calibri  (Naslovi)"/>
                <a:ea typeface="+mn-ea"/>
                <a:cs typeface="+mn-cs"/>
              </a:rPr>
              <a:t> »TEMELJNE KOMPETENCE 2023-2029«</a:t>
            </a:r>
            <a:br>
              <a:rPr lang="sl-SI" sz="2800" b="1" dirty="0">
                <a:solidFill>
                  <a:schemeClr val="accent1">
                    <a:lumMod val="50000"/>
                  </a:schemeClr>
                </a:solidFill>
                <a:latin typeface="Calibri  (Naslovi)"/>
                <a:ea typeface="+mn-ea"/>
                <a:cs typeface="+mn-cs"/>
              </a:rPr>
            </a:br>
            <a:r>
              <a:rPr lang="sl-SI" sz="2800" b="1" dirty="0">
                <a:latin typeface="Calibri  (Naslovi)"/>
                <a:ea typeface="+mn-ea"/>
                <a:cs typeface="+mn-cs"/>
              </a:rPr>
              <a:t> </a:t>
            </a:r>
            <a:r>
              <a:rPr lang="sl-SI" sz="2800" dirty="0">
                <a:latin typeface="Calibri  (Naslovi)"/>
                <a:ea typeface="+mn-ea"/>
                <a:cs typeface="+mn-cs"/>
              </a:rPr>
              <a:t>(krajši naslov javnega razpisa: </a:t>
            </a:r>
            <a:r>
              <a:rPr lang="sl-SI" sz="2800" b="1" dirty="0">
                <a:latin typeface="Calibri  (Naslovi)"/>
                <a:ea typeface="+mn-ea"/>
                <a:cs typeface="+mn-cs"/>
              </a:rPr>
              <a:t>Kompetence 2023-2029)</a:t>
            </a:r>
            <a:br>
              <a:rPr lang="sl-SI" sz="2800" b="1" dirty="0">
                <a:latin typeface="Calibri  (Naslovi)"/>
                <a:ea typeface="+mn-ea"/>
                <a:cs typeface="+mn-cs"/>
              </a:rPr>
            </a:br>
            <a:r>
              <a:rPr lang="sl-SI" sz="2800" dirty="0">
                <a:latin typeface="Calibri  (Naslovi)"/>
                <a:ea typeface="+mn-ea"/>
                <a:cs typeface="+mn-cs"/>
              </a:rPr>
              <a:t>Uradni list RS, št. 106/2023 dne 13. 10. 2023</a:t>
            </a:r>
            <a:br>
              <a:rPr lang="sl-SI" sz="2800" dirty="0">
                <a:latin typeface="Calibri  (Naslovi)"/>
                <a:ea typeface="+mn-ea"/>
                <a:cs typeface="+mn-cs"/>
              </a:rPr>
            </a:br>
            <a:br>
              <a:rPr lang="sl-SI" sz="2800" dirty="0">
                <a:latin typeface="Calibri  (Naslovi)"/>
                <a:ea typeface="+mn-ea"/>
                <a:cs typeface="+mn-cs"/>
              </a:rPr>
            </a:br>
            <a:r>
              <a:rPr lang="sl-SI" sz="3200" b="1" dirty="0">
                <a:solidFill>
                  <a:schemeClr val="accent1">
                    <a:lumMod val="50000"/>
                  </a:schemeClr>
                </a:solidFill>
                <a:latin typeface="Calibri  (Naslovi)"/>
                <a:ea typeface="+mn-ea"/>
                <a:cs typeface="+mn-cs"/>
              </a:rPr>
              <a:t>INFORMATIVNI DAN ZA POTENCIALNE UPRAVIČENCE</a:t>
            </a:r>
            <a:br>
              <a:rPr lang="sl-SI" sz="2800" b="1" dirty="0">
                <a:latin typeface="Calibri  (Naslovi)"/>
                <a:ea typeface="+mn-ea"/>
                <a:cs typeface="+mn-cs"/>
              </a:rPr>
            </a:br>
            <a:r>
              <a:rPr lang="sl-SI" sz="2800" b="1" dirty="0">
                <a:latin typeface="Calibri  (Naslovi)"/>
                <a:ea typeface="+mn-ea"/>
                <a:cs typeface="+mn-cs"/>
              </a:rPr>
              <a:t>Portorož, 17. 10. 2023</a:t>
            </a:r>
            <a:br>
              <a:rPr lang="sl-SI" sz="2800" b="1" dirty="0">
                <a:latin typeface="+mn-lt"/>
                <a:ea typeface="+mn-ea"/>
                <a:cs typeface="+mn-cs"/>
              </a:rPr>
            </a:br>
            <a:br>
              <a:rPr lang="sl-SI" sz="2800" dirty="0">
                <a:latin typeface="+mn-lt"/>
                <a:ea typeface="+mn-ea"/>
                <a:cs typeface="+mn-cs"/>
              </a:rPr>
            </a:br>
            <a:br>
              <a:rPr lang="sl-SI" sz="2800" dirty="0">
                <a:latin typeface="+mn-lt"/>
                <a:ea typeface="+mn-ea"/>
                <a:cs typeface="+mn-cs"/>
              </a:rPr>
            </a:br>
            <a:endParaRPr lang="sl-SI" sz="2800" dirty="0">
              <a:latin typeface="+mn-lt"/>
              <a:ea typeface="+mn-ea"/>
              <a:cs typeface="+mn-cs"/>
            </a:endParaRPr>
          </a:p>
        </p:txBody>
      </p:sp>
      <p:sp>
        <p:nvSpPr>
          <p:cNvPr id="8" name="PoljeZBesedilom 7">
            <a:extLst>
              <a:ext uri="{FF2B5EF4-FFF2-40B4-BE49-F238E27FC236}">
                <a16:creationId xmlns:a16="http://schemas.microsoft.com/office/drawing/2014/main" id="{3704A5CC-26CA-4D20-AFFB-79C2B729F32F}"/>
              </a:ext>
            </a:extLst>
          </p:cNvPr>
          <p:cNvSpPr txBox="1"/>
          <p:nvPr/>
        </p:nvSpPr>
        <p:spPr>
          <a:xfrm>
            <a:off x="1113084" y="4975637"/>
            <a:ext cx="7883371" cy="1631216"/>
          </a:xfrm>
          <a:prstGeom prst="rect">
            <a:avLst/>
          </a:prstGeom>
          <a:noFill/>
        </p:spPr>
        <p:txBody>
          <a:bodyPr wrap="square" rtlCol="0">
            <a:spAutoFit/>
          </a:bodyPr>
          <a:lstStyle/>
          <a:p>
            <a:r>
              <a:rPr lang="sl-SI" sz="2000" dirty="0">
                <a:latin typeface="+mn-lt"/>
                <a:ea typeface="+mn-ea"/>
                <a:cs typeface="+mn-cs"/>
              </a:rPr>
              <a:t>Teja Dolgan</a:t>
            </a:r>
            <a:br>
              <a:rPr lang="sl-SI" sz="2000" dirty="0">
                <a:latin typeface="+mn-lt"/>
                <a:ea typeface="+mn-ea"/>
                <a:cs typeface="+mn-cs"/>
              </a:rPr>
            </a:br>
            <a:r>
              <a:rPr lang="sl-SI" sz="2000" dirty="0">
                <a:latin typeface="+mn-lt"/>
                <a:ea typeface="+mn-ea"/>
                <a:cs typeface="+mn-cs"/>
              </a:rPr>
              <a:t>Slađana Zemljak</a:t>
            </a:r>
            <a:br>
              <a:rPr lang="sl-SI" sz="2000" dirty="0">
                <a:latin typeface="+mn-lt"/>
                <a:ea typeface="+mn-ea"/>
                <a:cs typeface="+mn-cs"/>
              </a:rPr>
            </a:br>
            <a:r>
              <a:rPr lang="sl-SI" sz="2000" dirty="0">
                <a:latin typeface="+mn-lt"/>
                <a:ea typeface="+mn-ea"/>
                <a:cs typeface="+mn-cs"/>
              </a:rPr>
              <a:t>Maja Kobal Merkun</a:t>
            </a:r>
            <a:br>
              <a:rPr lang="sl-SI" sz="2000" dirty="0">
                <a:latin typeface="+mn-lt"/>
                <a:ea typeface="+mn-ea"/>
                <a:cs typeface="+mn-cs"/>
              </a:rPr>
            </a:br>
            <a:r>
              <a:rPr lang="sl-SI" sz="2000" dirty="0">
                <a:latin typeface="+mn-lt"/>
                <a:ea typeface="+mn-ea"/>
                <a:cs typeface="+mn-cs"/>
              </a:rPr>
              <a:t>Direktorat za srednje in višje šolstvo ter izobraževanje odraslih</a:t>
            </a:r>
            <a:br>
              <a:rPr lang="sl-SI" sz="2000" dirty="0">
                <a:latin typeface="+mn-lt"/>
                <a:ea typeface="+mn-ea"/>
                <a:cs typeface="+mn-cs"/>
              </a:rPr>
            </a:br>
            <a:r>
              <a:rPr lang="sl-SI" sz="2000" dirty="0">
                <a:latin typeface="+mn-lt"/>
                <a:ea typeface="+mn-ea"/>
                <a:cs typeface="+mn-cs"/>
              </a:rPr>
              <a:t>Sektor za izobraževanje odraslih</a:t>
            </a:r>
            <a:endParaRPr lang="sl-SI" sz="2000" dirty="0"/>
          </a:p>
        </p:txBody>
      </p:sp>
    </p:spTree>
    <p:extLst>
      <p:ext uri="{BB962C8B-B14F-4D97-AF65-F5344CB8AC3E}">
        <p14:creationId xmlns:p14="http://schemas.microsoft.com/office/powerpoint/2010/main" val="38946595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Slika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8389" y="446687"/>
            <a:ext cx="3852909" cy="808321"/>
          </a:xfrm>
          <a:prstGeom prst="rect">
            <a:avLst/>
          </a:prstGeom>
        </p:spPr>
      </p:pic>
      <p:pic>
        <p:nvPicPr>
          <p:cNvPr id="1028" name="Picture 4" descr="Logo image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479418"/>
            <a:ext cx="1504335" cy="739420"/>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Kolenski povezovalnik 14"/>
          <p:cNvCxnSpPr>
            <a:cxnSpLocks/>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 name="PoljeZBesedilom 2">
            <a:extLst>
              <a:ext uri="{FF2B5EF4-FFF2-40B4-BE49-F238E27FC236}">
                <a16:creationId xmlns:a16="http://schemas.microsoft.com/office/drawing/2014/main" id="{6492C7EF-9046-BCFE-F42B-2B46E9A3FAC6}"/>
              </a:ext>
            </a:extLst>
          </p:cNvPr>
          <p:cNvSpPr txBox="1"/>
          <p:nvPr/>
        </p:nvSpPr>
        <p:spPr>
          <a:xfrm>
            <a:off x="671224" y="2941974"/>
            <a:ext cx="184731" cy="369332"/>
          </a:xfrm>
          <a:prstGeom prst="rect">
            <a:avLst/>
          </a:prstGeom>
          <a:noFill/>
        </p:spPr>
        <p:txBody>
          <a:bodyPr wrap="none" rtlCol="0">
            <a:spAutoFit/>
          </a:bodyPr>
          <a:lstStyle/>
          <a:p>
            <a:endParaRPr lang="sl-SI" dirty="0"/>
          </a:p>
        </p:txBody>
      </p:sp>
      <p:sp>
        <p:nvSpPr>
          <p:cNvPr id="6" name="PoljeZBesedilom 5">
            <a:extLst>
              <a:ext uri="{FF2B5EF4-FFF2-40B4-BE49-F238E27FC236}">
                <a16:creationId xmlns:a16="http://schemas.microsoft.com/office/drawing/2014/main" id="{7F72587B-28D9-47EF-66E7-9890EAC74A6B}"/>
              </a:ext>
            </a:extLst>
          </p:cNvPr>
          <p:cNvSpPr txBox="1"/>
          <p:nvPr/>
        </p:nvSpPr>
        <p:spPr>
          <a:xfrm>
            <a:off x="1020289" y="1483334"/>
            <a:ext cx="9332779" cy="523220"/>
          </a:xfrm>
          <a:prstGeom prst="rect">
            <a:avLst/>
          </a:prstGeom>
          <a:noFill/>
        </p:spPr>
        <p:txBody>
          <a:bodyPr wrap="square" rtlCol="0">
            <a:spAutoFit/>
          </a:bodyPr>
          <a:lstStyle/>
          <a:p>
            <a:r>
              <a:rPr lang="sl-SI" sz="2800" b="1" dirty="0">
                <a:solidFill>
                  <a:srgbClr val="034EA2"/>
                </a:solidFill>
                <a:effectLst>
                  <a:outerShdw blurRad="38100" dist="38100" dir="2700000" algn="tl">
                    <a:srgbClr val="000000">
                      <a:alpha val="43137"/>
                    </a:srgbClr>
                  </a:outerShdw>
                </a:effectLst>
                <a:latin typeface="Republika" panose="02000506040000020004" pitchFamily="2" charset="-18"/>
              </a:rPr>
              <a:t>Kazalniki</a:t>
            </a:r>
            <a:r>
              <a:rPr lang="sl-SI" sz="2800" b="1" dirty="0">
                <a:solidFill>
                  <a:srgbClr val="034EA2"/>
                </a:solidFill>
                <a:latin typeface="Republica"/>
              </a:rPr>
              <a:t> </a:t>
            </a:r>
          </a:p>
        </p:txBody>
      </p:sp>
      <p:sp>
        <p:nvSpPr>
          <p:cNvPr id="7" name="PoljeZBesedilom 6">
            <a:extLst>
              <a:ext uri="{FF2B5EF4-FFF2-40B4-BE49-F238E27FC236}">
                <a16:creationId xmlns:a16="http://schemas.microsoft.com/office/drawing/2014/main" id="{A4153F52-2BB9-A045-A21D-E69766A9BE5C}"/>
              </a:ext>
            </a:extLst>
          </p:cNvPr>
          <p:cNvSpPr txBox="1"/>
          <p:nvPr/>
        </p:nvSpPr>
        <p:spPr>
          <a:xfrm>
            <a:off x="763589" y="2094697"/>
            <a:ext cx="10076798" cy="1015663"/>
          </a:xfrm>
          <a:prstGeom prst="rect">
            <a:avLst/>
          </a:prstGeom>
          <a:noFill/>
        </p:spPr>
        <p:txBody>
          <a:bodyPr wrap="square" rtlCol="0">
            <a:spAutoFit/>
          </a:bodyPr>
          <a:lstStyle/>
          <a:p>
            <a:pPr algn="just"/>
            <a:r>
              <a:rPr lang="sl-SI" sz="2000" b="1" dirty="0">
                <a:solidFill>
                  <a:srgbClr val="034EA2"/>
                </a:solidFill>
                <a:latin typeface="Republica "/>
              </a:rPr>
              <a:t>Skupni kazalnik učinka EECO01</a:t>
            </a:r>
            <a:r>
              <a:rPr lang="sl-SI" sz="2000" dirty="0">
                <a:solidFill>
                  <a:srgbClr val="034EA2"/>
                </a:solidFill>
                <a:latin typeface="Republica "/>
              </a:rPr>
              <a:t>: </a:t>
            </a:r>
            <a:r>
              <a:rPr lang="sl-SI" sz="2000" dirty="0">
                <a:latin typeface="Republica "/>
              </a:rPr>
              <a:t>število vključenih udeležencev v vse programe, pri čemer se udeleženec lahko vključi v več programov, vendar se ga v kazalnik šteje samo enkrat na operacijo.</a:t>
            </a:r>
          </a:p>
        </p:txBody>
      </p:sp>
      <p:graphicFrame>
        <p:nvGraphicFramePr>
          <p:cNvPr id="10" name="Tabela 9">
            <a:extLst>
              <a:ext uri="{FF2B5EF4-FFF2-40B4-BE49-F238E27FC236}">
                <a16:creationId xmlns:a16="http://schemas.microsoft.com/office/drawing/2014/main" id="{4FDD62BB-AABE-509E-C3C1-4D69957A63B4}"/>
              </a:ext>
            </a:extLst>
          </p:cNvPr>
          <p:cNvGraphicFramePr>
            <a:graphicFrameLocks noGrp="1"/>
          </p:cNvGraphicFramePr>
          <p:nvPr>
            <p:extLst>
              <p:ext uri="{D42A27DB-BD31-4B8C-83A1-F6EECF244321}">
                <p14:modId xmlns:p14="http://schemas.microsoft.com/office/powerpoint/2010/main" val="3149826342"/>
              </p:ext>
            </p:extLst>
          </p:nvPr>
        </p:nvGraphicFramePr>
        <p:xfrm>
          <a:off x="2320732" y="3206471"/>
          <a:ext cx="7039258" cy="2678445"/>
        </p:xfrm>
        <a:graphic>
          <a:graphicData uri="http://schemas.openxmlformats.org/drawingml/2006/table">
            <a:tbl>
              <a:tblPr>
                <a:tableStyleId>{3C2FFA5D-87B4-456A-9821-1D502468CF0F}</a:tableStyleId>
              </a:tblPr>
              <a:tblGrid>
                <a:gridCol w="835722">
                  <a:extLst>
                    <a:ext uri="{9D8B030D-6E8A-4147-A177-3AD203B41FA5}">
                      <a16:colId xmlns:a16="http://schemas.microsoft.com/office/drawing/2014/main" val="1302208405"/>
                    </a:ext>
                  </a:extLst>
                </a:gridCol>
                <a:gridCol w="2605154">
                  <a:extLst>
                    <a:ext uri="{9D8B030D-6E8A-4147-A177-3AD203B41FA5}">
                      <a16:colId xmlns:a16="http://schemas.microsoft.com/office/drawing/2014/main" val="4077564634"/>
                    </a:ext>
                  </a:extLst>
                </a:gridCol>
                <a:gridCol w="853880">
                  <a:extLst>
                    <a:ext uri="{9D8B030D-6E8A-4147-A177-3AD203B41FA5}">
                      <a16:colId xmlns:a16="http://schemas.microsoft.com/office/drawing/2014/main" val="2709330071"/>
                    </a:ext>
                  </a:extLst>
                </a:gridCol>
                <a:gridCol w="1073899">
                  <a:extLst>
                    <a:ext uri="{9D8B030D-6E8A-4147-A177-3AD203B41FA5}">
                      <a16:colId xmlns:a16="http://schemas.microsoft.com/office/drawing/2014/main" val="1540634864"/>
                    </a:ext>
                  </a:extLst>
                </a:gridCol>
                <a:gridCol w="1670603">
                  <a:extLst>
                    <a:ext uri="{9D8B030D-6E8A-4147-A177-3AD203B41FA5}">
                      <a16:colId xmlns:a16="http://schemas.microsoft.com/office/drawing/2014/main" val="2690742526"/>
                    </a:ext>
                  </a:extLst>
                </a:gridCol>
              </a:tblGrid>
              <a:tr h="892815">
                <a:tc>
                  <a:txBody>
                    <a:bodyPr/>
                    <a:lstStyle/>
                    <a:p>
                      <a:r>
                        <a:rPr lang="nl-BE" sz="1600" b="1" dirty="0">
                          <a:solidFill>
                            <a:schemeClr val="accent1">
                              <a:lumMod val="50000"/>
                            </a:schemeClr>
                          </a:solidFill>
                          <a:effectLst/>
                        </a:rPr>
                        <a:t>ID</a:t>
                      </a:r>
                      <a:endParaRPr lang="sl-SI" sz="2400" b="1" dirty="0">
                        <a:solidFill>
                          <a:schemeClr val="accent1">
                            <a:lumMod val="50000"/>
                          </a:schemeClr>
                        </a:solidFill>
                        <a:effectLst/>
                        <a:latin typeface="Times New Roman" panose="02020603050405020304" pitchFamily="18" charset="0"/>
                        <a:ea typeface="Times New Roman" panose="02020603050405020304" pitchFamily="18" charset="0"/>
                      </a:endParaRPr>
                    </a:p>
                  </a:txBody>
                  <a:tcPr marL="44450" marR="44450" marT="0" marB="0" anchor="ctr">
                    <a:solidFill>
                      <a:schemeClr val="accent1">
                        <a:lumMod val="60000"/>
                        <a:lumOff val="40000"/>
                      </a:schemeClr>
                    </a:solidFill>
                  </a:tcPr>
                </a:tc>
                <a:tc>
                  <a:txBody>
                    <a:bodyPr/>
                    <a:lstStyle/>
                    <a:p>
                      <a:pPr algn="ctr"/>
                      <a:r>
                        <a:rPr lang="nl-BE" sz="1600" b="1" dirty="0">
                          <a:solidFill>
                            <a:schemeClr val="accent1">
                              <a:lumMod val="50000"/>
                            </a:schemeClr>
                          </a:solidFill>
                          <a:effectLst/>
                        </a:rPr>
                        <a:t>Kazalnik učinka</a:t>
                      </a:r>
                      <a:endParaRPr lang="sl-SI" sz="2400" b="1" dirty="0">
                        <a:solidFill>
                          <a:schemeClr val="accent1">
                            <a:lumMod val="50000"/>
                          </a:schemeClr>
                        </a:solidFill>
                        <a:effectLst/>
                        <a:latin typeface="Times New Roman" panose="02020603050405020304" pitchFamily="18" charset="0"/>
                        <a:ea typeface="Times New Roman" panose="02020603050405020304" pitchFamily="18" charset="0"/>
                      </a:endParaRPr>
                    </a:p>
                  </a:txBody>
                  <a:tcPr marL="44450" marR="44450" marT="0" marB="0" anchor="ctr">
                    <a:solidFill>
                      <a:schemeClr val="accent1">
                        <a:lumMod val="60000"/>
                        <a:lumOff val="40000"/>
                      </a:schemeClr>
                    </a:solidFill>
                  </a:tcPr>
                </a:tc>
                <a:tc>
                  <a:txBody>
                    <a:bodyPr/>
                    <a:lstStyle/>
                    <a:p>
                      <a:pPr algn="ctr"/>
                      <a:r>
                        <a:rPr lang="nl-BE" sz="1600" b="1" dirty="0">
                          <a:solidFill>
                            <a:schemeClr val="accent1">
                              <a:lumMod val="50000"/>
                            </a:schemeClr>
                          </a:solidFill>
                          <a:effectLst/>
                        </a:rPr>
                        <a:t>Merska enota</a:t>
                      </a:r>
                      <a:endParaRPr lang="sl-SI" sz="2400" b="1" dirty="0">
                        <a:solidFill>
                          <a:schemeClr val="accent1">
                            <a:lumMod val="50000"/>
                          </a:schemeClr>
                        </a:solidFill>
                        <a:effectLst/>
                        <a:latin typeface="Times New Roman" panose="02020603050405020304" pitchFamily="18" charset="0"/>
                        <a:ea typeface="Times New Roman" panose="02020603050405020304" pitchFamily="18" charset="0"/>
                      </a:endParaRPr>
                    </a:p>
                  </a:txBody>
                  <a:tcPr marL="44450" marR="44450" marT="0" marB="0" anchor="ctr">
                    <a:solidFill>
                      <a:schemeClr val="accent1">
                        <a:lumMod val="60000"/>
                        <a:lumOff val="40000"/>
                      </a:schemeClr>
                    </a:solidFill>
                  </a:tcPr>
                </a:tc>
                <a:tc>
                  <a:txBody>
                    <a:bodyPr/>
                    <a:lstStyle/>
                    <a:p>
                      <a:pPr algn="ctr"/>
                      <a:r>
                        <a:rPr lang="nl-BE" sz="1600" b="1" dirty="0">
                          <a:solidFill>
                            <a:schemeClr val="accent1">
                              <a:lumMod val="50000"/>
                            </a:schemeClr>
                          </a:solidFill>
                          <a:effectLst/>
                        </a:rPr>
                        <a:t>Kohezijska regija</a:t>
                      </a:r>
                      <a:endParaRPr lang="sl-SI" sz="2400" b="1" dirty="0">
                        <a:solidFill>
                          <a:schemeClr val="accent1">
                            <a:lumMod val="50000"/>
                          </a:schemeClr>
                        </a:solidFill>
                        <a:effectLst/>
                        <a:latin typeface="Times New Roman" panose="02020603050405020304" pitchFamily="18" charset="0"/>
                        <a:ea typeface="Times New Roman" panose="02020603050405020304" pitchFamily="18" charset="0"/>
                      </a:endParaRPr>
                    </a:p>
                  </a:txBody>
                  <a:tcPr marL="44450" marR="44450" marT="0" marB="0" anchor="ctr">
                    <a:solidFill>
                      <a:schemeClr val="accent1">
                        <a:lumMod val="60000"/>
                        <a:lumOff val="40000"/>
                      </a:schemeClr>
                    </a:solidFill>
                  </a:tcPr>
                </a:tc>
                <a:tc>
                  <a:txBody>
                    <a:bodyPr/>
                    <a:lstStyle/>
                    <a:p>
                      <a:pPr algn="ctr"/>
                      <a:r>
                        <a:rPr lang="nl-BE" sz="1600" b="1" dirty="0">
                          <a:solidFill>
                            <a:schemeClr val="accent1">
                              <a:lumMod val="50000"/>
                            </a:schemeClr>
                          </a:solidFill>
                          <a:effectLst/>
                        </a:rPr>
                        <a:t>Ciljna vrednost (skupaj)</a:t>
                      </a:r>
                      <a:endParaRPr lang="sl-SI" sz="2400" b="1" dirty="0">
                        <a:solidFill>
                          <a:schemeClr val="accent1">
                            <a:lumMod val="50000"/>
                          </a:schemeClr>
                        </a:solidFill>
                        <a:effectLst/>
                        <a:latin typeface="Times New Roman" panose="02020603050405020304" pitchFamily="18" charset="0"/>
                        <a:ea typeface="Times New Roman" panose="02020603050405020304" pitchFamily="18" charset="0"/>
                      </a:endParaRPr>
                    </a:p>
                  </a:txBody>
                  <a:tcPr marL="44450" marR="44450" marT="0" marB="0" anchor="ctr">
                    <a:solidFill>
                      <a:schemeClr val="accent1">
                        <a:lumMod val="60000"/>
                        <a:lumOff val="40000"/>
                      </a:schemeClr>
                    </a:solidFill>
                  </a:tcPr>
                </a:tc>
                <a:extLst>
                  <a:ext uri="{0D108BD9-81ED-4DB2-BD59-A6C34878D82A}">
                    <a16:rowId xmlns:a16="http://schemas.microsoft.com/office/drawing/2014/main" val="110206526"/>
                  </a:ext>
                </a:extLst>
              </a:tr>
              <a:tr h="892815">
                <a:tc>
                  <a:txBody>
                    <a:bodyPr/>
                    <a:lstStyle/>
                    <a:p>
                      <a:r>
                        <a:rPr lang="nl-BE" sz="1600" b="0" dirty="0">
                          <a:solidFill>
                            <a:schemeClr val="tx2">
                              <a:lumMod val="75000"/>
                            </a:schemeClr>
                          </a:solidFill>
                          <a:effectLst/>
                        </a:rPr>
                        <a:t>EECO01</a:t>
                      </a:r>
                      <a:endParaRPr lang="sl-SI" sz="2400" b="0" dirty="0">
                        <a:solidFill>
                          <a:schemeClr val="tx2">
                            <a:lumMod val="75000"/>
                          </a:schemeClr>
                        </a:solidFill>
                        <a:effectLst/>
                        <a:latin typeface="Times New Roman" panose="02020603050405020304" pitchFamily="18" charset="0"/>
                        <a:ea typeface="Times New Roman" panose="02020603050405020304" pitchFamily="18" charset="0"/>
                      </a:endParaRPr>
                    </a:p>
                  </a:txBody>
                  <a:tcPr marL="44450" marR="44450" marT="0" marB="0" anchor="ctr">
                    <a:solidFill>
                      <a:srgbClr val="E6F0F9"/>
                    </a:solidFill>
                  </a:tcPr>
                </a:tc>
                <a:tc>
                  <a:txBody>
                    <a:bodyPr/>
                    <a:lstStyle/>
                    <a:p>
                      <a:r>
                        <a:rPr lang="nl-BE" sz="1600" b="0" dirty="0">
                          <a:solidFill>
                            <a:schemeClr val="tx2">
                              <a:lumMod val="75000"/>
                            </a:schemeClr>
                          </a:solidFill>
                          <a:effectLst/>
                        </a:rPr>
                        <a:t>Skupno število udeležencev</a:t>
                      </a:r>
                      <a:endParaRPr lang="sl-SI" sz="2400" b="0" dirty="0">
                        <a:solidFill>
                          <a:schemeClr val="tx2">
                            <a:lumMod val="75000"/>
                          </a:schemeClr>
                        </a:solidFill>
                        <a:effectLst/>
                        <a:latin typeface="Times New Roman" panose="02020603050405020304" pitchFamily="18" charset="0"/>
                        <a:ea typeface="Times New Roman" panose="02020603050405020304" pitchFamily="18" charset="0"/>
                      </a:endParaRPr>
                    </a:p>
                  </a:txBody>
                  <a:tcPr marL="44450" marR="44450" marT="0" marB="0" anchor="ctr">
                    <a:solidFill>
                      <a:srgbClr val="E6F0F9"/>
                    </a:solidFill>
                  </a:tcPr>
                </a:tc>
                <a:tc>
                  <a:txBody>
                    <a:bodyPr/>
                    <a:lstStyle/>
                    <a:p>
                      <a:pPr algn="ctr"/>
                      <a:r>
                        <a:rPr lang="nl-BE" sz="1600" b="0" dirty="0">
                          <a:solidFill>
                            <a:schemeClr val="tx2">
                              <a:lumMod val="75000"/>
                            </a:schemeClr>
                          </a:solidFill>
                          <a:effectLst/>
                        </a:rPr>
                        <a:t>Število</a:t>
                      </a:r>
                      <a:endParaRPr lang="sl-SI" sz="2400" b="0" dirty="0">
                        <a:solidFill>
                          <a:schemeClr val="tx2">
                            <a:lumMod val="75000"/>
                          </a:schemeClr>
                        </a:solidFill>
                        <a:effectLst/>
                        <a:latin typeface="Times New Roman" panose="02020603050405020304" pitchFamily="18" charset="0"/>
                        <a:ea typeface="Times New Roman" panose="02020603050405020304" pitchFamily="18" charset="0"/>
                      </a:endParaRPr>
                    </a:p>
                  </a:txBody>
                  <a:tcPr marL="44450" marR="44450" marT="0" marB="0" anchor="ctr">
                    <a:solidFill>
                      <a:srgbClr val="E6F0F9"/>
                    </a:solidFill>
                  </a:tcPr>
                </a:tc>
                <a:tc>
                  <a:txBody>
                    <a:bodyPr/>
                    <a:lstStyle/>
                    <a:p>
                      <a:pPr algn="ctr"/>
                      <a:r>
                        <a:rPr lang="sl-SI" sz="1600" b="0" dirty="0">
                          <a:solidFill>
                            <a:schemeClr val="tx2">
                              <a:lumMod val="75000"/>
                            </a:schemeClr>
                          </a:solidFill>
                          <a:effectLst/>
                        </a:rPr>
                        <a:t>KRVS</a:t>
                      </a:r>
                      <a:endParaRPr lang="sl-SI" sz="2400" b="0" dirty="0">
                        <a:solidFill>
                          <a:schemeClr val="tx2">
                            <a:lumMod val="75000"/>
                          </a:schemeClr>
                        </a:solidFill>
                        <a:effectLst/>
                        <a:latin typeface="Times New Roman" panose="02020603050405020304" pitchFamily="18" charset="0"/>
                        <a:ea typeface="Times New Roman" panose="02020603050405020304" pitchFamily="18" charset="0"/>
                      </a:endParaRPr>
                    </a:p>
                  </a:txBody>
                  <a:tcPr marL="44450" marR="44450" marT="0" marB="0" anchor="ctr">
                    <a:solidFill>
                      <a:srgbClr val="E6F0F9"/>
                    </a:solidFill>
                  </a:tcPr>
                </a:tc>
                <a:tc>
                  <a:txBody>
                    <a:bodyPr/>
                    <a:lstStyle/>
                    <a:p>
                      <a:pPr algn="ctr"/>
                      <a:r>
                        <a:rPr lang="nl-BE" sz="1600" b="1" dirty="0">
                          <a:solidFill>
                            <a:schemeClr val="accent2">
                              <a:lumMod val="75000"/>
                            </a:schemeClr>
                          </a:solidFill>
                          <a:effectLst/>
                        </a:rPr>
                        <a:t>31.200</a:t>
                      </a:r>
                      <a:endParaRPr lang="sl-SI" sz="2400" b="1" dirty="0">
                        <a:solidFill>
                          <a:schemeClr val="accent2">
                            <a:lumMod val="75000"/>
                          </a:schemeClr>
                        </a:solidFill>
                        <a:effectLst/>
                        <a:latin typeface="Times New Roman" panose="02020603050405020304" pitchFamily="18" charset="0"/>
                        <a:ea typeface="Times New Roman" panose="02020603050405020304" pitchFamily="18" charset="0"/>
                      </a:endParaRPr>
                    </a:p>
                  </a:txBody>
                  <a:tcPr marL="44450" marR="44450" marT="0" marB="0" anchor="ctr">
                    <a:solidFill>
                      <a:srgbClr val="E6F0F9"/>
                    </a:solidFill>
                  </a:tcPr>
                </a:tc>
                <a:extLst>
                  <a:ext uri="{0D108BD9-81ED-4DB2-BD59-A6C34878D82A}">
                    <a16:rowId xmlns:a16="http://schemas.microsoft.com/office/drawing/2014/main" val="1462813284"/>
                  </a:ext>
                </a:extLst>
              </a:tr>
              <a:tr h="892815">
                <a:tc>
                  <a:txBody>
                    <a:bodyPr/>
                    <a:lstStyle/>
                    <a:p>
                      <a:r>
                        <a:rPr lang="nl-BE" sz="1600" b="0" dirty="0">
                          <a:solidFill>
                            <a:schemeClr val="tx2">
                              <a:lumMod val="75000"/>
                            </a:schemeClr>
                          </a:solidFill>
                          <a:effectLst/>
                        </a:rPr>
                        <a:t>EECO01</a:t>
                      </a:r>
                      <a:endParaRPr lang="sl-SI" sz="2400" b="0" dirty="0">
                        <a:solidFill>
                          <a:schemeClr val="tx2">
                            <a:lumMod val="75000"/>
                          </a:schemeClr>
                        </a:solidFill>
                        <a:effectLst/>
                        <a:latin typeface="Times New Roman" panose="02020603050405020304" pitchFamily="18" charset="0"/>
                        <a:ea typeface="Times New Roman" panose="02020603050405020304" pitchFamily="18" charset="0"/>
                      </a:endParaRPr>
                    </a:p>
                  </a:txBody>
                  <a:tcPr marL="44450" marR="44450" marT="0" marB="0" anchor="ctr">
                    <a:solidFill>
                      <a:schemeClr val="accent1">
                        <a:lumMod val="40000"/>
                        <a:lumOff val="60000"/>
                      </a:schemeClr>
                    </a:solidFill>
                  </a:tcPr>
                </a:tc>
                <a:tc>
                  <a:txBody>
                    <a:bodyPr/>
                    <a:lstStyle/>
                    <a:p>
                      <a:r>
                        <a:rPr lang="nl-BE" sz="1600" b="0" dirty="0">
                          <a:solidFill>
                            <a:schemeClr val="tx2">
                              <a:lumMod val="75000"/>
                            </a:schemeClr>
                          </a:solidFill>
                          <a:effectLst/>
                        </a:rPr>
                        <a:t>Skupno število udeležencev</a:t>
                      </a:r>
                      <a:endParaRPr lang="sl-SI" sz="2400" b="0" dirty="0">
                        <a:solidFill>
                          <a:schemeClr val="tx2">
                            <a:lumMod val="75000"/>
                          </a:schemeClr>
                        </a:solidFill>
                        <a:effectLst/>
                        <a:latin typeface="Times New Roman" panose="02020603050405020304" pitchFamily="18" charset="0"/>
                        <a:ea typeface="Times New Roman" panose="02020603050405020304" pitchFamily="18" charset="0"/>
                      </a:endParaRPr>
                    </a:p>
                  </a:txBody>
                  <a:tcPr marL="44450" marR="44450" marT="0" marB="0" anchor="ctr">
                    <a:solidFill>
                      <a:schemeClr val="accent1">
                        <a:lumMod val="40000"/>
                        <a:lumOff val="60000"/>
                      </a:schemeClr>
                    </a:solidFill>
                  </a:tcPr>
                </a:tc>
                <a:tc>
                  <a:txBody>
                    <a:bodyPr/>
                    <a:lstStyle/>
                    <a:p>
                      <a:pPr algn="ctr"/>
                      <a:r>
                        <a:rPr lang="nl-BE" sz="1600" b="0" dirty="0">
                          <a:solidFill>
                            <a:schemeClr val="tx2">
                              <a:lumMod val="75000"/>
                            </a:schemeClr>
                          </a:solidFill>
                          <a:effectLst/>
                        </a:rPr>
                        <a:t>Število</a:t>
                      </a:r>
                      <a:endParaRPr lang="sl-SI" sz="2400" b="0" dirty="0">
                        <a:solidFill>
                          <a:schemeClr val="tx2">
                            <a:lumMod val="75000"/>
                          </a:schemeClr>
                        </a:solidFill>
                        <a:effectLst/>
                        <a:latin typeface="Times New Roman" panose="02020603050405020304" pitchFamily="18" charset="0"/>
                        <a:ea typeface="Times New Roman" panose="02020603050405020304" pitchFamily="18" charset="0"/>
                      </a:endParaRPr>
                    </a:p>
                  </a:txBody>
                  <a:tcPr marL="44450" marR="44450" marT="0" marB="0" anchor="ctr">
                    <a:solidFill>
                      <a:schemeClr val="accent1">
                        <a:lumMod val="40000"/>
                        <a:lumOff val="60000"/>
                      </a:schemeClr>
                    </a:solidFill>
                  </a:tcPr>
                </a:tc>
                <a:tc>
                  <a:txBody>
                    <a:bodyPr/>
                    <a:lstStyle/>
                    <a:p>
                      <a:pPr algn="ctr"/>
                      <a:r>
                        <a:rPr lang="sl-SI" sz="1600" b="0" dirty="0">
                          <a:solidFill>
                            <a:schemeClr val="tx2">
                              <a:lumMod val="75000"/>
                            </a:schemeClr>
                          </a:solidFill>
                          <a:effectLst/>
                        </a:rPr>
                        <a:t>KRZS</a:t>
                      </a:r>
                      <a:endParaRPr lang="sl-SI" sz="2400" b="0" dirty="0">
                        <a:solidFill>
                          <a:schemeClr val="tx2">
                            <a:lumMod val="75000"/>
                          </a:schemeClr>
                        </a:solidFill>
                        <a:effectLst/>
                        <a:latin typeface="Times New Roman" panose="02020603050405020304" pitchFamily="18" charset="0"/>
                        <a:ea typeface="Times New Roman" panose="02020603050405020304" pitchFamily="18" charset="0"/>
                      </a:endParaRPr>
                    </a:p>
                  </a:txBody>
                  <a:tcPr marL="44450" marR="44450" marT="0" marB="0" anchor="ctr">
                    <a:solidFill>
                      <a:schemeClr val="accent1">
                        <a:lumMod val="40000"/>
                        <a:lumOff val="60000"/>
                      </a:schemeClr>
                    </a:solidFill>
                  </a:tcPr>
                </a:tc>
                <a:tc>
                  <a:txBody>
                    <a:bodyPr/>
                    <a:lstStyle/>
                    <a:p>
                      <a:pPr algn="ctr"/>
                      <a:r>
                        <a:rPr lang="nl-BE" sz="1600" b="1" dirty="0">
                          <a:solidFill>
                            <a:schemeClr val="accent2">
                              <a:lumMod val="75000"/>
                            </a:schemeClr>
                          </a:solidFill>
                          <a:effectLst/>
                        </a:rPr>
                        <a:t>20.800</a:t>
                      </a:r>
                      <a:endParaRPr lang="sl-SI" sz="2400" b="1" dirty="0">
                        <a:solidFill>
                          <a:schemeClr val="accent2">
                            <a:lumMod val="75000"/>
                          </a:schemeClr>
                        </a:solidFill>
                        <a:effectLst/>
                        <a:latin typeface="Times New Roman" panose="02020603050405020304" pitchFamily="18" charset="0"/>
                        <a:ea typeface="Times New Roman" panose="02020603050405020304" pitchFamily="18" charset="0"/>
                      </a:endParaRPr>
                    </a:p>
                  </a:txBody>
                  <a:tcPr marL="44450" marR="44450" marT="0" marB="0" anchor="ctr">
                    <a:solidFill>
                      <a:schemeClr val="accent1">
                        <a:lumMod val="40000"/>
                        <a:lumOff val="60000"/>
                      </a:schemeClr>
                    </a:solidFill>
                  </a:tcPr>
                </a:tc>
                <a:extLst>
                  <a:ext uri="{0D108BD9-81ED-4DB2-BD59-A6C34878D82A}">
                    <a16:rowId xmlns:a16="http://schemas.microsoft.com/office/drawing/2014/main" val="1370476942"/>
                  </a:ext>
                </a:extLst>
              </a:tr>
            </a:tbl>
          </a:graphicData>
        </a:graphic>
      </p:graphicFrame>
      <p:sp>
        <p:nvSpPr>
          <p:cNvPr id="13" name="Elipsa 12">
            <a:extLst>
              <a:ext uri="{FF2B5EF4-FFF2-40B4-BE49-F238E27FC236}">
                <a16:creationId xmlns:a16="http://schemas.microsoft.com/office/drawing/2014/main" id="{DDE8361A-A161-8B38-CBB3-C8C6608B8E7A}"/>
              </a:ext>
            </a:extLst>
          </p:cNvPr>
          <p:cNvSpPr/>
          <p:nvPr/>
        </p:nvSpPr>
        <p:spPr>
          <a:xfrm>
            <a:off x="7950576" y="5786679"/>
            <a:ext cx="1409414" cy="69439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b="1" dirty="0">
                <a:solidFill>
                  <a:schemeClr val="bg1"/>
                </a:solidFill>
              </a:rPr>
              <a:t>52.000</a:t>
            </a:r>
          </a:p>
        </p:txBody>
      </p:sp>
    </p:spTree>
    <p:extLst>
      <p:ext uri="{BB962C8B-B14F-4D97-AF65-F5344CB8AC3E}">
        <p14:creationId xmlns:p14="http://schemas.microsoft.com/office/powerpoint/2010/main" val="42487930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Slika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8389" y="446687"/>
            <a:ext cx="3852909" cy="808321"/>
          </a:xfrm>
          <a:prstGeom prst="rect">
            <a:avLst/>
          </a:prstGeom>
        </p:spPr>
      </p:pic>
      <p:pic>
        <p:nvPicPr>
          <p:cNvPr id="1028" name="Picture 4" descr="Logo image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479418"/>
            <a:ext cx="1504335" cy="739420"/>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Kolenski povezovalnik 14"/>
          <p:cNvCxnSpPr>
            <a:cxnSpLocks/>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 name="PoljeZBesedilom 2">
            <a:extLst>
              <a:ext uri="{FF2B5EF4-FFF2-40B4-BE49-F238E27FC236}">
                <a16:creationId xmlns:a16="http://schemas.microsoft.com/office/drawing/2014/main" id="{6492C7EF-9046-BCFE-F42B-2B46E9A3FAC6}"/>
              </a:ext>
            </a:extLst>
          </p:cNvPr>
          <p:cNvSpPr txBox="1"/>
          <p:nvPr/>
        </p:nvSpPr>
        <p:spPr>
          <a:xfrm>
            <a:off x="671224" y="2941974"/>
            <a:ext cx="184731" cy="369332"/>
          </a:xfrm>
          <a:prstGeom prst="rect">
            <a:avLst/>
          </a:prstGeom>
          <a:noFill/>
        </p:spPr>
        <p:txBody>
          <a:bodyPr wrap="none" rtlCol="0">
            <a:spAutoFit/>
          </a:bodyPr>
          <a:lstStyle/>
          <a:p>
            <a:endParaRPr lang="sl-SI" dirty="0"/>
          </a:p>
        </p:txBody>
      </p:sp>
      <p:sp>
        <p:nvSpPr>
          <p:cNvPr id="4" name="PoljeZBesedilom 3">
            <a:extLst>
              <a:ext uri="{FF2B5EF4-FFF2-40B4-BE49-F238E27FC236}">
                <a16:creationId xmlns:a16="http://schemas.microsoft.com/office/drawing/2014/main" id="{7D27DD97-2044-79FC-4BB8-7BC961E4062F}"/>
              </a:ext>
            </a:extLst>
          </p:cNvPr>
          <p:cNvSpPr txBox="1"/>
          <p:nvPr/>
        </p:nvSpPr>
        <p:spPr>
          <a:xfrm>
            <a:off x="1119785" y="1456433"/>
            <a:ext cx="9332779" cy="523220"/>
          </a:xfrm>
          <a:prstGeom prst="rect">
            <a:avLst/>
          </a:prstGeom>
          <a:noFill/>
        </p:spPr>
        <p:txBody>
          <a:bodyPr wrap="square" rtlCol="0">
            <a:spAutoFit/>
          </a:bodyPr>
          <a:lstStyle/>
          <a:p>
            <a:r>
              <a:rPr lang="sl-SI" sz="2800" b="1" dirty="0">
                <a:solidFill>
                  <a:srgbClr val="034EA2"/>
                </a:solidFill>
                <a:effectLst>
                  <a:outerShdw blurRad="38100" dist="38100" dir="2700000" algn="tl">
                    <a:srgbClr val="000000">
                      <a:alpha val="43137"/>
                    </a:srgbClr>
                  </a:outerShdw>
                </a:effectLst>
                <a:latin typeface="Republika" panose="02000506040000020004" pitchFamily="2" charset="-18"/>
              </a:rPr>
              <a:t>Kazalniki</a:t>
            </a:r>
            <a:endParaRPr lang="sl-SI" sz="2800" b="1" dirty="0">
              <a:solidFill>
                <a:srgbClr val="034EA2"/>
              </a:solidFill>
              <a:latin typeface="Republica"/>
            </a:endParaRPr>
          </a:p>
        </p:txBody>
      </p:sp>
      <p:sp>
        <p:nvSpPr>
          <p:cNvPr id="5" name="PoljeZBesedilom 4">
            <a:extLst>
              <a:ext uri="{FF2B5EF4-FFF2-40B4-BE49-F238E27FC236}">
                <a16:creationId xmlns:a16="http://schemas.microsoft.com/office/drawing/2014/main" id="{C54C8410-D9B8-FA38-1833-CEBD562F95B0}"/>
              </a:ext>
            </a:extLst>
          </p:cNvPr>
          <p:cNvSpPr txBox="1"/>
          <p:nvPr/>
        </p:nvSpPr>
        <p:spPr>
          <a:xfrm>
            <a:off x="1119785" y="2386853"/>
            <a:ext cx="8797421" cy="707886"/>
          </a:xfrm>
          <a:prstGeom prst="rect">
            <a:avLst/>
          </a:prstGeom>
          <a:noFill/>
        </p:spPr>
        <p:txBody>
          <a:bodyPr wrap="square" rtlCol="0">
            <a:spAutoFit/>
          </a:bodyPr>
          <a:lstStyle/>
          <a:p>
            <a:r>
              <a:rPr lang="sl-SI" sz="2000" b="1" dirty="0">
                <a:solidFill>
                  <a:srgbClr val="034EA2"/>
                </a:solidFill>
                <a:latin typeface="Republica "/>
              </a:rPr>
              <a:t>Skupni kazalnik rezultata EECR03: </a:t>
            </a:r>
            <a:r>
              <a:rPr lang="sl-SI" sz="2000" dirty="0">
                <a:latin typeface="Republica "/>
              </a:rPr>
              <a:t>število udeležencev, ki bodo uspešno zaključili </a:t>
            </a:r>
            <a:r>
              <a:rPr lang="sl-SI" sz="2000" b="1" dirty="0">
                <a:latin typeface="Republica "/>
              </a:rPr>
              <a:t>javnoveljavne izobraževalne programe za odrasle. </a:t>
            </a:r>
            <a:endParaRPr lang="sl-SI" b="1" dirty="0"/>
          </a:p>
        </p:txBody>
      </p:sp>
      <p:graphicFrame>
        <p:nvGraphicFramePr>
          <p:cNvPr id="6" name="Tabela 5">
            <a:extLst>
              <a:ext uri="{FF2B5EF4-FFF2-40B4-BE49-F238E27FC236}">
                <a16:creationId xmlns:a16="http://schemas.microsoft.com/office/drawing/2014/main" id="{07E1B0F8-5BED-ECF7-678C-7C8DB95AF5AD}"/>
              </a:ext>
            </a:extLst>
          </p:cNvPr>
          <p:cNvGraphicFramePr>
            <a:graphicFrameLocks noGrp="1"/>
          </p:cNvGraphicFramePr>
          <p:nvPr>
            <p:extLst>
              <p:ext uri="{D42A27DB-BD31-4B8C-83A1-F6EECF244321}">
                <p14:modId xmlns:p14="http://schemas.microsoft.com/office/powerpoint/2010/main" val="2868179413"/>
              </p:ext>
            </p:extLst>
          </p:nvPr>
        </p:nvGraphicFramePr>
        <p:xfrm>
          <a:off x="1653987" y="3331419"/>
          <a:ext cx="7960658" cy="1963860"/>
        </p:xfrm>
        <a:graphic>
          <a:graphicData uri="http://schemas.openxmlformats.org/drawingml/2006/table">
            <a:tbl>
              <a:tblPr>
                <a:tableStyleId>{3C2FFA5D-87B4-456A-9821-1D502468CF0F}</a:tableStyleId>
              </a:tblPr>
              <a:tblGrid>
                <a:gridCol w="891687">
                  <a:extLst>
                    <a:ext uri="{9D8B030D-6E8A-4147-A177-3AD203B41FA5}">
                      <a16:colId xmlns:a16="http://schemas.microsoft.com/office/drawing/2014/main" val="4123006037"/>
                    </a:ext>
                  </a:extLst>
                </a:gridCol>
                <a:gridCol w="2910695">
                  <a:extLst>
                    <a:ext uri="{9D8B030D-6E8A-4147-A177-3AD203B41FA5}">
                      <a16:colId xmlns:a16="http://schemas.microsoft.com/office/drawing/2014/main" val="3698470659"/>
                    </a:ext>
                  </a:extLst>
                </a:gridCol>
                <a:gridCol w="969906">
                  <a:extLst>
                    <a:ext uri="{9D8B030D-6E8A-4147-A177-3AD203B41FA5}">
                      <a16:colId xmlns:a16="http://schemas.microsoft.com/office/drawing/2014/main" val="387833564"/>
                    </a:ext>
                  </a:extLst>
                </a:gridCol>
                <a:gridCol w="1247580">
                  <a:extLst>
                    <a:ext uri="{9D8B030D-6E8A-4147-A177-3AD203B41FA5}">
                      <a16:colId xmlns:a16="http://schemas.microsoft.com/office/drawing/2014/main" val="2385793946"/>
                    </a:ext>
                  </a:extLst>
                </a:gridCol>
                <a:gridCol w="1940790">
                  <a:extLst>
                    <a:ext uri="{9D8B030D-6E8A-4147-A177-3AD203B41FA5}">
                      <a16:colId xmlns:a16="http://schemas.microsoft.com/office/drawing/2014/main" val="4090390994"/>
                    </a:ext>
                  </a:extLst>
                </a:gridCol>
              </a:tblGrid>
              <a:tr h="654620">
                <a:tc>
                  <a:txBody>
                    <a:bodyPr/>
                    <a:lstStyle/>
                    <a:p>
                      <a:pPr marL="0" algn="l" defTabSz="914400" rtl="0" eaLnBrk="1" latinLnBrk="0" hangingPunct="1"/>
                      <a:r>
                        <a:rPr lang="nl-BE" sz="1600" b="1" kern="1200" dirty="0">
                          <a:solidFill>
                            <a:schemeClr val="accent1">
                              <a:lumMod val="50000"/>
                            </a:schemeClr>
                          </a:solidFill>
                          <a:effectLst/>
                        </a:rPr>
                        <a:t>ID</a:t>
                      </a:r>
                      <a:endParaRPr lang="sl-SI" sz="1600" b="1" kern="1200" dirty="0">
                        <a:solidFill>
                          <a:schemeClr val="accent1">
                            <a:lumMod val="50000"/>
                          </a:schemeClr>
                        </a:solidFill>
                        <a:effectLst/>
                        <a:latin typeface="+mn-lt"/>
                        <a:ea typeface="+mn-ea"/>
                        <a:cs typeface="+mn-cs"/>
                      </a:endParaRPr>
                    </a:p>
                  </a:txBody>
                  <a:tcPr marL="44450" marR="44450" marT="0" marB="0" anchor="ctr"/>
                </a:tc>
                <a:tc>
                  <a:txBody>
                    <a:bodyPr/>
                    <a:lstStyle/>
                    <a:p>
                      <a:pPr marL="0" algn="ctr" defTabSz="914400" rtl="0" eaLnBrk="1" latinLnBrk="0" hangingPunct="1"/>
                      <a:r>
                        <a:rPr lang="nl-BE" sz="1600" b="1" kern="1200" dirty="0">
                          <a:solidFill>
                            <a:schemeClr val="accent1">
                              <a:lumMod val="50000"/>
                            </a:schemeClr>
                          </a:solidFill>
                          <a:effectLst/>
                          <a:latin typeface="+mn-lt"/>
                          <a:ea typeface="+mn-ea"/>
                          <a:cs typeface="+mn-cs"/>
                        </a:rPr>
                        <a:t>Kazalnik rezultata</a:t>
                      </a:r>
                      <a:endParaRPr lang="sl-SI" sz="1600" b="1" kern="1200" dirty="0">
                        <a:solidFill>
                          <a:schemeClr val="accent1">
                            <a:lumMod val="50000"/>
                          </a:schemeClr>
                        </a:solidFill>
                        <a:effectLst/>
                        <a:latin typeface="+mn-lt"/>
                        <a:ea typeface="+mn-ea"/>
                        <a:cs typeface="+mn-cs"/>
                      </a:endParaRPr>
                    </a:p>
                  </a:txBody>
                  <a:tcPr marL="44450" marR="44450" marT="0" marB="0" anchor="ctr"/>
                </a:tc>
                <a:tc>
                  <a:txBody>
                    <a:bodyPr/>
                    <a:lstStyle/>
                    <a:p>
                      <a:pPr marL="0" algn="ctr" defTabSz="914400" rtl="0" eaLnBrk="1" latinLnBrk="0" hangingPunct="1"/>
                      <a:r>
                        <a:rPr lang="nl-BE" sz="1600" b="1" kern="1200" dirty="0">
                          <a:solidFill>
                            <a:schemeClr val="accent1">
                              <a:lumMod val="50000"/>
                            </a:schemeClr>
                          </a:solidFill>
                          <a:effectLst/>
                        </a:rPr>
                        <a:t>Merska enota</a:t>
                      </a:r>
                      <a:endParaRPr lang="sl-SI" sz="1600" b="1" kern="1200" dirty="0">
                        <a:solidFill>
                          <a:schemeClr val="accent1">
                            <a:lumMod val="50000"/>
                          </a:schemeClr>
                        </a:solidFill>
                        <a:effectLst/>
                        <a:latin typeface="+mn-lt"/>
                        <a:ea typeface="+mn-ea"/>
                        <a:cs typeface="+mn-cs"/>
                      </a:endParaRPr>
                    </a:p>
                  </a:txBody>
                  <a:tcPr marL="44450" marR="44450" marT="0" marB="0" anchor="ctr"/>
                </a:tc>
                <a:tc>
                  <a:txBody>
                    <a:bodyPr/>
                    <a:lstStyle/>
                    <a:p>
                      <a:pPr marL="0" algn="ctr" defTabSz="914400" rtl="0" eaLnBrk="1" latinLnBrk="0" hangingPunct="1"/>
                      <a:r>
                        <a:rPr lang="nl-BE" sz="1600" b="1" kern="1200">
                          <a:solidFill>
                            <a:schemeClr val="accent1">
                              <a:lumMod val="50000"/>
                            </a:schemeClr>
                          </a:solidFill>
                          <a:effectLst/>
                        </a:rPr>
                        <a:t>Kohezijska regija</a:t>
                      </a:r>
                      <a:endParaRPr lang="sl-SI" sz="1600" b="1" kern="1200">
                        <a:solidFill>
                          <a:schemeClr val="accent1">
                            <a:lumMod val="50000"/>
                          </a:schemeClr>
                        </a:solidFill>
                        <a:effectLst/>
                        <a:latin typeface="+mn-lt"/>
                        <a:ea typeface="+mn-ea"/>
                        <a:cs typeface="+mn-cs"/>
                      </a:endParaRPr>
                    </a:p>
                  </a:txBody>
                  <a:tcPr marL="44450" marR="44450" marT="0" marB="0" anchor="ctr"/>
                </a:tc>
                <a:tc>
                  <a:txBody>
                    <a:bodyPr/>
                    <a:lstStyle/>
                    <a:p>
                      <a:pPr marL="0" algn="ctr" defTabSz="914400" rtl="0" eaLnBrk="1" latinLnBrk="0" hangingPunct="1"/>
                      <a:r>
                        <a:rPr lang="nl-BE" sz="1600" b="1" kern="1200" dirty="0">
                          <a:solidFill>
                            <a:schemeClr val="accent1">
                              <a:lumMod val="50000"/>
                            </a:schemeClr>
                          </a:solidFill>
                          <a:effectLst/>
                        </a:rPr>
                        <a:t>Ciljna vrednost (skupaj)</a:t>
                      </a:r>
                      <a:endParaRPr lang="sl-SI" sz="1600" b="1" kern="1200" dirty="0">
                        <a:solidFill>
                          <a:schemeClr val="accent1">
                            <a:lumMod val="50000"/>
                          </a:schemeClr>
                        </a:solidFill>
                        <a:effectLst/>
                        <a:latin typeface="+mn-lt"/>
                        <a:ea typeface="+mn-ea"/>
                        <a:cs typeface="+mn-cs"/>
                      </a:endParaRPr>
                    </a:p>
                  </a:txBody>
                  <a:tcPr marL="44450" marR="44450" marT="0" marB="0" anchor="ctr"/>
                </a:tc>
                <a:extLst>
                  <a:ext uri="{0D108BD9-81ED-4DB2-BD59-A6C34878D82A}">
                    <a16:rowId xmlns:a16="http://schemas.microsoft.com/office/drawing/2014/main" val="4070972764"/>
                  </a:ext>
                </a:extLst>
              </a:tr>
              <a:tr h="654620">
                <a:tc>
                  <a:txBody>
                    <a:bodyPr/>
                    <a:lstStyle/>
                    <a:p>
                      <a:pPr marL="0" algn="l" defTabSz="914400" rtl="0" eaLnBrk="1" latinLnBrk="0" hangingPunct="1"/>
                      <a:r>
                        <a:rPr lang="nl-BE" sz="1600" b="0" kern="1200" dirty="0">
                          <a:solidFill>
                            <a:schemeClr val="tx2">
                              <a:lumMod val="75000"/>
                            </a:schemeClr>
                          </a:solidFill>
                          <a:effectLst/>
                        </a:rPr>
                        <a:t>EECR03</a:t>
                      </a:r>
                      <a:endParaRPr lang="sl-SI" sz="1600" b="0" kern="1200" dirty="0">
                        <a:solidFill>
                          <a:schemeClr val="tx2">
                            <a:lumMod val="75000"/>
                          </a:schemeClr>
                        </a:solidFill>
                        <a:effectLst/>
                        <a:latin typeface="+mn-lt"/>
                        <a:ea typeface="+mn-ea"/>
                        <a:cs typeface="+mn-cs"/>
                      </a:endParaRPr>
                    </a:p>
                  </a:txBody>
                  <a:tcPr marL="44450" marR="44450" marT="0" marB="0" anchor="ctr">
                    <a:solidFill>
                      <a:srgbClr val="E6F0F9"/>
                    </a:solidFill>
                  </a:tcPr>
                </a:tc>
                <a:tc>
                  <a:txBody>
                    <a:bodyPr/>
                    <a:lstStyle/>
                    <a:p>
                      <a:r>
                        <a:rPr lang="nl-BE" sz="1600" b="0" kern="1200" dirty="0">
                          <a:solidFill>
                            <a:schemeClr val="tx2">
                              <a:lumMod val="75000"/>
                            </a:schemeClr>
                          </a:solidFill>
                          <a:effectLst/>
                        </a:rPr>
                        <a:t>Udeleženci, ki po zaključku sodelovanja pridobijo kvalifikacijo</a:t>
                      </a:r>
                      <a:endParaRPr lang="sl-SI" sz="1600" b="0" kern="1200" dirty="0">
                        <a:solidFill>
                          <a:schemeClr val="tx2">
                            <a:lumMod val="75000"/>
                          </a:schemeClr>
                        </a:solidFill>
                        <a:effectLst/>
                        <a:latin typeface="+mn-lt"/>
                        <a:ea typeface="+mn-ea"/>
                        <a:cs typeface="+mn-cs"/>
                      </a:endParaRPr>
                    </a:p>
                  </a:txBody>
                  <a:tcPr marL="44450" marR="44450" marT="0" marB="0" anchor="ctr">
                    <a:solidFill>
                      <a:srgbClr val="E6F0F9"/>
                    </a:solidFill>
                  </a:tcPr>
                </a:tc>
                <a:tc>
                  <a:txBody>
                    <a:bodyPr/>
                    <a:lstStyle/>
                    <a:p>
                      <a:pPr algn="ctr"/>
                      <a:r>
                        <a:rPr lang="nl-BE" sz="1600" b="0" kern="1200">
                          <a:solidFill>
                            <a:schemeClr val="tx2">
                              <a:lumMod val="75000"/>
                            </a:schemeClr>
                          </a:solidFill>
                          <a:effectLst/>
                        </a:rPr>
                        <a:t>Število</a:t>
                      </a:r>
                      <a:endParaRPr lang="sl-SI" sz="1600" b="0" kern="1200">
                        <a:solidFill>
                          <a:schemeClr val="tx2">
                            <a:lumMod val="75000"/>
                          </a:schemeClr>
                        </a:solidFill>
                        <a:effectLst/>
                        <a:latin typeface="+mn-lt"/>
                        <a:ea typeface="+mn-ea"/>
                        <a:cs typeface="+mn-cs"/>
                      </a:endParaRPr>
                    </a:p>
                  </a:txBody>
                  <a:tcPr marL="44450" marR="44450" marT="0" marB="0" anchor="ctr">
                    <a:solidFill>
                      <a:srgbClr val="E6F0F9"/>
                    </a:solidFill>
                  </a:tcPr>
                </a:tc>
                <a:tc>
                  <a:txBody>
                    <a:bodyPr/>
                    <a:lstStyle/>
                    <a:p>
                      <a:pPr algn="ctr"/>
                      <a:r>
                        <a:rPr lang="sl-SI" sz="1600" b="0" kern="1200">
                          <a:solidFill>
                            <a:schemeClr val="tx2">
                              <a:lumMod val="75000"/>
                            </a:schemeClr>
                          </a:solidFill>
                          <a:effectLst/>
                        </a:rPr>
                        <a:t>KRVS</a:t>
                      </a:r>
                      <a:endParaRPr lang="sl-SI" sz="1600" b="0" kern="1200">
                        <a:solidFill>
                          <a:schemeClr val="tx2">
                            <a:lumMod val="75000"/>
                          </a:schemeClr>
                        </a:solidFill>
                        <a:effectLst/>
                        <a:latin typeface="+mn-lt"/>
                        <a:ea typeface="+mn-ea"/>
                        <a:cs typeface="+mn-cs"/>
                      </a:endParaRPr>
                    </a:p>
                  </a:txBody>
                  <a:tcPr marL="44450" marR="44450" marT="0" marB="0" anchor="ctr">
                    <a:solidFill>
                      <a:srgbClr val="E6F0F9"/>
                    </a:solidFill>
                  </a:tcPr>
                </a:tc>
                <a:tc>
                  <a:txBody>
                    <a:bodyPr/>
                    <a:lstStyle/>
                    <a:p>
                      <a:pPr algn="ctr"/>
                      <a:r>
                        <a:rPr lang="nl-BE" sz="1600" b="1" kern="1200" dirty="0">
                          <a:solidFill>
                            <a:schemeClr val="accent2">
                              <a:lumMod val="75000"/>
                            </a:schemeClr>
                          </a:solidFill>
                          <a:effectLst/>
                        </a:rPr>
                        <a:t>3.510</a:t>
                      </a:r>
                      <a:endParaRPr lang="sl-SI" sz="1600" b="1" kern="1200" dirty="0">
                        <a:solidFill>
                          <a:schemeClr val="accent2">
                            <a:lumMod val="75000"/>
                          </a:schemeClr>
                        </a:solidFill>
                        <a:effectLst/>
                        <a:latin typeface="+mn-lt"/>
                        <a:ea typeface="+mn-ea"/>
                        <a:cs typeface="+mn-cs"/>
                      </a:endParaRPr>
                    </a:p>
                  </a:txBody>
                  <a:tcPr marL="44450" marR="44450" marT="0" marB="0" anchor="ctr">
                    <a:solidFill>
                      <a:srgbClr val="E6F0F9"/>
                    </a:solidFill>
                  </a:tcPr>
                </a:tc>
                <a:extLst>
                  <a:ext uri="{0D108BD9-81ED-4DB2-BD59-A6C34878D82A}">
                    <a16:rowId xmlns:a16="http://schemas.microsoft.com/office/drawing/2014/main" val="1959781335"/>
                  </a:ext>
                </a:extLst>
              </a:tr>
              <a:tr h="654620">
                <a:tc>
                  <a:txBody>
                    <a:bodyPr/>
                    <a:lstStyle/>
                    <a:p>
                      <a:pPr marL="0" algn="l" defTabSz="914400" rtl="0" eaLnBrk="1" latinLnBrk="0" hangingPunct="1"/>
                      <a:r>
                        <a:rPr lang="nl-BE" sz="1600" b="0" kern="1200" dirty="0">
                          <a:solidFill>
                            <a:schemeClr val="tx2">
                              <a:lumMod val="75000"/>
                            </a:schemeClr>
                          </a:solidFill>
                          <a:effectLst/>
                        </a:rPr>
                        <a:t>EECR03</a:t>
                      </a:r>
                      <a:endParaRPr lang="sl-SI" sz="1600" b="0" kern="1200" dirty="0">
                        <a:solidFill>
                          <a:schemeClr val="tx2">
                            <a:lumMod val="75000"/>
                          </a:schemeClr>
                        </a:solidFill>
                        <a:effectLst/>
                        <a:latin typeface="+mn-lt"/>
                        <a:ea typeface="+mn-ea"/>
                        <a:cs typeface="+mn-cs"/>
                      </a:endParaRPr>
                    </a:p>
                  </a:txBody>
                  <a:tcPr marL="44450" marR="44450" marT="0" marB="0" anchor="ctr">
                    <a:solidFill>
                      <a:schemeClr val="accent1">
                        <a:lumMod val="40000"/>
                        <a:lumOff val="60000"/>
                      </a:schemeClr>
                    </a:solidFill>
                  </a:tcPr>
                </a:tc>
                <a:tc>
                  <a:txBody>
                    <a:bodyPr/>
                    <a:lstStyle/>
                    <a:p>
                      <a:r>
                        <a:rPr lang="nl-BE" sz="1600" b="0" kern="1200" dirty="0">
                          <a:solidFill>
                            <a:schemeClr val="tx2">
                              <a:lumMod val="75000"/>
                            </a:schemeClr>
                          </a:solidFill>
                          <a:effectLst/>
                        </a:rPr>
                        <a:t>Udeleženci, ki po zaključku sodelovanja pridobijo kvalifikacijo</a:t>
                      </a:r>
                      <a:endParaRPr lang="sl-SI" sz="1600" b="0" kern="1200" dirty="0">
                        <a:solidFill>
                          <a:schemeClr val="tx2">
                            <a:lumMod val="75000"/>
                          </a:schemeClr>
                        </a:solidFill>
                        <a:effectLst/>
                        <a:latin typeface="+mn-lt"/>
                        <a:ea typeface="+mn-ea"/>
                        <a:cs typeface="+mn-cs"/>
                      </a:endParaRPr>
                    </a:p>
                  </a:txBody>
                  <a:tcPr marL="44450" marR="44450" marT="0" marB="0" anchor="ctr">
                    <a:solidFill>
                      <a:schemeClr val="accent1">
                        <a:lumMod val="40000"/>
                        <a:lumOff val="60000"/>
                      </a:schemeClr>
                    </a:solidFill>
                  </a:tcPr>
                </a:tc>
                <a:tc>
                  <a:txBody>
                    <a:bodyPr/>
                    <a:lstStyle/>
                    <a:p>
                      <a:pPr algn="ctr"/>
                      <a:r>
                        <a:rPr lang="nl-BE" sz="1600" b="0" kern="1200">
                          <a:solidFill>
                            <a:schemeClr val="tx2">
                              <a:lumMod val="75000"/>
                            </a:schemeClr>
                          </a:solidFill>
                          <a:effectLst/>
                        </a:rPr>
                        <a:t>Število</a:t>
                      </a:r>
                      <a:endParaRPr lang="sl-SI" sz="1600" b="0" kern="1200">
                        <a:solidFill>
                          <a:schemeClr val="tx2">
                            <a:lumMod val="75000"/>
                          </a:schemeClr>
                        </a:solidFill>
                        <a:effectLst/>
                        <a:latin typeface="+mn-lt"/>
                        <a:ea typeface="+mn-ea"/>
                        <a:cs typeface="+mn-cs"/>
                      </a:endParaRPr>
                    </a:p>
                  </a:txBody>
                  <a:tcPr marL="44450" marR="44450" marT="0" marB="0" anchor="ctr">
                    <a:solidFill>
                      <a:schemeClr val="accent1">
                        <a:lumMod val="40000"/>
                        <a:lumOff val="60000"/>
                      </a:schemeClr>
                    </a:solidFill>
                  </a:tcPr>
                </a:tc>
                <a:tc>
                  <a:txBody>
                    <a:bodyPr/>
                    <a:lstStyle/>
                    <a:p>
                      <a:pPr algn="ctr"/>
                      <a:r>
                        <a:rPr lang="sl-SI" sz="1600" b="0" kern="1200">
                          <a:solidFill>
                            <a:schemeClr val="tx2">
                              <a:lumMod val="75000"/>
                            </a:schemeClr>
                          </a:solidFill>
                          <a:effectLst/>
                        </a:rPr>
                        <a:t>KRZS</a:t>
                      </a:r>
                      <a:endParaRPr lang="sl-SI" sz="1600" b="0" kern="1200">
                        <a:solidFill>
                          <a:schemeClr val="tx2">
                            <a:lumMod val="75000"/>
                          </a:schemeClr>
                        </a:solidFill>
                        <a:effectLst/>
                        <a:latin typeface="+mn-lt"/>
                        <a:ea typeface="+mn-ea"/>
                        <a:cs typeface="+mn-cs"/>
                      </a:endParaRPr>
                    </a:p>
                  </a:txBody>
                  <a:tcPr marL="44450" marR="44450" marT="0" marB="0" anchor="ctr">
                    <a:solidFill>
                      <a:schemeClr val="accent1">
                        <a:lumMod val="40000"/>
                        <a:lumOff val="60000"/>
                      </a:schemeClr>
                    </a:solidFill>
                  </a:tcPr>
                </a:tc>
                <a:tc>
                  <a:txBody>
                    <a:bodyPr/>
                    <a:lstStyle/>
                    <a:p>
                      <a:pPr algn="ctr"/>
                      <a:r>
                        <a:rPr lang="nl-BE" sz="1600" b="1" kern="1200" dirty="0">
                          <a:solidFill>
                            <a:schemeClr val="accent2">
                              <a:lumMod val="75000"/>
                            </a:schemeClr>
                          </a:solidFill>
                          <a:effectLst/>
                        </a:rPr>
                        <a:t>2.340</a:t>
                      </a:r>
                      <a:endParaRPr lang="sl-SI" sz="1600" b="1" kern="1200" dirty="0">
                        <a:solidFill>
                          <a:schemeClr val="accent2">
                            <a:lumMod val="75000"/>
                          </a:schemeClr>
                        </a:solidFill>
                        <a:effectLst/>
                        <a:latin typeface="+mn-lt"/>
                        <a:ea typeface="+mn-ea"/>
                        <a:cs typeface="+mn-cs"/>
                      </a:endParaRPr>
                    </a:p>
                  </a:txBody>
                  <a:tcPr marL="44450" marR="44450" marT="0" marB="0" anchor="ctr">
                    <a:solidFill>
                      <a:schemeClr val="accent1">
                        <a:lumMod val="40000"/>
                        <a:lumOff val="60000"/>
                      </a:schemeClr>
                    </a:solidFill>
                  </a:tcPr>
                </a:tc>
                <a:extLst>
                  <a:ext uri="{0D108BD9-81ED-4DB2-BD59-A6C34878D82A}">
                    <a16:rowId xmlns:a16="http://schemas.microsoft.com/office/drawing/2014/main" val="3232478473"/>
                  </a:ext>
                </a:extLst>
              </a:tr>
            </a:tbl>
          </a:graphicData>
        </a:graphic>
      </p:graphicFrame>
      <p:sp>
        <p:nvSpPr>
          <p:cNvPr id="7" name="Elipsa 6">
            <a:extLst>
              <a:ext uri="{FF2B5EF4-FFF2-40B4-BE49-F238E27FC236}">
                <a16:creationId xmlns:a16="http://schemas.microsoft.com/office/drawing/2014/main" id="{B7F20A1D-20A8-B31C-CA6A-C040AC91F01B}"/>
              </a:ext>
            </a:extLst>
          </p:cNvPr>
          <p:cNvSpPr/>
          <p:nvPr/>
        </p:nvSpPr>
        <p:spPr>
          <a:xfrm>
            <a:off x="8042459" y="5343286"/>
            <a:ext cx="1409414" cy="69439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b="1" dirty="0">
                <a:solidFill>
                  <a:schemeClr val="bg1"/>
                </a:solidFill>
              </a:rPr>
              <a:t>5.850</a:t>
            </a:r>
          </a:p>
        </p:txBody>
      </p:sp>
    </p:spTree>
    <p:extLst>
      <p:ext uri="{BB962C8B-B14F-4D97-AF65-F5344CB8AC3E}">
        <p14:creationId xmlns:p14="http://schemas.microsoft.com/office/powerpoint/2010/main" val="4066569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Slika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8389" y="446687"/>
            <a:ext cx="3852909" cy="808321"/>
          </a:xfrm>
          <a:prstGeom prst="rect">
            <a:avLst/>
          </a:prstGeom>
        </p:spPr>
      </p:pic>
      <p:pic>
        <p:nvPicPr>
          <p:cNvPr id="1028" name="Picture 4" descr="Logo image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479418"/>
            <a:ext cx="1504335" cy="739420"/>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Kolenski povezovalnik 14"/>
          <p:cNvCxnSpPr>
            <a:cxnSpLocks/>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 name="PoljeZBesedilom 2">
            <a:extLst>
              <a:ext uri="{FF2B5EF4-FFF2-40B4-BE49-F238E27FC236}">
                <a16:creationId xmlns:a16="http://schemas.microsoft.com/office/drawing/2014/main" id="{6492C7EF-9046-BCFE-F42B-2B46E9A3FAC6}"/>
              </a:ext>
            </a:extLst>
          </p:cNvPr>
          <p:cNvSpPr txBox="1"/>
          <p:nvPr/>
        </p:nvSpPr>
        <p:spPr>
          <a:xfrm>
            <a:off x="671224" y="2941974"/>
            <a:ext cx="184731" cy="369332"/>
          </a:xfrm>
          <a:prstGeom prst="rect">
            <a:avLst/>
          </a:prstGeom>
          <a:noFill/>
        </p:spPr>
        <p:txBody>
          <a:bodyPr wrap="none" rtlCol="0">
            <a:spAutoFit/>
          </a:bodyPr>
          <a:lstStyle/>
          <a:p>
            <a:endParaRPr lang="sl-SI" dirty="0"/>
          </a:p>
        </p:txBody>
      </p:sp>
      <p:sp>
        <p:nvSpPr>
          <p:cNvPr id="2" name="PoljeZBesedilom 1">
            <a:extLst>
              <a:ext uri="{FF2B5EF4-FFF2-40B4-BE49-F238E27FC236}">
                <a16:creationId xmlns:a16="http://schemas.microsoft.com/office/drawing/2014/main" id="{995B5A1F-5698-AA91-7C84-948DA013FD59}"/>
              </a:ext>
            </a:extLst>
          </p:cNvPr>
          <p:cNvSpPr txBox="1"/>
          <p:nvPr/>
        </p:nvSpPr>
        <p:spPr>
          <a:xfrm>
            <a:off x="1119785" y="1474188"/>
            <a:ext cx="9332779" cy="523220"/>
          </a:xfrm>
          <a:prstGeom prst="rect">
            <a:avLst/>
          </a:prstGeom>
          <a:noFill/>
        </p:spPr>
        <p:txBody>
          <a:bodyPr wrap="square" rtlCol="0">
            <a:spAutoFit/>
          </a:bodyPr>
          <a:lstStyle/>
          <a:p>
            <a:r>
              <a:rPr lang="sl-SI" sz="2800" b="1" dirty="0">
                <a:solidFill>
                  <a:srgbClr val="034EA2"/>
                </a:solidFill>
                <a:effectLst>
                  <a:outerShdw blurRad="38100" dist="38100" dir="2700000" algn="tl">
                    <a:srgbClr val="000000">
                      <a:alpha val="43137"/>
                    </a:srgbClr>
                  </a:outerShdw>
                </a:effectLst>
                <a:latin typeface="Republika" panose="02000506040000020004" pitchFamily="2" charset="-18"/>
              </a:rPr>
              <a:t>Kazalniki po statističnih regijah</a:t>
            </a:r>
            <a:endParaRPr lang="sl-SI" sz="2800" b="1" dirty="0">
              <a:solidFill>
                <a:srgbClr val="034EA2"/>
              </a:solidFill>
              <a:latin typeface="Republica"/>
            </a:endParaRPr>
          </a:p>
        </p:txBody>
      </p:sp>
      <p:graphicFrame>
        <p:nvGraphicFramePr>
          <p:cNvPr id="6" name="Tabela 5">
            <a:extLst>
              <a:ext uri="{FF2B5EF4-FFF2-40B4-BE49-F238E27FC236}">
                <a16:creationId xmlns:a16="http://schemas.microsoft.com/office/drawing/2014/main" id="{E28F2684-608C-2FD4-D5E6-F76F296C41F8}"/>
              </a:ext>
            </a:extLst>
          </p:cNvPr>
          <p:cNvGraphicFramePr>
            <a:graphicFrameLocks noGrp="1"/>
          </p:cNvGraphicFramePr>
          <p:nvPr>
            <p:extLst>
              <p:ext uri="{D42A27DB-BD31-4B8C-83A1-F6EECF244321}">
                <p14:modId xmlns:p14="http://schemas.microsoft.com/office/powerpoint/2010/main" val="53181841"/>
              </p:ext>
            </p:extLst>
          </p:nvPr>
        </p:nvGraphicFramePr>
        <p:xfrm>
          <a:off x="2109946" y="4915566"/>
          <a:ext cx="7471083" cy="1282213"/>
        </p:xfrm>
        <a:graphic>
          <a:graphicData uri="http://schemas.openxmlformats.org/drawingml/2006/table">
            <a:tbl>
              <a:tblPr firstRow="1" firstCol="1" bandRow="1">
                <a:tableStyleId>{3C2FFA5D-87B4-456A-9821-1D502468CF0F}</a:tableStyleId>
              </a:tblPr>
              <a:tblGrid>
                <a:gridCol w="1231755">
                  <a:extLst>
                    <a:ext uri="{9D8B030D-6E8A-4147-A177-3AD203B41FA5}">
                      <a16:colId xmlns:a16="http://schemas.microsoft.com/office/drawing/2014/main" val="1607804167"/>
                    </a:ext>
                  </a:extLst>
                </a:gridCol>
                <a:gridCol w="1231755">
                  <a:extLst>
                    <a:ext uri="{9D8B030D-6E8A-4147-A177-3AD203B41FA5}">
                      <a16:colId xmlns:a16="http://schemas.microsoft.com/office/drawing/2014/main" val="3324458997"/>
                    </a:ext>
                  </a:extLst>
                </a:gridCol>
                <a:gridCol w="1232626">
                  <a:extLst>
                    <a:ext uri="{9D8B030D-6E8A-4147-A177-3AD203B41FA5}">
                      <a16:colId xmlns:a16="http://schemas.microsoft.com/office/drawing/2014/main" val="2043568574"/>
                    </a:ext>
                  </a:extLst>
                </a:gridCol>
                <a:gridCol w="1232626">
                  <a:extLst>
                    <a:ext uri="{9D8B030D-6E8A-4147-A177-3AD203B41FA5}">
                      <a16:colId xmlns:a16="http://schemas.microsoft.com/office/drawing/2014/main" val="1464911073"/>
                    </a:ext>
                  </a:extLst>
                </a:gridCol>
                <a:gridCol w="1214755">
                  <a:extLst>
                    <a:ext uri="{9D8B030D-6E8A-4147-A177-3AD203B41FA5}">
                      <a16:colId xmlns:a16="http://schemas.microsoft.com/office/drawing/2014/main" val="3235084267"/>
                    </a:ext>
                  </a:extLst>
                </a:gridCol>
                <a:gridCol w="1327566">
                  <a:extLst>
                    <a:ext uri="{9D8B030D-6E8A-4147-A177-3AD203B41FA5}">
                      <a16:colId xmlns:a16="http://schemas.microsoft.com/office/drawing/2014/main" val="1977271829"/>
                    </a:ext>
                  </a:extLst>
                </a:gridCol>
              </a:tblGrid>
              <a:tr h="254213">
                <a:tc>
                  <a:txBody>
                    <a:bodyPr/>
                    <a:lstStyle/>
                    <a:p>
                      <a:pPr marL="0" algn="ctr" defTabSz="914400" rtl="0" eaLnBrk="1" latinLnBrk="0" hangingPunct="1"/>
                      <a:r>
                        <a:rPr lang="sl-SI" sz="1400" b="1" kern="1200" dirty="0">
                          <a:solidFill>
                            <a:schemeClr val="accent1">
                              <a:lumMod val="50000"/>
                            </a:schemeClr>
                          </a:solidFill>
                          <a:effectLst/>
                          <a:latin typeface="+mn-lt"/>
                          <a:ea typeface="+mn-ea"/>
                          <a:cs typeface="+mn-cs"/>
                        </a:rPr>
                        <a:t>Velikost regije</a:t>
                      </a:r>
                    </a:p>
                  </a:txBody>
                  <a:tcPr marL="68580" marR="68580" marT="0" marB="0" anchor="ctr">
                    <a:lnB w="12700" cap="flat" cmpd="sng" algn="ctr">
                      <a:noFill/>
                      <a:prstDash val="solid"/>
                      <a:miter lim="800000"/>
                    </a:lnB>
                    <a:solidFill>
                      <a:schemeClr val="accent1">
                        <a:lumMod val="60000"/>
                        <a:lumOff val="40000"/>
                      </a:schemeClr>
                    </a:solidFill>
                  </a:tcPr>
                </a:tc>
                <a:tc gridSpan="2">
                  <a:txBody>
                    <a:bodyPr/>
                    <a:lstStyle/>
                    <a:p>
                      <a:pPr marL="0" algn="ctr" defTabSz="914400" rtl="0" eaLnBrk="1" latinLnBrk="0" hangingPunct="1"/>
                      <a:r>
                        <a:rPr lang="sl-SI" sz="1400" b="1" kern="1200" dirty="0">
                          <a:solidFill>
                            <a:schemeClr val="accent1">
                              <a:lumMod val="50000"/>
                            </a:schemeClr>
                          </a:solidFill>
                          <a:effectLst/>
                          <a:latin typeface="+mn-lt"/>
                          <a:ea typeface="+mn-ea"/>
                          <a:cs typeface="+mn-cs"/>
                        </a:rPr>
                        <a:t>Veliki regiji</a:t>
                      </a:r>
                    </a:p>
                  </a:txBody>
                  <a:tcPr marL="68580" marR="68580" marT="0" marB="0" anchor="ctr">
                    <a:lnB w="12700" cap="flat" cmpd="sng" algn="ctr">
                      <a:noFill/>
                      <a:prstDash val="solid"/>
                      <a:miter lim="800000"/>
                    </a:lnB>
                    <a:solidFill>
                      <a:schemeClr val="accent1">
                        <a:lumMod val="60000"/>
                        <a:lumOff val="40000"/>
                      </a:schemeClr>
                    </a:solidFill>
                  </a:tcPr>
                </a:tc>
                <a:tc hMerge="1">
                  <a:txBody>
                    <a:bodyPr/>
                    <a:lstStyle/>
                    <a:p>
                      <a:endParaRPr lang="sl-SI"/>
                    </a:p>
                  </a:txBody>
                  <a:tcPr/>
                </a:tc>
                <a:tc gridSpan="2">
                  <a:txBody>
                    <a:bodyPr/>
                    <a:lstStyle/>
                    <a:p>
                      <a:pPr marL="0" algn="ctr" defTabSz="914400" rtl="0" eaLnBrk="1" latinLnBrk="0" hangingPunct="1"/>
                      <a:r>
                        <a:rPr lang="sl-SI" sz="1400" b="1" kern="1200" dirty="0">
                          <a:solidFill>
                            <a:schemeClr val="accent1">
                              <a:lumMod val="50000"/>
                            </a:schemeClr>
                          </a:solidFill>
                          <a:effectLst/>
                          <a:latin typeface="+mn-lt"/>
                          <a:ea typeface="+mn-ea"/>
                          <a:cs typeface="+mn-cs"/>
                        </a:rPr>
                        <a:t>Srednji regiji</a:t>
                      </a:r>
                    </a:p>
                  </a:txBody>
                  <a:tcPr marL="68580" marR="68580" marT="0" marB="0" anchor="ctr">
                    <a:lnR>
                      <a:noFill/>
                    </a:lnR>
                    <a:lnB w="12700" cap="flat" cmpd="sng" algn="ctr">
                      <a:noFill/>
                      <a:prstDash val="solid"/>
                      <a:miter lim="800000"/>
                    </a:lnB>
                    <a:solidFill>
                      <a:schemeClr val="accent1">
                        <a:lumMod val="60000"/>
                        <a:lumOff val="40000"/>
                      </a:schemeClr>
                    </a:solidFill>
                  </a:tcPr>
                </a:tc>
                <a:tc hMerge="1">
                  <a:txBody>
                    <a:bodyPr/>
                    <a:lstStyle/>
                    <a:p>
                      <a:endParaRPr lang="sl-SI"/>
                    </a:p>
                  </a:txBody>
                  <a:tcPr/>
                </a:tc>
                <a:tc rowSpan="2">
                  <a:txBody>
                    <a:bodyPr/>
                    <a:lstStyle/>
                    <a:p>
                      <a:pPr algn="ctr"/>
                      <a:r>
                        <a:rPr lang="sl-SI" sz="1400" b="1" kern="1200">
                          <a:solidFill>
                            <a:schemeClr val="accent1">
                              <a:lumMod val="50000"/>
                            </a:schemeClr>
                          </a:solidFill>
                          <a:effectLst/>
                          <a:latin typeface="+mn-lt"/>
                          <a:ea typeface="+mn-ea"/>
                          <a:cs typeface="+mn-cs"/>
                        </a:rPr>
                        <a:t>Skupaj KRZS</a:t>
                      </a:r>
                      <a:endParaRPr lang="sl-SI" sz="1400" b="1" kern="1200" dirty="0">
                        <a:solidFill>
                          <a:schemeClr val="accent1">
                            <a:lumMod val="50000"/>
                          </a:schemeClr>
                        </a:solidFill>
                        <a:effectLst/>
                        <a:latin typeface="+mn-lt"/>
                        <a:ea typeface="+mn-ea"/>
                        <a:cs typeface="+mn-cs"/>
                      </a:endParaRPr>
                    </a:p>
                  </a:txBody>
                  <a:tcPr marL="68580" marR="68580" marT="0" marB="0" anchor="ctr">
                    <a:lnL>
                      <a:noFill/>
                    </a:lnL>
                    <a:lnR w="6350" cap="flat" cmpd="sng" algn="ctr">
                      <a:noFill/>
                      <a:prstDash val="solid"/>
                      <a:miter lim="800000"/>
                    </a:lnR>
                    <a:lnT w="6350" cap="flat" cmpd="sng" algn="ctr">
                      <a:noFill/>
                      <a:prstDash val="solid"/>
                      <a:miter lim="800000"/>
                    </a:lnT>
                    <a:lnB w="12700" cap="flat" cmpd="sng" algn="ctr">
                      <a:noFill/>
                      <a:prstDash val="solid"/>
                      <a:miter lim="800000"/>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3871765924"/>
                  </a:ext>
                </a:extLst>
              </a:tr>
              <a:tr h="514000">
                <a:tc>
                  <a:txBody>
                    <a:bodyPr/>
                    <a:lstStyle/>
                    <a:p>
                      <a:pPr marL="0" algn="l" defTabSz="914400" rtl="0" eaLnBrk="1" latinLnBrk="0" hangingPunct="1"/>
                      <a:r>
                        <a:rPr lang="sl-SI" sz="1400" b="1" kern="1200" dirty="0">
                          <a:solidFill>
                            <a:schemeClr val="accent1">
                              <a:lumMod val="50000"/>
                            </a:schemeClr>
                          </a:solidFill>
                          <a:effectLst/>
                          <a:latin typeface="+mn-lt"/>
                          <a:ea typeface="+mn-ea"/>
                          <a:cs typeface="+mn-cs"/>
                        </a:rPr>
                        <a:t>Statistična regija</a:t>
                      </a:r>
                    </a:p>
                  </a:txBody>
                  <a:tcPr marL="68580" marR="68580" marT="0" marB="0" anchor="ctr">
                    <a:lnL w="6350" cap="flat" cmpd="sng" algn="ctr">
                      <a:noFill/>
                      <a:prstDash val="solid"/>
                      <a:miter lim="800000"/>
                    </a:lnL>
                    <a:lnR w="12700" cap="flat" cmpd="sng" algn="ctr">
                      <a:noFill/>
                      <a:prstDash val="solid"/>
                      <a:miter lim="800000"/>
                    </a:lnR>
                    <a:lnT w="1270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E6F0F9">
                        <a:alpha val="40000"/>
                      </a:srgbClr>
                    </a:solidFill>
                  </a:tcPr>
                </a:tc>
                <a:tc>
                  <a:txBody>
                    <a:bodyPr/>
                    <a:lstStyle/>
                    <a:p>
                      <a:pPr marL="0" algn="ctr" defTabSz="914400" rtl="0" eaLnBrk="1" latinLnBrk="0" hangingPunct="1"/>
                      <a:r>
                        <a:rPr lang="sl-SI" sz="1400" b="0" kern="1200" dirty="0">
                          <a:solidFill>
                            <a:schemeClr val="tx2">
                              <a:lumMod val="75000"/>
                            </a:schemeClr>
                          </a:solidFill>
                          <a:effectLst/>
                          <a:latin typeface="+mn-lt"/>
                          <a:ea typeface="+mn-ea"/>
                          <a:cs typeface="+mn-cs"/>
                        </a:rPr>
                        <a:t>Gorenjska</a:t>
                      </a:r>
                    </a:p>
                  </a:txBody>
                  <a:tcPr marL="68580" marR="68580" marT="0" marB="0" anchor="ctr">
                    <a:lnL w="12700" cap="flat" cmpd="sng" algn="ctr">
                      <a:noFill/>
                      <a:prstDash val="solid"/>
                      <a:miter lim="800000"/>
                    </a:lnL>
                    <a:lnR w="6350" cap="flat" cmpd="sng" algn="ctr">
                      <a:noFill/>
                      <a:prstDash val="solid"/>
                      <a:miter lim="800000"/>
                    </a:lnR>
                    <a:lnT w="1270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E6F0F9">
                        <a:alpha val="40000"/>
                      </a:srgbClr>
                    </a:solidFill>
                  </a:tcPr>
                </a:tc>
                <a:tc>
                  <a:txBody>
                    <a:bodyPr/>
                    <a:lstStyle/>
                    <a:p>
                      <a:pPr marL="0" algn="ctr" defTabSz="914400" rtl="0" eaLnBrk="1" latinLnBrk="0" hangingPunct="1"/>
                      <a:r>
                        <a:rPr lang="sl-SI" sz="1400" b="0" kern="1200" dirty="0">
                          <a:solidFill>
                            <a:schemeClr val="tx2">
                              <a:lumMod val="75000"/>
                            </a:schemeClr>
                          </a:solidFill>
                          <a:effectLst/>
                          <a:latin typeface="+mn-lt"/>
                          <a:ea typeface="+mn-ea"/>
                          <a:cs typeface="+mn-cs"/>
                        </a:rPr>
                        <a:t>Osrednje-slovenska</a:t>
                      </a:r>
                    </a:p>
                  </a:txBody>
                  <a:tcPr marL="68580" marR="68580" marT="0" marB="0" anchor="ctr">
                    <a:lnL w="6350" cap="flat" cmpd="sng" algn="ctr">
                      <a:noFill/>
                      <a:prstDash val="solid"/>
                      <a:miter lim="800000"/>
                    </a:lnL>
                    <a:lnR w="6350" cap="flat" cmpd="sng" algn="ctr">
                      <a:noFill/>
                      <a:prstDash val="solid"/>
                      <a:miter lim="800000"/>
                    </a:lnR>
                    <a:lnT w="1270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E6F0F9">
                        <a:alpha val="40000"/>
                      </a:srgbClr>
                    </a:solidFill>
                  </a:tcPr>
                </a:tc>
                <a:tc>
                  <a:txBody>
                    <a:bodyPr/>
                    <a:lstStyle/>
                    <a:p>
                      <a:pPr marL="0" algn="ctr" defTabSz="914400" rtl="0" eaLnBrk="1" latinLnBrk="0" hangingPunct="1"/>
                      <a:r>
                        <a:rPr lang="sl-SI" sz="1400" b="0" kern="1200" dirty="0">
                          <a:solidFill>
                            <a:schemeClr val="tx2">
                              <a:lumMod val="75000"/>
                            </a:schemeClr>
                          </a:solidFill>
                          <a:effectLst/>
                          <a:latin typeface="+mn-lt"/>
                          <a:ea typeface="+mn-ea"/>
                          <a:cs typeface="+mn-cs"/>
                        </a:rPr>
                        <a:t>Goriška</a:t>
                      </a:r>
                    </a:p>
                  </a:txBody>
                  <a:tcPr marL="68580" marR="68580" marT="0" marB="0" anchor="ctr">
                    <a:lnL w="6350" cap="flat" cmpd="sng" algn="ctr">
                      <a:noFill/>
                      <a:prstDash val="solid"/>
                      <a:miter lim="800000"/>
                    </a:lnL>
                    <a:lnR w="6350" cap="flat" cmpd="sng" algn="ctr">
                      <a:noFill/>
                      <a:prstDash val="solid"/>
                      <a:miter lim="800000"/>
                    </a:lnR>
                    <a:lnT w="1270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E6F0F9">
                        <a:alpha val="40000"/>
                      </a:srgbClr>
                    </a:solidFill>
                  </a:tcPr>
                </a:tc>
                <a:tc>
                  <a:txBody>
                    <a:bodyPr/>
                    <a:lstStyle/>
                    <a:p>
                      <a:pPr marL="0" algn="ctr" defTabSz="914400" rtl="0" eaLnBrk="1" latinLnBrk="0" hangingPunct="1"/>
                      <a:r>
                        <a:rPr lang="sl-SI" sz="1400" b="0" kern="1200" dirty="0">
                          <a:solidFill>
                            <a:schemeClr val="tx2">
                              <a:lumMod val="75000"/>
                            </a:schemeClr>
                          </a:solidFill>
                          <a:effectLst/>
                          <a:latin typeface="+mn-lt"/>
                          <a:ea typeface="+mn-ea"/>
                          <a:cs typeface="+mn-cs"/>
                        </a:rPr>
                        <a:t>Obalno-kraška</a:t>
                      </a:r>
                    </a:p>
                  </a:txBody>
                  <a:tcPr marL="68580" marR="68580" marT="0" marB="0" anchor="ctr">
                    <a:lnL w="6350" cap="flat" cmpd="sng" algn="ctr">
                      <a:noFill/>
                      <a:prstDash val="solid"/>
                      <a:miter lim="800000"/>
                    </a:lnL>
                    <a:lnR w="12700" cap="flat" cmpd="sng" algn="ctr">
                      <a:noFill/>
                      <a:prstDash val="solid"/>
                      <a:miter lim="800000"/>
                    </a:lnR>
                    <a:lnT w="1270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E6F0F9">
                        <a:alpha val="40000"/>
                      </a:srgbClr>
                    </a:solidFill>
                  </a:tcPr>
                </a:tc>
                <a:tc vMerge="1">
                  <a:txBody>
                    <a:bodyPr/>
                    <a:lstStyle/>
                    <a:p>
                      <a:endParaRPr lang="sl-SI"/>
                    </a:p>
                  </a:txBody>
                  <a:tcPr/>
                </a:tc>
                <a:extLst>
                  <a:ext uri="{0D108BD9-81ED-4DB2-BD59-A6C34878D82A}">
                    <a16:rowId xmlns:a16="http://schemas.microsoft.com/office/drawing/2014/main" val="3042463692"/>
                  </a:ext>
                </a:extLst>
              </a:tr>
              <a:tr h="514000">
                <a:tc>
                  <a:txBody>
                    <a:bodyPr/>
                    <a:lstStyle/>
                    <a:p>
                      <a:r>
                        <a:rPr lang="sl-SI" sz="1400" b="1" kern="1200" dirty="0">
                          <a:solidFill>
                            <a:schemeClr val="accent1">
                              <a:lumMod val="50000"/>
                            </a:schemeClr>
                          </a:solidFill>
                          <a:effectLst/>
                          <a:latin typeface="+mn-lt"/>
                          <a:ea typeface="+mn-ea"/>
                          <a:cs typeface="+mn-cs"/>
                        </a:rPr>
                        <a:t>Skupno število udeležencev</a:t>
                      </a:r>
                    </a:p>
                  </a:txBody>
                  <a:tcPr marL="68580" marR="68580" marT="0" marB="0" anchor="ctr">
                    <a:lnT w="6350" cap="flat" cmpd="sng" algn="ctr">
                      <a:noFill/>
                      <a:prstDash val="solid"/>
                      <a:miter lim="800000"/>
                    </a:lnT>
                  </a:tcPr>
                </a:tc>
                <a:tc>
                  <a:txBody>
                    <a:bodyPr/>
                    <a:lstStyle/>
                    <a:p>
                      <a:pPr algn="ctr"/>
                      <a:r>
                        <a:rPr lang="sl-SI" sz="1400" b="0" kern="1200" dirty="0">
                          <a:solidFill>
                            <a:schemeClr val="tx2">
                              <a:lumMod val="75000"/>
                            </a:schemeClr>
                          </a:solidFill>
                          <a:effectLst/>
                          <a:latin typeface="+mn-lt"/>
                          <a:ea typeface="+mn-ea"/>
                          <a:cs typeface="+mn-cs"/>
                        </a:rPr>
                        <a:t>5.824</a:t>
                      </a:r>
                    </a:p>
                  </a:txBody>
                  <a:tcPr marL="68580" marR="68580" marT="0" marB="0" anchor="ctr">
                    <a:lnT w="6350" cap="flat" cmpd="sng" algn="ctr">
                      <a:noFill/>
                      <a:prstDash val="solid"/>
                      <a:miter lim="800000"/>
                    </a:lnT>
                  </a:tcPr>
                </a:tc>
                <a:tc>
                  <a:txBody>
                    <a:bodyPr/>
                    <a:lstStyle/>
                    <a:p>
                      <a:pPr algn="ctr"/>
                      <a:r>
                        <a:rPr lang="sl-SI" sz="1400" b="0" kern="1200" dirty="0">
                          <a:solidFill>
                            <a:schemeClr val="tx2">
                              <a:lumMod val="75000"/>
                            </a:schemeClr>
                          </a:solidFill>
                          <a:effectLst/>
                          <a:latin typeface="+mn-lt"/>
                          <a:ea typeface="+mn-ea"/>
                          <a:cs typeface="+mn-cs"/>
                        </a:rPr>
                        <a:t>6.656</a:t>
                      </a:r>
                    </a:p>
                  </a:txBody>
                  <a:tcPr marL="68580" marR="68580" marT="0" marB="0" anchor="ctr">
                    <a:lnT w="6350" cap="flat" cmpd="sng" algn="ctr">
                      <a:noFill/>
                      <a:prstDash val="solid"/>
                      <a:miter lim="800000"/>
                    </a:lnT>
                  </a:tcPr>
                </a:tc>
                <a:tc>
                  <a:txBody>
                    <a:bodyPr/>
                    <a:lstStyle/>
                    <a:p>
                      <a:pPr algn="ctr"/>
                      <a:r>
                        <a:rPr lang="sl-SI" sz="1400" b="0" kern="1200" dirty="0">
                          <a:solidFill>
                            <a:schemeClr val="tx2">
                              <a:lumMod val="75000"/>
                            </a:schemeClr>
                          </a:solidFill>
                          <a:effectLst/>
                          <a:latin typeface="+mn-lt"/>
                          <a:ea typeface="+mn-ea"/>
                          <a:cs typeface="+mn-cs"/>
                        </a:rPr>
                        <a:t>4.160</a:t>
                      </a:r>
                    </a:p>
                  </a:txBody>
                  <a:tcPr marL="68580" marR="68580" marT="0" marB="0" anchor="ctr">
                    <a:lnT w="6350" cap="flat" cmpd="sng" algn="ctr">
                      <a:noFill/>
                      <a:prstDash val="solid"/>
                      <a:miter lim="800000"/>
                    </a:lnT>
                  </a:tcPr>
                </a:tc>
                <a:tc>
                  <a:txBody>
                    <a:bodyPr/>
                    <a:lstStyle/>
                    <a:p>
                      <a:pPr algn="ctr"/>
                      <a:r>
                        <a:rPr lang="sl-SI" sz="1400" b="0" kern="1200" dirty="0">
                          <a:solidFill>
                            <a:schemeClr val="tx2">
                              <a:lumMod val="75000"/>
                            </a:schemeClr>
                          </a:solidFill>
                          <a:effectLst/>
                          <a:latin typeface="+mn-lt"/>
                          <a:ea typeface="+mn-ea"/>
                          <a:cs typeface="+mn-cs"/>
                        </a:rPr>
                        <a:t>4.160</a:t>
                      </a:r>
                    </a:p>
                  </a:txBody>
                  <a:tcPr marL="68580" marR="68580" marT="0" marB="0" anchor="ctr">
                    <a:lnT w="6350" cap="flat" cmpd="sng" algn="ctr">
                      <a:noFill/>
                      <a:prstDash val="solid"/>
                      <a:miter lim="800000"/>
                    </a:lnT>
                  </a:tcPr>
                </a:tc>
                <a:tc>
                  <a:txBody>
                    <a:bodyPr/>
                    <a:lstStyle/>
                    <a:p>
                      <a:pPr algn="ctr"/>
                      <a:r>
                        <a:rPr lang="sl-SI" sz="1400" b="1" kern="1200" dirty="0">
                          <a:solidFill>
                            <a:schemeClr val="bg1"/>
                          </a:solidFill>
                          <a:effectLst/>
                          <a:latin typeface="+mn-lt"/>
                          <a:ea typeface="+mn-ea"/>
                          <a:cs typeface="+mn-cs"/>
                        </a:rPr>
                        <a:t>20.800</a:t>
                      </a:r>
                    </a:p>
                  </a:txBody>
                  <a:tcPr marL="68580" marR="68580" marT="0" marB="0" anchor="ctr">
                    <a:lnT w="12700" cap="flat" cmpd="sng" algn="ctr">
                      <a:noFill/>
                      <a:prstDash val="solid"/>
                      <a:miter lim="800000"/>
                    </a:lnT>
                  </a:tcPr>
                </a:tc>
                <a:extLst>
                  <a:ext uri="{0D108BD9-81ED-4DB2-BD59-A6C34878D82A}">
                    <a16:rowId xmlns:a16="http://schemas.microsoft.com/office/drawing/2014/main" val="2440810328"/>
                  </a:ext>
                </a:extLst>
              </a:tr>
            </a:tbl>
          </a:graphicData>
        </a:graphic>
      </p:graphicFrame>
      <p:graphicFrame>
        <p:nvGraphicFramePr>
          <p:cNvPr id="8" name="Tabela 7">
            <a:extLst>
              <a:ext uri="{FF2B5EF4-FFF2-40B4-BE49-F238E27FC236}">
                <a16:creationId xmlns:a16="http://schemas.microsoft.com/office/drawing/2014/main" id="{7372A9CC-D10F-E540-F4BA-CBF62ABD8E94}"/>
              </a:ext>
            </a:extLst>
          </p:cNvPr>
          <p:cNvGraphicFramePr>
            <a:graphicFrameLocks noGrp="1"/>
          </p:cNvGraphicFramePr>
          <p:nvPr>
            <p:extLst>
              <p:ext uri="{D42A27DB-BD31-4B8C-83A1-F6EECF244321}">
                <p14:modId xmlns:p14="http://schemas.microsoft.com/office/powerpoint/2010/main" val="1539539861"/>
              </p:ext>
            </p:extLst>
          </p:nvPr>
        </p:nvGraphicFramePr>
        <p:xfrm>
          <a:off x="1511871" y="2363029"/>
          <a:ext cx="9168258" cy="1999830"/>
        </p:xfrm>
        <a:graphic>
          <a:graphicData uri="http://schemas.openxmlformats.org/drawingml/2006/table">
            <a:tbl>
              <a:tblPr>
                <a:tableStyleId>{3C2FFA5D-87B4-456A-9821-1D502468CF0F}</a:tableStyleId>
              </a:tblPr>
              <a:tblGrid>
                <a:gridCol w="1319022">
                  <a:extLst>
                    <a:ext uri="{9D8B030D-6E8A-4147-A177-3AD203B41FA5}">
                      <a16:colId xmlns:a16="http://schemas.microsoft.com/office/drawing/2014/main" val="1302208405"/>
                    </a:ext>
                  </a:extLst>
                </a:gridCol>
                <a:gridCol w="859218">
                  <a:extLst>
                    <a:ext uri="{9D8B030D-6E8A-4147-A177-3AD203B41FA5}">
                      <a16:colId xmlns:a16="http://schemas.microsoft.com/office/drawing/2014/main" val="4077564634"/>
                    </a:ext>
                  </a:extLst>
                </a:gridCol>
                <a:gridCol w="784606">
                  <a:extLst>
                    <a:ext uri="{9D8B030D-6E8A-4147-A177-3AD203B41FA5}">
                      <a16:colId xmlns:a16="http://schemas.microsoft.com/office/drawing/2014/main" val="2612499199"/>
                    </a:ext>
                  </a:extLst>
                </a:gridCol>
                <a:gridCol w="1064133">
                  <a:extLst>
                    <a:ext uri="{9D8B030D-6E8A-4147-A177-3AD203B41FA5}">
                      <a16:colId xmlns:a16="http://schemas.microsoft.com/office/drawing/2014/main" val="2709330071"/>
                    </a:ext>
                  </a:extLst>
                </a:gridCol>
                <a:gridCol w="838073">
                  <a:extLst>
                    <a:ext uri="{9D8B030D-6E8A-4147-A177-3AD203B41FA5}">
                      <a16:colId xmlns:a16="http://schemas.microsoft.com/office/drawing/2014/main" val="1138611771"/>
                    </a:ext>
                  </a:extLst>
                </a:gridCol>
                <a:gridCol w="697294">
                  <a:extLst>
                    <a:ext uri="{9D8B030D-6E8A-4147-A177-3AD203B41FA5}">
                      <a16:colId xmlns:a16="http://schemas.microsoft.com/office/drawing/2014/main" val="1540634864"/>
                    </a:ext>
                  </a:extLst>
                </a:gridCol>
                <a:gridCol w="777113">
                  <a:extLst>
                    <a:ext uri="{9D8B030D-6E8A-4147-A177-3AD203B41FA5}">
                      <a16:colId xmlns:a16="http://schemas.microsoft.com/office/drawing/2014/main" val="3624599729"/>
                    </a:ext>
                  </a:extLst>
                </a:gridCol>
                <a:gridCol w="1024446">
                  <a:extLst>
                    <a:ext uri="{9D8B030D-6E8A-4147-A177-3AD203B41FA5}">
                      <a16:colId xmlns:a16="http://schemas.microsoft.com/office/drawing/2014/main" val="2798774222"/>
                    </a:ext>
                  </a:extLst>
                </a:gridCol>
                <a:gridCol w="762318">
                  <a:extLst>
                    <a:ext uri="{9D8B030D-6E8A-4147-A177-3AD203B41FA5}">
                      <a16:colId xmlns:a16="http://schemas.microsoft.com/office/drawing/2014/main" val="2864187003"/>
                    </a:ext>
                  </a:extLst>
                </a:gridCol>
                <a:gridCol w="1042035">
                  <a:extLst>
                    <a:ext uri="{9D8B030D-6E8A-4147-A177-3AD203B41FA5}">
                      <a16:colId xmlns:a16="http://schemas.microsoft.com/office/drawing/2014/main" val="2690742526"/>
                    </a:ext>
                  </a:extLst>
                </a:gridCol>
              </a:tblGrid>
              <a:tr h="670918">
                <a:tc>
                  <a:txBody>
                    <a:bodyPr/>
                    <a:lstStyle/>
                    <a:p>
                      <a:r>
                        <a:rPr lang="sl-SI" sz="1400" b="1" kern="1200" dirty="0">
                          <a:solidFill>
                            <a:schemeClr val="accent1">
                              <a:lumMod val="50000"/>
                            </a:schemeClr>
                          </a:solidFill>
                          <a:effectLst/>
                          <a:latin typeface="+mn-lt"/>
                          <a:ea typeface="+mn-ea"/>
                          <a:cs typeface="+mn-cs"/>
                        </a:rPr>
                        <a:t>Velikost regije</a:t>
                      </a:r>
                    </a:p>
                  </a:txBody>
                  <a:tcPr marL="44450" marR="44450" marT="0" marB="0" anchor="ctr">
                    <a:solidFill>
                      <a:schemeClr val="accent1">
                        <a:lumMod val="60000"/>
                        <a:lumOff val="40000"/>
                      </a:schemeClr>
                    </a:solidFill>
                  </a:tcPr>
                </a:tc>
                <a:tc gridSpan="2">
                  <a:txBody>
                    <a:bodyPr/>
                    <a:lstStyle/>
                    <a:p>
                      <a:pPr algn="ctr"/>
                      <a:r>
                        <a:rPr lang="sl-SI" sz="1400" b="1" kern="1200" dirty="0">
                          <a:solidFill>
                            <a:schemeClr val="accent1">
                              <a:lumMod val="50000"/>
                            </a:schemeClr>
                          </a:solidFill>
                          <a:effectLst/>
                          <a:latin typeface="+mn-lt"/>
                          <a:ea typeface="+mn-ea"/>
                          <a:cs typeface="+mn-cs"/>
                        </a:rPr>
                        <a:t>Veliki regiji</a:t>
                      </a:r>
                    </a:p>
                  </a:txBody>
                  <a:tcPr marL="44450" marR="44450" marT="0" marB="0" anchor="ctr">
                    <a:solidFill>
                      <a:schemeClr val="accent1">
                        <a:lumMod val="60000"/>
                        <a:lumOff val="40000"/>
                      </a:schemeClr>
                    </a:solidFill>
                  </a:tcPr>
                </a:tc>
                <a:tc hMerge="1">
                  <a:txBody>
                    <a:bodyPr/>
                    <a:lstStyle/>
                    <a:p>
                      <a:endParaRPr lang="sl-SI"/>
                    </a:p>
                  </a:txBody>
                  <a:tcPr/>
                </a:tc>
                <a:tc gridSpan="2">
                  <a:txBody>
                    <a:bodyPr/>
                    <a:lstStyle/>
                    <a:p>
                      <a:pPr algn="ctr"/>
                      <a:r>
                        <a:rPr lang="sl-SI" sz="1400" b="1" kern="1200" dirty="0">
                          <a:solidFill>
                            <a:schemeClr val="accent1">
                              <a:lumMod val="50000"/>
                            </a:schemeClr>
                          </a:solidFill>
                          <a:effectLst/>
                          <a:latin typeface="+mn-lt"/>
                          <a:ea typeface="+mn-ea"/>
                          <a:cs typeface="+mn-cs"/>
                        </a:rPr>
                        <a:t>Srednji regiji</a:t>
                      </a:r>
                    </a:p>
                  </a:txBody>
                  <a:tcPr marL="44450" marR="44450" marT="0" marB="0" anchor="ctr">
                    <a:solidFill>
                      <a:schemeClr val="accent1">
                        <a:lumMod val="60000"/>
                        <a:lumOff val="40000"/>
                      </a:schemeClr>
                    </a:solidFill>
                  </a:tcPr>
                </a:tc>
                <a:tc hMerge="1">
                  <a:txBody>
                    <a:bodyPr/>
                    <a:lstStyle/>
                    <a:p>
                      <a:endParaRPr lang="sl-SI"/>
                    </a:p>
                  </a:txBody>
                  <a:tcPr/>
                </a:tc>
                <a:tc gridSpan="4">
                  <a:txBody>
                    <a:bodyPr/>
                    <a:lstStyle/>
                    <a:p>
                      <a:pPr algn="ctr"/>
                      <a:r>
                        <a:rPr lang="sl-SI" sz="1400" b="1" kern="1200" dirty="0">
                          <a:solidFill>
                            <a:schemeClr val="accent1">
                              <a:lumMod val="50000"/>
                            </a:schemeClr>
                          </a:solidFill>
                          <a:effectLst/>
                          <a:latin typeface="+mn-lt"/>
                          <a:ea typeface="+mn-ea"/>
                          <a:cs typeface="+mn-cs"/>
                        </a:rPr>
                        <a:t>Majhne regije</a:t>
                      </a:r>
                    </a:p>
                  </a:txBody>
                  <a:tcPr marL="44450" marR="44450" marT="0" marB="0" anchor="ctr">
                    <a:solidFill>
                      <a:schemeClr val="accent1">
                        <a:lumMod val="60000"/>
                        <a:lumOff val="40000"/>
                      </a:schemeClr>
                    </a:solidFill>
                  </a:tcPr>
                </a:tc>
                <a:tc hMerge="1">
                  <a:txBody>
                    <a:bodyPr/>
                    <a:lstStyle/>
                    <a:p>
                      <a:endParaRPr lang="sl-SI"/>
                    </a:p>
                  </a:txBody>
                  <a:tcPr/>
                </a:tc>
                <a:tc hMerge="1">
                  <a:txBody>
                    <a:bodyPr/>
                    <a:lstStyle/>
                    <a:p>
                      <a:endParaRPr lang="sl-SI"/>
                    </a:p>
                  </a:txBody>
                  <a:tcPr/>
                </a:tc>
                <a:tc hMerge="1">
                  <a:txBody>
                    <a:bodyPr/>
                    <a:lstStyle/>
                    <a:p>
                      <a:endParaRPr lang="sl-SI"/>
                    </a:p>
                  </a:txBody>
                  <a:tcPr/>
                </a:tc>
                <a:tc rowSpan="2">
                  <a:txBody>
                    <a:bodyPr/>
                    <a:lstStyle/>
                    <a:p>
                      <a:pPr algn="ctr"/>
                      <a:r>
                        <a:rPr lang="sl-SI" sz="1400" b="1" kern="1200" dirty="0">
                          <a:solidFill>
                            <a:schemeClr val="accent1">
                              <a:lumMod val="50000"/>
                            </a:schemeClr>
                          </a:solidFill>
                          <a:effectLst/>
                          <a:latin typeface="+mn-lt"/>
                          <a:ea typeface="+mn-ea"/>
                          <a:cs typeface="+mn-cs"/>
                        </a:rPr>
                        <a:t>Skupaj KRVS</a:t>
                      </a:r>
                    </a:p>
                    <a:p>
                      <a:pPr algn="ctr"/>
                      <a:endParaRPr lang="sl-SI" sz="1400" b="0" dirty="0">
                        <a:solidFill>
                          <a:schemeClr val="accent2">
                            <a:lumMod val="75000"/>
                          </a:schemeClr>
                        </a:solidFill>
                        <a:effectLst/>
                        <a:latin typeface="+mn-lt"/>
                      </a:endParaRPr>
                    </a:p>
                  </a:txBody>
                  <a:tcPr marL="44450" marR="44450" marT="0" marB="0" anchor="ctr">
                    <a:solidFill>
                      <a:schemeClr val="accent1">
                        <a:lumMod val="60000"/>
                        <a:lumOff val="40000"/>
                      </a:schemeClr>
                    </a:solidFill>
                  </a:tcPr>
                </a:tc>
                <a:extLst>
                  <a:ext uri="{0D108BD9-81ED-4DB2-BD59-A6C34878D82A}">
                    <a16:rowId xmlns:a16="http://schemas.microsoft.com/office/drawing/2014/main" val="110206526"/>
                  </a:ext>
                </a:extLst>
              </a:tr>
              <a:tr h="657994">
                <a:tc>
                  <a:txBody>
                    <a:bodyPr/>
                    <a:lstStyle/>
                    <a:p>
                      <a:r>
                        <a:rPr lang="sl-SI" sz="1400" b="1" kern="1200" dirty="0">
                          <a:solidFill>
                            <a:schemeClr val="accent1">
                              <a:lumMod val="50000"/>
                            </a:schemeClr>
                          </a:solidFill>
                          <a:effectLst/>
                          <a:latin typeface="+mn-lt"/>
                          <a:ea typeface="+mn-ea"/>
                          <a:cs typeface="+mn-cs"/>
                        </a:rPr>
                        <a:t>Statistična regija</a:t>
                      </a:r>
                    </a:p>
                  </a:txBody>
                  <a:tcPr marL="44450" marR="44450" marT="0" marB="0" anchor="ctr">
                    <a:solidFill>
                      <a:srgbClr val="E6F0F9"/>
                    </a:solidFill>
                  </a:tcPr>
                </a:tc>
                <a:tc>
                  <a:txBody>
                    <a:bodyPr/>
                    <a:lstStyle/>
                    <a:p>
                      <a:pPr algn="ctr"/>
                      <a:r>
                        <a:rPr lang="sl-SI" sz="1400" b="0" kern="1200" dirty="0">
                          <a:solidFill>
                            <a:schemeClr val="tx2">
                              <a:lumMod val="75000"/>
                            </a:schemeClr>
                          </a:solidFill>
                          <a:effectLst/>
                          <a:latin typeface="+mn-lt"/>
                          <a:ea typeface="+mn-ea"/>
                          <a:cs typeface="+mn-cs"/>
                        </a:rPr>
                        <a:t>Podravska</a:t>
                      </a:r>
                    </a:p>
                  </a:txBody>
                  <a:tcPr marL="44450" marR="44450" marT="0" marB="0" anchor="ctr">
                    <a:solidFill>
                      <a:srgbClr val="E6F0F9"/>
                    </a:solidFill>
                  </a:tcPr>
                </a:tc>
                <a:tc>
                  <a:txBody>
                    <a:bodyPr/>
                    <a:lstStyle/>
                    <a:p>
                      <a:pPr algn="ctr"/>
                      <a:r>
                        <a:rPr lang="sl-SI" sz="1400" b="0" kern="1200" dirty="0">
                          <a:solidFill>
                            <a:schemeClr val="tx2">
                              <a:lumMod val="75000"/>
                            </a:schemeClr>
                          </a:solidFill>
                          <a:effectLst/>
                          <a:latin typeface="+mn-lt"/>
                          <a:ea typeface="+mn-ea"/>
                          <a:cs typeface="+mn-cs"/>
                        </a:rPr>
                        <a:t>Savinjska</a:t>
                      </a:r>
                    </a:p>
                  </a:txBody>
                  <a:tcPr marL="44450" marR="44450" marT="0" marB="0" anchor="ctr">
                    <a:solidFill>
                      <a:srgbClr val="E6F0F9"/>
                    </a:solidFill>
                  </a:tcPr>
                </a:tc>
                <a:tc>
                  <a:txBody>
                    <a:bodyPr/>
                    <a:lstStyle/>
                    <a:p>
                      <a:pPr algn="ctr"/>
                      <a:r>
                        <a:rPr lang="sl-SI" sz="1400" b="0" dirty="0">
                          <a:solidFill>
                            <a:schemeClr val="tx2">
                              <a:lumMod val="75000"/>
                            </a:schemeClr>
                          </a:solidFill>
                          <a:effectLst/>
                          <a:latin typeface="+mn-lt"/>
                        </a:rPr>
                        <a:t>Jugovzhodna</a:t>
                      </a:r>
                    </a:p>
                    <a:p>
                      <a:pPr algn="ctr"/>
                      <a:r>
                        <a:rPr lang="sl-SI" sz="1400" b="0" dirty="0">
                          <a:solidFill>
                            <a:schemeClr val="tx2">
                              <a:lumMod val="75000"/>
                            </a:schemeClr>
                          </a:solidFill>
                          <a:effectLst/>
                          <a:latin typeface="+mn-lt"/>
                        </a:rPr>
                        <a:t>Slovenija</a:t>
                      </a:r>
                      <a:endParaRPr lang="sl-SI" sz="1400" b="0" dirty="0">
                        <a:solidFill>
                          <a:schemeClr val="tx2">
                            <a:lumMod val="75000"/>
                          </a:schemeClr>
                        </a:solidFill>
                        <a:effectLst/>
                        <a:latin typeface="+mn-lt"/>
                        <a:ea typeface="Times New Roman" panose="02020603050405020304" pitchFamily="18" charset="0"/>
                      </a:endParaRPr>
                    </a:p>
                  </a:txBody>
                  <a:tcPr marL="44450" marR="44450" marT="0" marB="0" anchor="ctr">
                    <a:solidFill>
                      <a:srgbClr val="E6F0F9"/>
                    </a:solidFill>
                  </a:tcPr>
                </a:tc>
                <a:tc>
                  <a:txBody>
                    <a:bodyPr/>
                    <a:lstStyle/>
                    <a:p>
                      <a:pPr algn="ctr"/>
                      <a:r>
                        <a:rPr lang="sl-SI" sz="1400" b="0" dirty="0">
                          <a:solidFill>
                            <a:schemeClr val="tx2">
                              <a:lumMod val="75000"/>
                            </a:schemeClr>
                          </a:solidFill>
                          <a:effectLst/>
                          <a:latin typeface="+mn-lt"/>
                          <a:ea typeface="Times New Roman" panose="02020603050405020304" pitchFamily="18" charset="0"/>
                        </a:rPr>
                        <a:t>Pomurska</a:t>
                      </a:r>
                      <a:endParaRPr lang="sl-SI" sz="1400" dirty="0"/>
                    </a:p>
                  </a:txBody>
                  <a:tcPr marL="44450" marR="44450" marT="0" marB="0" anchor="ctr">
                    <a:solidFill>
                      <a:srgbClr val="E6F0F9"/>
                    </a:solidFill>
                  </a:tcPr>
                </a:tc>
                <a:tc>
                  <a:txBody>
                    <a:bodyPr/>
                    <a:lstStyle/>
                    <a:p>
                      <a:pPr algn="ctr"/>
                      <a:r>
                        <a:rPr lang="sl-SI" sz="1400" b="0" dirty="0">
                          <a:solidFill>
                            <a:schemeClr val="tx2">
                              <a:lumMod val="75000"/>
                            </a:schemeClr>
                          </a:solidFill>
                          <a:effectLst/>
                          <a:latin typeface="+mn-lt"/>
                        </a:rPr>
                        <a:t>Koroška</a:t>
                      </a:r>
                      <a:endParaRPr lang="sl-SI" sz="1400" b="0" dirty="0">
                        <a:solidFill>
                          <a:schemeClr val="tx2">
                            <a:lumMod val="75000"/>
                          </a:schemeClr>
                        </a:solidFill>
                        <a:effectLst/>
                        <a:latin typeface="+mn-lt"/>
                        <a:ea typeface="Times New Roman" panose="02020603050405020304" pitchFamily="18" charset="0"/>
                      </a:endParaRPr>
                    </a:p>
                  </a:txBody>
                  <a:tcPr marL="44450" marR="44450" marT="0" marB="0" anchor="ctr">
                    <a:solidFill>
                      <a:srgbClr val="E6F0F9"/>
                    </a:solidFill>
                  </a:tcPr>
                </a:tc>
                <a:tc>
                  <a:txBody>
                    <a:bodyPr/>
                    <a:lstStyle/>
                    <a:p>
                      <a:pPr algn="ctr"/>
                      <a:r>
                        <a:rPr lang="sl-SI" sz="1400" b="0" dirty="0">
                          <a:solidFill>
                            <a:schemeClr val="tx2">
                              <a:lumMod val="75000"/>
                            </a:schemeClr>
                          </a:solidFill>
                          <a:effectLst/>
                          <a:latin typeface="+mn-lt"/>
                          <a:ea typeface="Times New Roman" panose="02020603050405020304" pitchFamily="18" charset="0"/>
                        </a:rPr>
                        <a:t>Posavska</a:t>
                      </a:r>
                    </a:p>
                  </a:txBody>
                  <a:tcPr marL="44450" marR="44450" marT="0" marB="0" anchor="ctr">
                    <a:solidFill>
                      <a:srgbClr val="E6F0F9"/>
                    </a:solidFill>
                  </a:tcPr>
                </a:tc>
                <a:tc>
                  <a:txBody>
                    <a:bodyPr/>
                    <a:lstStyle/>
                    <a:p>
                      <a:pPr algn="ctr"/>
                      <a:r>
                        <a:rPr lang="sl-SI" sz="1400" b="0" dirty="0">
                          <a:solidFill>
                            <a:schemeClr val="tx2">
                              <a:lumMod val="75000"/>
                            </a:schemeClr>
                          </a:solidFill>
                          <a:effectLst/>
                          <a:latin typeface="+mn-lt"/>
                          <a:ea typeface="Times New Roman" panose="02020603050405020304" pitchFamily="18" charset="0"/>
                        </a:rPr>
                        <a:t>Primorsko – </a:t>
                      </a:r>
                    </a:p>
                    <a:p>
                      <a:pPr algn="ctr"/>
                      <a:r>
                        <a:rPr lang="sl-SI" sz="1400" b="0" dirty="0">
                          <a:solidFill>
                            <a:schemeClr val="tx2">
                              <a:lumMod val="75000"/>
                            </a:schemeClr>
                          </a:solidFill>
                          <a:effectLst/>
                          <a:latin typeface="+mn-lt"/>
                          <a:ea typeface="Times New Roman" panose="02020603050405020304" pitchFamily="18" charset="0"/>
                        </a:rPr>
                        <a:t>notranjska</a:t>
                      </a:r>
                    </a:p>
                  </a:txBody>
                  <a:tcPr marL="44450" marR="44450" marT="0" marB="0" anchor="ctr">
                    <a:solidFill>
                      <a:srgbClr val="E6F0F9"/>
                    </a:solidFill>
                  </a:tcPr>
                </a:tc>
                <a:tc>
                  <a:txBody>
                    <a:bodyPr/>
                    <a:lstStyle/>
                    <a:p>
                      <a:pPr algn="ctr"/>
                      <a:r>
                        <a:rPr lang="sl-SI" sz="1400" b="0" dirty="0">
                          <a:solidFill>
                            <a:schemeClr val="tx2">
                              <a:lumMod val="75000"/>
                            </a:schemeClr>
                          </a:solidFill>
                          <a:effectLst/>
                          <a:latin typeface="+mn-lt"/>
                          <a:ea typeface="Times New Roman" panose="02020603050405020304" pitchFamily="18" charset="0"/>
                        </a:rPr>
                        <a:t>Zasavska</a:t>
                      </a:r>
                    </a:p>
                  </a:txBody>
                  <a:tcPr marL="44450" marR="44450" marT="0" marB="0" anchor="ctr">
                    <a:solidFill>
                      <a:srgbClr val="E6F0F9"/>
                    </a:solidFill>
                  </a:tcPr>
                </a:tc>
                <a:tc vMerge="1">
                  <a:txBody>
                    <a:bodyPr/>
                    <a:lstStyle/>
                    <a:p>
                      <a:pPr algn="ctr"/>
                      <a:r>
                        <a:rPr lang="nl-BE" sz="600" b="0" dirty="0">
                          <a:solidFill>
                            <a:schemeClr val="accent2">
                              <a:lumMod val="75000"/>
                            </a:schemeClr>
                          </a:solidFill>
                          <a:effectLst/>
                          <a:latin typeface="+mn-lt"/>
                        </a:rPr>
                        <a:t>31.200</a:t>
                      </a:r>
                      <a:endParaRPr lang="sl-SI" sz="600" b="0" dirty="0">
                        <a:solidFill>
                          <a:schemeClr val="accent2">
                            <a:lumMod val="75000"/>
                          </a:schemeClr>
                        </a:solidFill>
                        <a:effectLst/>
                        <a:latin typeface="+mn-lt"/>
                        <a:ea typeface="Times New Roman" panose="02020603050405020304" pitchFamily="18" charset="0"/>
                      </a:endParaRPr>
                    </a:p>
                  </a:txBody>
                  <a:tcPr marL="44450" marR="44450" marT="0" marB="0" anchor="ctr">
                    <a:solidFill>
                      <a:srgbClr val="E6F0F9"/>
                    </a:solidFill>
                  </a:tcPr>
                </a:tc>
                <a:extLst>
                  <a:ext uri="{0D108BD9-81ED-4DB2-BD59-A6C34878D82A}">
                    <a16:rowId xmlns:a16="http://schemas.microsoft.com/office/drawing/2014/main" val="1462813284"/>
                  </a:ext>
                </a:extLst>
              </a:tr>
              <a:tr h="670918">
                <a:tc>
                  <a:txBody>
                    <a:bodyPr/>
                    <a:lstStyle/>
                    <a:p>
                      <a:r>
                        <a:rPr lang="sl-SI" sz="1400" b="1" kern="1200" dirty="0">
                          <a:solidFill>
                            <a:schemeClr val="accent1">
                              <a:lumMod val="50000"/>
                            </a:schemeClr>
                          </a:solidFill>
                          <a:effectLst/>
                          <a:latin typeface="+mn-lt"/>
                          <a:ea typeface="+mn-ea"/>
                          <a:cs typeface="+mn-cs"/>
                        </a:rPr>
                        <a:t>Skupno število </a:t>
                      </a:r>
                    </a:p>
                    <a:p>
                      <a:r>
                        <a:rPr lang="sl-SI" sz="1400" b="1" kern="1200" dirty="0">
                          <a:solidFill>
                            <a:schemeClr val="accent1">
                              <a:lumMod val="50000"/>
                            </a:schemeClr>
                          </a:solidFill>
                          <a:effectLst/>
                          <a:latin typeface="+mn-lt"/>
                          <a:ea typeface="+mn-ea"/>
                          <a:cs typeface="+mn-cs"/>
                        </a:rPr>
                        <a:t>udeležencev</a:t>
                      </a:r>
                    </a:p>
                  </a:txBody>
                  <a:tcPr marL="44450" marR="44450" marT="0" marB="0" anchor="ctr">
                    <a:solidFill>
                      <a:schemeClr val="accent1">
                        <a:lumMod val="40000"/>
                        <a:lumOff val="60000"/>
                      </a:schemeClr>
                    </a:solidFill>
                  </a:tcPr>
                </a:tc>
                <a:tc>
                  <a:txBody>
                    <a:bodyPr/>
                    <a:lstStyle/>
                    <a:p>
                      <a:pPr algn="ctr"/>
                      <a:r>
                        <a:rPr lang="sl-SI" sz="1400" b="0" kern="1200" dirty="0">
                          <a:solidFill>
                            <a:schemeClr val="tx2">
                              <a:lumMod val="75000"/>
                            </a:schemeClr>
                          </a:solidFill>
                          <a:effectLst/>
                          <a:latin typeface="+mn-lt"/>
                          <a:ea typeface="+mn-ea"/>
                          <a:cs typeface="+mn-cs"/>
                        </a:rPr>
                        <a:t>7.488</a:t>
                      </a:r>
                    </a:p>
                  </a:txBody>
                  <a:tcPr marL="44450" marR="44450" marT="0" marB="0" anchor="ctr">
                    <a:solidFill>
                      <a:schemeClr val="accent1">
                        <a:lumMod val="40000"/>
                        <a:lumOff val="60000"/>
                      </a:schemeClr>
                    </a:solidFill>
                  </a:tcPr>
                </a:tc>
                <a:tc>
                  <a:txBody>
                    <a:bodyPr/>
                    <a:lstStyle/>
                    <a:p>
                      <a:pPr algn="ctr"/>
                      <a:r>
                        <a:rPr lang="sl-SI" sz="1400" b="0" kern="1200" dirty="0">
                          <a:solidFill>
                            <a:schemeClr val="tx2">
                              <a:lumMod val="75000"/>
                            </a:schemeClr>
                          </a:solidFill>
                          <a:effectLst/>
                          <a:latin typeface="+mn-lt"/>
                          <a:ea typeface="+mn-ea"/>
                          <a:cs typeface="+mn-cs"/>
                        </a:rPr>
                        <a:t>7.488</a:t>
                      </a:r>
                    </a:p>
                  </a:txBody>
                  <a:tcPr marL="44450" marR="44450" marT="0" marB="0" anchor="ctr">
                    <a:solidFill>
                      <a:schemeClr val="accent1">
                        <a:lumMod val="40000"/>
                        <a:lumOff val="60000"/>
                      </a:schemeClr>
                    </a:solidFill>
                  </a:tcPr>
                </a:tc>
                <a:tc>
                  <a:txBody>
                    <a:bodyPr/>
                    <a:lstStyle/>
                    <a:p>
                      <a:pPr algn="ctr"/>
                      <a:r>
                        <a:rPr lang="sl-SI" sz="1400" b="0" dirty="0">
                          <a:solidFill>
                            <a:schemeClr val="tx2">
                              <a:lumMod val="75000"/>
                            </a:schemeClr>
                          </a:solidFill>
                          <a:effectLst/>
                          <a:latin typeface="+mn-lt"/>
                        </a:rPr>
                        <a:t>4.368</a:t>
                      </a:r>
                      <a:endParaRPr lang="sl-SI" sz="1400" b="0" dirty="0">
                        <a:solidFill>
                          <a:schemeClr val="tx2">
                            <a:lumMod val="75000"/>
                          </a:schemeClr>
                        </a:solidFill>
                        <a:effectLst/>
                        <a:latin typeface="+mn-lt"/>
                        <a:ea typeface="Times New Roman" panose="02020603050405020304" pitchFamily="18" charset="0"/>
                      </a:endParaRPr>
                    </a:p>
                  </a:txBody>
                  <a:tcPr marL="44450" marR="44450" marT="0" marB="0" anchor="ctr">
                    <a:solidFill>
                      <a:schemeClr val="accent1">
                        <a:lumMod val="40000"/>
                        <a:lumOff val="60000"/>
                      </a:schemeClr>
                    </a:solidFill>
                  </a:tcPr>
                </a:tc>
                <a:tc>
                  <a:txBody>
                    <a:bodyPr/>
                    <a:lstStyle/>
                    <a:p>
                      <a:pPr algn="ctr"/>
                      <a:r>
                        <a:rPr lang="sl-SI" sz="1400" b="0" dirty="0">
                          <a:solidFill>
                            <a:schemeClr val="tx2">
                              <a:lumMod val="75000"/>
                            </a:schemeClr>
                          </a:solidFill>
                          <a:effectLst/>
                          <a:latin typeface="+mn-lt"/>
                          <a:ea typeface="Times New Roman" panose="02020603050405020304" pitchFamily="18" charset="0"/>
                        </a:rPr>
                        <a:t>4.368</a:t>
                      </a:r>
                    </a:p>
                  </a:txBody>
                  <a:tcPr marL="44450" marR="44450" marT="0" marB="0" anchor="ctr">
                    <a:solidFill>
                      <a:schemeClr val="accent1">
                        <a:lumMod val="40000"/>
                        <a:lumOff val="60000"/>
                      </a:schemeClr>
                    </a:solidFill>
                  </a:tcPr>
                </a:tc>
                <a:tc>
                  <a:txBody>
                    <a:bodyPr/>
                    <a:lstStyle/>
                    <a:p>
                      <a:pPr algn="ctr"/>
                      <a:r>
                        <a:rPr lang="sl-SI" sz="1400" b="0" dirty="0">
                          <a:solidFill>
                            <a:schemeClr val="tx2">
                              <a:lumMod val="75000"/>
                            </a:schemeClr>
                          </a:solidFill>
                          <a:effectLst/>
                          <a:latin typeface="+mn-lt"/>
                          <a:ea typeface="Times New Roman" panose="02020603050405020304" pitchFamily="18" charset="0"/>
                        </a:rPr>
                        <a:t>1.872</a:t>
                      </a:r>
                    </a:p>
                  </a:txBody>
                  <a:tcPr marL="44450" marR="44450" marT="0" marB="0" anchor="ctr">
                    <a:solidFill>
                      <a:schemeClr val="accent1">
                        <a:lumMod val="40000"/>
                        <a:lumOff val="60000"/>
                      </a:schemeClr>
                    </a:solidFill>
                  </a:tcPr>
                </a:tc>
                <a:tc>
                  <a:txBody>
                    <a:bodyPr/>
                    <a:lstStyle/>
                    <a:p>
                      <a:r>
                        <a:rPr lang="sl-SI" sz="1400" b="0" dirty="0">
                          <a:solidFill>
                            <a:schemeClr val="tx2">
                              <a:lumMod val="75000"/>
                            </a:schemeClr>
                          </a:solidFill>
                          <a:effectLst/>
                          <a:latin typeface="+mn-lt"/>
                          <a:ea typeface="Times New Roman" panose="02020603050405020304" pitchFamily="18" charset="0"/>
                        </a:rPr>
                        <a:t>1.872</a:t>
                      </a:r>
                      <a:endParaRPr lang="sl-SI" sz="2000" dirty="0"/>
                    </a:p>
                  </a:txBody>
                  <a:tcPr marL="44450" marR="44450" marT="0" marB="0" anchor="ctr">
                    <a:solidFill>
                      <a:schemeClr val="accent1">
                        <a:lumMod val="40000"/>
                        <a:lumOff val="60000"/>
                      </a:schemeClr>
                    </a:solidFill>
                  </a:tcPr>
                </a:tc>
                <a:tc>
                  <a:txBody>
                    <a:bodyPr/>
                    <a:lstStyle/>
                    <a:p>
                      <a:r>
                        <a:rPr lang="sl-SI" sz="1400" b="0" dirty="0">
                          <a:solidFill>
                            <a:schemeClr val="tx2">
                              <a:lumMod val="75000"/>
                            </a:schemeClr>
                          </a:solidFill>
                          <a:effectLst/>
                          <a:latin typeface="+mn-lt"/>
                          <a:ea typeface="Times New Roman" panose="02020603050405020304" pitchFamily="18" charset="0"/>
                        </a:rPr>
                        <a:t>1.872</a:t>
                      </a:r>
                      <a:endParaRPr lang="sl-SI" sz="2000" dirty="0"/>
                    </a:p>
                  </a:txBody>
                  <a:tcPr marL="44450" marR="44450" marT="0" marB="0" anchor="ctr">
                    <a:solidFill>
                      <a:schemeClr val="accent1">
                        <a:lumMod val="40000"/>
                        <a:lumOff val="60000"/>
                      </a:schemeClr>
                    </a:solidFill>
                  </a:tcPr>
                </a:tc>
                <a:tc>
                  <a:txBody>
                    <a:bodyPr/>
                    <a:lstStyle/>
                    <a:p>
                      <a:r>
                        <a:rPr lang="sl-SI" sz="1400" b="0" dirty="0">
                          <a:solidFill>
                            <a:schemeClr val="tx2">
                              <a:lumMod val="75000"/>
                            </a:schemeClr>
                          </a:solidFill>
                          <a:effectLst/>
                          <a:latin typeface="+mn-lt"/>
                          <a:ea typeface="Times New Roman" panose="02020603050405020304" pitchFamily="18" charset="0"/>
                        </a:rPr>
                        <a:t>1.872</a:t>
                      </a:r>
                      <a:endParaRPr lang="sl-SI" sz="2000" dirty="0"/>
                    </a:p>
                  </a:txBody>
                  <a:tcPr marL="44450" marR="44450" marT="0" marB="0" anchor="ctr">
                    <a:solidFill>
                      <a:schemeClr val="accent1">
                        <a:lumMod val="40000"/>
                        <a:lumOff val="60000"/>
                      </a:schemeClr>
                    </a:solidFill>
                  </a:tcPr>
                </a:tc>
                <a:tc>
                  <a:txBody>
                    <a:bodyPr/>
                    <a:lstStyle/>
                    <a:p>
                      <a:pPr algn="ctr"/>
                      <a:r>
                        <a:rPr lang="sl-SI" sz="1400" b="1" dirty="0">
                          <a:solidFill>
                            <a:schemeClr val="bg1"/>
                          </a:solidFill>
                          <a:effectLst/>
                          <a:latin typeface="+mn-lt"/>
                        </a:rPr>
                        <a:t>31.200</a:t>
                      </a:r>
                      <a:endParaRPr lang="sl-SI" sz="1400" b="1" dirty="0">
                        <a:solidFill>
                          <a:schemeClr val="bg1"/>
                        </a:solidFill>
                        <a:effectLst/>
                        <a:latin typeface="+mn-lt"/>
                        <a:ea typeface="Times New Roman" panose="02020603050405020304" pitchFamily="18" charset="0"/>
                      </a:endParaRPr>
                    </a:p>
                  </a:txBody>
                  <a:tcPr marL="44450" marR="44450" marT="0" marB="0" anchor="ctr">
                    <a:solidFill>
                      <a:schemeClr val="accent1">
                        <a:lumMod val="40000"/>
                        <a:lumOff val="60000"/>
                      </a:schemeClr>
                    </a:solidFill>
                  </a:tcPr>
                </a:tc>
                <a:extLst>
                  <a:ext uri="{0D108BD9-81ED-4DB2-BD59-A6C34878D82A}">
                    <a16:rowId xmlns:a16="http://schemas.microsoft.com/office/drawing/2014/main" val="1370476942"/>
                  </a:ext>
                </a:extLst>
              </a:tr>
            </a:tbl>
          </a:graphicData>
        </a:graphic>
      </p:graphicFrame>
    </p:spTree>
    <p:extLst>
      <p:ext uri="{BB962C8B-B14F-4D97-AF65-F5344CB8AC3E}">
        <p14:creationId xmlns:p14="http://schemas.microsoft.com/office/powerpoint/2010/main" val="12313264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Slika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8389" y="446687"/>
            <a:ext cx="3852909" cy="808321"/>
          </a:xfrm>
          <a:prstGeom prst="rect">
            <a:avLst/>
          </a:prstGeom>
        </p:spPr>
      </p:pic>
      <p:pic>
        <p:nvPicPr>
          <p:cNvPr id="1028" name="Picture 4" descr="Logo image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479418"/>
            <a:ext cx="1504335" cy="739420"/>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Kolenski povezovalnik 14"/>
          <p:cNvCxnSpPr>
            <a:cxnSpLocks/>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 name="PoljeZBesedilom 2">
            <a:extLst>
              <a:ext uri="{FF2B5EF4-FFF2-40B4-BE49-F238E27FC236}">
                <a16:creationId xmlns:a16="http://schemas.microsoft.com/office/drawing/2014/main" id="{6492C7EF-9046-BCFE-F42B-2B46E9A3FAC6}"/>
              </a:ext>
            </a:extLst>
          </p:cNvPr>
          <p:cNvSpPr txBox="1"/>
          <p:nvPr/>
        </p:nvSpPr>
        <p:spPr>
          <a:xfrm>
            <a:off x="671224" y="2941974"/>
            <a:ext cx="184731" cy="369332"/>
          </a:xfrm>
          <a:prstGeom prst="rect">
            <a:avLst/>
          </a:prstGeom>
          <a:noFill/>
        </p:spPr>
        <p:txBody>
          <a:bodyPr wrap="none" rtlCol="0">
            <a:spAutoFit/>
          </a:bodyPr>
          <a:lstStyle/>
          <a:p>
            <a:endParaRPr lang="sl-SI" dirty="0"/>
          </a:p>
        </p:txBody>
      </p:sp>
      <p:sp>
        <p:nvSpPr>
          <p:cNvPr id="2" name="PoljeZBesedilom 1">
            <a:extLst>
              <a:ext uri="{FF2B5EF4-FFF2-40B4-BE49-F238E27FC236}">
                <a16:creationId xmlns:a16="http://schemas.microsoft.com/office/drawing/2014/main" id="{EF15F190-5DE2-51B2-834D-148149D7E91D}"/>
              </a:ext>
            </a:extLst>
          </p:cNvPr>
          <p:cNvSpPr txBox="1"/>
          <p:nvPr/>
        </p:nvSpPr>
        <p:spPr>
          <a:xfrm>
            <a:off x="763589" y="1218838"/>
            <a:ext cx="9332779" cy="523220"/>
          </a:xfrm>
          <a:prstGeom prst="rect">
            <a:avLst/>
          </a:prstGeom>
          <a:noFill/>
        </p:spPr>
        <p:txBody>
          <a:bodyPr wrap="square" rtlCol="0">
            <a:spAutoFit/>
          </a:bodyPr>
          <a:lstStyle/>
          <a:p>
            <a:r>
              <a:rPr lang="sl-SI" sz="2800" b="1" dirty="0">
                <a:solidFill>
                  <a:srgbClr val="034EA2"/>
                </a:solidFill>
                <a:effectLst>
                  <a:outerShdw blurRad="38100" dist="38100" dir="2700000" algn="tl">
                    <a:srgbClr val="000000">
                      <a:alpha val="43137"/>
                    </a:srgbClr>
                  </a:outerShdw>
                </a:effectLst>
                <a:latin typeface="Republika" panose="02000506040000020004" pitchFamily="2" charset="-18"/>
              </a:rPr>
              <a:t>Pogoji za kandidiranje na javnem razpisu</a:t>
            </a:r>
            <a:endParaRPr lang="sl-SI" sz="2800" b="1" dirty="0">
              <a:solidFill>
                <a:srgbClr val="034EA2"/>
              </a:solidFill>
              <a:latin typeface="Republica"/>
            </a:endParaRPr>
          </a:p>
        </p:txBody>
      </p:sp>
      <p:sp>
        <p:nvSpPr>
          <p:cNvPr id="4" name="PoljeZBesedilom 3">
            <a:extLst>
              <a:ext uri="{FF2B5EF4-FFF2-40B4-BE49-F238E27FC236}">
                <a16:creationId xmlns:a16="http://schemas.microsoft.com/office/drawing/2014/main" id="{A25C4174-1551-AC3D-0CA4-BA9D7F2FF063}"/>
              </a:ext>
            </a:extLst>
          </p:cNvPr>
          <p:cNvSpPr txBox="1"/>
          <p:nvPr/>
        </p:nvSpPr>
        <p:spPr>
          <a:xfrm>
            <a:off x="1230406" y="1979842"/>
            <a:ext cx="7427983" cy="400110"/>
          </a:xfrm>
          <a:prstGeom prst="rect">
            <a:avLst/>
          </a:prstGeom>
          <a:noFill/>
        </p:spPr>
        <p:txBody>
          <a:bodyPr wrap="square" rtlCol="0">
            <a:spAutoFit/>
          </a:bodyPr>
          <a:lstStyle/>
          <a:p>
            <a:r>
              <a:rPr lang="sl-SI" sz="2000" dirty="0">
                <a:latin typeface="Republika "/>
              </a:rPr>
              <a:t>Splošni pogoji za prijavitelja (</a:t>
            </a:r>
            <a:r>
              <a:rPr lang="sl-SI" sz="2000" dirty="0" err="1">
                <a:latin typeface="Republika "/>
              </a:rPr>
              <a:t>poslovodeči</a:t>
            </a:r>
            <a:r>
              <a:rPr lang="sl-SI" sz="2000" dirty="0">
                <a:latin typeface="Republika "/>
              </a:rPr>
              <a:t> </a:t>
            </a:r>
            <a:r>
              <a:rPr lang="sl-SI" sz="2000" dirty="0" err="1">
                <a:latin typeface="Republika "/>
              </a:rPr>
              <a:t>konzorcijski</a:t>
            </a:r>
            <a:r>
              <a:rPr lang="sl-SI" sz="2000" dirty="0">
                <a:latin typeface="Republika "/>
              </a:rPr>
              <a:t> partner)</a:t>
            </a:r>
          </a:p>
        </p:txBody>
      </p:sp>
      <p:graphicFrame>
        <p:nvGraphicFramePr>
          <p:cNvPr id="10" name="Tabela 11">
            <a:extLst>
              <a:ext uri="{FF2B5EF4-FFF2-40B4-BE49-F238E27FC236}">
                <a16:creationId xmlns:a16="http://schemas.microsoft.com/office/drawing/2014/main" id="{7D3598A9-82DC-62AE-4418-C54EDC7BAA0E}"/>
              </a:ext>
            </a:extLst>
          </p:cNvPr>
          <p:cNvGraphicFramePr>
            <a:graphicFrameLocks noGrp="1"/>
          </p:cNvGraphicFramePr>
          <p:nvPr>
            <p:extLst>
              <p:ext uri="{D42A27DB-BD31-4B8C-83A1-F6EECF244321}">
                <p14:modId xmlns:p14="http://schemas.microsoft.com/office/powerpoint/2010/main" val="1843352409"/>
              </p:ext>
            </p:extLst>
          </p:nvPr>
        </p:nvGraphicFramePr>
        <p:xfrm>
          <a:off x="638735" y="2424630"/>
          <a:ext cx="10676965" cy="4347034"/>
        </p:xfrm>
        <a:graphic>
          <a:graphicData uri="http://schemas.openxmlformats.org/drawingml/2006/table">
            <a:tbl>
              <a:tblPr firstRow="1" bandRow="1">
                <a:tableStyleId>{5C22544A-7EE6-4342-B048-85BDC9FD1C3A}</a:tableStyleId>
              </a:tblPr>
              <a:tblGrid>
                <a:gridCol w="8740589">
                  <a:extLst>
                    <a:ext uri="{9D8B030D-6E8A-4147-A177-3AD203B41FA5}">
                      <a16:colId xmlns:a16="http://schemas.microsoft.com/office/drawing/2014/main" val="2614281163"/>
                    </a:ext>
                  </a:extLst>
                </a:gridCol>
                <a:gridCol w="1936376">
                  <a:extLst>
                    <a:ext uri="{9D8B030D-6E8A-4147-A177-3AD203B41FA5}">
                      <a16:colId xmlns:a16="http://schemas.microsoft.com/office/drawing/2014/main" val="3896389510"/>
                    </a:ext>
                  </a:extLst>
                </a:gridCol>
              </a:tblGrid>
              <a:tr h="324294">
                <a:tc>
                  <a:txBody>
                    <a:bodyPr/>
                    <a:lstStyle/>
                    <a:p>
                      <a:pPr algn="ctr"/>
                      <a:r>
                        <a:rPr lang="sl-SI" sz="1800" b="1" kern="1200" dirty="0">
                          <a:solidFill>
                            <a:schemeClr val="lt1"/>
                          </a:solidFill>
                          <a:latin typeface="+mn-lt"/>
                          <a:ea typeface="+mn-ea"/>
                          <a:cs typeface="+mn-cs"/>
                        </a:rPr>
                        <a:t>Opis</a:t>
                      </a:r>
                    </a:p>
                  </a:txBody>
                  <a:tcPr/>
                </a:tc>
                <a:tc>
                  <a:txBody>
                    <a:bodyPr/>
                    <a:lstStyle/>
                    <a:p>
                      <a:r>
                        <a:rPr lang="sl-SI" dirty="0"/>
                        <a:t>Dokazila</a:t>
                      </a:r>
                    </a:p>
                  </a:txBody>
                  <a:tcPr/>
                </a:tc>
                <a:extLst>
                  <a:ext uri="{0D108BD9-81ED-4DB2-BD59-A6C34878D82A}">
                    <a16:rowId xmlns:a16="http://schemas.microsoft.com/office/drawing/2014/main" val="2509216724"/>
                  </a:ext>
                </a:extLst>
              </a:tr>
              <a:tr h="567514">
                <a:tc>
                  <a:txBody>
                    <a:bodyPr/>
                    <a:lstStyle/>
                    <a:p>
                      <a:r>
                        <a:rPr lang="sl-SI" sz="1400" dirty="0">
                          <a:latin typeface="Republika "/>
                        </a:rPr>
                        <a:t>na dan oddaje vloge registriran za opravljanje izobraževalne dejavnosti pod šifro </a:t>
                      </a:r>
                      <a:r>
                        <a:rPr lang="sl-SI" sz="1400" dirty="0">
                          <a:solidFill>
                            <a:srgbClr val="FF0000"/>
                          </a:solidFill>
                          <a:latin typeface="Republika "/>
                        </a:rPr>
                        <a:t>85.590</a:t>
                      </a:r>
                      <a:r>
                        <a:rPr lang="sl-SI" sz="1400" dirty="0">
                          <a:latin typeface="Republika "/>
                        </a:rPr>
                        <a:t> pri pristojnem sodišču in izvaja svojo dejavnost na območju Republike Slovenije.</a:t>
                      </a:r>
                    </a:p>
                  </a:txBody>
                  <a:tcPr/>
                </a:tc>
                <a:tc>
                  <a:txBody>
                    <a:bodyPr/>
                    <a:lstStyle/>
                    <a:p>
                      <a:pPr marL="0" lvl="0" indent="0" algn="just">
                        <a:buFontTx/>
                        <a:buNone/>
                      </a:pPr>
                      <a:r>
                        <a:rPr lang="sl-SI" sz="1000" dirty="0">
                          <a:effectLst/>
                          <a:latin typeface="Arial" panose="020B0604020202020204" pitchFamily="34" charset="0"/>
                          <a:ea typeface="Times New Roman" panose="02020603050405020304" pitchFamily="18" charset="0"/>
                        </a:rPr>
                        <a:t>Priloga </a:t>
                      </a:r>
                      <a:r>
                        <a:rPr lang="sl-SI" sz="1000" dirty="0">
                          <a:solidFill>
                            <a:srgbClr val="000000"/>
                          </a:solidFill>
                          <a:effectLst/>
                          <a:latin typeface="Arial" panose="020B0604020202020204" pitchFamily="34" charset="0"/>
                          <a:ea typeface="Times New Roman" panose="02020603050405020304" pitchFamily="18" charset="0"/>
                        </a:rPr>
                        <a:t>3</a:t>
                      </a:r>
                      <a:r>
                        <a:rPr lang="sl-SI" sz="1000" dirty="0">
                          <a:effectLst/>
                          <a:latin typeface="Arial" panose="020B0604020202020204" pitchFamily="34" charset="0"/>
                          <a:ea typeface="Times New Roman" panose="02020603050405020304" pitchFamily="18" charset="0"/>
                        </a:rPr>
                        <a:t>: Izpis iz AJPES-a, </a:t>
                      </a:r>
                      <a:endParaRPr lang="sl-SI"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870262412"/>
                  </a:ext>
                </a:extLst>
              </a:tr>
              <a:tr h="328798">
                <a:tc>
                  <a:txBody>
                    <a:bodyPr/>
                    <a:lstStyle/>
                    <a:p>
                      <a:pPr algn="just"/>
                      <a:r>
                        <a:rPr lang="sl-SI" sz="1400" dirty="0">
                          <a:effectLst/>
                          <a:latin typeface="Republika "/>
                          <a:ea typeface="Times New Roman" panose="02020603050405020304" pitchFamily="18" charset="0"/>
                        </a:rPr>
                        <a:t>Ima na dan </a:t>
                      </a:r>
                      <a:r>
                        <a:rPr lang="sl-SI" sz="1400" b="1" dirty="0">
                          <a:effectLst/>
                          <a:latin typeface="Republika "/>
                          <a:ea typeface="Times New Roman" panose="02020603050405020304" pitchFamily="18" charset="0"/>
                        </a:rPr>
                        <a:t>podpisa izjave o izpolnjevanju splošnih pogojev </a:t>
                      </a:r>
                      <a:r>
                        <a:rPr lang="sl-SI" sz="1400" dirty="0">
                          <a:effectLst/>
                          <a:latin typeface="Republika "/>
                          <a:ea typeface="Times New Roman" panose="02020603050405020304" pitchFamily="18" charset="0"/>
                        </a:rPr>
                        <a:t>za prijavitelja na javni razpis, </a:t>
                      </a:r>
                      <a:r>
                        <a:rPr lang="sl-SI" sz="1400" b="1" dirty="0">
                          <a:effectLst/>
                          <a:latin typeface="Republika "/>
                          <a:ea typeface="Times New Roman" panose="02020603050405020304" pitchFamily="18" charset="0"/>
                        </a:rPr>
                        <a:t>zaposlenega strokovnega delavca po ZIO-1 </a:t>
                      </a:r>
                      <a:r>
                        <a:rPr lang="sl-SI" sz="1400" dirty="0">
                          <a:effectLst/>
                          <a:latin typeface="Republika "/>
                          <a:ea typeface="Times New Roman" panose="02020603050405020304" pitchFamily="18" charset="0"/>
                        </a:rPr>
                        <a:t>(organizator izobraževanja odraslih, učitelj ali drugi strokovni delavec).</a:t>
                      </a:r>
                    </a:p>
                  </a:txBody>
                  <a:tcPr marL="68580" marR="68580" marT="0" marB="0"/>
                </a:tc>
                <a:tc>
                  <a:txBody>
                    <a:bodyPr/>
                    <a:lstStyle/>
                    <a:p>
                      <a:pPr marL="0" lvl="0" indent="0" algn="just">
                        <a:buFontTx/>
                        <a:buNone/>
                      </a:pPr>
                      <a:r>
                        <a:rPr lang="sl-SI" sz="1000" dirty="0">
                          <a:effectLst/>
                          <a:latin typeface="Arial" panose="020B0604020202020204" pitchFamily="34" charset="0"/>
                          <a:ea typeface="Times New Roman" panose="02020603050405020304" pitchFamily="18" charset="0"/>
                        </a:rPr>
                        <a:t>Pogodba o zaposlitvi strokovnega delavca po ZIO-1</a:t>
                      </a:r>
                      <a:endParaRPr lang="sl-SI"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512033382"/>
                  </a:ext>
                </a:extLst>
              </a:tr>
              <a:tr h="328798">
                <a:tc>
                  <a:txBody>
                    <a:bodyPr/>
                    <a:lstStyle/>
                    <a:p>
                      <a:pPr algn="just"/>
                      <a:r>
                        <a:rPr lang="sl-SI" sz="1400" dirty="0">
                          <a:solidFill>
                            <a:srgbClr val="000000"/>
                          </a:solidFill>
                          <a:effectLst/>
                          <a:latin typeface="Republika "/>
                          <a:ea typeface="Times New Roman" panose="02020603050405020304" pitchFamily="18" charset="0"/>
                        </a:rPr>
                        <a:t>Za stroške, ki so predmet javnega razpisa, ni sofinanciran, ni pridobil in ni v postopku pridobivanja sofinanciranja istih stroškov iz drugih javnih virov, </a:t>
                      </a:r>
                      <a:r>
                        <a:rPr lang="sl-SI" sz="1400" dirty="0" err="1">
                          <a:solidFill>
                            <a:srgbClr val="000000"/>
                          </a:solidFill>
                          <a:effectLst/>
                          <a:latin typeface="Republika "/>
                          <a:ea typeface="Times New Roman" panose="02020603050405020304" pitchFamily="18" charset="0"/>
                        </a:rPr>
                        <a:t>t.j</a:t>
                      </a:r>
                      <a:r>
                        <a:rPr lang="sl-SI" sz="1400" dirty="0">
                          <a:solidFill>
                            <a:srgbClr val="000000"/>
                          </a:solidFill>
                          <a:effectLst/>
                          <a:latin typeface="Republika "/>
                          <a:ea typeface="Times New Roman" panose="02020603050405020304" pitchFamily="18" charset="0"/>
                        </a:rPr>
                        <a:t>. javnih finančnih sredstev evropskega, državnega ali občinskega proračuna.</a:t>
                      </a:r>
                      <a:endParaRPr lang="sl-SI" sz="1400" dirty="0">
                        <a:effectLst/>
                        <a:latin typeface="Republika "/>
                        <a:ea typeface="Times New Roman" panose="02020603050405020304" pitchFamily="18" charset="0"/>
                      </a:endParaRPr>
                    </a:p>
                  </a:txBody>
                  <a:tcPr marL="68580" marR="68580" marT="0" marB="0"/>
                </a:tc>
                <a:tc>
                  <a:txBody>
                    <a:bodyPr/>
                    <a:lstStyle/>
                    <a:p>
                      <a:pPr marL="0" lvl="0" indent="0">
                        <a:buFontTx/>
                        <a:buNone/>
                      </a:pPr>
                      <a:r>
                        <a:rPr lang="sl-SI" sz="1000" dirty="0">
                          <a:effectLst/>
                          <a:latin typeface="Arial" panose="020B0604020202020204" pitchFamily="34" charset="0"/>
                          <a:ea typeface="Times New Roman" panose="02020603050405020304" pitchFamily="18" charset="0"/>
                        </a:rPr>
                        <a:t>točka 14.1 prijavnega obrazca</a:t>
                      </a:r>
                      <a:endParaRPr lang="sl-SI"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355358695"/>
                  </a:ext>
                </a:extLst>
              </a:tr>
              <a:tr h="405367">
                <a:tc>
                  <a:txBody>
                    <a:bodyPr/>
                    <a:lstStyle/>
                    <a:p>
                      <a:r>
                        <a:rPr lang="sl-SI" sz="1400" dirty="0">
                          <a:solidFill>
                            <a:srgbClr val="000000"/>
                          </a:solidFill>
                          <a:effectLst/>
                          <a:latin typeface="Republika "/>
                          <a:ea typeface="Times New Roman" panose="02020603050405020304" pitchFamily="18" charset="0"/>
                        </a:rPr>
                        <a:t>Ima v okviru </a:t>
                      </a:r>
                      <a:r>
                        <a:rPr lang="sl-SI" sz="1400" b="1" dirty="0">
                          <a:solidFill>
                            <a:srgbClr val="000000"/>
                          </a:solidFill>
                          <a:effectLst/>
                          <a:latin typeface="Republika "/>
                          <a:ea typeface="Times New Roman" panose="02020603050405020304" pitchFamily="18" charset="0"/>
                        </a:rPr>
                        <a:t>zadnjih 30 dni pred datumom oddaje vloge</a:t>
                      </a:r>
                      <a:r>
                        <a:rPr lang="sl-SI" sz="1400" dirty="0">
                          <a:solidFill>
                            <a:srgbClr val="000000"/>
                          </a:solidFill>
                          <a:effectLst/>
                          <a:latin typeface="Republika "/>
                          <a:ea typeface="Times New Roman" panose="02020603050405020304" pitchFamily="18" charset="0"/>
                        </a:rPr>
                        <a:t>, oziroma, če potrdilo pridobi ministrstvo, </a:t>
                      </a:r>
                      <a:r>
                        <a:rPr lang="sl-SI" sz="1400" b="1" dirty="0">
                          <a:solidFill>
                            <a:srgbClr val="000000"/>
                          </a:solidFill>
                          <a:effectLst/>
                          <a:latin typeface="Republika "/>
                          <a:ea typeface="Times New Roman" panose="02020603050405020304" pitchFamily="18" charset="0"/>
                        </a:rPr>
                        <a:t>na dan oddaje vloge</a:t>
                      </a:r>
                      <a:r>
                        <a:rPr lang="sl-SI" sz="1400" dirty="0">
                          <a:solidFill>
                            <a:srgbClr val="000000"/>
                          </a:solidFill>
                          <a:effectLst/>
                          <a:latin typeface="Republika "/>
                          <a:ea typeface="Times New Roman" panose="02020603050405020304" pitchFamily="18" charset="0"/>
                        </a:rPr>
                        <a:t>, poravnane vse davke, prispevke in druge dajatve, določene z zakonom, ki ureja davčni postopek, oziroma vrednost neplačanih zapadlih obveznosti ne znaša 50,00 eurov ali več.</a:t>
                      </a:r>
                      <a:endParaRPr lang="sl-SI" sz="1400" dirty="0">
                        <a:effectLst/>
                        <a:latin typeface="Republika "/>
                        <a:ea typeface="Times New Roman" panose="02020603050405020304" pitchFamily="18" charset="0"/>
                      </a:endParaRPr>
                    </a:p>
                  </a:txBody>
                  <a:tcPr marL="68580" marR="68580" marT="0" marB="0"/>
                </a:tc>
                <a:tc>
                  <a:txBody>
                    <a:bodyPr/>
                    <a:lstStyle/>
                    <a:p>
                      <a:pPr marL="0" lvl="0" indent="0">
                        <a:buFontTx/>
                        <a:buNone/>
                      </a:pPr>
                      <a:r>
                        <a:rPr lang="sl-SI" sz="1000" dirty="0">
                          <a:solidFill>
                            <a:srgbClr val="000000"/>
                          </a:solidFill>
                          <a:effectLst/>
                          <a:latin typeface="Arial" panose="020B0604020202020204" pitchFamily="34" charset="0"/>
                          <a:ea typeface="Times New Roman" panose="02020603050405020304" pitchFamily="18" charset="0"/>
                        </a:rPr>
                        <a:t>Potrdilo Finančne uprave RS o plačanih obveznostih</a:t>
                      </a:r>
                      <a:endParaRPr lang="sl-SI" sz="1200" dirty="0">
                        <a:effectLst/>
                        <a:latin typeface="Times New Roman" panose="02020603050405020304" pitchFamily="18" charset="0"/>
                        <a:ea typeface="Times New Roman" panose="02020603050405020304" pitchFamily="18" charset="0"/>
                      </a:endParaRPr>
                    </a:p>
                    <a:p>
                      <a:pPr marL="0" lvl="0" indent="0">
                        <a:buFontTx/>
                        <a:buNone/>
                      </a:pPr>
                      <a:r>
                        <a:rPr lang="sl-SI" sz="1000" dirty="0">
                          <a:effectLst/>
                          <a:latin typeface="Arial" panose="020B0604020202020204" pitchFamily="34" charset="0"/>
                          <a:ea typeface="Times New Roman" panose="02020603050405020304" pitchFamily="18" charset="0"/>
                        </a:rPr>
                        <a:t>točka 14.1 prijavnega obrazca.</a:t>
                      </a:r>
                      <a:endParaRPr lang="sl-SI"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212166724"/>
                  </a:ext>
                </a:extLst>
              </a:tr>
              <a:tr h="675612">
                <a:tc>
                  <a:txBody>
                    <a:bodyPr/>
                    <a:lstStyle/>
                    <a:p>
                      <a:pPr algn="just"/>
                      <a:r>
                        <a:rPr lang="sl-SI" sz="1400" b="1" dirty="0">
                          <a:solidFill>
                            <a:srgbClr val="000000"/>
                          </a:solidFill>
                          <a:effectLst/>
                          <a:latin typeface="Republika "/>
                          <a:ea typeface="Times New Roman" panose="02020603050405020304" pitchFamily="18" charset="0"/>
                        </a:rPr>
                        <a:t>Prijavitelju, vključno njegovi odgovorni osebi </a:t>
                      </a:r>
                      <a:r>
                        <a:rPr lang="sl-SI" sz="1400" dirty="0">
                          <a:solidFill>
                            <a:srgbClr val="000000"/>
                          </a:solidFill>
                          <a:effectLst/>
                          <a:latin typeface="Republika "/>
                          <a:ea typeface="Times New Roman" panose="02020603050405020304" pitchFamily="18" charset="0"/>
                        </a:rPr>
                        <a:t>oziroma zakonitemu(</a:t>
                      </a:r>
                      <a:r>
                        <a:rPr lang="sl-SI" sz="1400" dirty="0" err="1">
                          <a:solidFill>
                            <a:srgbClr val="000000"/>
                          </a:solidFill>
                          <a:effectLst/>
                          <a:latin typeface="Republika "/>
                          <a:ea typeface="Times New Roman" panose="02020603050405020304" pitchFamily="18" charset="0"/>
                        </a:rPr>
                        <a:t>im</a:t>
                      </a:r>
                      <a:r>
                        <a:rPr lang="sl-SI" sz="1400" dirty="0">
                          <a:solidFill>
                            <a:srgbClr val="000000"/>
                          </a:solidFill>
                          <a:effectLst/>
                          <a:latin typeface="Republika "/>
                          <a:ea typeface="Times New Roman" panose="02020603050405020304" pitchFamily="18" charset="0"/>
                        </a:rPr>
                        <a:t>) zastopniku(om), </a:t>
                      </a:r>
                      <a:r>
                        <a:rPr lang="sl-SI" sz="1400" b="1" dirty="0">
                          <a:solidFill>
                            <a:srgbClr val="000000"/>
                          </a:solidFill>
                          <a:effectLst/>
                          <a:latin typeface="Republika "/>
                          <a:ea typeface="Times New Roman" panose="02020603050405020304" pitchFamily="18" charset="0"/>
                        </a:rPr>
                        <a:t>ni bila izrečena pravnomočna sodba</a:t>
                      </a:r>
                      <a:r>
                        <a:rPr lang="sl-SI" sz="1400" dirty="0">
                          <a:solidFill>
                            <a:srgbClr val="000000"/>
                          </a:solidFill>
                          <a:effectLst/>
                          <a:latin typeface="Republika "/>
                          <a:ea typeface="Times New Roman" panose="02020603050405020304" pitchFamily="18" charset="0"/>
                        </a:rPr>
                        <a:t>, ki ima elemente kaznivih dejanj, taksativno naštetih v prvem odstavku 75. člena Zakona o javnem naročanju (Uradni list RS, št. 91/15, 14/18, 121/21, 10/22, 74/22 – </a:t>
                      </a:r>
                      <a:r>
                        <a:rPr lang="sl-SI" sz="1400" dirty="0" err="1">
                          <a:solidFill>
                            <a:srgbClr val="000000"/>
                          </a:solidFill>
                          <a:effectLst/>
                          <a:latin typeface="Republika "/>
                          <a:ea typeface="Times New Roman" panose="02020603050405020304" pitchFamily="18" charset="0"/>
                        </a:rPr>
                        <a:t>odl</a:t>
                      </a:r>
                      <a:r>
                        <a:rPr lang="sl-SI" sz="1400" dirty="0">
                          <a:solidFill>
                            <a:srgbClr val="000000"/>
                          </a:solidFill>
                          <a:effectLst/>
                          <a:latin typeface="Republika "/>
                          <a:ea typeface="Times New Roman" panose="02020603050405020304" pitchFamily="18" charset="0"/>
                        </a:rPr>
                        <a:t>. US, 100/22 – ZNUZSZS, 28/23), ali kaznivih dejanj zoper delovno razmerje in socialno varnost, naštetih v 196. - 203. členu Kazenskega zakonika (Uradni list RS, št. 50/12 – uradno prečiščeno besedilo, 6/16 – </a:t>
                      </a:r>
                      <a:r>
                        <a:rPr lang="sl-SI" sz="1400" dirty="0" err="1">
                          <a:solidFill>
                            <a:srgbClr val="000000"/>
                          </a:solidFill>
                          <a:effectLst/>
                          <a:latin typeface="Republika "/>
                          <a:ea typeface="Times New Roman" panose="02020603050405020304" pitchFamily="18" charset="0"/>
                        </a:rPr>
                        <a:t>popr</a:t>
                      </a:r>
                      <a:r>
                        <a:rPr lang="sl-SI" sz="1400" dirty="0">
                          <a:solidFill>
                            <a:srgbClr val="000000"/>
                          </a:solidFill>
                          <a:effectLst/>
                          <a:latin typeface="Republika "/>
                          <a:ea typeface="Times New Roman" panose="02020603050405020304" pitchFamily="18" charset="0"/>
                        </a:rPr>
                        <a:t>., 54/15, 38/16, 27/17, 23/20, 91/20, 95/21, 186/21, 105/22 – ZZNŠPP, 16/23).</a:t>
                      </a:r>
                      <a:endParaRPr lang="sl-SI" sz="1400" dirty="0">
                        <a:effectLst/>
                        <a:latin typeface="Republika "/>
                        <a:ea typeface="Times New Roman" panose="02020603050405020304" pitchFamily="18" charset="0"/>
                      </a:endParaRPr>
                    </a:p>
                  </a:txBody>
                  <a:tcPr marL="68580" marR="68580" marT="0" marB="0"/>
                </a:tc>
                <a:tc>
                  <a:txBody>
                    <a:bodyPr/>
                    <a:lstStyle/>
                    <a:p>
                      <a:pPr marL="0" lvl="0" indent="0" algn="just">
                        <a:buFontTx/>
                        <a:buNone/>
                      </a:pPr>
                      <a:r>
                        <a:rPr lang="sl-SI" sz="1000" dirty="0">
                          <a:solidFill>
                            <a:srgbClr val="000000"/>
                          </a:solidFill>
                          <a:effectLst/>
                          <a:latin typeface="Arial" panose="020B0604020202020204" pitchFamily="34" charset="0"/>
                          <a:ea typeface="Times New Roman" panose="02020603050405020304" pitchFamily="18" charset="0"/>
                        </a:rPr>
                        <a:t>Dokazilo Ministrstva za pravosodje o nekaznovanosti</a:t>
                      </a:r>
                      <a:endParaRPr lang="sl-SI" sz="1200" dirty="0">
                        <a:effectLst/>
                        <a:latin typeface="Times New Roman" panose="02020603050405020304" pitchFamily="18" charset="0"/>
                        <a:ea typeface="Times New Roman" panose="02020603050405020304" pitchFamily="18" charset="0"/>
                      </a:endParaRPr>
                    </a:p>
                    <a:p>
                      <a:pPr marL="0" lvl="0" indent="0" algn="just">
                        <a:buFontTx/>
                        <a:buNone/>
                      </a:pPr>
                      <a:r>
                        <a:rPr lang="sl-SI" sz="1000" dirty="0">
                          <a:effectLst/>
                          <a:latin typeface="Arial" panose="020B0604020202020204" pitchFamily="34" charset="0"/>
                          <a:ea typeface="Times New Roman" panose="02020603050405020304" pitchFamily="18" charset="0"/>
                        </a:rPr>
                        <a:t>točka 14.1 prijavnega obrazca.</a:t>
                      </a:r>
                      <a:endParaRPr lang="sl-SI"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82889842"/>
                  </a:ext>
                </a:extLst>
              </a:tr>
              <a:tr h="328798">
                <a:tc>
                  <a:txBody>
                    <a:bodyPr/>
                    <a:lstStyle/>
                    <a:p>
                      <a:pPr algn="just"/>
                      <a:r>
                        <a:rPr lang="sl-SI" dirty="0">
                          <a:solidFill>
                            <a:srgbClr val="FF0000"/>
                          </a:solidFill>
                        </a:rPr>
                        <a:t>Vljudno prosimo za priložena dokazila: AJPES, FURS in o nekaznovanosti (za prijavitelja in odgovorno osebo)</a:t>
                      </a:r>
                    </a:p>
                  </a:txBody>
                  <a:tcPr/>
                </a:tc>
                <a:tc>
                  <a:txBody>
                    <a:bodyPr/>
                    <a:lstStyle/>
                    <a:p>
                      <a:endParaRPr lang="sl-SI" dirty="0"/>
                    </a:p>
                  </a:txBody>
                  <a:tcPr/>
                </a:tc>
                <a:extLst>
                  <a:ext uri="{0D108BD9-81ED-4DB2-BD59-A6C34878D82A}">
                    <a16:rowId xmlns:a16="http://schemas.microsoft.com/office/drawing/2014/main" val="2640758413"/>
                  </a:ext>
                </a:extLst>
              </a:tr>
            </a:tbl>
          </a:graphicData>
        </a:graphic>
      </p:graphicFrame>
    </p:spTree>
    <p:extLst>
      <p:ext uri="{BB962C8B-B14F-4D97-AF65-F5344CB8AC3E}">
        <p14:creationId xmlns:p14="http://schemas.microsoft.com/office/powerpoint/2010/main" val="7794478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Slika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8389" y="446687"/>
            <a:ext cx="3852909" cy="808321"/>
          </a:xfrm>
          <a:prstGeom prst="rect">
            <a:avLst/>
          </a:prstGeom>
        </p:spPr>
      </p:pic>
      <p:pic>
        <p:nvPicPr>
          <p:cNvPr id="1028" name="Picture 4" descr="Logo image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479418"/>
            <a:ext cx="1504335" cy="739420"/>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Kolenski povezovalnik 14"/>
          <p:cNvCxnSpPr>
            <a:cxnSpLocks/>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 name="PoljeZBesedilom 2">
            <a:extLst>
              <a:ext uri="{FF2B5EF4-FFF2-40B4-BE49-F238E27FC236}">
                <a16:creationId xmlns:a16="http://schemas.microsoft.com/office/drawing/2014/main" id="{6492C7EF-9046-BCFE-F42B-2B46E9A3FAC6}"/>
              </a:ext>
            </a:extLst>
          </p:cNvPr>
          <p:cNvSpPr txBox="1"/>
          <p:nvPr/>
        </p:nvSpPr>
        <p:spPr>
          <a:xfrm>
            <a:off x="671224" y="2941974"/>
            <a:ext cx="184731" cy="369332"/>
          </a:xfrm>
          <a:prstGeom prst="rect">
            <a:avLst/>
          </a:prstGeom>
          <a:noFill/>
        </p:spPr>
        <p:txBody>
          <a:bodyPr wrap="none" rtlCol="0">
            <a:spAutoFit/>
          </a:bodyPr>
          <a:lstStyle/>
          <a:p>
            <a:endParaRPr lang="sl-SI" dirty="0"/>
          </a:p>
        </p:txBody>
      </p:sp>
      <p:sp>
        <p:nvSpPr>
          <p:cNvPr id="2" name="PoljeZBesedilom 1">
            <a:extLst>
              <a:ext uri="{FF2B5EF4-FFF2-40B4-BE49-F238E27FC236}">
                <a16:creationId xmlns:a16="http://schemas.microsoft.com/office/drawing/2014/main" id="{EF15F190-5DE2-51B2-834D-148149D7E91D}"/>
              </a:ext>
            </a:extLst>
          </p:cNvPr>
          <p:cNvSpPr txBox="1"/>
          <p:nvPr/>
        </p:nvSpPr>
        <p:spPr>
          <a:xfrm>
            <a:off x="1119785" y="1474188"/>
            <a:ext cx="9332779" cy="523220"/>
          </a:xfrm>
          <a:prstGeom prst="rect">
            <a:avLst/>
          </a:prstGeom>
          <a:noFill/>
        </p:spPr>
        <p:txBody>
          <a:bodyPr wrap="square" rtlCol="0">
            <a:spAutoFit/>
          </a:bodyPr>
          <a:lstStyle/>
          <a:p>
            <a:r>
              <a:rPr lang="sl-SI" sz="2800" b="1" dirty="0">
                <a:solidFill>
                  <a:srgbClr val="034EA2"/>
                </a:solidFill>
                <a:effectLst>
                  <a:outerShdw blurRad="38100" dist="38100" dir="2700000" algn="tl">
                    <a:srgbClr val="000000">
                      <a:alpha val="43137"/>
                    </a:srgbClr>
                  </a:outerShdw>
                </a:effectLst>
                <a:latin typeface="Republika" panose="02000506040000020004" pitchFamily="2" charset="-18"/>
              </a:rPr>
              <a:t>Pogoji za kandidiranje na javnem razpisu</a:t>
            </a:r>
            <a:endParaRPr lang="sl-SI" sz="2800" b="1" dirty="0">
              <a:solidFill>
                <a:srgbClr val="034EA2"/>
              </a:solidFill>
              <a:latin typeface="Republica"/>
            </a:endParaRPr>
          </a:p>
        </p:txBody>
      </p:sp>
      <p:sp>
        <p:nvSpPr>
          <p:cNvPr id="4" name="PoljeZBesedilom 3">
            <a:extLst>
              <a:ext uri="{FF2B5EF4-FFF2-40B4-BE49-F238E27FC236}">
                <a16:creationId xmlns:a16="http://schemas.microsoft.com/office/drawing/2014/main" id="{A25C4174-1551-AC3D-0CA4-BA9D7F2FF063}"/>
              </a:ext>
            </a:extLst>
          </p:cNvPr>
          <p:cNvSpPr txBox="1"/>
          <p:nvPr/>
        </p:nvSpPr>
        <p:spPr>
          <a:xfrm>
            <a:off x="1230406" y="1979842"/>
            <a:ext cx="7427983" cy="400110"/>
          </a:xfrm>
          <a:prstGeom prst="rect">
            <a:avLst/>
          </a:prstGeom>
          <a:noFill/>
        </p:spPr>
        <p:txBody>
          <a:bodyPr wrap="square" rtlCol="0">
            <a:spAutoFit/>
          </a:bodyPr>
          <a:lstStyle/>
          <a:p>
            <a:r>
              <a:rPr lang="sl-SI" sz="2000" dirty="0">
                <a:latin typeface="Republika "/>
              </a:rPr>
              <a:t>Splošni pogoji za </a:t>
            </a:r>
            <a:r>
              <a:rPr lang="sl-SI" sz="2000" dirty="0" err="1">
                <a:latin typeface="Republika "/>
              </a:rPr>
              <a:t>konzorcijske</a:t>
            </a:r>
            <a:r>
              <a:rPr lang="sl-SI" sz="2000" dirty="0">
                <a:latin typeface="Republika "/>
              </a:rPr>
              <a:t> partnerje </a:t>
            </a:r>
          </a:p>
        </p:txBody>
      </p:sp>
      <p:graphicFrame>
        <p:nvGraphicFramePr>
          <p:cNvPr id="10" name="Tabela 11">
            <a:extLst>
              <a:ext uri="{FF2B5EF4-FFF2-40B4-BE49-F238E27FC236}">
                <a16:creationId xmlns:a16="http://schemas.microsoft.com/office/drawing/2014/main" id="{7D3598A9-82DC-62AE-4418-C54EDC7BAA0E}"/>
              </a:ext>
            </a:extLst>
          </p:cNvPr>
          <p:cNvGraphicFramePr>
            <a:graphicFrameLocks noGrp="1"/>
          </p:cNvGraphicFramePr>
          <p:nvPr>
            <p:extLst>
              <p:ext uri="{D42A27DB-BD31-4B8C-83A1-F6EECF244321}">
                <p14:modId xmlns:p14="http://schemas.microsoft.com/office/powerpoint/2010/main" val="3185128551"/>
              </p:ext>
            </p:extLst>
          </p:nvPr>
        </p:nvGraphicFramePr>
        <p:xfrm>
          <a:off x="685800" y="2424630"/>
          <a:ext cx="10629900" cy="3920314"/>
        </p:xfrm>
        <a:graphic>
          <a:graphicData uri="http://schemas.openxmlformats.org/drawingml/2006/table">
            <a:tbl>
              <a:tblPr firstRow="1" bandRow="1">
                <a:tableStyleId>{5C22544A-7EE6-4342-B048-85BDC9FD1C3A}</a:tableStyleId>
              </a:tblPr>
              <a:tblGrid>
                <a:gridCol w="8780929">
                  <a:extLst>
                    <a:ext uri="{9D8B030D-6E8A-4147-A177-3AD203B41FA5}">
                      <a16:colId xmlns:a16="http://schemas.microsoft.com/office/drawing/2014/main" val="2614281163"/>
                    </a:ext>
                  </a:extLst>
                </a:gridCol>
                <a:gridCol w="1848971">
                  <a:extLst>
                    <a:ext uri="{9D8B030D-6E8A-4147-A177-3AD203B41FA5}">
                      <a16:colId xmlns:a16="http://schemas.microsoft.com/office/drawing/2014/main" val="3896389510"/>
                    </a:ext>
                  </a:extLst>
                </a:gridCol>
              </a:tblGrid>
              <a:tr h="324294">
                <a:tc>
                  <a:txBody>
                    <a:bodyPr/>
                    <a:lstStyle/>
                    <a:p>
                      <a:pPr algn="ctr"/>
                      <a:r>
                        <a:rPr lang="sl-SI" sz="1800" b="1" kern="1200" dirty="0">
                          <a:solidFill>
                            <a:schemeClr val="lt1"/>
                          </a:solidFill>
                          <a:latin typeface="+mn-lt"/>
                          <a:ea typeface="+mn-ea"/>
                          <a:cs typeface="+mn-cs"/>
                        </a:rPr>
                        <a:t>Opis</a:t>
                      </a:r>
                    </a:p>
                  </a:txBody>
                  <a:tcPr/>
                </a:tc>
                <a:tc>
                  <a:txBody>
                    <a:bodyPr/>
                    <a:lstStyle/>
                    <a:p>
                      <a:r>
                        <a:rPr lang="sl-SI" dirty="0"/>
                        <a:t>Dokazila</a:t>
                      </a:r>
                    </a:p>
                  </a:txBody>
                  <a:tcPr/>
                </a:tc>
                <a:extLst>
                  <a:ext uri="{0D108BD9-81ED-4DB2-BD59-A6C34878D82A}">
                    <a16:rowId xmlns:a16="http://schemas.microsoft.com/office/drawing/2014/main" val="2509216724"/>
                  </a:ext>
                </a:extLst>
              </a:tr>
              <a:tr h="567514">
                <a:tc>
                  <a:txBody>
                    <a:bodyPr/>
                    <a:lstStyle/>
                    <a:p>
                      <a:r>
                        <a:rPr lang="sl-SI" sz="1400" dirty="0">
                          <a:latin typeface="Republika "/>
                        </a:rPr>
                        <a:t>na dan oddaje vloge registriran za opravljanje izobraževalne dejavnosti pod šifro </a:t>
                      </a:r>
                      <a:r>
                        <a:rPr lang="sl-SI" sz="1400" dirty="0">
                          <a:solidFill>
                            <a:srgbClr val="FF0000"/>
                          </a:solidFill>
                          <a:latin typeface="Republika "/>
                        </a:rPr>
                        <a:t>85.590</a:t>
                      </a:r>
                      <a:r>
                        <a:rPr lang="sl-SI" sz="1400" dirty="0">
                          <a:latin typeface="Republika "/>
                        </a:rPr>
                        <a:t> pri pristojnem sodišču in izvaja svojo dejavnost na območju Republike Slovenije.</a:t>
                      </a:r>
                    </a:p>
                  </a:txBody>
                  <a:tcPr/>
                </a:tc>
                <a:tc>
                  <a:txBody>
                    <a:bodyPr/>
                    <a:lstStyle/>
                    <a:p>
                      <a:pPr marL="0" lvl="0" indent="0" algn="just">
                        <a:buFontTx/>
                        <a:buNone/>
                      </a:pPr>
                      <a:r>
                        <a:rPr lang="sl-SI" sz="1000" dirty="0">
                          <a:effectLst/>
                          <a:latin typeface="Arial" panose="020B0604020202020204" pitchFamily="34" charset="0"/>
                          <a:ea typeface="Times New Roman" panose="02020603050405020304" pitchFamily="18" charset="0"/>
                        </a:rPr>
                        <a:t>Priloga </a:t>
                      </a:r>
                      <a:r>
                        <a:rPr lang="sl-SI" sz="1000" dirty="0">
                          <a:solidFill>
                            <a:srgbClr val="000000"/>
                          </a:solidFill>
                          <a:effectLst/>
                          <a:latin typeface="Arial" panose="020B0604020202020204" pitchFamily="34" charset="0"/>
                          <a:ea typeface="Times New Roman" panose="02020603050405020304" pitchFamily="18" charset="0"/>
                        </a:rPr>
                        <a:t>3</a:t>
                      </a:r>
                      <a:r>
                        <a:rPr lang="sl-SI" sz="1000" dirty="0">
                          <a:effectLst/>
                          <a:latin typeface="Arial" panose="020B0604020202020204" pitchFamily="34" charset="0"/>
                          <a:ea typeface="Times New Roman" panose="02020603050405020304" pitchFamily="18" charset="0"/>
                        </a:rPr>
                        <a:t>: Izpis iz AJPES-a, </a:t>
                      </a:r>
                      <a:endParaRPr lang="sl-SI"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870262412"/>
                  </a:ext>
                </a:extLst>
              </a:tr>
              <a:tr h="328798">
                <a:tc>
                  <a:txBody>
                    <a:bodyPr/>
                    <a:lstStyle/>
                    <a:p>
                      <a:pPr algn="just"/>
                      <a:r>
                        <a:rPr lang="sl-SI" sz="1400" dirty="0">
                          <a:solidFill>
                            <a:srgbClr val="000000"/>
                          </a:solidFill>
                          <a:effectLst/>
                          <a:latin typeface="Republika "/>
                          <a:ea typeface="Times New Roman" panose="02020603050405020304" pitchFamily="18" charset="0"/>
                        </a:rPr>
                        <a:t>Za stroške, ki so predmet javnega razpisa, ni sofinanciran, ni pridobil in ni v postopku pridobivanja sofinanciranja istih stroškov iz drugih javnih virov, </a:t>
                      </a:r>
                      <a:r>
                        <a:rPr lang="sl-SI" sz="1400" dirty="0" err="1">
                          <a:solidFill>
                            <a:srgbClr val="000000"/>
                          </a:solidFill>
                          <a:effectLst/>
                          <a:latin typeface="Republika "/>
                          <a:ea typeface="Times New Roman" panose="02020603050405020304" pitchFamily="18" charset="0"/>
                        </a:rPr>
                        <a:t>t.j</a:t>
                      </a:r>
                      <a:r>
                        <a:rPr lang="sl-SI" sz="1400" dirty="0">
                          <a:solidFill>
                            <a:srgbClr val="000000"/>
                          </a:solidFill>
                          <a:effectLst/>
                          <a:latin typeface="Republika "/>
                          <a:ea typeface="Times New Roman" panose="02020603050405020304" pitchFamily="18" charset="0"/>
                        </a:rPr>
                        <a:t>. javnih finančnih sredstev evropskega, državnega ali občinskega proračuna.</a:t>
                      </a:r>
                      <a:endParaRPr lang="sl-SI" sz="1400" dirty="0">
                        <a:effectLst/>
                        <a:latin typeface="Republika "/>
                        <a:ea typeface="Times New Roman" panose="02020603050405020304" pitchFamily="18" charset="0"/>
                      </a:endParaRPr>
                    </a:p>
                  </a:txBody>
                  <a:tcPr marL="68580" marR="68580" marT="0" marB="0"/>
                </a:tc>
                <a:tc>
                  <a:txBody>
                    <a:bodyPr/>
                    <a:lstStyle/>
                    <a:p>
                      <a:pPr marL="0" lvl="0" indent="0">
                        <a:buFontTx/>
                        <a:buNone/>
                      </a:pPr>
                      <a:r>
                        <a:rPr lang="sl-SI" sz="1000" dirty="0">
                          <a:effectLst/>
                          <a:latin typeface="Arial" panose="020B0604020202020204" pitchFamily="34" charset="0"/>
                          <a:ea typeface="Times New Roman" panose="02020603050405020304" pitchFamily="18" charset="0"/>
                        </a:rPr>
                        <a:t>točka 14.1 prijavnega obrazca</a:t>
                      </a:r>
                      <a:endParaRPr lang="sl-SI"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355358695"/>
                  </a:ext>
                </a:extLst>
              </a:tr>
              <a:tr h="405367">
                <a:tc>
                  <a:txBody>
                    <a:bodyPr/>
                    <a:lstStyle/>
                    <a:p>
                      <a:r>
                        <a:rPr lang="sl-SI" sz="1400" dirty="0">
                          <a:solidFill>
                            <a:srgbClr val="000000"/>
                          </a:solidFill>
                          <a:effectLst/>
                          <a:latin typeface="Republika "/>
                          <a:ea typeface="Times New Roman" panose="02020603050405020304" pitchFamily="18" charset="0"/>
                        </a:rPr>
                        <a:t>Ima v okviru </a:t>
                      </a:r>
                      <a:r>
                        <a:rPr lang="sl-SI" sz="1400" b="1" dirty="0">
                          <a:solidFill>
                            <a:srgbClr val="000000"/>
                          </a:solidFill>
                          <a:effectLst/>
                          <a:latin typeface="Republika "/>
                          <a:ea typeface="Times New Roman" panose="02020603050405020304" pitchFamily="18" charset="0"/>
                        </a:rPr>
                        <a:t>zadnjih 30 dni pred datumom oddaje vloge</a:t>
                      </a:r>
                      <a:r>
                        <a:rPr lang="sl-SI" sz="1400" dirty="0">
                          <a:solidFill>
                            <a:srgbClr val="000000"/>
                          </a:solidFill>
                          <a:effectLst/>
                          <a:latin typeface="Republika "/>
                          <a:ea typeface="Times New Roman" panose="02020603050405020304" pitchFamily="18" charset="0"/>
                        </a:rPr>
                        <a:t>, oziroma, če potrdilo pridobi ministrstvo, </a:t>
                      </a:r>
                      <a:r>
                        <a:rPr lang="sl-SI" sz="1400" b="1" dirty="0">
                          <a:solidFill>
                            <a:srgbClr val="000000"/>
                          </a:solidFill>
                          <a:effectLst/>
                          <a:latin typeface="Republika "/>
                          <a:ea typeface="Times New Roman" panose="02020603050405020304" pitchFamily="18" charset="0"/>
                        </a:rPr>
                        <a:t>na dan oddaje vloge</a:t>
                      </a:r>
                      <a:r>
                        <a:rPr lang="sl-SI" sz="1400" dirty="0">
                          <a:solidFill>
                            <a:srgbClr val="000000"/>
                          </a:solidFill>
                          <a:effectLst/>
                          <a:latin typeface="Republika "/>
                          <a:ea typeface="Times New Roman" panose="02020603050405020304" pitchFamily="18" charset="0"/>
                        </a:rPr>
                        <a:t>, poravnane vse davke, prispevke in druge dajatve, določene z zakonom, ki ureja davčni postopek, oziroma vrednost neplačanih zapadlih obveznosti ne znaša 50,00 eurov ali več.</a:t>
                      </a:r>
                      <a:endParaRPr lang="sl-SI" sz="1400" dirty="0">
                        <a:effectLst/>
                        <a:latin typeface="Republika "/>
                        <a:ea typeface="Times New Roman" panose="02020603050405020304" pitchFamily="18" charset="0"/>
                      </a:endParaRPr>
                    </a:p>
                  </a:txBody>
                  <a:tcPr marL="68580" marR="68580" marT="0" marB="0"/>
                </a:tc>
                <a:tc>
                  <a:txBody>
                    <a:bodyPr/>
                    <a:lstStyle/>
                    <a:p>
                      <a:pPr marL="0" lvl="0" indent="0">
                        <a:buFontTx/>
                        <a:buNone/>
                      </a:pPr>
                      <a:r>
                        <a:rPr lang="sl-SI" sz="1000" dirty="0">
                          <a:solidFill>
                            <a:srgbClr val="000000"/>
                          </a:solidFill>
                          <a:effectLst/>
                          <a:latin typeface="Arial" panose="020B0604020202020204" pitchFamily="34" charset="0"/>
                          <a:ea typeface="Times New Roman" panose="02020603050405020304" pitchFamily="18" charset="0"/>
                        </a:rPr>
                        <a:t>Potrdilo Finančne uprave RS o plačanih obveznostih</a:t>
                      </a:r>
                      <a:endParaRPr lang="sl-SI" sz="1200" dirty="0">
                        <a:effectLst/>
                        <a:latin typeface="Times New Roman" panose="02020603050405020304" pitchFamily="18" charset="0"/>
                        <a:ea typeface="Times New Roman" panose="02020603050405020304" pitchFamily="18" charset="0"/>
                      </a:endParaRPr>
                    </a:p>
                    <a:p>
                      <a:pPr marL="0" lvl="0" indent="0">
                        <a:buFontTx/>
                        <a:buNone/>
                      </a:pPr>
                      <a:r>
                        <a:rPr lang="sl-SI" sz="1000" dirty="0">
                          <a:effectLst/>
                          <a:latin typeface="Arial" panose="020B0604020202020204" pitchFamily="34" charset="0"/>
                          <a:ea typeface="Times New Roman" panose="02020603050405020304" pitchFamily="18" charset="0"/>
                        </a:rPr>
                        <a:t>točka 14.1 prijavnega obrazca.</a:t>
                      </a:r>
                      <a:endParaRPr lang="sl-SI"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212166724"/>
                  </a:ext>
                </a:extLst>
              </a:tr>
              <a:tr h="675612">
                <a:tc>
                  <a:txBody>
                    <a:bodyPr/>
                    <a:lstStyle/>
                    <a:p>
                      <a:pPr algn="just"/>
                      <a:r>
                        <a:rPr lang="sl-SI" sz="1400" b="1" dirty="0" err="1">
                          <a:solidFill>
                            <a:srgbClr val="000000"/>
                          </a:solidFill>
                          <a:effectLst/>
                          <a:latin typeface="Republika "/>
                          <a:ea typeface="Times New Roman" panose="02020603050405020304" pitchFamily="18" charset="0"/>
                        </a:rPr>
                        <a:t>Konzorcijskemu</a:t>
                      </a:r>
                      <a:r>
                        <a:rPr lang="sl-SI" sz="1400" b="1" dirty="0">
                          <a:solidFill>
                            <a:srgbClr val="000000"/>
                          </a:solidFill>
                          <a:effectLst/>
                          <a:latin typeface="Republika "/>
                          <a:ea typeface="Times New Roman" panose="02020603050405020304" pitchFamily="18" charset="0"/>
                        </a:rPr>
                        <a:t> partnerju, vključno njegovi odgovorni osebi </a:t>
                      </a:r>
                      <a:r>
                        <a:rPr lang="sl-SI" sz="1400" dirty="0">
                          <a:solidFill>
                            <a:srgbClr val="000000"/>
                          </a:solidFill>
                          <a:effectLst/>
                          <a:latin typeface="Republika "/>
                          <a:ea typeface="Times New Roman" panose="02020603050405020304" pitchFamily="18" charset="0"/>
                        </a:rPr>
                        <a:t>oziroma zakonitemu(</a:t>
                      </a:r>
                      <a:r>
                        <a:rPr lang="sl-SI" sz="1400" dirty="0" err="1">
                          <a:solidFill>
                            <a:srgbClr val="000000"/>
                          </a:solidFill>
                          <a:effectLst/>
                          <a:latin typeface="Republika "/>
                          <a:ea typeface="Times New Roman" panose="02020603050405020304" pitchFamily="18" charset="0"/>
                        </a:rPr>
                        <a:t>im</a:t>
                      </a:r>
                      <a:r>
                        <a:rPr lang="sl-SI" sz="1400" dirty="0">
                          <a:solidFill>
                            <a:srgbClr val="000000"/>
                          </a:solidFill>
                          <a:effectLst/>
                          <a:latin typeface="Republika "/>
                          <a:ea typeface="Times New Roman" panose="02020603050405020304" pitchFamily="18" charset="0"/>
                        </a:rPr>
                        <a:t>) zastopniku(om), </a:t>
                      </a:r>
                      <a:r>
                        <a:rPr lang="sl-SI" sz="1400" b="1" dirty="0">
                          <a:solidFill>
                            <a:srgbClr val="000000"/>
                          </a:solidFill>
                          <a:effectLst/>
                          <a:latin typeface="Republika "/>
                          <a:ea typeface="Times New Roman" panose="02020603050405020304" pitchFamily="18" charset="0"/>
                        </a:rPr>
                        <a:t>ni bila izrečena pravnomočna sodba</a:t>
                      </a:r>
                      <a:r>
                        <a:rPr lang="sl-SI" sz="1400" dirty="0">
                          <a:solidFill>
                            <a:srgbClr val="000000"/>
                          </a:solidFill>
                          <a:effectLst/>
                          <a:latin typeface="Republika "/>
                          <a:ea typeface="Times New Roman" panose="02020603050405020304" pitchFamily="18" charset="0"/>
                        </a:rPr>
                        <a:t>, ki ima elemente kaznivih dejanj, taksativno naštetih v prvem odstavku 75. člena Zakona o javnem naročanju (Uradni list RS, št. 91/15, 14/18, 121/21, 10/22, 74/22 – </a:t>
                      </a:r>
                      <a:r>
                        <a:rPr lang="sl-SI" sz="1400" dirty="0" err="1">
                          <a:solidFill>
                            <a:srgbClr val="000000"/>
                          </a:solidFill>
                          <a:effectLst/>
                          <a:latin typeface="Republika "/>
                          <a:ea typeface="Times New Roman" panose="02020603050405020304" pitchFamily="18" charset="0"/>
                        </a:rPr>
                        <a:t>odl</a:t>
                      </a:r>
                      <a:r>
                        <a:rPr lang="sl-SI" sz="1400" dirty="0">
                          <a:solidFill>
                            <a:srgbClr val="000000"/>
                          </a:solidFill>
                          <a:effectLst/>
                          <a:latin typeface="Republika "/>
                          <a:ea typeface="Times New Roman" panose="02020603050405020304" pitchFamily="18" charset="0"/>
                        </a:rPr>
                        <a:t>. US, 100/22 – ZNUZSZS, 28/23), ali kaznivih dejanj zoper delovno razmerje in socialno varnost, naštetih v 196. - 203. členu Kazenskega zakonika (Uradni list RS, št. 50/12 – uradno prečiščeno besedilo, 6/16 – </a:t>
                      </a:r>
                      <a:r>
                        <a:rPr lang="sl-SI" sz="1400" dirty="0" err="1">
                          <a:solidFill>
                            <a:srgbClr val="000000"/>
                          </a:solidFill>
                          <a:effectLst/>
                          <a:latin typeface="Republika "/>
                          <a:ea typeface="Times New Roman" panose="02020603050405020304" pitchFamily="18" charset="0"/>
                        </a:rPr>
                        <a:t>popr</a:t>
                      </a:r>
                      <a:r>
                        <a:rPr lang="sl-SI" sz="1400" dirty="0">
                          <a:solidFill>
                            <a:srgbClr val="000000"/>
                          </a:solidFill>
                          <a:effectLst/>
                          <a:latin typeface="Republika "/>
                          <a:ea typeface="Times New Roman" panose="02020603050405020304" pitchFamily="18" charset="0"/>
                        </a:rPr>
                        <a:t>., 54/15, 38/16, 27/17, 23/20, 91/20, 95/21, 186/21, 105/22 – ZZNŠPP, 16/23).</a:t>
                      </a:r>
                      <a:endParaRPr lang="sl-SI" sz="1400" dirty="0">
                        <a:effectLst/>
                        <a:latin typeface="Republika "/>
                        <a:ea typeface="Times New Roman" panose="02020603050405020304" pitchFamily="18" charset="0"/>
                      </a:endParaRPr>
                    </a:p>
                  </a:txBody>
                  <a:tcPr marL="68580" marR="68580" marT="0" marB="0"/>
                </a:tc>
                <a:tc>
                  <a:txBody>
                    <a:bodyPr/>
                    <a:lstStyle/>
                    <a:p>
                      <a:pPr marL="0" lvl="0" indent="0" algn="just">
                        <a:buFontTx/>
                        <a:buNone/>
                      </a:pPr>
                      <a:r>
                        <a:rPr lang="sl-SI" sz="1000" dirty="0">
                          <a:solidFill>
                            <a:srgbClr val="000000"/>
                          </a:solidFill>
                          <a:effectLst/>
                          <a:latin typeface="Arial" panose="020B0604020202020204" pitchFamily="34" charset="0"/>
                          <a:ea typeface="Times New Roman" panose="02020603050405020304" pitchFamily="18" charset="0"/>
                        </a:rPr>
                        <a:t>Dokazilo Ministrstva za pravosodje o nekaznovanosti</a:t>
                      </a:r>
                      <a:endParaRPr lang="sl-SI" sz="1200" dirty="0">
                        <a:effectLst/>
                        <a:latin typeface="Times New Roman" panose="02020603050405020304" pitchFamily="18" charset="0"/>
                        <a:ea typeface="Times New Roman" panose="02020603050405020304" pitchFamily="18" charset="0"/>
                      </a:endParaRPr>
                    </a:p>
                    <a:p>
                      <a:pPr marL="0" lvl="0" indent="0" algn="just">
                        <a:buFontTx/>
                        <a:buNone/>
                      </a:pPr>
                      <a:r>
                        <a:rPr lang="sl-SI" sz="1000" dirty="0">
                          <a:effectLst/>
                          <a:latin typeface="Arial" panose="020B0604020202020204" pitchFamily="34" charset="0"/>
                          <a:ea typeface="Times New Roman" panose="02020603050405020304" pitchFamily="18" charset="0"/>
                        </a:rPr>
                        <a:t>točka 14.1 prijavnega obrazca.</a:t>
                      </a:r>
                      <a:endParaRPr lang="sl-SI"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82889842"/>
                  </a:ext>
                </a:extLst>
              </a:tr>
              <a:tr h="328798">
                <a:tc>
                  <a:txBody>
                    <a:bodyPr/>
                    <a:lstStyle/>
                    <a:p>
                      <a:pPr algn="just"/>
                      <a:r>
                        <a:rPr lang="sl-SI" dirty="0">
                          <a:solidFill>
                            <a:srgbClr val="FF0000"/>
                          </a:solidFill>
                        </a:rPr>
                        <a:t>Vljudno prosimo za priložena dokazila: AJPES, FURS in o nekaznovanosti (za </a:t>
                      </a:r>
                      <a:r>
                        <a:rPr lang="sl-SI" dirty="0" err="1">
                          <a:solidFill>
                            <a:srgbClr val="FF0000"/>
                          </a:solidFill>
                        </a:rPr>
                        <a:t>konzorcijskega</a:t>
                      </a:r>
                      <a:r>
                        <a:rPr lang="sl-SI" dirty="0">
                          <a:solidFill>
                            <a:srgbClr val="FF0000"/>
                          </a:solidFill>
                        </a:rPr>
                        <a:t> partnerja in odgovorno osebo)</a:t>
                      </a:r>
                    </a:p>
                  </a:txBody>
                  <a:tcPr/>
                </a:tc>
                <a:tc>
                  <a:txBody>
                    <a:bodyPr/>
                    <a:lstStyle/>
                    <a:p>
                      <a:endParaRPr lang="sl-SI" dirty="0"/>
                    </a:p>
                  </a:txBody>
                  <a:tcPr/>
                </a:tc>
                <a:extLst>
                  <a:ext uri="{0D108BD9-81ED-4DB2-BD59-A6C34878D82A}">
                    <a16:rowId xmlns:a16="http://schemas.microsoft.com/office/drawing/2014/main" val="2640758413"/>
                  </a:ext>
                </a:extLst>
              </a:tr>
            </a:tbl>
          </a:graphicData>
        </a:graphic>
      </p:graphicFrame>
    </p:spTree>
    <p:extLst>
      <p:ext uri="{BB962C8B-B14F-4D97-AF65-F5344CB8AC3E}">
        <p14:creationId xmlns:p14="http://schemas.microsoft.com/office/powerpoint/2010/main" val="4289488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Slika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8389" y="446687"/>
            <a:ext cx="3852909" cy="808321"/>
          </a:xfrm>
          <a:prstGeom prst="rect">
            <a:avLst/>
          </a:prstGeom>
        </p:spPr>
      </p:pic>
      <p:pic>
        <p:nvPicPr>
          <p:cNvPr id="1028" name="Picture 4" descr="Logo image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479418"/>
            <a:ext cx="1504335" cy="739420"/>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Kolenski povezovalnik 14"/>
          <p:cNvCxnSpPr>
            <a:cxnSpLocks/>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 name="PoljeZBesedilom 2">
            <a:extLst>
              <a:ext uri="{FF2B5EF4-FFF2-40B4-BE49-F238E27FC236}">
                <a16:creationId xmlns:a16="http://schemas.microsoft.com/office/drawing/2014/main" id="{6492C7EF-9046-BCFE-F42B-2B46E9A3FAC6}"/>
              </a:ext>
            </a:extLst>
          </p:cNvPr>
          <p:cNvSpPr txBox="1"/>
          <p:nvPr/>
        </p:nvSpPr>
        <p:spPr>
          <a:xfrm>
            <a:off x="671224" y="2941974"/>
            <a:ext cx="184731" cy="369332"/>
          </a:xfrm>
          <a:prstGeom prst="rect">
            <a:avLst/>
          </a:prstGeom>
          <a:noFill/>
        </p:spPr>
        <p:txBody>
          <a:bodyPr wrap="none" rtlCol="0">
            <a:spAutoFit/>
          </a:bodyPr>
          <a:lstStyle/>
          <a:p>
            <a:endParaRPr lang="sl-SI" dirty="0"/>
          </a:p>
        </p:txBody>
      </p:sp>
      <p:sp>
        <p:nvSpPr>
          <p:cNvPr id="2" name="PoljeZBesedilom 1">
            <a:extLst>
              <a:ext uri="{FF2B5EF4-FFF2-40B4-BE49-F238E27FC236}">
                <a16:creationId xmlns:a16="http://schemas.microsoft.com/office/drawing/2014/main" id="{ADE5E588-F067-1849-E90D-7093ED33696F}"/>
              </a:ext>
            </a:extLst>
          </p:cNvPr>
          <p:cNvSpPr txBox="1"/>
          <p:nvPr/>
        </p:nvSpPr>
        <p:spPr>
          <a:xfrm>
            <a:off x="1035424" y="1358153"/>
            <a:ext cx="7530352" cy="400110"/>
          </a:xfrm>
          <a:prstGeom prst="rect">
            <a:avLst/>
          </a:prstGeom>
          <a:noFill/>
        </p:spPr>
        <p:txBody>
          <a:bodyPr wrap="square" rtlCol="0">
            <a:spAutoFit/>
          </a:bodyPr>
          <a:lstStyle/>
          <a:p>
            <a:r>
              <a:rPr lang="pl-PL" sz="2000" dirty="0">
                <a:latin typeface="Republika "/>
              </a:rPr>
              <a:t>Splošni pogoji vezani na vlogo</a:t>
            </a:r>
            <a:endParaRPr lang="sl-SI" sz="2000" dirty="0">
              <a:latin typeface="Republika "/>
            </a:endParaRPr>
          </a:p>
        </p:txBody>
      </p:sp>
      <p:graphicFrame>
        <p:nvGraphicFramePr>
          <p:cNvPr id="4" name="Tabela 3">
            <a:extLst>
              <a:ext uri="{FF2B5EF4-FFF2-40B4-BE49-F238E27FC236}">
                <a16:creationId xmlns:a16="http://schemas.microsoft.com/office/drawing/2014/main" id="{9011094F-61FC-DE1E-018D-2D6A7028850A}"/>
              </a:ext>
            </a:extLst>
          </p:cNvPr>
          <p:cNvGraphicFramePr>
            <a:graphicFrameLocks noGrp="1"/>
          </p:cNvGraphicFramePr>
          <p:nvPr>
            <p:extLst>
              <p:ext uri="{D42A27DB-BD31-4B8C-83A1-F6EECF244321}">
                <p14:modId xmlns:p14="http://schemas.microsoft.com/office/powerpoint/2010/main" val="388585046"/>
              </p:ext>
            </p:extLst>
          </p:nvPr>
        </p:nvGraphicFramePr>
        <p:xfrm>
          <a:off x="671224" y="1825625"/>
          <a:ext cx="11135294" cy="4509006"/>
        </p:xfrm>
        <a:graphic>
          <a:graphicData uri="http://schemas.openxmlformats.org/drawingml/2006/table">
            <a:tbl>
              <a:tblPr firstRow="1" firstCol="1" bandRow="1">
                <a:tableStyleId>{5C22544A-7EE6-4342-B048-85BDC9FD1C3A}</a:tableStyleId>
              </a:tblPr>
              <a:tblGrid>
                <a:gridCol w="3423405">
                  <a:extLst>
                    <a:ext uri="{9D8B030D-6E8A-4147-A177-3AD203B41FA5}">
                      <a16:colId xmlns:a16="http://schemas.microsoft.com/office/drawing/2014/main" val="1807182624"/>
                    </a:ext>
                  </a:extLst>
                </a:gridCol>
                <a:gridCol w="5042647">
                  <a:extLst>
                    <a:ext uri="{9D8B030D-6E8A-4147-A177-3AD203B41FA5}">
                      <a16:colId xmlns:a16="http://schemas.microsoft.com/office/drawing/2014/main" val="191343560"/>
                    </a:ext>
                  </a:extLst>
                </a:gridCol>
                <a:gridCol w="2669242">
                  <a:extLst>
                    <a:ext uri="{9D8B030D-6E8A-4147-A177-3AD203B41FA5}">
                      <a16:colId xmlns:a16="http://schemas.microsoft.com/office/drawing/2014/main" val="3511751638"/>
                    </a:ext>
                  </a:extLst>
                </a:gridCol>
              </a:tblGrid>
              <a:tr h="355610">
                <a:tc>
                  <a:txBody>
                    <a:bodyPr/>
                    <a:lstStyle/>
                    <a:p>
                      <a:r>
                        <a:rPr lang="sl-SI" sz="1400" dirty="0">
                          <a:effectLst/>
                          <a:latin typeface="Republika "/>
                        </a:rPr>
                        <a:t>Pogoj</a:t>
                      </a:r>
                      <a:endParaRPr lang="sl-SI" sz="1400" dirty="0">
                        <a:effectLst/>
                        <a:latin typeface="Republika "/>
                        <a:ea typeface="Times New Roman" panose="02020603050405020304" pitchFamily="18" charset="0"/>
                      </a:endParaRPr>
                    </a:p>
                  </a:txBody>
                  <a:tcPr marL="48513" marR="48513" marT="0" marB="0" anchor="ctr"/>
                </a:tc>
                <a:tc>
                  <a:txBody>
                    <a:bodyPr/>
                    <a:lstStyle/>
                    <a:p>
                      <a:pPr marL="0" algn="l" defTabSz="914400" rtl="0" eaLnBrk="1" latinLnBrk="0" hangingPunct="1"/>
                      <a:r>
                        <a:rPr lang="sl-SI" sz="1400" b="1" kern="1200" dirty="0">
                          <a:solidFill>
                            <a:schemeClr val="lt1"/>
                          </a:solidFill>
                          <a:effectLst/>
                          <a:latin typeface="Republika "/>
                          <a:ea typeface="+mn-ea"/>
                          <a:cs typeface="+mn-cs"/>
                        </a:rPr>
                        <a:t>Opis</a:t>
                      </a:r>
                    </a:p>
                  </a:txBody>
                  <a:tcPr marL="48513" marR="48513" marT="0" marB="0"/>
                </a:tc>
                <a:tc>
                  <a:txBody>
                    <a:bodyPr/>
                    <a:lstStyle/>
                    <a:p>
                      <a:r>
                        <a:rPr lang="sl-SI" sz="1400" b="1" kern="1200" dirty="0">
                          <a:solidFill>
                            <a:schemeClr val="lt1"/>
                          </a:solidFill>
                          <a:effectLst/>
                          <a:latin typeface="Republika "/>
                          <a:ea typeface="+mn-ea"/>
                          <a:cs typeface="+mn-cs"/>
                        </a:rPr>
                        <a:t>Dokazilo</a:t>
                      </a:r>
                    </a:p>
                  </a:txBody>
                  <a:tcPr marL="48513" marR="48513" marT="0" marB="0"/>
                </a:tc>
                <a:extLst>
                  <a:ext uri="{0D108BD9-81ED-4DB2-BD59-A6C34878D82A}">
                    <a16:rowId xmlns:a16="http://schemas.microsoft.com/office/drawing/2014/main" val="2428767488"/>
                  </a:ext>
                </a:extLst>
              </a:tr>
              <a:tr h="733064">
                <a:tc>
                  <a:txBody>
                    <a:bodyPr/>
                    <a:lstStyle/>
                    <a:p>
                      <a:r>
                        <a:rPr lang="sl-SI" sz="1400" b="1" dirty="0">
                          <a:effectLst/>
                          <a:latin typeface="Republika "/>
                        </a:rPr>
                        <a:t>Prispevek k doseganju ciljev in rezultatov </a:t>
                      </a:r>
                      <a:r>
                        <a:rPr lang="sl-SI" sz="1400" b="0" dirty="0">
                          <a:effectLst/>
                          <a:latin typeface="Republika "/>
                        </a:rPr>
                        <a:t>na ravni cilja politike, prednostne naloge in specifičnega cilja in neposrednih učinkov Programa 2021–2027</a:t>
                      </a:r>
                      <a:endParaRPr lang="sl-SI" sz="1400" b="0" dirty="0">
                        <a:effectLst/>
                        <a:latin typeface="Republika "/>
                        <a:ea typeface="Times New Roman" panose="02020603050405020304" pitchFamily="18" charset="0"/>
                      </a:endParaRPr>
                    </a:p>
                  </a:txBody>
                  <a:tcPr marL="48513" marR="48513" marT="0" marB="0" anchor="ctr"/>
                </a:tc>
                <a:tc>
                  <a:txBody>
                    <a:bodyPr/>
                    <a:lstStyle/>
                    <a:p>
                      <a:r>
                        <a:rPr lang="sl-SI" sz="1400" dirty="0">
                          <a:effectLst/>
                          <a:latin typeface="Republika "/>
                        </a:rPr>
                        <a:t>Iz predlaganih aktivnosti operacije je razviden </a:t>
                      </a:r>
                      <a:r>
                        <a:rPr lang="sl-SI" sz="1400" b="1" dirty="0">
                          <a:effectLst/>
                          <a:latin typeface="Republika "/>
                        </a:rPr>
                        <a:t>prispevek k doseganju ciljev in rezultatov na ravni cilja politike</a:t>
                      </a:r>
                      <a:r>
                        <a:rPr lang="sl-SI" sz="1400" dirty="0">
                          <a:effectLst/>
                          <a:latin typeface="Republika "/>
                        </a:rPr>
                        <a:t>, prednostne naloge in specifičnega cilja in neposrednih učinkov Programa 2021-2027.</a:t>
                      </a:r>
                      <a:endParaRPr lang="sl-SI" sz="1400" dirty="0">
                        <a:effectLst/>
                        <a:latin typeface="Republika "/>
                        <a:ea typeface="Times New Roman" panose="02020603050405020304" pitchFamily="18" charset="0"/>
                      </a:endParaRPr>
                    </a:p>
                  </a:txBody>
                  <a:tcPr marL="48513" marR="48513" marT="0" marB="0"/>
                </a:tc>
                <a:tc>
                  <a:txBody>
                    <a:bodyPr/>
                    <a:lstStyle/>
                    <a:p>
                      <a:pPr marL="342900" lvl="0" indent="-342900">
                        <a:buFont typeface="Symbol" panose="05050102010706020507" pitchFamily="18" charset="2"/>
                        <a:buChar char=""/>
                      </a:pPr>
                      <a:r>
                        <a:rPr lang="sl-SI" sz="1400" b="1" dirty="0">
                          <a:effectLst/>
                          <a:latin typeface="Republika "/>
                        </a:rPr>
                        <a:t>Pogoj se preveri v točki 4. prijavnega obrazca</a:t>
                      </a:r>
                      <a:endParaRPr lang="sl-SI" sz="1400" b="1" dirty="0">
                        <a:effectLst/>
                        <a:latin typeface="Republika "/>
                        <a:ea typeface="Times New Roman" panose="02020603050405020304" pitchFamily="18" charset="0"/>
                      </a:endParaRPr>
                    </a:p>
                  </a:txBody>
                  <a:tcPr marL="48513" marR="48513" marT="0" marB="0"/>
                </a:tc>
                <a:extLst>
                  <a:ext uri="{0D108BD9-81ED-4DB2-BD59-A6C34878D82A}">
                    <a16:rowId xmlns:a16="http://schemas.microsoft.com/office/drawing/2014/main" val="1408567044"/>
                  </a:ext>
                </a:extLst>
              </a:tr>
              <a:tr h="1095240">
                <a:tc>
                  <a:txBody>
                    <a:bodyPr/>
                    <a:lstStyle/>
                    <a:p>
                      <a:r>
                        <a:rPr lang="sl-SI" sz="1400" b="1" dirty="0">
                          <a:effectLst/>
                          <a:latin typeface="Republika "/>
                        </a:rPr>
                        <a:t>Realna izvedljivost v obdobju</a:t>
                      </a:r>
                      <a:r>
                        <a:rPr lang="sl-SI" sz="1400" b="0" dirty="0">
                          <a:effectLst/>
                          <a:latin typeface="Republika "/>
                        </a:rPr>
                        <a:t>, za katerega velja podpora, ter zagotovljenost stroškovne učinkovitosti</a:t>
                      </a:r>
                      <a:endParaRPr lang="sl-SI" sz="1400" b="0" dirty="0">
                        <a:effectLst/>
                        <a:latin typeface="Republika "/>
                        <a:ea typeface="Times New Roman" panose="02020603050405020304" pitchFamily="18" charset="0"/>
                      </a:endParaRPr>
                    </a:p>
                  </a:txBody>
                  <a:tcPr marL="48513" marR="48513" marT="0" marB="0" anchor="ctr"/>
                </a:tc>
                <a:tc>
                  <a:txBody>
                    <a:bodyPr/>
                    <a:lstStyle/>
                    <a:p>
                      <a:r>
                        <a:rPr lang="sl-SI" sz="1400" dirty="0">
                          <a:effectLst/>
                          <a:latin typeface="Republika "/>
                        </a:rPr>
                        <a:t>Iz predlagane operacije je razvidna realna izvedljivost v obdobju, za katerega velja podpora (operacija upošteva aktivnosti ter </a:t>
                      </a:r>
                    </a:p>
                    <a:p>
                      <a:r>
                        <a:rPr lang="sl-SI" sz="1400" dirty="0">
                          <a:effectLst/>
                          <a:latin typeface="Republika "/>
                        </a:rPr>
                        <a:t>časovni in finančni okvir, določen s tem javnim</a:t>
                      </a:r>
                    </a:p>
                    <a:p>
                      <a:r>
                        <a:rPr lang="sl-SI" sz="1400" dirty="0">
                          <a:effectLst/>
                          <a:latin typeface="Republika "/>
                        </a:rPr>
                        <a:t>razpisom in razpisno dokumentacijo), ter razvidna je zagotovljenost stroškovne učinkovitosti.</a:t>
                      </a:r>
                      <a:endParaRPr lang="sl-SI" sz="1400" dirty="0">
                        <a:effectLst/>
                        <a:latin typeface="Republika "/>
                        <a:ea typeface="Times New Roman" panose="02020603050405020304" pitchFamily="18" charset="0"/>
                      </a:endParaRPr>
                    </a:p>
                  </a:txBody>
                  <a:tcPr marL="48513" marR="48513" marT="0" marB="0"/>
                </a:tc>
                <a:tc>
                  <a:txBody>
                    <a:bodyPr/>
                    <a:lstStyle/>
                    <a:p>
                      <a:pPr marL="342900" lvl="0" indent="-342900">
                        <a:buFont typeface="Symbol" panose="05050102010706020507" pitchFamily="18" charset="2"/>
                        <a:buChar char=""/>
                      </a:pPr>
                      <a:r>
                        <a:rPr lang="sl-SI" sz="1400" b="1" dirty="0">
                          <a:effectLst/>
                          <a:latin typeface="Republika "/>
                        </a:rPr>
                        <a:t>Pogoja se preverita glede na celotno prijavo</a:t>
                      </a:r>
                      <a:endParaRPr lang="sl-SI" sz="1400" b="1" dirty="0">
                        <a:effectLst/>
                        <a:latin typeface="Republika "/>
                        <a:ea typeface="Times New Roman" panose="02020603050405020304" pitchFamily="18" charset="0"/>
                      </a:endParaRPr>
                    </a:p>
                  </a:txBody>
                  <a:tcPr marL="48513" marR="48513" marT="0" marB="0"/>
                </a:tc>
                <a:extLst>
                  <a:ext uri="{0D108BD9-81ED-4DB2-BD59-A6C34878D82A}">
                    <a16:rowId xmlns:a16="http://schemas.microsoft.com/office/drawing/2014/main" val="3160989191"/>
                  </a:ext>
                </a:extLst>
              </a:tr>
              <a:tr h="497836">
                <a:tc>
                  <a:txBody>
                    <a:bodyPr/>
                    <a:lstStyle/>
                    <a:p>
                      <a:r>
                        <a:rPr lang="sl-SI" sz="1400" b="1" dirty="0">
                          <a:effectLst/>
                          <a:latin typeface="Republika "/>
                        </a:rPr>
                        <a:t>Ustreznost ciljnih skupin</a:t>
                      </a:r>
                      <a:endParaRPr lang="sl-SI" sz="1400" b="1" dirty="0">
                        <a:effectLst/>
                        <a:latin typeface="Republika "/>
                        <a:ea typeface="Times New Roman" panose="02020603050405020304" pitchFamily="18" charset="0"/>
                      </a:endParaRPr>
                    </a:p>
                  </a:txBody>
                  <a:tcPr marL="48513" marR="48513" marT="0" marB="0" anchor="ctr"/>
                </a:tc>
                <a:tc>
                  <a:txBody>
                    <a:bodyPr/>
                    <a:lstStyle/>
                    <a:p>
                      <a:r>
                        <a:rPr lang="sl-SI" sz="1400" dirty="0">
                          <a:effectLst/>
                          <a:latin typeface="Republika "/>
                        </a:rPr>
                        <a:t>Iz predlagane operacije je razvidna ustreznost ciljnih skupin.</a:t>
                      </a:r>
                      <a:endParaRPr lang="sl-SI" sz="1400" dirty="0">
                        <a:effectLst/>
                        <a:latin typeface="Republika "/>
                        <a:ea typeface="Times New Roman" panose="02020603050405020304" pitchFamily="18" charset="0"/>
                      </a:endParaRPr>
                    </a:p>
                  </a:txBody>
                  <a:tcPr marL="48513" marR="48513" marT="0" marB="0"/>
                </a:tc>
                <a:tc>
                  <a:txBody>
                    <a:bodyPr/>
                    <a:lstStyle/>
                    <a:p>
                      <a:pPr marL="342900" lvl="0" indent="-342900">
                        <a:buFont typeface="Symbol" panose="05050102010706020507" pitchFamily="18" charset="2"/>
                        <a:buChar char=""/>
                      </a:pPr>
                      <a:r>
                        <a:rPr lang="sl-SI" sz="1400" b="1" dirty="0">
                          <a:effectLst/>
                          <a:latin typeface="Republika "/>
                        </a:rPr>
                        <a:t>Pogoj se preveri v točki 6 prijavnega obrazca</a:t>
                      </a:r>
                      <a:endParaRPr lang="sl-SI" sz="1400" b="1" dirty="0">
                        <a:effectLst/>
                        <a:latin typeface="Republika "/>
                        <a:ea typeface="Times New Roman" panose="02020603050405020304" pitchFamily="18" charset="0"/>
                      </a:endParaRPr>
                    </a:p>
                  </a:txBody>
                  <a:tcPr marL="48513" marR="48513" marT="0" marB="0"/>
                </a:tc>
                <a:extLst>
                  <a:ext uri="{0D108BD9-81ED-4DB2-BD59-A6C34878D82A}">
                    <a16:rowId xmlns:a16="http://schemas.microsoft.com/office/drawing/2014/main" val="295788735"/>
                  </a:ext>
                </a:extLst>
              </a:tr>
              <a:tr h="1558630">
                <a:tc>
                  <a:txBody>
                    <a:bodyPr/>
                    <a:lstStyle/>
                    <a:p>
                      <a:r>
                        <a:rPr lang="sl-SI" sz="1400" b="0" dirty="0">
                          <a:effectLst/>
                          <a:latin typeface="Republika "/>
                        </a:rPr>
                        <a:t>Upoštevanje </a:t>
                      </a:r>
                      <a:r>
                        <a:rPr lang="sl-SI" sz="1400" b="1" dirty="0">
                          <a:effectLst/>
                          <a:latin typeface="Republika "/>
                        </a:rPr>
                        <a:t>načela </a:t>
                      </a:r>
                      <a:r>
                        <a:rPr lang="sl-SI" sz="1400" b="1" dirty="0" err="1">
                          <a:effectLst/>
                          <a:latin typeface="Republika "/>
                        </a:rPr>
                        <a:t>nediskriminatornosti</a:t>
                      </a:r>
                      <a:r>
                        <a:rPr lang="sl-SI" sz="1400" b="1" dirty="0">
                          <a:effectLst/>
                          <a:latin typeface="Republika "/>
                        </a:rPr>
                        <a:t>, enakih možnosti, vključno z dostopnostjo za invalide, enakosti spolov</a:t>
                      </a:r>
                    </a:p>
                    <a:p>
                      <a:r>
                        <a:rPr lang="sl-SI" sz="1400" b="0" dirty="0">
                          <a:effectLst/>
                          <a:latin typeface="Republika "/>
                        </a:rPr>
                        <a:t>(zagotavljanje skladnosti s horizontalnimi načeli iz 9. člena Uredbe 2021/1060/EU)</a:t>
                      </a:r>
                      <a:endParaRPr lang="sl-SI" sz="1400" b="0" dirty="0">
                        <a:effectLst/>
                        <a:latin typeface="Republika "/>
                        <a:ea typeface="Times New Roman" panose="02020603050405020304" pitchFamily="18" charset="0"/>
                      </a:endParaRPr>
                    </a:p>
                  </a:txBody>
                  <a:tcPr marL="48513" marR="48513" marT="0" marB="0" anchor="ctr"/>
                </a:tc>
                <a:tc>
                  <a:txBody>
                    <a:bodyPr/>
                    <a:lstStyle/>
                    <a:p>
                      <a:r>
                        <a:rPr lang="sl-SI" sz="1400" dirty="0">
                          <a:effectLst/>
                          <a:latin typeface="Republika "/>
                        </a:rPr>
                        <a:t>Iz predlagane operacije je razvidno zagotavljanje spodbujanja enakosti moških in žensk ter preprečevanje vsakršne diskriminacije na podlagi spola, rase ali narodnosti, vere ali prepričanja, invalidnosti, starosti ali spolne usmerjenosti med osebami, ki so oziroma bodo vključene v izvajanje aktivnosti v okviru javnega razpisa Kompetence 2023-2029, v skladu z zakonodajo, ki pokriva področje zagotavljanja enakosti in nediskriminacije.</a:t>
                      </a:r>
                      <a:endParaRPr lang="sl-SI" sz="1400" dirty="0">
                        <a:effectLst/>
                        <a:latin typeface="Republika "/>
                        <a:ea typeface="Times New Roman" panose="02020603050405020304" pitchFamily="18" charset="0"/>
                      </a:endParaRPr>
                    </a:p>
                  </a:txBody>
                  <a:tcPr marL="48513" marR="48513" marT="0" marB="0"/>
                </a:tc>
                <a:tc>
                  <a:txBody>
                    <a:bodyPr/>
                    <a:lstStyle/>
                    <a:p>
                      <a:pPr marL="342900" lvl="0" indent="-342900">
                        <a:buFont typeface="Symbol" panose="05050102010706020507" pitchFamily="18" charset="2"/>
                        <a:buChar char=""/>
                      </a:pPr>
                      <a:r>
                        <a:rPr lang="sl-SI" sz="1400" b="1" dirty="0">
                          <a:effectLst/>
                          <a:latin typeface="Republika "/>
                        </a:rPr>
                        <a:t>Pogoj se preveri v točki 7 prijavnega obrazca</a:t>
                      </a:r>
                      <a:endParaRPr lang="sl-SI" sz="1400" b="1" dirty="0">
                        <a:effectLst/>
                        <a:latin typeface="Republika "/>
                        <a:ea typeface="Times New Roman" panose="02020603050405020304" pitchFamily="18" charset="0"/>
                      </a:endParaRPr>
                    </a:p>
                  </a:txBody>
                  <a:tcPr marL="48513" marR="48513" marT="0" marB="0"/>
                </a:tc>
                <a:extLst>
                  <a:ext uri="{0D108BD9-81ED-4DB2-BD59-A6C34878D82A}">
                    <a16:rowId xmlns:a16="http://schemas.microsoft.com/office/drawing/2014/main" val="3067145220"/>
                  </a:ext>
                </a:extLst>
              </a:tr>
            </a:tbl>
          </a:graphicData>
        </a:graphic>
      </p:graphicFrame>
    </p:spTree>
    <p:extLst>
      <p:ext uri="{BB962C8B-B14F-4D97-AF65-F5344CB8AC3E}">
        <p14:creationId xmlns:p14="http://schemas.microsoft.com/office/powerpoint/2010/main" val="26345825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Slika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8389" y="446687"/>
            <a:ext cx="3852909" cy="808321"/>
          </a:xfrm>
          <a:prstGeom prst="rect">
            <a:avLst/>
          </a:prstGeom>
        </p:spPr>
      </p:pic>
      <p:pic>
        <p:nvPicPr>
          <p:cNvPr id="1028" name="Picture 4" descr="Logo image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479418"/>
            <a:ext cx="1504335" cy="739420"/>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Kolenski povezovalnik 14"/>
          <p:cNvCxnSpPr>
            <a:cxnSpLocks/>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 name="PoljeZBesedilom 2">
            <a:extLst>
              <a:ext uri="{FF2B5EF4-FFF2-40B4-BE49-F238E27FC236}">
                <a16:creationId xmlns:a16="http://schemas.microsoft.com/office/drawing/2014/main" id="{6492C7EF-9046-BCFE-F42B-2B46E9A3FAC6}"/>
              </a:ext>
            </a:extLst>
          </p:cNvPr>
          <p:cNvSpPr txBox="1"/>
          <p:nvPr/>
        </p:nvSpPr>
        <p:spPr>
          <a:xfrm>
            <a:off x="671224" y="2941974"/>
            <a:ext cx="184731" cy="369332"/>
          </a:xfrm>
          <a:prstGeom prst="rect">
            <a:avLst/>
          </a:prstGeom>
          <a:noFill/>
        </p:spPr>
        <p:txBody>
          <a:bodyPr wrap="none" rtlCol="0">
            <a:spAutoFit/>
          </a:bodyPr>
          <a:lstStyle/>
          <a:p>
            <a:endParaRPr lang="sl-SI" dirty="0"/>
          </a:p>
        </p:txBody>
      </p:sp>
      <p:sp>
        <p:nvSpPr>
          <p:cNvPr id="4" name="PoljeZBesedilom 3">
            <a:extLst>
              <a:ext uri="{FF2B5EF4-FFF2-40B4-BE49-F238E27FC236}">
                <a16:creationId xmlns:a16="http://schemas.microsoft.com/office/drawing/2014/main" id="{FFA8602D-3E07-8236-E120-BE0B82DC63B4}"/>
              </a:ext>
            </a:extLst>
          </p:cNvPr>
          <p:cNvSpPr txBox="1"/>
          <p:nvPr/>
        </p:nvSpPr>
        <p:spPr>
          <a:xfrm>
            <a:off x="1237129" y="1116988"/>
            <a:ext cx="6972808" cy="400110"/>
          </a:xfrm>
          <a:prstGeom prst="rect">
            <a:avLst/>
          </a:prstGeom>
          <a:noFill/>
        </p:spPr>
        <p:txBody>
          <a:bodyPr wrap="square" rtlCol="0">
            <a:spAutoFit/>
          </a:bodyPr>
          <a:lstStyle/>
          <a:p>
            <a:r>
              <a:rPr lang="sl-SI" sz="2000" dirty="0">
                <a:latin typeface="Republika "/>
              </a:rPr>
              <a:t>Specifični pogoji za vse </a:t>
            </a:r>
            <a:r>
              <a:rPr lang="sl-SI" sz="2000" dirty="0" err="1">
                <a:latin typeface="Republika "/>
              </a:rPr>
              <a:t>konzorcijske</a:t>
            </a:r>
            <a:r>
              <a:rPr lang="sl-SI" sz="2000" dirty="0">
                <a:latin typeface="Republika "/>
              </a:rPr>
              <a:t> partnerje</a:t>
            </a:r>
          </a:p>
        </p:txBody>
      </p:sp>
      <p:graphicFrame>
        <p:nvGraphicFramePr>
          <p:cNvPr id="5" name="Tabela 4">
            <a:extLst>
              <a:ext uri="{FF2B5EF4-FFF2-40B4-BE49-F238E27FC236}">
                <a16:creationId xmlns:a16="http://schemas.microsoft.com/office/drawing/2014/main" id="{2E98D5AB-7BBD-53EF-8B21-8F6B140749A9}"/>
              </a:ext>
            </a:extLst>
          </p:cNvPr>
          <p:cNvGraphicFramePr>
            <a:graphicFrameLocks noGrp="1"/>
          </p:cNvGraphicFramePr>
          <p:nvPr>
            <p:extLst>
              <p:ext uri="{D42A27DB-BD31-4B8C-83A1-F6EECF244321}">
                <p14:modId xmlns:p14="http://schemas.microsoft.com/office/powerpoint/2010/main" val="2613692072"/>
              </p:ext>
            </p:extLst>
          </p:nvPr>
        </p:nvGraphicFramePr>
        <p:xfrm>
          <a:off x="753035" y="1702493"/>
          <a:ext cx="10838330" cy="4503521"/>
        </p:xfrm>
        <a:graphic>
          <a:graphicData uri="http://schemas.openxmlformats.org/drawingml/2006/table">
            <a:tbl>
              <a:tblPr firstRow="1" firstCol="1" bandRow="1">
                <a:tableStyleId>{5C22544A-7EE6-4342-B048-85BDC9FD1C3A}</a:tableStyleId>
              </a:tblPr>
              <a:tblGrid>
                <a:gridCol w="4365404">
                  <a:extLst>
                    <a:ext uri="{9D8B030D-6E8A-4147-A177-3AD203B41FA5}">
                      <a16:colId xmlns:a16="http://schemas.microsoft.com/office/drawing/2014/main" val="2344111234"/>
                    </a:ext>
                  </a:extLst>
                </a:gridCol>
                <a:gridCol w="4193649">
                  <a:extLst>
                    <a:ext uri="{9D8B030D-6E8A-4147-A177-3AD203B41FA5}">
                      <a16:colId xmlns:a16="http://schemas.microsoft.com/office/drawing/2014/main" val="1557056245"/>
                    </a:ext>
                  </a:extLst>
                </a:gridCol>
                <a:gridCol w="2279277">
                  <a:extLst>
                    <a:ext uri="{9D8B030D-6E8A-4147-A177-3AD203B41FA5}">
                      <a16:colId xmlns:a16="http://schemas.microsoft.com/office/drawing/2014/main" val="1508214900"/>
                    </a:ext>
                  </a:extLst>
                </a:gridCol>
              </a:tblGrid>
              <a:tr h="270408">
                <a:tc>
                  <a:txBody>
                    <a:bodyPr/>
                    <a:lstStyle/>
                    <a:p>
                      <a:r>
                        <a:rPr lang="sl-SI" sz="1800" dirty="0">
                          <a:effectLst/>
                          <a:latin typeface="Republika "/>
                        </a:rPr>
                        <a:t>Pogoj</a:t>
                      </a:r>
                      <a:endParaRPr lang="sl-SI" sz="1800" dirty="0">
                        <a:effectLst/>
                        <a:latin typeface="Republika "/>
                        <a:ea typeface="Times New Roman" panose="02020603050405020304" pitchFamily="18" charset="0"/>
                      </a:endParaRPr>
                    </a:p>
                  </a:txBody>
                  <a:tcPr marL="54962" marR="54962" marT="0" marB="0"/>
                </a:tc>
                <a:tc>
                  <a:txBody>
                    <a:bodyPr/>
                    <a:lstStyle/>
                    <a:p>
                      <a:r>
                        <a:rPr lang="sl-SI" sz="1800" dirty="0">
                          <a:effectLst/>
                          <a:latin typeface="Republika "/>
                        </a:rPr>
                        <a:t>Opis</a:t>
                      </a:r>
                      <a:endParaRPr lang="sl-SI" sz="1800" dirty="0">
                        <a:effectLst/>
                        <a:latin typeface="Republika "/>
                        <a:ea typeface="Times New Roman" panose="02020603050405020304" pitchFamily="18" charset="0"/>
                      </a:endParaRPr>
                    </a:p>
                  </a:txBody>
                  <a:tcPr marL="54962" marR="54962" marT="0" marB="0"/>
                </a:tc>
                <a:tc>
                  <a:txBody>
                    <a:bodyPr/>
                    <a:lstStyle/>
                    <a:p>
                      <a:r>
                        <a:rPr lang="sl-SI" sz="1800" dirty="0">
                          <a:effectLst/>
                          <a:latin typeface="Republika "/>
                        </a:rPr>
                        <a:t>Dokazilo</a:t>
                      </a:r>
                      <a:endParaRPr lang="sl-SI" sz="1800" dirty="0">
                        <a:effectLst/>
                        <a:latin typeface="Republika "/>
                        <a:ea typeface="Times New Roman" panose="02020603050405020304" pitchFamily="18" charset="0"/>
                      </a:endParaRPr>
                    </a:p>
                  </a:txBody>
                  <a:tcPr marL="54962" marR="54962" marT="0" marB="0"/>
                </a:tc>
                <a:extLst>
                  <a:ext uri="{0D108BD9-81ED-4DB2-BD59-A6C34878D82A}">
                    <a16:rowId xmlns:a16="http://schemas.microsoft.com/office/drawing/2014/main" val="2277258994"/>
                  </a:ext>
                </a:extLst>
              </a:tr>
              <a:tr h="1099234">
                <a:tc>
                  <a:txBody>
                    <a:bodyPr/>
                    <a:lstStyle/>
                    <a:p>
                      <a:pPr algn="just"/>
                      <a:r>
                        <a:rPr lang="sl-SI" sz="1400" b="0" dirty="0" err="1">
                          <a:effectLst/>
                          <a:latin typeface="Republika "/>
                        </a:rPr>
                        <a:t>Konzorcijski</a:t>
                      </a:r>
                      <a:r>
                        <a:rPr lang="sl-SI" sz="1400" b="0" dirty="0">
                          <a:effectLst/>
                          <a:latin typeface="Republika "/>
                        </a:rPr>
                        <a:t> partnerji </a:t>
                      </a:r>
                      <a:r>
                        <a:rPr lang="sl-SI" sz="1400" b="1" u="sng" dirty="0">
                          <a:effectLst/>
                          <a:latin typeface="Republika "/>
                        </a:rPr>
                        <a:t>so registrirani v isti statistični </a:t>
                      </a:r>
                      <a:r>
                        <a:rPr lang="sl-SI" sz="1400" b="0" dirty="0">
                          <a:effectLst/>
                          <a:latin typeface="Republika "/>
                        </a:rPr>
                        <a:t>regiji kot prijavitelj. Izjema so organizacije iz občine Litija, ki se lahko vključijo zgolj v osrednjeslovensko regijo v KRZS.</a:t>
                      </a:r>
                      <a:endParaRPr lang="sl-SI" sz="1400" b="0" dirty="0">
                        <a:effectLst/>
                        <a:latin typeface="Republika "/>
                        <a:ea typeface="Times New Roman" panose="02020603050405020304" pitchFamily="18" charset="0"/>
                      </a:endParaRPr>
                    </a:p>
                  </a:txBody>
                  <a:tcPr marL="54962" marR="54962" marT="0" marB="0"/>
                </a:tc>
                <a:tc>
                  <a:txBody>
                    <a:bodyPr/>
                    <a:lstStyle/>
                    <a:p>
                      <a:pPr algn="just"/>
                      <a:r>
                        <a:rPr lang="sl-SI" sz="1400" dirty="0">
                          <a:effectLst/>
                          <a:latin typeface="Republika "/>
                        </a:rPr>
                        <a:t>Iz predlagane operacije je razvidno, da so vsi </a:t>
                      </a:r>
                      <a:r>
                        <a:rPr lang="sl-SI" sz="1400" dirty="0" err="1">
                          <a:effectLst/>
                          <a:latin typeface="Republika "/>
                        </a:rPr>
                        <a:t>konzorcijski</a:t>
                      </a:r>
                      <a:r>
                        <a:rPr lang="sl-SI" sz="1400" dirty="0">
                          <a:effectLst/>
                          <a:latin typeface="Republika "/>
                        </a:rPr>
                        <a:t> partnerji registrirani v isti statistični regiji kot prijavitelj. Izjema so organizacije iz občine Litija, ki se lahko vključijo zgolj v osrednjeslovensko regijo v KRZS.</a:t>
                      </a:r>
                      <a:endParaRPr lang="sl-SI" sz="1400" dirty="0">
                        <a:effectLst/>
                        <a:latin typeface="Republika "/>
                        <a:ea typeface="Times New Roman" panose="02020603050405020304" pitchFamily="18" charset="0"/>
                      </a:endParaRPr>
                    </a:p>
                  </a:txBody>
                  <a:tcPr marL="54962" marR="54962" marT="0" marB="0"/>
                </a:tc>
                <a:tc>
                  <a:txBody>
                    <a:bodyPr/>
                    <a:lstStyle/>
                    <a:p>
                      <a:pPr marL="0" lvl="0" indent="0">
                        <a:buFontTx/>
                        <a:buNone/>
                      </a:pPr>
                      <a:r>
                        <a:rPr lang="sl-SI" sz="1400" dirty="0">
                          <a:effectLst/>
                          <a:latin typeface="Republika "/>
                        </a:rPr>
                        <a:t>Pogoj se preveri v točkah 1, 2  in 14.3 prijavnega obrazca </a:t>
                      </a:r>
                      <a:endParaRPr lang="sl-SI" sz="1400" dirty="0">
                        <a:effectLst/>
                        <a:latin typeface="Republika "/>
                        <a:ea typeface="Times New Roman" panose="02020603050405020304" pitchFamily="18" charset="0"/>
                      </a:endParaRPr>
                    </a:p>
                  </a:txBody>
                  <a:tcPr marL="54962" marR="54962" marT="0" marB="0"/>
                </a:tc>
                <a:extLst>
                  <a:ext uri="{0D108BD9-81ED-4DB2-BD59-A6C34878D82A}">
                    <a16:rowId xmlns:a16="http://schemas.microsoft.com/office/drawing/2014/main" val="1489811399"/>
                  </a:ext>
                </a:extLst>
              </a:tr>
              <a:tr h="3129967">
                <a:tc>
                  <a:txBody>
                    <a:bodyPr/>
                    <a:lstStyle/>
                    <a:p>
                      <a:pPr algn="just"/>
                      <a:r>
                        <a:rPr lang="sl-SI" sz="1400" b="0" dirty="0">
                          <a:effectLst/>
                          <a:latin typeface="Republika "/>
                        </a:rPr>
                        <a:t>Prijavitelj in </a:t>
                      </a:r>
                      <a:r>
                        <a:rPr lang="sl-SI" sz="1400" b="0" dirty="0" err="1">
                          <a:effectLst/>
                          <a:latin typeface="Republika "/>
                        </a:rPr>
                        <a:t>konzorcijski</a:t>
                      </a:r>
                      <a:r>
                        <a:rPr lang="sl-SI" sz="1400" b="0" dirty="0">
                          <a:effectLst/>
                          <a:latin typeface="Republika "/>
                        </a:rPr>
                        <a:t> partnerji so za izvajanje javnega razpisa Kompetence 2023-2029 v okviru statistične regije vključeni samo v en konzorcij, </a:t>
                      </a:r>
                      <a:r>
                        <a:rPr lang="sl-SI" sz="1400" b="1" u="sng" dirty="0">
                          <a:effectLst/>
                          <a:latin typeface="Republika "/>
                        </a:rPr>
                        <a:t>katerega sestavljajo najmanj trije (3) </a:t>
                      </a:r>
                      <a:r>
                        <a:rPr lang="sl-SI" sz="1400" b="1" u="sng" dirty="0" err="1">
                          <a:effectLst/>
                          <a:latin typeface="Republika "/>
                        </a:rPr>
                        <a:t>konzorcijski</a:t>
                      </a:r>
                      <a:r>
                        <a:rPr lang="sl-SI" sz="1400" b="1" u="sng" dirty="0">
                          <a:effectLst/>
                          <a:latin typeface="Republika "/>
                        </a:rPr>
                        <a:t> partnerji</a:t>
                      </a:r>
                      <a:r>
                        <a:rPr lang="sl-SI" sz="1400" b="0" dirty="0">
                          <a:effectLst/>
                          <a:latin typeface="Republika "/>
                        </a:rPr>
                        <a:t>, od katerih je prijavitelj na javni razpis Kompetence 2023-2029 </a:t>
                      </a:r>
                      <a:r>
                        <a:rPr lang="sl-SI" sz="1400" b="0" dirty="0" err="1">
                          <a:effectLst/>
                          <a:latin typeface="Republika "/>
                        </a:rPr>
                        <a:t>poslovodeči</a:t>
                      </a:r>
                      <a:r>
                        <a:rPr lang="sl-SI" sz="1400" b="0" dirty="0">
                          <a:effectLst/>
                          <a:latin typeface="Republika "/>
                        </a:rPr>
                        <a:t> partner v konzorciju. </a:t>
                      </a:r>
                      <a:r>
                        <a:rPr lang="sl-SI" sz="1400" b="0" u="sng" dirty="0">
                          <a:effectLst/>
                          <a:latin typeface="Republika "/>
                        </a:rPr>
                        <a:t>V konzorciju sta lahko zgolj dva (2) </a:t>
                      </a:r>
                      <a:r>
                        <a:rPr lang="sl-SI" sz="1400" b="0" u="sng" dirty="0" err="1">
                          <a:effectLst/>
                          <a:latin typeface="Republika "/>
                        </a:rPr>
                        <a:t>konzorcijska</a:t>
                      </a:r>
                      <a:r>
                        <a:rPr lang="sl-SI" sz="1400" b="0" u="sng" dirty="0">
                          <a:effectLst/>
                          <a:latin typeface="Republika "/>
                        </a:rPr>
                        <a:t> partnerja</a:t>
                      </a:r>
                      <a:r>
                        <a:rPr lang="sl-SI" sz="1400" b="0" dirty="0">
                          <a:effectLst/>
                          <a:latin typeface="Republika "/>
                        </a:rPr>
                        <a:t>, če v določeni statistični regiji ni organizacij, ki bi izpolnjevale pogoje za </a:t>
                      </a:r>
                      <a:r>
                        <a:rPr lang="sl-SI" sz="1400" b="0" dirty="0" err="1">
                          <a:effectLst/>
                          <a:latin typeface="Republika "/>
                        </a:rPr>
                        <a:t>konzorcijskega</a:t>
                      </a:r>
                      <a:r>
                        <a:rPr lang="sl-SI" sz="1400" b="0" dirty="0">
                          <a:effectLst/>
                          <a:latin typeface="Republika "/>
                        </a:rPr>
                        <a:t> partnerja oziroma ni organizacij, ki bi izrazile interes za  sodelovanje.</a:t>
                      </a:r>
                    </a:p>
                    <a:p>
                      <a:pPr marL="457200" indent="-228600">
                        <a:tabLst>
                          <a:tab pos="457200" algn="l"/>
                          <a:tab pos="449580" algn="l"/>
                        </a:tabLst>
                      </a:pPr>
                      <a:r>
                        <a:rPr lang="sl-SI" sz="1400" b="0" dirty="0">
                          <a:effectLst/>
                          <a:latin typeface="Republika "/>
                        </a:rPr>
                        <a:t> </a:t>
                      </a:r>
                    </a:p>
                    <a:p>
                      <a:r>
                        <a:rPr lang="sl-SI" sz="1400" b="0" dirty="0">
                          <a:effectLst/>
                          <a:latin typeface="Republika "/>
                        </a:rPr>
                        <a:t> </a:t>
                      </a:r>
                      <a:endParaRPr lang="sl-SI" sz="1400" b="0" dirty="0">
                        <a:effectLst/>
                        <a:latin typeface="Republika "/>
                        <a:ea typeface="Times New Roman" panose="02020603050405020304" pitchFamily="18" charset="0"/>
                      </a:endParaRPr>
                    </a:p>
                  </a:txBody>
                  <a:tcPr marL="54962" marR="54962" marT="0" marB="0"/>
                </a:tc>
                <a:tc>
                  <a:txBody>
                    <a:bodyPr/>
                    <a:lstStyle/>
                    <a:p>
                      <a:pPr algn="just"/>
                      <a:r>
                        <a:rPr lang="sl-SI" sz="1400" dirty="0">
                          <a:effectLst/>
                          <a:latin typeface="Republika "/>
                        </a:rPr>
                        <a:t>Iz predlagane operacije je razvidno, da </a:t>
                      </a:r>
                    </a:p>
                    <a:p>
                      <a:pPr marL="342900" lvl="0" indent="-342900" algn="just">
                        <a:lnSpc>
                          <a:spcPct val="103000"/>
                        </a:lnSpc>
                        <a:buClr>
                          <a:srgbClr val="00000A"/>
                        </a:buClr>
                        <a:buSzPts val="1000"/>
                        <a:buFont typeface="Arial" panose="020B0604020202020204" pitchFamily="34" charset="0"/>
                        <a:buChar char="-"/>
                      </a:pPr>
                      <a:r>
                        <a:rPr lang="sl-SI" sz="1400" dirty="0">
                          <a:effectLst/>
                          <a:latin typeface="Republika "/>
                        </a:rPr>
                        <a:t>so prijavitelj in </a:t>
                      </a:r>
                      <a:r>
                        <a:rPr lang="sl-SI" sz="1400" dirty="0" err="1">
                          <a:effectLst/>
                          <a:latin typeface="Republika "/>
                        </a:rPr>
                        <a:t>konzorcijski</a:t>
                      </a:r>
                      <a:r>
                        <a:rPr lang="sl-SI" sz="1400" dirty="0">
                          <a:effectLst/>
                          <a:latin typeface="Republika "/>
                        </a:rPr>
                        <a:t> partnerji vključeni </a:t>
                      </a:r>
                      <a:r>
                        <a:rPr lang="sl-SI" sz="1400" b="1" dirty="0">
                          <a:effectLst/>
                          <a:latin typeface="Republika "/>
                        </a:rPr>
                        <a:t>samo v en konzorcij </a:t>
                      </a:r>
                      <a:r>
                        <a:rPr lang="sl-SI" sz="1400" dirty="0">
                          <a:effectLst/>
                          <a:latin typeface="Republika "/>
                        </a:rPr>
                        <a:t>v okviru statistične regije </a:t>
                      </a:r>
                    </a:p>
                    <a:p>
                      <a:pPr marL="342900" lvl="0" indent="-342900" algn="just">
                        <a:lnSpc>
                          <a:spcPct val="103000"/>
                        </a:lnSpc>
                        <a:spcAft>
                          <a:spcPts val="25"/>
                        </a:spcAft>
                        <a:buClr>
                          <a:srgbClr val="00000A"/>
                        </a:buClr>
                        <a:buSzPts val="1000"/>
                        <a:buFont typeface="Arial" panose="020B0604020202020204" pitchFamily="34" charset="0"/>
                        <a:buChar char="-"/>
                      </a:pPr>
                      <a:r>
                        <a:rPr lang="sl-SI" sz="1400" b="1" dirty="0">
                          <a:effectLst/>
                          <a:latin typeface="Republika "/>
                        </a:rPr>
                        <a:t>konzorcij sestavljajo najmanj trije (3) partnerji,</a:t>
                      </a:r>
                      <a:r>
                        <a:rPr lang="sl-SI" sz="1400" dirty="0">
                          <a:effectLst/>
                          <a:latin typeface="Republika "/>
                        </a:rPr>
                        <a:t> od katerih je prijavitelj na predmetni javni razpis </a:t>
                      </a:r>
                      <a:r>
                        <a:rPr lang="sl-SI" sz="1400" dirty="0" err="1">
                          <a:effectLst/>
                          <a:latin typeface="Republika "/>
                        </a:rPr>
                        <a:t>poslovodeči</a:t>
                      </a:r>
                      <a:r>
                        <a:rPr lang="sl-SI" sz="1400" dirty="0">
                          <a:effectLst/>
                          <a:latin typeface="Republika "/>
                        </a:rPr>
                        <a:t> partner v konzorciju. V konzorciju sta lahko </a:t>
                      </a:r>
                      <a:r>
                        <a:rPr lang="sl-SI" sz="1400" b="1" dirty="0">
                          <a:effectLst/>
                          <a:latin typeface="Republika "/>
                        </a:rPr>
                        <a:t>zgolj dva (2) </a:t>
                      </a:r>
                      <a:r>
                        <a:rPr lang="sl-SI" sz="1400" b="1" dirty="0" err="1">
                          <a:effectLst/>
                          <a:latin typeface="Republika "/>
                        </a:rPr>
                        <a:t>konzorcijska</a:t>
                      </a:r>
                      <a:r>
                        <a:rPr lang="sl-SI" sz="1400" b="1" dirty="0">
                          <a:effectLst/>
                          <a:latin typeface="Republika "/>
                        </a:rPr>
                        <a:t> partnerja,</a:t>
                      </a:r>
                      <a:r>
                        <a:rPr lang="sl-SI" sz="1400" dirty="0">
                          <a:effectLst/>
                          <a:latin typeface="Republika "/>
                        </a:rPr>
                        <a:t> če v določeni statistični regiji ni organizacij, ki bi izpolnjevale pogoje za </a:t>
                      </a:r>
                      <a:r>
                        <a:rPr lang="sl-SI" sz="1400" dirty="0" err="1">
                          <a:effectLst/>
                          <a:latin typeface="Republika "/>
                        </a:rPr>
                        <a:t>konzorcijskega</a:t>
                      </a:r>
                      <a:r>
                        <a:rPr lang="sl-SI" sz="1400" dirty="0">
                          <a:effectLst/>
                          <a:latin typeface="Republika "/>
                        </a:rPr>
                        <a:t> partnerja oziroma ni organizacij, ki bi izrazile interes za sodelovanje.</a:t>
                      </a:r>
                      <a:endParaRPr lang="sl-SI" sz="1400" dirty="0">
                        <a:solidFill>
                          <a:srgbClr val="000000"/>
                        </a:solidFill>
                        <a:effectLst/>
                        <a:latin typeface="Republika "/>
                        <a:ea typeface="Times New Roman" panose="02020603050405020304" pitchFamily="18" charset="0"/>
                      </a:endParaRPr>
                    </a:p>
                  </a:txBody>
                  <a:tcPr marL="54962" marR="54962" marT="0" marB="0"/>
                </a:tc>
                <a:tc>
                  <a:txBody>
                    <a:bodyPr/>
                    <a:lstStyle/>
                    <a:p>
                      <a:pPr marL="0" lvl="0" indent="0">
                        <a:buFontTx/>
                        <a:buNone/>
                      </a:pPr>
                      <a:r>
                        <a:rPr lang="sl-SI" sz="1400" dirty="0">
                          <a:effectLst/>
                          <a:latin typeface="Republika "/>
                        </a:rPr>
                        <a:t>Pogoj se preveri v evidencah ministrstva </a:t>
                      </a:r>
                    </a:p>
                    <a:p>
                      <a:pPr marL="0" lvl="0" indent="0">
                        <a:buFontTx/>
                        <a:buNone/>
                      </a:pPr>
                      <a:r>
                        <a:rPr lang="sl-SI" sz="1400" dirty="0">
                          <a:effectLst/>
                          <a:latin typeface="Republika "/>
                        </a:rPr>
                        <a:t>Pogoj se preveri v točkah 1, 2 in 14.3 prijavnega obrazca</a:t>
                      </a:r>
                    </a:p>
                    <a:p>
                      <a:pPr marL="0" lvl="0" indent="0">
                        <a:buFontTx/>
                        <a:buNone/>
                      </a:pPr>
                      <a:r>
                        <a:rPr lang="sl-SI" sz="1400" dirty="0">
                          <a:effectLst/>
                          <a:latin typeface="Republika "/>
                        </a:rPr>
                        <a:t>Pogoj se preveri v </a:t>
                      </a:r>
                      <a:r>
                        <a:rPr lang="sl-SI" sz="1400" dirty="0" err="1">
                          <a:effectLst/>
                          <a:latin typeface="Republika "/>
                        </a:rPr>
                        <a:t>konzorcijski</a:t>
                      </a:r>
                      <a:r>
                        <a:rPr lang="sl-SI" sz="1400" dirty="0">
                          <a:effectLst/>
                          <a:latin typeface="Republika "/>
                        </a:rPr>
                        <a:t> pogodbi</a:t>
                      </a:r>
                    </a:p>
                    <a:p>
                      <a:pPr marL="228600">
                        <a:buFontTx/>
                        <a:buNone/>
                      </a:pPr>
                      <a:r>
                        <a:rPr lang="sl-SI" sz="1400" dirty="0">
                          <a:effectLst/>
                          <a:latin typeface="Republika "/>
                        </a:rPr>
                        <a:t> </a:t>
                      </a:r>
                      <a:endParaRPr lang="sl-SI" sz="1400" dirty="0">
                        <a:effectLst/>
                        <a:latin typeface="Republika "/>
                        <a:ea typeface="Times New Roman" panose="02020603050405020304" pitchFamily="18" charset="0"/>
                      </a:endParaRPr>
                    </a:p>
                  </a:txBody>
                  <a:tcPr marL="54962" marR="54962" marT="0" marB="0"/>
                </a:tc>
                <a:extLst>
                  <a:ext uri="{0D108BD9-81ED-4DB2-BD59-A6C34878D82A}">
                    <a16:rowId xmlns:a16="http://schemas.microsoft.com/office/drawing/2014/main" val="1125046379"/>
                  </a:ext>
                </a:extLst>
              </a:tr>
            </a:tbl>
          </a:graphicData>
        </a:graphic>
      </p:graphicFrame>
    </p:spTree>
    <p:extLst>
      <p:ext uri="{BB962C8B-B14F-4D97-AF65-F5344CB8AC3E}">
        <p14:creationId xmlns:p14="http://schemas.microsoft.com/office/powerpoint/2010/main" val="13393761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Slika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8389" y="446687"/>
            <a:ext cx="3852909" cy="808321"/>
          </a:xfrm>
          <a:prstGeom prst="rect">
            <a:avLst/>
          </a:prstGeom>
        </p:spPr>
      </p:pic>
      <p:pic>
        <p:nvPicPr>
          <p:cNvPr id="1028" name="Picture 4" descr="Logo image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479418"/>
            <a:ext cx="1504335" cy="739420"/>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Kolenski povezovalnik 14"/>
          <p:cNvCxnSpPr>
            <a:cxnSpLocks/>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 name="PoljeZBesedilom 2">
            <a:extLst>
              <a:ext uri="{FF2B5EF4-FFF2-40B4-BE49-F238E27FC236}">
                <a16:creationId xmlns:a16="http://schemas.microsoft.com/office/drawing/2014/main" id="{6492C7EF-9046-BCFE-F42B-2B46E9A3FAC6}"/>
              </a:ext>
            </a:extLst>
          </p:cNvPr>
          <p:cNvSpPr txBox="1"/>
          <p:nvPr/>
        </p:nvSpPr>
        <p:spPr>
          <a:xfrm>
            <a:off x="671224" y="2941974"/>
            <a:ext cx="184731" cy="369332"/>
          </a:xfrm>
          <a:prstGeom prst="rect">
            <a:avLst/>
          </a:prstGeom>
          <a:noFill/>
        </p:spPr>
        <p:txBody>
          <a:bodyPr wrap="none" rtlCol="0">
            <a:spAutoFit/>
          </a:bodyPr>
          <a:lstStyle/>
          <a:p>
            <a:endParaRPr lang="sl-SI" dirty="0"/>
          </a:p>
        </p:txBody>
      </p:sp>
      <p:graphicFrame>
        <p:nvGraphicFramePr>
          <p:cNvPr id="2" name="Tabela 3">
            <a:extLst>
              <a:ext uri="{FF2B5EF4-FFF2-40B4-BE49-F238E27FC236}">
                <a16:creationId xmlns:a16="http://schemas.microsoft.com/office/drawing/2014/main" id="{4583DE0F-1784-C875-CBB8-EB802F7519A2}"/>
              </a:ext>
            </a:extLst>
          </p:cNvPr>
          <p:cNvGraphicFramePr>
            <a:graphicFrameLocks noGrp="1"/>
          </p:cNvGraphicFramePr>
          <p:nvPr>
            <p:extLst>
              <p:ext uri="{D42A27DB-BD31-4B8C-83A1-F6EECF244321}">
                <p14:modId xmlns:p14="http://schemas.microsoft.com/office/powerpoint/2010/main" val="3488347545"/>
              </p:ext>
            </p:extLst>
          </p:nvPr>
        </p:nvGraphicFramePr>
        <p:xfrm>
          <a:off x="545616" y="1273424"/>
          <a:ext cx="11266758" cy="5280010"/>
        </p:xfrm>
        <a:graphic>
          <a:graphicData uri="http://schemas.openxmlformats.org/drawingml/2006/table">
            <a:tbl>
              <a:tblPr firstRow="1" bandRow="1">
                <a:tableStyleId>{5C22544A-7EE6-4342-B048-85BDC9FD1C3A}</a:tableStyleId>
              </a:tblPr>
              <a:tblGrid>
                <a:gridCol w="394809">
                  <a:extLst>
                    <a:ext uri="{9D8B030D-6E8A-4147-A177-3AD203B41FA5}">
                      <a16:colId xmlns:a16="http://schemas.microsoft.com/office/drawing/2014/main" val="4074171559"/>
                    </a:ext>
                  </a:extLst>
                </a:gridCol>
                <a:gridCol w="3807397">
                  <a:extLst>
                    <a:ext uri="{9D8B030D-6E8A-4147-A177-3AD203B41FA5}">
                      <a16:colId xmlns:a16="http://schemas.microsoft.com/office/drawing/2014/main" val="2084320086"/>
                    </a:ext>
                  </a:extLst>
                </a:gridCol>
                <a:gridCol w="625288">
                  <a:extLst>
                    <a:ext uri="{9D8B030D-6E8A-4147-A177-3AD203B41FA5}">
                      <a16:colId xmlns:a16="http://schemas.microsoft.com/office/drawing/2014/main" val="2324056471"/>
                    </a:ext>
                  </a:extLst>
                </a:gridCol>
                <a:gridCol w="6439264">
                  <a:extLst>
                    <a:ext uri="{9D8B030D-6E8A-4147-A177-3AD203B41FA5}">
                      <a16:colId xmlns:a16="http://schemas.microsoft.com/office/drawing/2014/main" val="2092726941"/>
                    </a:ext>
                  </a:extLst>
                </a:gridCol>
              </a:tblGrid>
              <a:tr h="414965">
                <a:tc>
                  <a:txBody>
                    <a:bodyPr/>
                    <a:lstStyle/>
                    <a:p>
                      <a:r>
                        <a:rPr lang="sl-SI" sz="1200" b="1" dirty="0" err="1">
                          <a:solidFill>
                            <a:schemeClr val="tx1"/>
                          </a:solidFill>
                          <a:effectLst/>
                          <a:latin typeface="Republika "/>
                          <a:ea typeface="Times New Roman" panose="02020603050405020304" pitchFamily="18" charset="0"/>
                        </a:rPr>
                        <a:t>Zap</a:t>
                      </a:r>
                      <a:r>
                        <a:rPr lang="sl-SI" sz="1200" b="1" dirty="0">
                          <a:solidFill>
                            <a:schemeClr val="tx1"/>
                          </a:solidFill>
                          <a:effectLst/>
                          <a:latin typeface="Republika "/>
                          <a:ea typeface="Times New Roman" panose="02020603050405020304" pitchFamily="18" charset="0"/>
                        </a:rPr>
                        <a:t>. št.</a:t>
                      </a:r>
                      <a:endParaRPr lang="sl-SI" sz="1200" dirty="0">
                        <a:solidFill>
                          <a:schemeClr val="tx1"/>
                        </a:solidFill>
                        <a:effectLst/>
                        <a:latin typeface="Republika "/>
                        <a:ea typeface="Times New Roman" panose="02020603050405020304" pitchFamily="18" charset="0"/>
                      </a:endParaRPr>
                    </a:p>
                  </a:txBody>
                  <a:tcPr marL="44450" marR="44450" marT="0" marB="0"/>
                </a:tc>
                <a:tc>
                  <a:txBody>
                    <a:bodyPr/>
                    <a:lstStyle/>
                    <a:p>
                      <a:pPr algn="ctr"/>
                      <a:r>
                        <a:rPr lang="sl-SI" sz="1200" b="1" dirty="0">
                          <a:solidFill>
                            <a:schemeClr val="tx1"/>
                          </a:solidFill>
                          <a:effectLst/>
                          <a:latin typeface="Republika "/>
                          <a:ea typeface="Times New Roman" panose="02020603050405020304" pitchFamily="18" charset="0"/>
                        </a:rPr>
                        <a:t>Merilo</a:t>
                      </a:r>
                      <a:endParaRPr lang="sl-SI" sz="1200" dirty="0">
                        <a:solidFill>
                          <a:schemeClr val="tx1"/>
                        </a:solidFill>
                        <a:effectLst/>
                        <a:latin typeface="Republika "/>
                        <a:ea typeface="Times New Roman" panose="02020603050405020304" pitchFamily="18" charset="0"/>
                      </a:endParaRPr>
                    </a:p>
                    <a:p>
                      <a:pPr algn="ctr"/>
                      <a:r>
                        <a:rPr lang="sl-SI" sz="1200" b="1" dirty="0">
                          <a:solidFill>
                            <a:schemeClr val="tx1"/>
                          </a:solidFill>
                          <a:effectLst/>
                          <a:latin typeface="Republika "/>
                          <a:ea typeface="Times New Roman" panose="02020603050405020304" pitchFamily="18" charset="0"/>
                        </a:rPr>
                        <a:t> </a:t>
                      </a:r>
                      <a:endParaRPr lang="sl-SI" sz="1200" dirty="0">
                        <a:solidFill>
                          <a:schemeClr val="tx1"/>
                        </a:solidFill>
                        <a:effectLst/>
                        <a:latin typeface="Republika "/>
                        <a:ea typeface="Times New Roman" panose="02020603050405020304" pitchFamily="18" charset="0"/>
                      </a:endParaRPr>
                    </a:p>
                  </a:txBody>
                  <a:tcPr marL="44450" marR="44450" marT="0" marB="0"/>
                </a:tc>
                <a:tc>
                  <a:txBody>
                    <a:bodyPr/>
                    <a:lstStyle/>
                    <a:p>
                      <a:pPr algn="ctr"/>
                      <a:r>
                        <a:rPr lang="sl-SI" sz="1200" b="1" dirty="0">
                          <a:solidFill>
                            <a:schemeClr val="tx1"/>
                          </a:solidFill>
                          <a:effectLst/>
                          <a:latin typeface="Republika "/>
                          <a:ea typeface="Times New Roman" panose="02020603050405020304" pitchFamily="18" charset="0"/>
                        </a:rPr>
                        <a:t>Št. točk</a:t>
                      </a:r>
                      <a:endParaRPr lang="sl-SI" sz="1200" dirty="0">
                        <a:solidFill>
                          <a:schemeClr val="tx1"/>
                        </a:solidFill>
                        <a:effectLst/>
                        <a:latin typeface="Republika "/>
                        <a:ea typeface="Times New Roman" panose="02020603050405020304" pitchFamily="18" charset="0"/>
                      </a:endParaRPr>
                    </a:p>
                  </a:txBody>
                  <a:tcPr marL="44450" marR="44450" marT="0" marB="0"/>
                </a:tc>
                <a:tc>
                  <a:txBody>
                    <a:bodyPr/>
                    <a:lstStyle/>
                    <a:p>
                      <a:pPr algn="ctr"/>
                      <a:r>
                        <a:rPr lang="sl-SI" sz="1200" dirty="0">
                          <a:solidFill>
                            <a:schemeClr val="tx1"/>
                          </a:solidFill>
                          <a:latin typeface="Republika "/>
                        </a:rPr>
                        <a:t>Kriterij ocenjevanja</a:t>
                      </a:r>
                    </a:p>
                  </a:txBody>
                  <a:tcPr/>
                </a:tc>
                <a:extLst>
                  <a:ext uri="{0D108BD9-81ED-4DB2-BD59-A6C34878D82A}">
                    <a16:rowId xmlns:a16="http://schemas.microsoft.com/office/drawing/2014/main" val="746859015"/>
                  </a:ext>
                </a:extLst>
              </a:tr>
              <a:tr h="414965">
                <a:tc>
                  <a:txBody>
                    <a:bodyPr/>
                    <a:lstStyle/>
                    <a:p>
                      <a:r>
                        <a:rPr lang="sl-SI" sz="1100" b="1" dirty="0">
                          <a:solidFill>
                            <a:srgbClr val="00000A"/>
                          </a:solidFill>
                          <a:effectLst/>
                          <a:latin typeface="Arial" panose="020B0604020202020204" pitchFamily="34" charset="0"/>
                          <a:ea typeface="Times New Roman" panose="02020603050405020304" pitchFamily="18" charset="0"/>
                        </a:rPr>
                        <a:t>1.</a:t>
                      </a:r>
                      <a:endParaRPr lang="sl-SI" sz="1100" dirty="0">
                        <a:effectLst/>
                        <a:latin typeface="Times New Roman" panose="02020603050405020304" pitchFamily="18" charset="0"/>
                        <a:ea typeface="Times New Roman" panose="02020603050405020304" pitchFamily="18" charset="0"/>
                      </a:endParaRPr>
                    </a:p>
                  </a:txBody>
                  <a:tcPr marL="44450" marR="44450" marT="0" marB="0"/>
                </a:tc>
                <a:tc>
                  <a:txBody>
                    <a:bodyPr/>
                    <a:lstStyle/>
                    <a:p>
                      <a:r>
                        <a:rPr lang="sl-SI" sz="1100" b="1" dirty="0">
                          <a:solidFill>
                            <a:srgbClr val="00000A"/>
                          </a:solidFill>
                          <a:effectLst/>
                          <a:latin typeface="Arial" panose="020B0604020202020204" pitchFamily="34" charset="0"/>
                          <a:ea typeface="Times New Roman" panose="02020603050405020304" pitchFamily="18" charset="0"/>
                        </a:rPr>
                        <a:t>Kakovost predlaganega projekta (točka 8. prijavnega obrazca)</a:t>
                      </a:r>
                      <a:endParaRPr lang="sl-SI" sz="1100" dirty="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a:r>
                        <a:rPr lang="sl-SI" sz="1100" b="1" dirty="0">
                          <a:solidFill>
                            <a:srgbClr val="00000A"/>
                          </a:solidFill>
                          <a:effectLst/>
                          <a:latin typeface="Arial" panose="020B0604020202020204" pitchFamily="34" charset="0"/>
                          <a:ea typeface="Times New Roman" panose="02020603050405020304" pitchFamily="18" charset="0"/>
                        </a:rPr>
                        <a:t>Skupaj 30</a:t>
                      </a:r>
                      <a:endParaRPr lang="sl-SI" sz="1100" dirty="0">
                        <a:effectLst/>
                        <a:latin typeface="Times New Roman" panose="02020603050405020304" pitchFamily="18" charset="0"/>
                        <a:ea typeface="Times New Roman" panose="02020603050405020304" pitchFamily="18" charset="0"/>
                      </a:endParaRPr>
                    </a:p>
                  </a:txBody>
                  <a:tcPr marL="44450" marR="44450" marT="0" marB="0"/>
                </a:tc>
                <a:tc>
                  <a:txBody>
                    <a:bodyPr/>
                    <a:lstStyle/>
                    <a:p>
                      <a:endParaRPr lang="sl-SI" sz="1100" dirty="0"/>
                    </a:p>
                  </a:txBody>
                  <a:tcPr/>
                </a:tc>
                <a:extLst>
                  <a:ext uri="{0D108BD9-81ED-4DB2-BD59-A6C34878D82A}">
                    <a16:rowId xmlns:a16="http://schemas.microsoft.com/office/drawing/2014/main" val="1415766582"/>
                  </a:ext>
                </a:extLst>
              </a:tr>
              <a:tr h="920882">
                <a:tc>
                  <a:txBody>
                    <a:bodyPr/>
                    <a:lstStyle/>
                    <a:p>
                      <a:r>
                        <a:rPr lang="sl-SI" sz="1100" dirty="0">
                          <a:solidFill>
                            <a:srgbClr val="00000A"/>
                          </a:solidFill>
                          <a:effectLst/>
                          <a:latin typeface="Arial" panose="020B0604020202020204" pitchFamily="34" charset="0"/>
                          <a:ea typeface="Times New Roman" panose="02020603050405020304" pitchFamily="18" charset="0"/>
                        </a:rPr>
                        <a:t>1.1</a:t>
                      </a:r>
                      <a:endParaRPr lang="sl-SI" sz="1100" dirty="0">
                        <a:effectLst/>
                        <a:latin typeface="Times New Roman" panose="02020603050405020304" pitchFamily="18" charset="0"/>
                        <a:ea typeface="Times New Roman" panose="02020603050405020304" pitchFamily="18" charset="0"/>
                      </a:endParaRPr>
                    </a:p>
                  </a:txBody>
                  <a:tcPr marL="44450" marR="44450" marT="0" marB="0"/>
                </a:tc>
                <a:tc>
                  <a:txBody>
                    <a:bodyPr/>
                    <a:lstStyle/>
                    <a:p>
                      <a:r>
                        <a:rPr lang="sl-SI" sz="1100" b="0" dirty="0">
                          <a:solidFill>
                            <a:srgbClr val="000000"/>
                          </a:solidFill>
                          <a:effectLst/>
                          <a:latin typeface="Arial" panose="020B0604020202020204" pitchFamily="34" charset="0"/>
                          <a:ea typeface="Times New Roman" panose="02020603050405020304" pitchFamily="18" charset="0"/>
                        </a:rPr>
                        <a:t>Ustreznost projekta (točka 8.1. prijavnice)</a:t>
                      </a:r>
                      <a:endParaRPr lang="sl-SI" sz="1100" b="0" dirty="0">
                        <a:effectLst/>
                        <a:latin typeface="Times New Roman" panose="02020603050405020304" pitchFamily="18" charset="0"/>
                        <a:ea typeface="Times New Roman" panose="02020603050405020304" pitchFamily="18" charset="0"/>
                      </a:endParaRPr>
                    </a:p>
                    <a:p>
                      <a:pPr marL="342900" lvl="0" indent="-342900" algn="just">
                        <a:buSzPts val="1000"/>
                        <a:buFont typeface="Arial" panose="020B0604020202020204" pitchFamily="34" charset="0"/>
                        <a:buChar char="-"/>
                        <a:tabLst>
                          <a:tab pos="228600" algn="l"/>
                        </a:tabLst>
                      </a:pPr>
                      <a:r>
                        <a:rPr lang="sl-SI" sz="1100" b="0" dirty="0">
                          <a:solidFill>
                            <a:srgbClr val="000000"/>
                          </a:solidFill>
                          <a:effectLst/>
                          <a:latin typeface="Arial" panose="020B0604020202020204" pitchFamily="34" charset="0"/>
                          <a:ea typeface="Times New Roman" panose="02020603050405020304" pitchFamily="18" charset="0"/>
                        </a:rPr>
                        <a:t>v analizi potreb so vsi elementi vsebinsko obrazloženi;</a:t>
                      </a:r>
                      <a:endParaRPr lang="sl-SI" sz="1100" b="0" dirty="0">
                        <a:effectLst/>
                        <a:latin typeface="Times New Roman" panose="02020603050405020304" pitchFamily="18" charset="0"/>
                        <a:ea typeface="Times New Roman" panose="02020603050405020304" pitchFamily="18" charset="0"/>
                      </a:endParaRPr>
                    </a:p>
                    <a:p>
                      <a:pPr marL="342900" lvl="0" indent="-342900" algn="just">
                        <a:buSzPts val="1000"/>
                        <a:buFont typeface="Arial" panose="020B0604020202020204" pitchFamily="34" charset="0"/>
                        <a:buChar char="-"/>
                        <a:tabLst>
                          <a:tab pos="228600" algn="l"/>
                        </a:tabLst>
                      </a:pPr>
                      <a:r>
                        <a:rPr lang="sl-SI" sz="1100" b="0" dirty="0">
                          <a:solidFill>
                            <a:srgbClr val="000000"/>
                          </a:solidFill>
                          <a:effectLst/>
                          <a:latin typeface="Arial" panose="020B0604020202020204" pitchFamily="34" charset="0"/>
                          <a:ea typeface="Times New Roman" panose="02020603050405020304" pitchFamily="18" charset="0"/>
                        </a:rPr>
                        <a:t>v analizi potreb je en (1) element vsebinsko pomanjkljivo obrazložen;</a:t>
                      </a:r>
                      <a:endParaRPr lang="sl-SI" sz="1100" b="0" dirty="0">
                        <a:effectLst/>
                        <a:latin typeface="Times New Roman" panose="02020603050405020304" pitchFamily="18" charset="0"/>
                        <a:ea typeface="Times New Roman" panose="02020603050405020304" pitchFamily="18" charset="0"/>
                      </a:endParaRPr>
                    </a:p>
                    <a:p>
                      <a:pPr marL="342900" lvl="0" indent="-342900" algn="just">
                        <a:buSzPts val="1000"/>
                        <a:buFont typeface="Arial" panose="020B0604020202020204" pitchFamily="34" charset="0"/>
                        <a:buChar char="-"/>
                        <a:tabLst>
                          <a:tab pos="228600" algn="l"/>
                        </a:tabLst>
                      </a:pPr>
                      <a:r>
                        <a:rPr lang="sl-SI" sz="1100" b="0" dirty="0">
                          <a:solidFill>
                            <a:srgbClr val="000000"/>
                          </a:solidFill>
                          <a:effectLst/>
                          <a:latin typeface="Arial" panose="020B0604020202020204" pitchFamily="34" charset="0"/>
                          <a:ea typeface="Times New Roman" panose="02020603050405020304" pitchFamily="18" charset="0"/>
                        </a:rPr>
                        <a:t>v analizi potreb sta dva (2) elementa vsebinsko pomanjkljivo obrazložena;</a:t>
                      </a:r>
                      <a:endParaRPr lang="sl-SI" sz="1100" b="0" dirty="0">
                        <a:effectLst/>
                        <a:latin typeface="Times New Roman" panose="02020603050405020304" pitchFamily="18" charset="0"/>
                        <a:ea typeface="Times New Roman" panose="02020603050405020304" pitchFamily="18" charset="0"/>
                      </a:endParaRPr>
                    </a:p>
                    <a:p>
                      <a:pPr marL="342900" lvl="0" indent="-342900" algn="just">
                        <a:buSzPts val="1000"/>
                        <a:buFont typeface="Arial" panose="020B0604020202020204" pitchFamily="34" charset="0"/>
                        <a:buChar char="-"/>
                        <a:tabLst>
                          <a:tab pos="228600" algn="l"/>
                        </a:tabLst>
                      </a:pPr>
                      <a:r>
                        <a:rPr lang="sl-SI" sz="1100" b="0" dirty="0">
                          <a:solidFill>
                            <a:srgbClr val="000000"/>
                          </a:solidFill>
                          <a:effectLst/>
                          <a:latin typeface="Arial" panose="020B0604020202020204" pitchFamily="34" charset="0"/>
                          <a:ea typeface="Times New Roman" panose="02020603050405020304" pitchFamily="18" charset="0"/>
                        </a:rPr>
                        <a:t>v analizi potreb sta več kot dva (2) elementa vsebinsko pomanjkljivo obrazložena.</a:t>
                      </a:r>
                      <a:endParaRPr lang="sl-SI" sz="1100" b="0" dirty="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a:r>
                        <a:rPr lang="sl-SI" sz="1100" dirty="0">
                          <a:solidFill>
                            <a:srgbClr val="00000A"/>
                          </a:solidFill>
                          <a:effectLst/>
                          <a:latin typeface="Arial" panose="020B0604020202020204" pitchFamily="34" charset="0"/>
                          <a:ea typeface="Times New Roman" panose="02020603050405020304" pitchFamily="18" charset="0"/>
                        </a:rPr>
                        <a:t> </a:t>
                      </a:r>
                      <a:endParaRPr lang="sl-SI" sz="1100" dirty="0">
                        <a:effectLst/>
                        <a:latin typeface="Times New Roman" panose="02020603050405020304" pitchFamily="18" charset="0"/>
                        <a:ea typeface="Times New Roman" panose="02020603050405020304" pitchFamily="18" charset="0"/>
                      </a:endParaRPr>
                    </a:p>
                    <a:p>
                      <a:pPr algn="ctr"/>
                      <a:r>
                        <a:rPr lang="sl-SI" sz="1100" dirty="0">
                          <a:solidFill>
                            <a:srgbClr val="00000A"/>
                          </a:solidFill>
                          <a:effectLst/>
                          <a:latin typeface="Arial" panose="020B0604020202020204" pitchFamily="34" charset="0"/>
                          <a:ea typeface="Times New Roman" panose="02020603050405020304" pitchFamily="18" charset="0"/>
                        </a:rPr>
                        <a:t>20</a:t>
                      </a:r>
                      <a:endParaRPr lang="sl-SI" sz="1100" dirty="0">
                        <a:effectLst/>
                        <a:latin typeface="Times New Roman" panose="02020603050405020304" pitchFamily="18" charset="0"/>
                        <a:ea typeface="Times New Roman" panose="02020603050405020304" pitchFamily="18" charset="0"/>
                      </a:endParaRPr>
                    </a:p>
                    <a:p>
                      <a:pPr algn="ctr"/>
                      <a:r>
                        <a:rPr lang="sl-SI" sz="1100" dirty="0">
                          <a:solidFill>
                            <a:srgbClr val="00000A"/>
                          </a:solidFill>
                          <a:effectLst/>
                          <a:latin typeface="Arial" panose="020B0604020202020204" pitchFamily="34" charset="0"/>
                          <a:ea typeface="Times New Roman" panose="02020603050405020304" pitchFamily="18" charset="0"/>
                        </a:rPr>
                        <a:t>10</a:t>
                      </a:r>
                      <a:endParaRPr lang="sl-SI" sz="1100" dirty="0">
                        <a:effectLst/>
                        <a:latin typeface="Times New Roman" panose="02020603050405020304" pitchFamily="18" charset="0"/>
                        <a:ea typeface="Times New Roman" panose="02020603050405020304" pitchFamily="18" charset="0"/>
                      </a:endParaRPr>
                    </a:p>
                    <a:p>
                      <a:pPr algn="ctr"/>
                      <a:endParaRPr lang="sl-SI" sz="1100" dirty="0">
                        <a:solidFill>
                          <a:srgbClr val="00000A"/>
                        </a:solidFill>
                        <a:effectLst/>
                        <a:latin typeface="Arial" panose="020B0604020202020204" pitchFamily="34" charset="0"/>
                        <a:ea typeface="Times New Roman" panose="02020603050405020304" pitchFamily="18" charset="0"/>
                      </a:endParaRPr>
                    </a:p>
                    <a:p>
                      <a:pPr algn="ctr"/>
                      <a:r>
                        <a:rPr lang="sl-SI" sz="1100" dirty="0">
                          <a:solidFill>
                            <a:srgbClr val="00000A"/>
                          </a:solidFill>
                          <a:effectLst/>
                          <a:latin typeface="Arial" panose="020B0604020202020204" pitchFamily="34" charset="0"/>
                          <a:ea typeface="Times New Roman" panose="02020603050405020304" pitchFamily="18" charset="0"/>
                        </a:rPr>
                        <a:t>5</a:t>
                      </a:r>
                      <a:endParaRPr lang="sl-SI" sz="1100" dirty="0">
                        <a:effectLst/>
                        <a:latin typeface="Times New Roman" panose="02020603050405020304" pitchFamily="18" charset="0"/>
                        <a:ea typeface="Times New Roman" panose="02020603050405020304" pitchFamily="18" charset="0"/>
                      </a:endParaRPr>
                    </a:p>
                    <a:p>
                      <a:pPr algn="ctr"/>
                      <a:r>
                        <a:rPr lang="sl-SI" sz="1100" dirty="0">
                          <a:solidFill>
                            <a:srgbClr val="00000A"/>
                          </a:solidFill>
                          <a:effectLst/>
                          <a:latin typeface="Arial" panose="020B0604020202020204" pitchFamily="34" charset="0"/>
                          <a:ea typeface="Times New Roman" panose="02020603050405020304" pitchFamily="18" charset="0"/>
                        </a:rPr>
                        <a:t> </a:t>
                      </a:r>
                    </a:p>
                    <a:p>
                      <a:pPr algn="ctr"/>
                      <a:r>
                        <a:rPr lang="sl-SI" sz="1100" dirty="0">
                          <a:solidFill>
                            <a:srgbClr val="00000A"/>
                          </a:solidFill>
                          <a:effectLst/>
                          <a:latin typeface="Arial" panose="020B0604020202020204" pitchFamily="34" charset="0"/>
                          <a:ea typeface="Times New Roman" panose="02020603050405020304" pitchFamily="18" charset="0"/>
                        </a:rPr>
                        <a:t>0</a:t>
                      </a:r>
                      <a:endParaRPr lang="sl-SI" sz="1100" dirty="0">
                        <a:effectLst/>
                        <a:latin typeface="Times New Roman" panose="02020603050405020304" pitchFamily="18" charset="0"/>
                        <a:ea typeface="Times New Roman" panose="02020603050405020304" pitchFamily="18" charset="0"/>
                      </a:endParaRPr>
                    </a:p>
                  </a:txBody>
                  <a:tcPr marL="44450" marR="44450" marT="0" marB="0"/>
                </a:tc>
                <a:tc>
                  <a:txBody>
                    <a:bodyPr/>
                    <a:lstStyle/>
                    <a:p>
                      <a:pPr algn="just"/>
                      <a:r>
                        <a:rPr lang="sl-SI" sz="1100" dirty="0">
                          <a:latin typeface="Ariel "/>
                        </a:rPr>
                        <a:t>elementi so opisani na način, da utemeljujejo potrebe po uvedbi projekta v posamezni statistični regiji in sledijo cilju javnega razpisa ( (1) opis dejanskega stanja in širših dejavnikov, relevantnih za posamezno regijo (2), opis izobrazbene, starostne in zaposlitvene strukture ciljne skupine v regiji, s poudarkom na ranljivih odraslih v regiji, (3) opis razvojnih usmeritev in posebnosti regije, (4) opis vrzeli, ki izkazuje potrebo za potrebo projekta).</a:t>
                      </a:r>
                    </a:p>
                  </a:txBody>
                  <a:tcPr/>
                </a:tc>
                <a:extLst>
                  <a:ext uri="{0D108BD9-81ED-4DB2-BD59-A6C34878D82A}">
                    <a16:rowId xmlns:a16="http://schemas.microsoft.com/office/drawing/2014/main" val="136473936"/>
                  </a:ext>
                </a:extLst>
              </a:tr>
              <a:tr h="2864966">
                <a:tc>
                  <a:txBody>
                    <a:bodyPr/>
                    <a:lstStyle/>
                    <a:p>
                      <a:r>
                        <a:rPr lang="sl-SI" sz="1100" dirty="0">
                          <a:solidFill>
                            <a:srgbClr val="00000A"/>
                          </a:solidFill>
                          <a:effectLst/>
                          <a:latin typeface="Arial" panose="020B0604020202020204" pitchFamily="34" charset="0"/>
                          <a:ea typeface="Times New Roman" panose="02020603050405020304" pitchFamily="18" charset="0"/>
                        </a:rPr>
                        <a:t>1.2</a:t>
                      </a:r>
                      <a:endParaRPr lang="sl-SI" sz="1100" dirty="0">
                        <a:effectLst/>
                        <a:latin typeface="Times New Roman" panose="02020603050405020304" pitchFamily="18" charset="0"/>
                        <a:ea typeface="Times New Roman" panose="02020603050405020304" pitchFamily="18" charset="0"/>
                      </a:endParaRPr>
                    </a:p>
                  </a:txBody>
                  <a:tcPr marL="44450" marR="44450" marT="0" marB="0"/>
                </a:tc>
                <a:tc>
                  <a:txBody>
                    <a:bodyPr/>
                    <a:lstStyle/>
                    <a:p>
                      <a:r>
                        <a:rPr lang="sl-SI" sz="1100" b="0" dirty="0">
                          <a:solidFill>
                            <a:srgbClr val="00000A"/>
                          </a:solidFill>
                          <a:effectLst/>
                          <a:latin typeface="Arial" panose="020B0604020202020204" pitchFamily="34" charset="0"/>
                          <a:ea typeface="Times New Roman" panose="02020603050405020304" pitchFamily="18" charset="0"/>
                        </a:rPr>
                        <a:t>Kakovost načrtovanega programa NIPO</a:t>
                      </a:r>
                      <a:r>
                        <a:rPr lang="sl-SI" sz="1100" b="0" dirty="0">
                          <a:solidFill>
                            <a:srgbClr val="000000"/>
                          </a:solidFill>
                          <a:effectLst/>
                          <a:latin typeface="Arial" panose="020B0604020202020204" pitchFamily="34" charset="0"/>
                          <a:ea typeface="Times New Roman" panose="02020603050405020304" pitchFamily="18" charset="0"/>
                        </a:rPr>
                        <a:t> (točka 8.2 prijavnice)</a:t>
                      </a:r>
                      <a:endParaRPr lang="sl-SI" sz="1100" b="0" dirty="0">
                        <a:effectLst/>
                        <a:latin typeface="Times New Roman" panose="02020603050405020304" pitchFamily="18" charset="0"/>
                        <a:ea typeface="Times New Roman" panose="02020603050405020304" pitchFamily="18" charset="0"/>
                      </a:endParaRPr>
                    </a:p>
                    <a:p>
                      <a:pPr marL="342900" lvl="0" indent="-342900" algn="just">
                        <a:buSzPts val="1000"/>
                        <a:buFont typeface="Arial" panose="020B0604020202020204" pitchFamily="34" charset="0"/>
                        <a:buChar char="-"/>
                      </a:pPr>
                      <a:r>
                        <a:rPr lang="sl-SI" sz="1100" b="0" dirty="0">
                          <a:solidFill>
                            <a:srgbClr val="000000"/>
                          </a:solidFill>
                          <a:effectLst/>
                          <a:latin typeface="Arial" panose="020B0604020202020204" pitchFamily="34" charset="0"/>
                          <a:ea typeface="Times New Roman" panose="02020603050405020304" pitchFamily="18" charset="0"/>
                        </a:rPr>
                        <a:t>načrtovan program ima podrobno in razumljivo razdelane vse zahtevane elemente programa;</a:t>
                      </a:r>
                      <a:endParaRPr lang="sl-SI" sz="1100" b="0" dirty="0">
                        <a:effectLst/>
                        <a:latin typeface="Times New Roman" panose="02020603050405020304" pitchFamily="18" charset="0"/>
                        <a:ea typeface="Times New Roman" panose="02020603050405020304" pitchFamily="18" charset="0"/>
                      </a:endParaRPr>
                    </a:p>
                    <a:p>
                      <a:pPr marL="342900" lvl="0" indent="-342900" algn="just">
                        <a:buSzPts val="1000"/>
                        <a:buFont typeface="Arial" panose="020B0604020202020204" pitchFamily="34" charset="0"/>
                        <a:buChar char="-"/>
                      </a:pPr>
                      <a:r>
                        <a:rPr lang="sl-SI" sz="1100" b="0" dirty="0">
                          <a:solidFill>
                            <a:srgbClr val="000000"/>
                          </a:solidFill>
                          <a:effectLst/>
                          <a:latin typeface="Arial" panose="020B0604020202020204" pitchFamily="34" charset="0"/>
                          <a:ea typeface="Times New Roman" panose="02020603050405020304" pitchFamily="18" charset="0"/>
                        </a:rPr>
                        <a:t>načrtovan program ima podrobno in razumljivo razdelanih vsaj šest (6) elementov programa; </a:t>
                      </a:r>
                      <a:endParaRPr lang="sl-SI" sz="1100" b="0" dirty="0">
                        <a:effectLst/>
                        <a:latin typeface="Times New Roman" panose="02020603050405020304" pitchFamily="18" charset="0"/>
                        <a:ea typeface="Times New Roman" panose="02020603050405020304" pitchFamily="18" charset="0"/>
                      </a:endParaRPr>
                    </a:p>
                    <a:p>
                      <a:pPr marL="342900" lvl="0" indent="-342900" algn="just">
                        <a:buSzPts val="1000"/>
                        <a:buFont typeface="Arial" panose="020B0604020202020204" pitchFamily="34" charset="0"/>
                        <a:buChar char="-"/>
                      </a:pPr>
                      <a:r>
                        <a:rPr lang="sl-SI" sz="1100" b="0" dirty="0">
                          <a:solidFill>
                            <a:srgbClr val="000000"/>
                          </a:solidFill>
                          <a:effectLst/>
                          <a:latin typeface="Arial" panose="020B0604020202020204" pitchFamily="34" charset="0"/>
                          <a:ea typeface="Times New Roman" panose="02020603050405020304" pitchFamily="18" charset="0"/>
                        </a:rPr>
                        <a:t>načrtovan program nima podrobno in razumljivo razdelanih več kot šest (6) elementov programa.</a:t>
                      </a:r>
                      <a:endParaRPr lang="sl-SI" sz="1100" b="0" dirty="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a:r>
                        <a:rPr lang="sl-SI" sz="1100" dirty="0">
                          <a:solidFill>
                            <a:srgbClr val="00000A"/>
                          </a:solidFill>
                          <a:effectLst/>
                          <a:latin typeface="Arial" panose="020B0604020202020204" pitchFamily="34" charset="0"/>
                          <a:ea typeface="Times New Roman" panose="02020603050405020304" pitchFamily="18" charset="0"/>
                        </a:rPr>
                        <a:t> </a:t>
                      </a:r>
                      <a:endParaRPr lang="sl-SI" sz="1100" dirty="0">
                        <a:effectLst/>
                        <a:latin typeface="Times New Roman" panose="02020603050405020304" pitchFamily="18" charset="0"/>
                        <a:ea typeface="Times New Roman" panose="02020603050405020304" pitchFamily="18" charset="0"/>
                      </a:endParaRPr>
                    </a:p>
                    <a:p>
                      <a:pPr algn="ctr"/>
                      <a:endParaRPr lang="sl-SI" sz="1100" dirty="0">
                        <a:solidFill>
                          <a:srgbClr val="00000A"/>
                        </a:solidFill>
                        <a:effectLst/>
                        <a:latin typeface="Arial" panose="020B0604020202020204" pitchFamily="34" charset="0"/>
                        <a:ea typeface="Times New Roman" panose="02020603050405020304" pitchFamily="18" charset="0"/>
                      </a:endParaRPr>
                    </a:p>
                    <a:p>
                      <a:pPr algn="ctr"/>
                      <a:r>
                        <a:rPr lang="sl-SI" sz="1100" dirty="0">
                          <a:solidFill>
                            <a:srgbClr val="00000A"/>
                          </a:solidFill>
                          <a:effectLst/>
                          <a:latin typeface="Arial" panose="020B0604020202020204" pitchFamily="34" charset="0"/>
                          <a:ea typeface="Times New Roman" panose="02020603050405020304" pitchFamily="18" charset="0"/>
                        </a:rPr>
                        <a:t>10</a:t>
                      </a:r>
                      <a:endParaRPr lang="sl-SI" sz="1100" dirty="0">
                        <a:effectLst/>
                        <a:latin typeface="Times New Roman" panose="02020603050405020304" pitchFamily="18" charset="0"/>
                        <a:ea typeface="Times New Roman" panose="02020603050405020304" pitchFamily="18" charset="0"/>
                      </a:endParaRPr>
                    </a:p>
                    <a:p>
                      <a:pPr algn="ctr"/>
                      <a:r>
                        <a:rPr lang="sl-SI" sz="1100" dirty="0">
                          <a:solidFill>
                            <a:srgbClr val="00000A"/>
                          </a:solidFill>
                          <a:effectLst/>
                          <a:latin typeface="Arial" panose="020B0604020202020204" pitchFamily="34" charset="0"/>
                          <a:ea typeface="Times New Roman" panose="02020603050405020304" pitchFamily="18" charset="0"/>
                        </a:rPr>
                        <a:t> </a:t>
                      </a:r>
                      <a:endParaRPr lang="sl-SI" sz="1100" dirty="0">
                        <a:effectLst/>
                        <a:latin typeface="Times New Roman" panose="02020603050405020304" pitchFamily="18" charset="0"/>
                        <a:ea typeface="Times New Roman" panose="02020603050405020304" pitchFamily="18" charset="0"/>
                      </a:endParaRPr>
                    </a:p>
                    <a:p>
                      <a:pPr algn="ctr"/>
                      <a:r>
                        <a:rPr lang="sl-SI" sz="1100" dirty="0">
                          <a:solidFill>
                            <a:srgbClr val="00000A"/>
                          </a:solidFill>
                          <a:effectLst/>
                          <a:latin typeface="Arial" panose="020B0604020202020204" pitchFamily="34" charset="0"/>
                          <a:ea typeface="Times New Roman" panose="02020603050405020304" pitchFamily="18" charset="0"/>
                        </a:rPr>
                        <a:t>5</a:t>
                      </a:r>
                      <a:endParaRPr lang="sl-SI" sz="1100" dirty="0">
                        <a:effectLst/>
                        <a:latin typeface="Times New Roman" panose="02020603050405020304" pitchFamily="18" charset="0"/>
                        <a:ea typeface="Times New Roman" panose="02020603050405020304" pitchFamily="18" charset="0"/>
                      </a:endParaRPr>
                    </a:p>
                    <a:p>
                      <a:pPr algn="ctr"/>
                      <a:r>
                        <a:rPr lang="sl-SI" sz="1100" dirty="0">
                          <a:solidFill>
                            <a:srgbClr val="00000A"/>
                          </a:solidFill>
                          <a:effectLst/>
                          <a:latin typeface="Arial" panose="020B0604020202020204" pitchFamily="34" charset="0"/>
                          <a:ea typeface="Times New Roman" panose="02020603050405020304" pitchFamily="18" charset="0"/>
                        </a:rPr>
                        <a:t> </a:t>
                      </a:r>
                      <a:endParaRPr lang="sl-SI" sz="1100" dirty="0">
                        <a:effectLst/>
                        <a:latin typeface="Times New Roman" panose="02020603050405020304" pitchFamily="18" charset="0"/>
                        <a:ea typeface="Times New Roman" panose="02020603050405020304" pitchFamily="18" charset="0"/>
                      </a:endParaRPr>
                    </a:p>
                    <a:p>
                      <a:pPr algn="ctr"/>
                      <a:r>
                        <a:rPr lang="sl-SI" sz="1100" dirty="0">
                          <a:solidFill>
                            <a:srgbClr val="00000A"/>
                          </a:solidFill>
                          <a:effectLst/>
                          <a:latin typeface="Arial" panose="020B0604020202020204" pitchFamily="34" charset="0"/>
                          <a:ea typeface="Times New Roman" panose="02020603050405020304" pitchFamily="18" charset="0"/>
                        </a:rPr>
                        <a:t>0</a:t>
                      </a:r>
                      <a:endParaRPr lang="sl-SI" sz="1100" dirty="0">
                        <a:effectLst/>
                        <a:latin typeface="Times New Roman" panose="02020603050405020304" pitchFamily="18" charset="0"/>
                        <a:ea typeface="Times New Roman" panose="02020603050405020304" pitchFamily="18" charset="0"/>
                      </a:endParaRPr>
                    </a:p>
                  </a:txBody>
                  <a:tcPr marL="44450" marR="44450" marT="0" marB="0"/>
                </a:tc>
                <a:tc>
                  <a:txBody>
                    <a:bodyPr/>
                    <a:lstStyle/>
                    <a:p>
                      <a:pPr lvl="0"/>
                      <a:r>
                        <a:rPr lang="sl-SI" sz="1100" u="sng" kern="1200" dirty="0">
                          <a:solidFill>
                            <a:schemeClr val="dk1"/>
                          </a:solidFill>
                          <a:effectLst/>
                          <a:latin typeface="Ariel "/>
                          <a:ea typeface="+mn-ea"/>
                          <a:cs typeface="+mn-cs"/>
                        </a:rPr>
                        <a:t>ime programa</a:t>
                      </a:r>
                      <a:r>
                        <a:rPr lang="sl-SI" sz="1100" kern="1200" dirty="0">
                          <a:solidFill>
                            <a:schemeClr val="dk1"/>
                          </a:solidFill>
                          <a:effectLst/>
                          <a:latin typeface="Ariel "/>
                          <a:ea typeface="+mn-ea"/>
                          <a:cs typeface="+mn-cs"/>
                        </a:rPr>
                        <a:t>: odraslemu omogoča prepoznavanje namena programa in spodbuja k udeležbi;</a:t>
                      </a:r>
                    </a:p>
                    <a:p>
                      <a:pPr lvl="0"/>
                      <a:r>
                        <a:rPr lang="sl-SI" sz="1100" u="sng" kern="1200" dirty="0">
                          <a:solidFill>
                            <a:schemeClr val="dk1"/>
                          </a:solidFill>
                          <a:effectLst/>
                          <a:latin typeface="Ariel "/>
                          <a:ea typeface="+mn-ea"/>
                          <a:cs typeface="+mn-cs"/>
                        </a:rPr>
                        <a:t>namen programa</a:t>
                      </a:r>
                      <a:r>
                        <a:rPr lang="sl-SI" sz="1100" kern="1200" dirty="0">
                          <a:solidFill>
                            <a:schemeClr val="dk1"/>
                          </a:solidFill>
                          <a:effectLst/>
                          <a:latin typeface="Ariel "/>
                          <a:ea typeface="+mn-ea"/>
                          <a:cs typeface="+mn-cs"/>
                        </a:rPr>
                        <a:t>: opredeljuje vizijo splošnih sprememb, h katerim teži določeno izobraževanje;</a:t>
                      </a:r>
                    </a:p>
                    <a:p>
                      <a:pPr lvl="0"/>
                      <a:r>
                        <a:rPr lang="sl-SI" sz="1100" u="sng" kern="1200" dirty="0">
                          <a:solidFill>
                            <a:schemeClr val="dk1"/>
                          </a:solidFill>
                          <a:effectLst/>
                          <a:latin typeface="Ariel "/>
                          <a:ea typeface="+mn-ea"/>
                          <a:cs typeface="+mn-cs"/>
                        </a:rPr>
                        <a:t>ciljna skupina</a:t>
                      </a:r>
                      <a:r>
                        <a:rPr lang="sl-SI" sz="1100" kern="1200" dirty="0">
                          <a:solidFill>
                            <a:schemeClr val="dk1"/>
                          </a:solidFill>
                          <a:effectLst/>
                          <a:latin typeface="Ariel "/>
                          <a:ea typeface="+mn-ea"/>
                          <a:cs typeface="+mn-cs"/>
                        </a:rPr>
                        <a:t>: iz opisa ciljne skupine so razvidne izobraževalne potrebe, ki jih program zadovoljuje;</a:t>
                      </a:r>
                    </a:p>
                    <a:p>
                      <a:pPr lvl="0"/>
                      <a:r>
                        <a:rPr lang="sl-SI" sz="1100" u="sng" kern="1200" dirty="0">
                          <a:solidFill>
                            <a:schemeClr val="dk1"/>
                          </a:solidFill>
                          <a:effectLst/>
                          <a:latin typeface="Ariel "/>
                          <a:ea typeface="+mn-ea"/>
                          <a:cs typeface="+mn-cs"/>
                        </a:rPr>
                        <a:t>cilji programa</a:t>
                      </a:r>
                      <a:r>
                        <a:rPr lang="sl-SI" sz="1100" kern="1200" dirty="0">
                          <a:solidFill>
                            <a:schemeClr val="dk1"/>
                          </a:solidFill>
                          <a:effectLst/>
                          <a:latin typeface="Ariel "/>
                          <a:ea typeface="+mn-ea"/>
                          <a:cs typeface="+mn-cs"/>
                        </a:rPr>
                        <a:t>: razvidno je, kaj bo udeleženec v programu dosegel oziroma razvijal;</a:t>
                      </a:r>
                    </a:p>
                    <a:p>
                      <a:pPr lvl="0"/>
                      <a:r>
                        <a:rPr lang="sl-SI" sz="1100" u="sng" kern="1200" dirty="0">
                          <a:solidFill>
                            <a:schemeClr val="dk1"/>
                          </a:solidFill>
                          <a:effectLst/>
                          <a:latin typeface="Ariel "/>
                          <a:ea typeface="+mn-ea"/>
                          <a:cs typeface="+mn-cs"/>
                        </a:rPr>
                        <a:t>pogoji za vključitev</a:t>
                      </a:r>
                      <a:r>
                        <a:rPr lang="sl-SI" sz="1100" kern="1200" dirty="0">
                          <a:solidFill>
                            <a:schemeClr val="dk1"/>
                          </a:solidFill>
                          <a:effectLst/>
                          <a:latin typeface="Ariel "/>
                          <a:ea typeface="+mn-ea"/>
                          <a:cs typeface="+mn-cs"/>
                        </a:rPr>
                        <a:t>: pogoji za vključitev so opredeljeni tako, da spodbujajo in omogočajo vključitev ciljne skupine, ki ji je program namenjen. Če NIPO program ne predvideva pogojev za vključitev, se to zapiše, saj je to pomembna informacija za vse tiste, ki bi se želeli vključiti v program;</a:t>
                      </a:r>
                    </a:p>
                    <a:p>
                      <a:pPr lvl="0"/>
                      <a:r>
                        <a:rPr lang="sl-SI" sz="1100" u="sng" kern="1200" dirty="0">
                          <a:solidFill>
                            <a:schemeClr val="dk1"/>
                          </a:solidFill>
                          <a:effectLst/>
                          <a:latin typeface="Ariel "/>
                          <a:ea typeface="+mn-ea"/>
                          <a:cs typeface="+mn-cs"/>
                        </a:rPr>
                        <a:t>katalog znanja oziroma vsebina programa</a:t>
                      </a:r>
                      <a:r>
                        <a:rPr lang="sl-SI" sz="1100" kern="1200" dirty="0">
                          <a:solidFill>
                            <a:schemeClr val="dk1"/>
                          </a:solidFill>
                          <a:effectLst/>
                          <a:latin typeface="Ariel "/>
                          <a:ea typeface="+mn-ea"/>
                          <a:cs typeface="+mn-cs"/>
                        </a:rPr>
                        <a:t>: je pripravljen po načelih </a:t>
                      </a:r>
                      <a:r>
                        <a:rPr lang="sl-SI" sz="1100" kern="1200" dirty="0" err="1">
                          <a:solidFill>
                            <a:schemeClr val="dk1"/>
                          </a:solidFill>
                          <a:effectLst/>
                          <a:latin typeface="Ariel "/>
                          <a:ea typeface="+mn-ea"/>
                          <a:cs typeface="+mn-cs"/>
                        </a:rPr>
                        <a:t>učnociljnega</a:t>
                      </a:r>
                      <a:r>
                        <a:rPr lang="sl-SI" sz="1100" kern="1200" dirty="0">
                          <a:solidFill>
                            <a:schemeClr val="dk1"/>
                          </a:solidFill>
                          <a:effectLst/>
                          <a:latin typeface="Ariel "/>
                          <a:ea typeface="+mn-ea"/>
                          <a:cs typeface="+mn-cs"/>
                        </a:rPr>
                        <a:t> načrtovanja. To pomeni, da so cilji programa v katalogu znanja operacionalizirani in opredeljeni kot učni izidi;</a:t>
                      </a:r>
                    </a:p>
                    <a:p>
                      <a:pPr lvl="0"/>
                      <a:r>
                        <a:rPr lang="sl-SI" sz="1100" u="sng" kern="1200" dirty="0">
                          <a:solidFill>
                            <a:schemeClr val="dk1"/>
                          </a:solidFill>
                          <a:effectLst/>
                          <a:latin typeface="Ariel "/>
                          <a:ea typeface="+mn-ea"/>
                          <a:cs typeface="+mn-cs"/>
                        </a:rPr>
                        <a:t>trajanje izobraževanja</a:t>
                      </a:r>
                      <a:r>
                        <a:rPr lang="sl-SI" sz="1100" kern="1200" dirty="0">
                          <a:solidFill>
                            <a:schemeClr val="dk1"/>
                          </a:solidFill>
                          <a:effectLst/>
                          <a:latin typeface="Ariel "/>
                          <a:ea typeface="+mn-ea"/>
                          <a:cs typeface="+mn-cs"/>
                        </a:rPr>
                        <a:t>:  je stvarno glede na druge sestavine program in v skladu s pogoji javnega razpisa (NIPO najmanj 40 urni);</a:t>
                      </a:r>
                    </a:p>
                    <a:p>
                      <a:pPr lvl="0"/>
                      <a:r>
                        <a:rPr lang="sl-SI" sz="1100" u="sng" kern="1200" dirty="0">
                          <a:solidFill>
                            <a:schemeClr val="dk1"/>
                          </a:solidFill>
                          <a:effectLst/>
                          <a:latin typeface="Ariel "/>
                          <a:ea typeface="+mn-ea"/>
                          <a:cs typeface="+mn-cs"/>
                        </a:rPr>
                        <a:t>načini preverjanja znanja</a:t>
                      </a:r>
                      <a:r>
                        <a:rPr lang="sl-SI" sz="1100" kern="1200" dirty="0">
                          <a:solidFill>
                            <a:schemeClr val="dk1"/>
                          </a:solidFill>
                          <a:effectLst/>
                          <a:latin typeface="Ariel "/>
                          <a:ea typeface="+mn-ea"/>
                          <a:cs typeface="+mn-cs"/>
                        </a:rPr>
                        <a:t>: omogočajo izkazovanje in zapisovanje učnega napredka posameznika;</a:t>
                      </a:r>
                    </a:p>
                    <a:p>
                      <a:pPr lvl="0"/>
                      <a:r>
                        <a:rPr lang="sl-SI" sz="1100" u="sng" kern="1200" dirty="0">
                          <a:solidFill>
                            <a:schemeClr val="dk1"/>
                          </a:solidFill>
                          <a:effectLst/>
                          <a:latin typeface="Ariel "/>
                          <a:ea typeface="+mn-ea"/>
                          <a:cs typeface="+mn-cs"/>
                        </a:rPr>
                        <a:t>organizacija izobraževanja (oblike in metode izobraževanja)</a:t>
                      </a:r>
                      <a:r>
                        <a:rPr lang="sl-SI" sz="1100" kern="1200" dirty="0">
                          <a:solidFill>
                            <a:schemeClr val="dk1"/>
                          </a:solidFill>
                          <a:effectLst/>
                          <a:latin typeface="Ariel "/>
                          <a:ea typeface="+mn-ea"/>
                          <a:cs typeface="+mn-cs"/>
                        </a:rPr>
                        <a:t>: upošteva značilnosti ciljne skupine in je skladna z drugimi sestavinami programa;</a:t>
                      </a:r>
                    </a:p>
                    <a:p>
                      <a:pPr lvl="0"/>
                      <a:r>
                        <a:rPr lang="sl-SI" sz="1100" u="sng" kern="1200" dirty="0">
                          <a:solidFill>
                            <a:schemeClr val="dk1"/>
                          </a:solidFill>
                          <a:effectLst/>
                          <a:latin typeface="Ariel "/>
                          <a:ea typeface="+mn-ea"/>
                          <a:cs typeface="+mn-cs"/>
                        </a:rPr>
                        <a:t>znanje in usposobljenost izobraževalcev</a:t>
                      </a:r>
                      <a:r>
                        <a:rPr lang="sl-SI" sz="1100" kern="1200" dirty="0">
                          <a:solidFill>
                            <a:schemeClr val="dk1"/>
                          </a:solidFill>
                          <a:effectLst/>
                          <a:latin typeface="Ariel "/>
                          <a:ea typeface="+mn-ea"/>
                          <a:cs typeface="+mn-cs"/>
                        </a:rPr>
                        <a:t>: navede se minimalno znanje oziroma delovne izkušnje izobraževalcev za NIPO program. </a:t>
                      </a:r>
                    </a:p>
                    <a:p>
                      <a:r>
                        <a:rPr lang="sl-SI" sz="1100" u="sng" kern="1200" dirty="0">
                          <a:solidFill>
                            <a:schemeClr val="dk1"/>
                          </a:solidFill>
                          <a:effectLst/>
                          <a:latin typeface="Ariel "/>
                          <a:ea typeface="+mn-ea"/>
                          <a:cs typeface="+mn-cs"/>
                        </a:rPr>
                        <a:t>kompetence, ki jih udeleženci pridobijo s programom</a:t>
                      </a:r>
                      <a:r>
                        <a:rPr lang="sl-SI" sz="1100" kern="1200" dirty="0">
                          <a:solidFill>
                            <a:schemeClr val="dk1"/>
                          </a:solidFill>
                          <a:effectLst/>
                          <a:latin typeface="Ariel "/>
                          <a:ea typeface="+mn-ea"/>
                          <a:cs typeface="+mn-cs"/>
                        </a:rPr>
                        <a:t>: opredeljen seznam kompetenc, ki jih udeleženec pridobi ob končanju programa.</a:t>
                      </a:r>
                      <a:endParaRPr lang="sl-SI" sz="1100" dirty="0">
                        <a:latin typeface="Ariel "/>
                      </a:endParaRPr>
                    </a:p>
                  </a:txBody>
                  <a:tcPr/>
                </a:tc>
                <a:extLst>
                  <a:ext uri="{0D108BD9-81ED-4DB2-BD59-A6C34878D82A}">
                    <a16:rowId xmlns:a16="http://schemas.microsoft.com/office/drawing/2014/main" val="358363722"/>
                  </a:ext>
                </a:extLst>
              </a:tr>
            </a:tbl>
          </a:graphicData>
        </a:graphic>
      </p:graphicFrame>
      <p:sp>
        <p:nvSpPr>
          <p:cNvPr id="4" name="PoljeZBesedilom 3">
            <a:extLst>
              <a:ext uri="{FF2B5EF4-FFF2-40B4-BE49-F238E27FC236}">
                <a16:creationId xmlns:a16="http://schemas.microsoft.com/office/drawing/2014/main" id="{B216539C-2D4B-F425-7088-D2ED74AF5A55}"/>
              </a:ext>
            </a:extLst>
          </p:cNvPr>
          <p:cNvSpPr txBox="1"/>
          <p:nvPr/>
        </p:nvSpPr>
        <p:spPr>
          <a:xfrm>
            <a:off x="855955" y="818728"/>
            <a:ext cx="7866529" cy="400110"/>
          </a:xfrm>
          <a:prstGeom prst="rect">
            <a:avLst/>
          </a:prstGeom>
          <a:noFill/>
        </p:spPr>
        <p:txBody>
          <a:bodyPr wrap="square" rtlCol="0">
            <a:spAutoFit/>
          </a:bodyPr>
          <a:lstStyle/>
          <a:p>
            <a:r>
              <a:rPr lang="sl-SI" sz="2000" b="1" dirty="0">
                <a:solidFill>
                  <a:srgbClr val="034EA2"/>
                </a:solidFill>
                <a:latin typeface="Republika "/>
              </a:rPr>
              <a:t>Merila za izbor upravičencev, ki izpolnjujejo pogoje </a:t>
            </a:r>
          </a:p>
        </p:txBody>
      </p:sp>
    </p:spTree>
    <p:extLst>
      <p:ext uri="{BB962C8B-B14F-4D97-AF65-F5344CB8AC3E}">
        <p14:creationId xmlns:p14="http://schemas.microsoft.com/office/powerpoint/2010/main" val="22829091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Slika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8389" y="446687"/>
            <a:ext cx="3852909" cy="808321"/>
          </a:xfrm>
          <a:prstGeom prst="rect">
            <a:avLst/>
          </a:prstGeom>
        </p:spPr>
      </p:pic>
      <p:pic>
        <p:nvPicPr>
          <p:cNvPr id="1028" name="Picture 4" descr="Logo image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479418"/>
            <a:ext cx="1504335" cy="739420"/>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Kolenski povezovalnik 14"/>
          <p:cNvCxnSpPr>
            <a:cxnSpLocks/>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 name="PoljeZBesedilom 2">
            <a:extLst>
              <a:ext uri="{FF2B5EF4-FFF2-40B4-BE49-F238E27FC236}">
                <a16:creationId xmlns:a16="http://schemas.microsoft.com/office/drawing/2014/main" id="{6492C7EF-9046-BCFE-F42B-2B46E9A3FAC6}"/>
              </a:ext>
            </a:extLst>
          </p:cNvPr>
          <p:cNvSpPr txBox="1"/>
          <p:nvPr/>
        </p:nvSpPr>
        <p:spPr>
          <a:xfrm>
            <a:off x="671224" y="2941974"/>
            <a:ext cx="184731" cy="369332"/>
          </a:xfrm>
          <a:prstGeom prst="rect">
            <a:avLst/>
          </a:prstGeom>
          <a:noFill/>
        </p:spPr>
        <p:txBody>
          <a:bodyPr wrap="none" rtlCol="0">
            <a:spAutoFit/>
          </a:bodyPr>
          <a:lstStyle/>
          <a:p>
            <a:endParaRPr lang="sl-SI" dirty="0"/>
          </a:p>
        </p:txBody>
      </p:sp>
      <p:sp>
        <p:nvSpPr>
          <p:cNvPr id="2" name="PoljeZBesedilom 1">
            <a:extLst>
              <a:ext uri="{FF2B5EF4-FFF2-40B4-BE49-F238E27FC236}">
                <a16:creationId xmlns:a16="http://schemas.microsoft.com/office/drawing/2014/main" id="{7E8D9782-6585-3198-7874-B0A824317C58}"/>
              </a:ext>
            </a:extLst>
          </p:cNvPr>
          <p:cNvSpPr txBox="1"/>
          <p:nvPr/>
        </p:nvSpPr>
        <p:spPr>
          <a:xfrm>
            <a:off x="927847" y="967632"/>
            <a:ext cx="7866529" cy="400110"/>
          </a:xfrm>
          <a:prstGeom prst="rect">
            <a:avLst/>
          </a:prstGeom>
          <a:noFill/>
        </p:spPr>
        <p:txBody>
          <a:bodyPr wrap="square" rtlCol="0">
            <a:spAutoFit/>
          </a:bodyPr>
          <a:lstStyle/>
          <a:p>
            <a:r>
              <a:rPr lang="sl-SI" sz="2000" b="1" dirty="0">
                <a:solidFill>
                  <a:srgbClr val="034EA2"/>
                </a:solidFill>
                <a:latin typeface="Republika "/>
              </a:rPr>
              <a:t>Merila za izbor upravičencev, ki izpolnjujejo pogoje </a:t>
            </a:r>
          </a:p>
        </p:txBody>
      </p:sp>
      <p:graphicFrame>
        <p:nvGraphicFramePr>
          <p:cNvPr id="6" name="Tabela 6">
            <a:extLst>
              <a:ext uri="{FF2B5EF4-FFF2-40B4-BE49-F238E27FC236}">
                <a16:creationId xmlns:a16="http://schemas.microsoft.com/office/drawing/2014/main" id="{9933035A-9B87-41CD-AC95-D2FB8BADEC03}"/>
              </a:ext>
            </a:extLst>
          </p:cNvPr>
          <p:cNvGraphicFramePr>
            <a:graphicFrameLocks noGrp="1"/>
          </p:cNvGraphicFramePr>
          <p:nvPr>
            <p:extLst>
              <p:ext uri="{D42A27DB-BD31-4B8C-83A1-F6EECF244321}">
                <p14:modId xmlns:p14="http://schemas.microsoft.com/office/powerpoint/2010/main" val="3588808306"/>
              </p:ext>
            </p:extLst>
          </p:nvPr>
        </p:nvGraphicFramePr>
        <p:xfrm>
          <a:off x="275665" y="1809385"/>
          <a:ext cx="11493550" cy="4511040"/>
        </p:xfrm>
        <a:graphic>
          <a:graphicData uri="http://schemas.openxmlformats.org/drawingml/2006/table">
            <a:tbl>
              <a:tblPr firstRow="1" bandRow="1">
                <a:tableStyleId>{5C22544A-7EE6-4342-B048-85BDC9FD1C3A}</a:tableStyleId>
              </a:tblPr>
              <a:tblGrid>
                <a:gridCol w="409051">
                  <a:extLst>
                    <a:ext uri="{9D8B030D-6E8A-4147-A177-3AD203B41FA5}">
                      <a16:colId xmlns:a16="http://schemas.microsoft.com/office/drawing/2014/main" val="141624663"/>
                    </a:ext>
                  </a:extLst>
                </a:gridCol>
                <a:gridCol w="6603590">
                  <a:extLst>
                    <a:ext uri="{9D8B030D-6E8A-4147-A177-3AD203B41FA5}">
                      <a16:colId xmlns:a16="http://schemas.microsoft.com/office/drawing/2014/main" val="981504822"/>
                    </a:ext>
                  </a:extLst>
                </a:gridCol>
                <a:gridCol w="611841">
                  <a:extLst>
                    <a:ext uri="{9D8B030D-6E8A-4147-A177-3AD203B41FA5}">
                      <a16:colId xmlns:a16="http://schemas.microsoft.com/office/drawing/2014/main" val="1196716396"/>
                    </a:ext>
                  </a:extLst>
                </a:gridCol>
                <a:gridCol w="3869068">
                  <a:extLst>
                    <a:ext uri="{9D8B030D-6E8A-4147-A177-3AD203B41FA5}">
                      <a16:colId xmlns:a16="http://schemas.microsoft.com/office/drawing/2014/main" val="4254465090"/>
                    </a:ext>
                  </a:extLst>
                </a:gridCol>
              </a:tblGrid>
              <a:tr h="274961">
                <a:tc>
                  <a:txBody>
                    <a:bodyPr/>
                    <a:lstStyle/>
                    <a:p>
                      <a:pPr algn="ctr"/>
                      <a:r>
                        <a:rPr lang="sl-SI" sz="1200" b="1" dirty="0" err="1">
                          <a:solidFill>
                            <a:schemeClr val="tx1"/>
                          </a:solidFill>
                          <a:effectLst/>
                          <a:latin typeface="Republika "/>
                          <a:ea typeface="Times New Roman" panose="02020603050405020304" pitchFamily="18" charset="0"/>
                        </a:rPr>
                        <a:t>Zap</a:t>
                      </a:r>
                      <a:r>
                        <a:rPr lang="sl-SI" sz="1200" b="1" dirty="0">
                          <a:solidFill>
                            <a:schemeClr val="tx1"/>
                          </a:solidFill>
                          <a:effectLst/>
                          <a:latin typeface="Republika "/>
                          <a:ea typeface="Times New Roman" panose="02020603050405020304" pitchFamily="18" charset="0"/>
                        </a:rPr>
                        <a:t>. št.</a:t>
                      </a:r>
                      <a:endParaRPr lang="sl-SI" sz="1200" dirty="0">
                        <a:solidFill>
                          <a:schemeClr val="tx1"/>
                        </a:solidFill>
                        <a:effectLst/>
                        <a:latin typeface="Republika "/>
                        <a:ea typeface="Times New Roman" panose="02020603050405020304" pitchFamily="18" charset="0"/>
                      </a:endParaRPr>
                    </a:p>
                  </a:txBody>
                  <a:tcPr marL="44450" marR="44450" marT="0" marB="0"/>
                </a:tc>
                <a:tc>
                  <a:txBody>
                    <a:bodyPr/>
                    <a:lstStyle/>
                    <a:p>
                      <a:pPr algn="ctr"/>
                      <a:r>
                        <a:rPr lang="sl-SI" sz="1200" b="1" dirty="0">
                          <a:solidFill>
                            <a:schemeClr val="tx1"/>
                          </a:solidFill>
                          <a:effectLst/>
                          <a:latin typeface="Republika "/>
                          <a:ea typeface="Times New Roman" panose="02020603050405020304" pitchFamily="18" charset="0"/>
                        </a:rPr>
                        <a:t>Merilo</a:t>
                      </a:r>
                      <a:endParaRPr lang="sl-SI" sz="1200" dirty="0">
                        <a:solidFill>
                          <a:schemeClr val="tx1"/>
                        </a:solidFill>
                        <a:effectLst/>
                        <a:latin typeface="Republika "/>
                        <a:ea typeface="Times New Roman" panose="02020603050405020304" pitchFamily="18" charset="0"/>
                      </a:endParaRPr>
                    </a:p>
                    <a:p>
                      <a:pPr algn="ctr"/>
                      <a:r>
                        <a:rPr lang="sl-SI" sz="1200" b="1" dirty="0">
                          <a:solidFill>
                            <a:schemeClr val="tx1"/>
                          </a:solidFill>
                          <a:effectLst/>
                          <a:latin typeface="Republika "/>
                          <a:ea typeface="Times New Roman" panose="02020603050405020304" pitchFamily="18" charset="0"/>
                        </a:rPr>
                        <a:t> </a:t>
                      </a:r>
                      <a:endParaRPr lang="sl-SI" sz="1200" dirty="0">
                        <a:solidFill>
                          <a:schemeClr val="tx1"/>
                        </a:solidFill>
                        <a:effectLst/>
                        <a:latin typeface="Republika "/>
                        <a:ea typeface="Times New Roman" panose="02020603050405020304" pitchFamily="18" charset="0"/>
                      </a:endParaRPr>
                    </a:p>
                  </a:txBody>
                  <a:tcPr marL="44450" marR="44450" marT="0" marB="0"/>
                </a:tc>
                <a:tc>
                  <a:txBody>
                    <a:bodyPr/>
                    <a:lstStyle/>
                    <a:p>
                      <a:pPr algn="ctr"/>
                      <a:r>
                        <a:rPr lang="sl-SI" sz="1200" b="1" dirty="0">
                          <a:solidFill>
                            <a:schemeClr val="tx1"/>
                          </a:solidFill>
                          <a:effectLst/>
                          <a:latin typeface="Republika "/>
                          <a:ea typeface="Times New Roman" panose="02020603050405020304" pitchFamily="18" charset="0"/>
                        </a:rPr>
                        <a:t>Št. točk</a:t>
                      </a:r>
                      <a:endParaRPr lang="sl-SI" sz="1200" dirty="0">
                        <a:solidFill>
                          <a:schemeClr val="tx1"/>
                        </a:solidFill>
                        <a:effectLst/>
                        <a:latin typeface="Republika "/>
                        <a:ea typeface="Times New Roman" panose="02020603050405020304" pitchFamily="18" charset="0"/>
                      </a:endParaRPr>
                    </a:p>
                  </a:txBody>
                  <a:tcPr marL="44450" marR="44450" marT="0" marB="0"/>
                </a:tc>
                <a:tc>
                  <a:txBody>
                    <a:bodyPr/>
                    <a:lstStyle/>
                    <a:p>
                      <a:pPr algn="ctr"/>
                      <a:r>
                        <a:rPr lang="sl-SI" sz="1200" dirty="0">
                          <a:solidFill>
                            <a:schemeClr val="tx1"/>
                          </a:solidFill>
                          <a:latin typeface="Republika "/>
                        </a:rPr>
                        <a:t>Kriterij ocenjevanja</a:t>
                      </a:r>
                    </a:p>
                  </a:txBody>
                  <a:tcPr/>
                </a:tc>
                <a:extLst>
                  <a:ext uri="{0D108BD9-81ED-4DB2-BD59-A6C34878D82A}">
                    <a16:rowId xmlns:a16="http://schemas.microsoft.com/office/drawing/2014/main" val="2297413948"/>
                  </a:ext>
                </a:extLst>
              </a:tr>
              <a:tr h="225207">
                <a:tc>
                  <a:txBody>
                    <a:bodyPr/>
                    <a:lstStyle/>
                    <a:p>
                      <a:r>
                        <a:rPr lang="sl-SI" sz="1000" b="1" dirty="0">
                          <a:solidFill>
                            <a:srgbClr val="00000A"/>
                          </a:solidFill>
                          <a:effectLst/>
                          <a:latin typeface="Arial" panose="020B0604020202020204" pitchFamily="34" charset="0"/>
                          <a:ea typeface="Times New Roman" panose="02020603050405020304" pitchFamily="18" charset="0"/>
                        </a:rPr>
                        <a:t>2.</a:t>
                      </a:r>
                      <a:endParaRPr lang="sl-SI" sz="1200" dirty="0">
                        <a:effectLst/>
                        <a:latin typeface="Times New Roman" panose="02020603050405020304" pitchFamily="18" charset="0"/>
                        <a:ea typeface="Times New Roman" panose="02020603050405020304" pitchFamily="18" charset="0"/>
                      </a:endParaRPr>
                    </a:p>
                  </a:txBody>
                  <a:tcPr marL="44450" marR="44450" marT="0" marB="0"/>
                </a:tc>
                <a:tc>
                  <a:txBody>
                    <a:bodyPr/>
                    <a:lstStyle/>
                    <a:p>
                      <a:pPr algn="just"/>
                      <a:r>
                        <a:rPr lang="sl-SI" sz="1000" b="1">
                          <a:solidFill>
                            <a:srgbClr val="00000A"/>
                          </a:solidFill>
                          <a:effectLst/>
                          <a:latin typeface="Arial" panose="020B0604020202020204" pitchFamily="34" charset="0"/>
                          <a:ea typeface="Times New Roman" panose="02020603050405020304" pitchFamily="18" charset="0"/>
                        </a:rPr>
                        <a:t>Vključevanje ključnih deležnikov (točka 9. prijavnega obrazca)</a:t>
                      </a:r>
                      <a:endParaRPr lang="sl-SI" sz="12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a:r>
                        <a:rPr lang="sl-SI" sz="1000" b="1">
                          <a:solidFill>
                            <a:srgbClr val="00000A"/>
                          </a:solidFill>
                          <a:effectLst/>
                          <a:latin typeface="Arial" panose="020B0604020202020204" pitchFamily="34" charset="0"/>
                          <a:ea typeface="Times New Roman" panose="02020603050405020304" pitchFamily="18" charset="0"/>
                        </a:rPr>
                        <a:t>Skupaj 10</a:t>
                      </a:r>
                      <a:endParaRPr lang="sl-SI" sz="1200">
                        <a:effectLst/>
                        <a:latin typeface="Times New Roman" panose="02020603050405020304" pitchFamily="18" charset="0"/>
                        <a:ea typeface="Times New Roman" panose="02020603050405020304" pitchFamily="18" charset="0"/>
                      </a:endParaRPr>
                    </a:p>
                  </a:txBody>
                  <a:tcPr marL="44450" marR="44450" marT="0" marB="0"/>
                </a:tc>
                <a:tc>
                  <a:txBody>
                    <a:bodyPr/>
                    <a:lstStyle/>
                    <a:p>
                      <a:endParaRPr lang="sl-SI"/>
                    </a:p>
                  </a:txBody>
                  <a:tcPr/>
                </a:tc>
                <a:extLst>
                  <a:ext uri="{0D108BD9-81ED-4DB2-BD59-A6C34878D82A}">
                    <a16:rowId xmlns:a16="http://schemas.microsoft.com/office/drawing/2014/main" val="1046827302"/>
                  </a:ext>
                </a:extLst>
              </a:tr>
              <a:tr h="645960">
                <a:tc>
                  <a:txBody>
                    <a:bodyPr/>
                    <a:lstStyle/>
                    <a:p>
                      <a:r>
                        <a:rPr lang="sl-SI" sz="1000">
                          <a:solidFill>
                            <a:srgbClr val="00000A"/>
                          </a:solidFill>
                          <a:effectLst/>
                          <a:latin typeface="Arial" panose="020B0604020202020204" pitchFamily="34" charset="0"/>
                          <a:ea typeface="Times New Roman" panose="02020603050405020304" pitchFamily="18" charset="0"/>
                        </a:rPr>
                        <a:t> </a:t>
                      </a:r>
                      <a:endParaRPr lang="sl-SI" sz="1200">
                        <a:effectLst/>
                        <a:latin typeface="Times New Roman" panose="02020603050405020304" pitchFamily="18" charset="0"/>
                        <a:ea typeface="Times New Roman" panose="02020603050405020304" pitchFamily="18" charset="0"/>
                      </a:endParaRPr>
                    </a:p>
                  </a:txBody>
                  <a:tcPr marL="44450" marR="44450" marT="0" marB="0"/>
                </a:tc>
                <a:tc>
                  <a:txBody>
                    <a:bodyPr/>
                    <a:lstStyle/>
                    <a:p>
                      <a:r>
                        <a:rPr lang="sl-SI" sz="1000" b="1" dirty="0">
                          <a:solidFill>
                            <a:srgbClr val="00000A"/>
                          </a:solidFill>
                          <a:effectLst/>
                          <a:latin typeface="Arial" panose="020B0604020202020204" pitchFamily="34" charset="0"/>
                          <a:ea typeface="Times New Roman" panose="02020603050405020304" pitchFamily="18" charset="0"/>
                        </a:rPr>
                        <a:t>Vključevanje ključnih deležnikov</a:t>
                      </a:r>
                      <a:endParaRPr lang="sl-SI" sz="1200" dirty="0">
                        <a:effectLst/>
                        <a:latin typeface="Times New Roman" panose="02020603050405020304" pitchFamily="18" charset="0"/>
                        <a:ea typeface="Times New Roman" panose="02020603050405020304" pitchFamily="18" charset="0"/>
                      </a:endParaRPr>
                    </a:p>
                    <a:p>
                      <a:pPr marL="342900" lvl="0" indent="-342900" algn="just">
                        <a:buSzPts val="1000"/>
                        <a:buFont typeface="Arial" panose="020B0604020202020204" pitchFamily="34" charset="0"/>
                        <a:buChar char="-"/>
                      </a:pPr>
                      <a:r>
                        <a:rPr lang="sl-SI" sz="1000" dirty="0">
                          <a:solidFill>
                            <a:srgbClr val="000000"/>
                          </a:solidFill>
                          <a:effectLst/>
                          <a:latin typeface="Arial" panose="020B0604020202020204" pitchFamily="34" charset="0"/>
                          <a:ea typeface="Times New Roman" panose="02020603050405020304" pitchFamily="18" charset="0"/>
                        </a:rPr>
                        <a:t>sodelovanje z vsaj petimi (5) različnimi deležniki, za katere je iz opisa jasno razvidna njihova vključenost in vloga za kakovostno izvedbo aktivnosti ter doseganje ciljev projekta; </a:t>
                      </a:r>
                      <a:endParaRPr lang="sl-SI" sz="1200" dirty="0">
                        <a:effectLst/>
                        <a:latin typeface="Times New Roman" panose="02020603050405020304" pitchFamily="18" charset="0"/>
                        <a:ea typeface="Times New Roman" panose="02020603050405020304" pitchFamily="18" charset="0"/>
                      </a:endParaRPr>
                    </a:p>
                    <a:p>
                      <a:pPr marL="342900" lvl="0" indent="-342900" algn="just">
                        <a:buSzPts val="1000"/>
                        <a:buFont typeface="Arial" panose="020B0604020202020204" pitchFamily="34" charset="0"/>
                        <a:buChar char="-"/>
                      </a:pPr>
                      <a:r>
                        <a:rPr lang="sl-SI" sz="1000" dirty="0">
                          <a:solidFill>
                            <a:srgbClr val="000000"/>
                          </a:solidFill>
                          <a:effectLst/>
                          <a:latin typeface="Arial" panose="020B0604020202020204" pitchFamily="34" charset="0"/>
                          <a:ea typeface="Times New Roman" panose="02020603050405020304" pitchFamily="18" charset="0"/>
                        </a:rPr>
                        <a:t>sodelovanje s štirimi (4) različnimi deležniki, za katere je iz opisa jasno razvidna njihova vključenost in vloga za kakovostno izvedbo aktivnosti ter doseganje ciljev projekta; </a:t>
                      </a:r>
                      <a:endParaRPr lang="sl-SI" sz="1200" dirty="0">
                        <a:effectLst/>
                        <a:latin typeface="Times New Roman" panose="02020603050405020304" pitchFamily="18" charset="0"/>
                        <a:ea typeface="Times New Roman" panose="02020603050405020304" pitchFamily="18" charset="0"/>
                      </a:endParaRPr>
                    </a:p>
                    <a:p>
                      <a:pPr marL="342900" lvl="0" indent="-342900" algn="just">
                        <a:buSzPts val="1000"/>
                        <a:buFont typeface="Arial" panose="020B0604020202020204" pitchFamily="34" charset="0"/>
                        <a:buChar char="-"/>
                      </a:pPr>
                      <a:r>
                        <a:rPr lang="sl-SI" sz="1000" dirty="0">
                          <a:solidFill>
                            <a:srgbClr val="000000"/>
                          </a:solidFill>
                          <a:effectLst/>
                          <a:latin typeface="Arial" panose="020B0604020202020204" pitchFamily="34" charset="0"/>
                          <a:ea typeface="Times New Roman" panose="02020603050405020304" pitchFamily="18" charset="0"/>
                        </a:rPr>
                        <a:t>sodelovanje s tremi (3) ali manj različnimi deležniki, za katere je iz opisa jasno razvidno njihova vključenost in vloga za kakovostno izvedbo aktivnosti ter doseganje ciljev projekta.</a:t>
                      </a:r>
                      <a:endParaRPr lang="sl-SI" sz="1200" dirty="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a:r>
                        <a:rPr lang="sl-SI" sz="1000">
                          <a:solidFill>
                            <a:srgbClr val="00000A"/>
                          </a:solidFill>
                          <a:effectLst/>
                          <a:latin typeface="Arial" panose="020B0604020202020204" pitchFamily="34" charset="0"/>
                          <a:ea typeface="Times New Roman" panose="02020603050405020304" pitchFamily="18" charset="0"/>
                        </a:rPr>
                        <a:t> </a:t>
                      </a:r>
                      <a:endParaRPr lang="sl-SI" sz="1200">
                        <a:effectLst/>
                        <a:latin typeface="Times New Roman" panose="02020603050405020304" pitchFamily="18" charset="0"/>
                        <a:ea typeface="Times New Roman" panose="02020603050405020304" pitchFamily="18" charset="0"/>
                      </a:endParaRPr>
                    </a:p>
                    <a:p>
                      <a:pPr algn="ctr"/>
                      <a:r>
                        <a:rPr lang="sl-SI" sz="1000">
                          <a:solidFill>
                            <a:srgbClr val="00000A"/>
                          </a:solidFill>
                          <a:effectLst/>
                          <a:latin typeface="Arial" panose="020B0604020202020204" pitchFamily="34" charset="0"/>
                          <a:ea typeface="Times New Roman" panose="02020603050405020304" pitchFamily="18" charset="0"/>
                        </a:rPr>
                        <a:t>10</a:t>
                      </a:r>
                      <a:endParaRPr lang="sl-SI" sz="1200">
                        <a:effectLst/>
                        <a:latin typeface="Times New Roman" panose="02020603050405020304" pitchFamily="18" charset="0"/>
                        <a:ea typeface="Times New Roman" panose="02020603050405020304" pitchFamily="18" charset="0"/>
                      </a:endParaRPr>
                    </a:p>
                    <a:p>
                      <a:pPr algn="ctr"/>
                      <a:r>
                        <a:rPr lang="sl-SI" sz="1000">
                          <a:solidFill>
                            <a:srgbClr val="00000A"/>
                          </a:solidFill>
                          <a:effectLst/>
                          <a:latin typeface="Arial" panose="020B0604020202020204" pitchFamily="34" charset="0"/>
                          <a:ea typeface="Times New Roman" panose="02020603050405020304" pitchFamily="18" charset="0"/>
                        </a:rPr>
                        <a:t> </a:t>
                      </a:r>
                      <a:endParaRPr lang="sl-SI" sz="1200">
                        <a:effectLst/>
                        <a:latin typeface="Times New Roman" panose="02020603050405020304" pitchFamily="18" charset="0"/>
                        <a:ea typeface="Times New Roman" panose="02020603050405020304" pitchFamily="18" charset="0"/>
                      </a:endParaRPr>
                    </a:p>
                    <a:p>
                      <a:pPr algn="ctr"/>
                      <a:r>
                        <a:rPr lang="sl-SI" sz="1000">
                          <a:solidFill>
                            <a:srgbClr val="00000A"/>
                          </a:solidFill>
                          <a:effectLst/>
                          <a:latin typeface="Arial" panose="020B0604020202020204" pitchFamily="34" charset="0"/>
                          <a:ea typeface="Times New Roman" panose="02020603050405020304" pitchFamily="18" charset="0"/>
                        </a:rPr>
                        <a:t> </a:t>
                      </a:r>
                      <a:endParaRPr lang="sl-SI" sz="1200">
                        <a:effectLst/>
                        <a:latin typeface="Times New Roman" panose="02020603050405020304" pitchFamily="18" charset="0"/>
                        <a:ea typeface="Times New Roman" panose="02020603050405020304" pitchFamily="18" charset="0"/>
                      </a:endParaRPr>
                    </a:p>
                    <a:p>
                      <a:pPr algn="ctr"/>
                      <a:r>
                        <a:rPr lang="sl-SI" sz="1000">
                          <a:solidFill>
                            <a:srgbClr val="00000A"/>
                          </a:solidFill>
                          <a:effectLst/>
                          <a:latin typeface="Arial" panose="020B0604020202020204" pitchFamily="34" charset="0"/>
                          <a:ea typeface="Times New Roman" panose="02020603050405020304" pitchFamily="18" charset="0"/>
                        </a:rPr>
                        <a:t>5</a:t>
                      </a:r>
                      <a:endParaRPr lang="sl-SI" sz="1200">
                        <a:effectLst/>
                        <a:latin typeface="Times New Roman" panose="02020603050405020304" pitchFamily="18" charset="0"/>
                        <a:ea typeface="Times New Roman" panose="02020603050405020304" pitchFamily="18" charset="0"/>
                      </a:endParaRPr>
                    </a:p>
                    <a:p>
                      <a:pPr algn="ctr"/>
                      <a:r>
                        <a:rPr lang="sl-SI" sz="1000">
                          <a:solidFill>
                            <a:srgbClr val="00000A"/>
                          </a:solidFill>
                          <a:effectLst/>
                          <a:latin typeface="Arial" panose="020B0604020202020204" pitchFamily="34" charset="0"/>
                          <a:ea typeface="Times New Roman" panose="02020603050405020304" pitchFamily="18" charset="0"/>
                        </a:rPr>
                        <a:t> </a:t>
                      </a:r>
                      <a:endParaRPr lang="sl-SI" sz="1200">
                        <a:effectLst/>
                        <a:latin typeface="Times New Roman" panose="02020603050405020304" pitchFamily="18" charset="0"/>
                        <a:ea typeface="Times New Roman" panose="02020603050405020304" pitchFamily="18" charset="0"/>
                      </a:endParaRPr>
                    </a:p>
                    <a:p>
                      <a:pPr algn="ctr"/>
                      <a:r>
                        <a:rPr lang="sl-SI" sz="1000">
                          <a:solidFill>
                            <a:srgbClr val="00000A"/>
                          </a:solidFill>
                          <a:effectLst/>
                          <a:latin typeface="Arial" panose="020B0604020202020204" pitchFamily="34" charset="0"/>
                          <a:ea typeface="Times New Roman" panose="02020603050405020304" pitchFamily="18" charset="0"/>
                        </a:rPr>
                        <a:t> </a:t>
                      </a:r>
                      <a:endParaRPr lang="sl-SI" sz="1200">
                        <a:effectLst/>
                        <a:latin typeface="Times New Roman" panose="02020603050405020304" pitchFamily="18" charset="0"/>
                        <a:ea typeface="Times New Roman" panose="02020603050405020304" pitchFamily="18" charset="0"/>
                      </a:endParaRPr>
                    </a:p>
                    <a:p>
                      <a:pPr algn="ctr"/>
                      <a:r>
                        <a:rPr lang="sl-SI" sz="1000">
                          <a:solidFill>
                            <a:srgbClr val="00000A"/>
                          </a:solidFill>
                          <a:effectLst/>
                          <a:latin typeface="Arial" panose="020B0604020202020204" pitchFamily="34" charset="0"/>
                          <a:ea typeface="Times New Roman" panose="02020603050405020304" pitchFamily="18" charset="0"/>
                        </a:rPr>
                        <a:t>0</a:t>
                      </a:r>
                      <a:endParaRPr lang="sl-SI" sz="1200">
                        <a:effectLst/>
                        <a:latin typeface="Times New Roman" panose="02020603050405020304" pitchFamily="18" charset="0"/>
                        <a:ea typeface="Times New Roman" panose="02020603050405020304" pitchFamily="18" charset="0"/>
                      </a:endParaRPr>
                    </a:p>
                  </a:txBody>
                  <a:tcPr marL="44450" marR="44450" marT="0" marB="0"/>
                </a:tc>
                <a:tc>
                  <a:txBody>
                    <a:bodyPr/>
                    <a:lstStyle/>
                    <a:p>
                      <a:r>
                        <a:rPr lang="sl-SI" sz="1000" kern="1200" dirty="0">
                          <a:solidFill>
                            <a:srgbClr val="000000"/>
                          </a:solidFill>
                          <a:effectLst/>
                          <a:latin typeface="Arial" panose="020B0604020202020204" pitchFamily="34" charset="0"/>
                          <a:ea typeface="+mn-ea"/>
                          <a:cs typeface="+mn-cs"/>
                        </a:rPr>
                        <a:t>Kategorije (delodajalci, sindikati, združenja, zbornice, regionalne razvojne agencije, območne službe ZRSZ, šole, zaposlitvene agencije idr.</a:t>
                      </a:r>
                    </a:p>
                  </a:txBody>
                  <a:tcPr/>
                </a:tc>
                <a:extLst>
                  <a:ext uri="{0D108BD9-81ED-4DB2-BD59-A6C34878D82A}">
                    <a16:rowId xmlns:a16="http://schemas.microsoft.com/office/drawing/2014/main" val="3954931117"/>
                  </a:ext>
                </a:extLst>
              </a:tr>
              <a:tr h="312164">
                <a:tc>
                  <a:txBody>
                    <a:bodyPr/>
                    <a:lstStyle/>
                    <a:p>
                      <a:r>
                        <a:rPr lang="sl-SI" sz="1000" b="1">
                          <a:solidFill>
                            <a:srgbClr val="00000A"/>
                          </a:solidFill>
                          <a:effectLst/>
                          <a:latin typeface="Arial" panose="020B0604020202020204" pitchFamily="34" charset="0"/>
                          <a:ea typeface="Times New Roman" panose="02020603050405020304" pitchFamily="18" charset="0"/>
                        </a:rPr>
                        <a:t>3.</a:t>
                      </a:r>
                      <a:endParaRPr lang="sl-SI" sz="12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just"/>
                      <a:r>
                        <a:rPr lang="sl-SI" sz="1000" b="1">
                          <a:solidFill>
                            <a:srgbClr val="00000A"/>
                          </a:solidFill>
                          <a:effectLst/>
                          <a:latin typeface="Arial" panose="020B0604020202020204" pitchFamily="34" charset="0"/>
                          <a:ea typeface="Times New Roman" panose="02020603050405020304" pitchFamily="18" charset="0"/>
                        </a:rPr>
                        <a:t>Prispevanje k doseganju ciljev področnih strategij, resolucij, nacionalnih programov (točka 10. prijavnega obrazca)</a:t>
                      </a:r>
                      <a:endParaRPr lang="sl-SI" sz="12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a:r>
                        <a:rPr lang="sl-SI" sz="1000" b="1">
                          <a:solidFill>
                            <a:srgbClr val="00000A"/>
                          </a:solidFill>
                          <a:effectLst/>
                          <a:latin typeface="Arial" panose="020B0604020202020204" pitchFamily="34" charset="0"/>
                          <a:ea typeface="Times New Roman" panose="02020603050405020304" pitchFamily="18" charset="0"/>
                        </a:rPr>
                        <a:t>Skupaj 5</a:t>
                      </a:r>
                      <a:endParaRPr lang="sl-SI" sz="1200">
                        <a:effectLst/>
                        <a:latin typeface="Times New Roman" panose="02020603050405020304" pitchFamily="18" charset="0"/>
                        <a:ea typeface="Times New Roman" panose="02020603050405020304" pitchFamily="18" charset="0"/>
                      </a:endParaRPr>
                    </a:p>
                  </a:txBody>
                  <a:tcPr marL="44450" marR="44450" marT="0" marB="0"/>
                </a:tc>
                <a:tc>
                  <a:txBody>
                    <a:bodyPr/>
                    <a:lstStyle/>
                    <a:p>
                      <a:endParaRPr lang="sl-SI"/>
                    </a:p>
                  </a:txBody>
                  <a:tcPr/>
                </a:tc>
                <a:extLst>
                  <a:ext uri="{0D108BD9-81ED-4DB2-BD59-A6C34878D82A}">
                    <a16:rowId xmlns:a16="http://schemas.microsoft.com/office/drawing/2014/main" val="3505630416"/>
                  </a:ext>
                </a:extLst>
              </a:tr>
              <a:tr h="645960">
                <a:tc>
                  <a:txBody>
                    <a:bodyPr/>
                    <a:lstStyle/>
                    <a:p>
                      <a:r>
                        <a:rPr lang="sl-SI" sz="1000">
                          <a:solidFill>
                            <a:srgbClr val="00000A"/>
                          </a:solidFill>
                          <a:effectLst/>
                          <a:latin typeface="Arial" panose="020B0604020202020204" pitchFamily="34" charset="0"/>
                          <a:ea typeface="Times New Roman" panose="02020603050405020304" pitchFamily="18" charset="0"/>
                        </a:rPr>
                        <a:t> </a:t>
                      </a:r>
                      <a:endParaRPr lang="sl-SI" sz="12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just"/>
                      <a:r>
                        <a:rPr lang="sl-SI" sz="1000" b="1" dirty="0">
                          <a:solidFill>
                            <a:srgbClr val="00000A"/>
                          </a:solidFill>
                          <a:effectLst/>
                          <a:latin typeface="Arial" panose="020B0604020202020204" pitchFamily="34" charset="0"/>
                          <a:ea typeface="Times New Roman" panose="02020603050405020304" pitchFamily="18" charset="0"/>
                        </a:rPr>
                        <a:t>Prispevanje k doseganju ciljev področnih strategij, resolucij, nacionalnih programov</a:t>
                      </a:r>
                      <a:endParaRPr lang="sl-SI" sz="1200" dirty="0">
                        <a:effectLst/>
                        <a:latin typeface="Times New Roman" panose="02020603050405020304" pitchFamily="18" charset="0"/>
                        <a:ea typeface="Times New Roman" panose="02020603050405020304" pitchFamily="18" charset="0"/>
                      </a:endParaRPr>
                    </a:p>
                    <a:p>
                      <a:pPr marL="342900" lvl="0" indent="-342900" algn="just">
                        <a:buSzPts val="1000"/>
                        <a:buFont typeface="Arial" panose="020B0604020202020204" pitchFamily="34" charset="0"/>
                        <a:buChar char="-"/>
                      </a:pPr>
                      <a:r>
                        <a:rPr lang="sl-SI" sz="1000" dirty="0">
                          <a:solidFill>
                            <a:srgbClr val="000000"/>
                          </a:solidFill>
                          <a:effectLst/>
                          <a:latin typeface="Arial" panose="020B0604020202020204" pitchFamily="34" charset="0"/>
                          <a:ea typeface="Times New Roman" panose="02020603050405020304" pitchFamily="18" charset="0"/>
                        </a:rPr>
                        <a:t>projekt prispeva k doseganju ciljev področnih strategij, resolucij, nacionalnih programov;</a:t>
                      </a:r>
                      <a:endParaRPr lang="sl-SI" sz="1200" dirty="0">
                        <a:effectLst/>
                        <a:latin typeface="Times New Roman" panose="02020603050405020304" pitchFamily="18" charset="0"/>
                        <a:ea typeface="Times New Roman" panose="02020603050405020304" pitchFamily="18" charset="0"/>
                      </a:endParaRPr>
                    </a:p>
                    <a:p>
                      <a:pPr marL="342900" lvl="0" indent="-342900" algn="just">
                        <a:buSzPts val="1000"/>
                        <a:buFont typeface="Arial" panose="020B0604020202020204" pitchFamily="34" charset="0"/>
                        <a:buChar char="-"/>
                      </a:pPr>
                      <a:r>
                        <a:rPr lang="sl-SI" sz="1000" dirty="0">
                          <a:solidFill>
                            <a:srgbClr val="000000"/>
                          </a:solidFill>
                          <a:effectLst/>
                          <a:latin typeface="Arial" panose="020B0604020202020204" pitchFamily="34" charset="0"/>
                          <a:ea typeface="Times New Roman" panose="02020603050405020304" pitchFamily="18" charset="0"/>
                        </a:rPr>
                        <a:t>projekt ne prispeva k doseganju ciljev področnih strategij, resolucij, nacionalnih programov.</a:t>
                      </a:r>
                      <a:endParaRPr lang="sl-SI" sz="1200" dirty="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a:r>
                        <a:rPr lang="sl-SI" sz="1000" dirty="0">
                          <a:solidFill>
                            <a:srgbClr val="00000A"/>
                          </a:solidFill>
                          <a:effectLst/>
                          <a:latin typeface="Arial" panose="020B0604020202020204" pitchFamily="34" charset="0"/>
                          <a:ea typeface="Times New Roman" panose="02020603050405020304" pitchFamily="18" charset="0"/>
                        </a:rPr>
                        <a:t> </a:t>
                      </a:r>
                    </a:p>
                    <a:p>
                      <a:pPr algn="ctr"/>
                      <a:r>
                        <a:rPr lang="sl-SI" sz="1000" dirty="0">
                          <a:solidFill>
                            <a:srgbClr val="00000A"/>
                          </a:solidFill>
                          <a:effectLst/>
                          <a:latin typeface="Arial" panose="020B0604020202020204" pitchFamily="34" charset="0"/>
                          <a:ea typeface="Times New Roman" panose="02020603050405020304" pitchFamily="18" charset="0"/>
                        </a:rPr>
                        <a:t>5 </a:t>
                      </a:r>
                      <a:endParaRPr lang="sl-SI" sz="1200" dirty="0">
                        <a:effectLst/>
                        <a:latin typeface="Times New Roman" panose="02020603050405020304" pitchFamily="18" charset="0"/>
                        <a:ea typeface="Times New Roman" panose="02020603050405020304" pitchFamily="18" charset="0"/>
                      </a:endParaRPr>
                    </a:p>
                    <a:p>
                      <a:pPr algn="ctr"/>
                      <a:r>
                        <a:rPr lang="sl-SI" sz="1000" dirty="0">
                          <a:solidFill>
                            <a:srgbClr val="00000A"/>
                          </a:solidFill>
                          <a:effectLst/>
                          <a:latin typeface="Arial" panose="020B0604020202020204" pitchFamily="34" charset="0"/>
                          <a:ea typeface="Times New Roman" panose="02020603050405020304" pitchFamily="18" charset="0"/>
                        </a:rPr>
                        <a:t>0</a:t>
                      </a:r>
                      <a:endParaRPr lang="sl-SI" sz="1200" dirty="0">
                        <a:effectLst/>
                        <a:latin typeface="Times New Roman" panose="02020603050405020304" pitchFamily="18" charset="0"/>
                        <a:ea typeface="Times New Roman" panose="02020603050405020304" pitchFamily="18" charset="0"/>
                      </a:endParaRPr>
                    </a:p>
                  </a:txBody>
                  <a:tcPr marL="44450" marR="44450" marT="0" marB="0"/>
                </a:tc>
                <a:tc>
                  <a:txBody>
                    <a:bodyPr/>
                    <a:lstStyle/>
                    <a:p>
                      <a:r>
                        <a:rPr lang="sl-SI" sz="1000" kern="1200" dirty="0">
                          <a:solidFill>
                            <a:srgbClr val="000000"/>
                          </a:solidFill>
                          <a:effectLst/>
                          <a:latin typeface="Arial" panose="020B0604020202020204" pitchFamily="34" charset="0"/>
                          <a:cs typeface="+mn-cs"/>
                        </a:rPr>
                        <a:t>V prijavnem obrazcu so navedeni relevantni nacionalni strateški razvojni dokumenti na področju izobraževanja odraslih, cilj katerih se zasleduje v prijavljenem projektu. </a:t>
                      </a:r>
                    </a:p>
                    <a:p>
                      <a:endParaRPr lang="sl-SI" sz="1000" kern="1200" dirty="0">
                        <a:solidFill>
                          <a:srgbClr val="000000"/>
                        </a:solidFill>
                        <a:effectLst/>
                        <a:latin typeface="Arial" panose="020B0604020202020204" pitchFamily="34" charset="0"/>
                        <a:cs typeface="+mn-cs"/>
                      </a:endParaRPr>
                    </a:p>
                  </a:txBody>
                  <a:tcPr/>
                </a:tc>
                <a:extLst>
                  <a:ext uri="{0D108BD9-81ED-4DB2-BD59-A6C34878D82A}">
                    <a16:rowId xmlns:a16="http://schemas.microsoft.com/office/drawing/2014/main" val="4015851326"/>
                  </a:ext>
                </a:extLst>
              </a:tr>
              <a:tr h="347575">
                <a:tc>
                  <a:txBody>
                    <a:bodyPr/>
                    <a:lstStyle/>
                    <a:p>
                      <a:r>
                        <a:rPr lang="sl-SI" sz="1000" b="1">
                          <a:solidFill>
                            <a:srgbClr val="00000A"/>
                          </a:solidFill>
                          <a:effectLst/>
                          <a:latin typeface="Arial" panose="020B0604020202020204" pitchFamily="34" charset="0"/>
                          <a:ea typeface="Times New Roman" panose="02020603050405020304" pitchFamily="18" charset="0"/>
                        </a:rPr>
                        <a:t>4.</a:t>
                      </a:r>
                      <a:endParaRPr lang="sl-SI" sz="12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just"/>
                      <a:r>
                        <a:rPr lang="sl-SI" sz="1000" b="1" dirty="0">
                          <a:solidFill>
                            <a:srgbClr val="00000A"/>
                          </a:solidFill>
                          <a:effectLst/>
                          <a:latin typeface="Arial" panose="020B0604020202020204" pitchFamily="34" charset="0"/>
                          <a:ea typeface="Times New Roman" panose="02020603050405020304" pitchFamily="18" charset="0"/>
                        </a:rPr>
                        <a:t>Izmenjava izkušenj, rezultatov in dobrih praks (točka 11. prijavnega obrazca)</a:t>
                      </a:r>
                      <a:endParaRPr lang="sl-SI" sz="1200" dirty="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a:r>
                        <a:rPr lang="sl-SI" sz="1000" b="1">
                          <a:solidFill>
                            <a:srgbClr val="00000A"/>
                          </a:solidFill>
                          <a:effectLst/>
                          <a:latin typeface="Arial" panose="020B0604020202020204" pitchFamily="34" charset="0"/>
                          <a:ea typeface="Times New Roman" panose="02020603050405020304" pitchFamily="18" charset="0"/>
                        </a:rPr>
                        <a:t>Skupaj 5</a:t>
                      </a:r>
                      <a:endParaRPr lang="sl-SI" sz="1200">
                        <a:effectLst/>
                        <a:latin typeface="Times New Roman" panose="02020603050405020304" pitchFamily="18" charset="0"/>
                        <a:ea typeface="Times New Roman" panose="02020603050405020304" pitchFamily="18" charset="0"/>
                      </a:endParaRPr>
                    </a:p>
                  </a:txBody>
                  <a:tcPr marL="44450" marR="44450" marT="0" marB="0"/>
                </a:tc>
                <a:tc>
                  <a:txBody>
                    <a:bodyPr/>
                    <a:lstStyle/>
                    <a:p>
                      <a:endParaRPr lang="sl-SI"/>
                    </a:p>
                  </a:txBody>
                  <a:tcPr/>
                </a:tc>
                <a:extLst>
                  <a:ext uri="{0D108BD9-81ED-4DB2-BD59-A6C34878D82A}">
                    <a16:rowId xmlns:a16="http://schemas.microsoft.com/office/drawing/2014/main" val="826052574"/>
                  </a:ext>
                </a:extLst>
              </a:tr>
              <a:tr h="645960">
                <a:tc>
                  <a:txBody>
                    <a:bodyPr/>
                    <a:lstStyle/>
                    <a:p>
                      <a:r>
                        <a:rPr lang="sl-SI" sz="1000">
                          <a:solidFill>
                            <a:srgbClr val="00000A"/>
                          </a:solidFill>
                          <a:effectLst/>
                          <a:latin typeface="Arial" panose="020B0604020202020204" pitchFamily="34" charset="0"/>
                          <a:ea typeface="Times New Roman" panose="02020603050405020304" pitchFamily="18" charset="0"/>
                        </a:rPr>
                        <a:t> </a:t>
                      </a:r>
                      <a:endParaRPr lang="sl-SI" sz="1200">
                        <a:effectLst/>
                        <a:latin typeface="Times New Roman" panose="02020603050405020304" pitchFamily="18" charset="0"/>
                        <a:ea typeface="Times New Roman" panose="02020603050405020304" pitchFamily="18" charset="0"/>
                      </a:endParaRPr>
                    </a:p>
                  </a:txBody>
                  <a:tcPr marL="44450" marR="44450" marT="0" marB="0"/>
                </a:tc>
                <a:tc>
                  <a:txBody>
                    <a:bodyPr/>
                    <a:lstStyle/>
                    <a:p>
                      <a:r>
                        <a:rPr lang="sl-SI" sz="1000" b="1" dirty="0">
                          <a:solidFill>
                            <a:srgbClr val="00000A"/>
                          </a:solidFill>
                          <a:effectLst/>
                          <a:latin typeface="Arial" panose="020B0604020202020204" pitchFamily="34" charset="0"/>
                          <a:ea typeface="Times New Roman" panose="02020603050405020304" pitchFamily="18" charset="0"/>
                        </a:rPr>
                        <a:t>Izmenjava izkušenj, rezultatov in dobrih praks</a:t>
                      </a:r>
                      <a:endParaRPr lang="sl-SI" sz="1200" dirty="0">
                        <a:effectLst/>
                        <a:latin typeface="Times New Roman" panose="02020603050405020304" pitchFamily="18" charset="0"/>
                        <a:ea typeface="Times New Roman" panose="02020603050405020304" pitchFamily="18" charset="0"/>
                      </a:endParaRPr>
                    </a:p>
                    <a:p>
                      <a:pPr marL="342900" lvl="0" indent="-342900" algn="just">
                        <a:buSzPts val="1000"/>
                        <a:buFont typeface="Arial" panose="020B0604020202020204" pitchFamily="34" charset="0"/>
                        <a:buChar char="-"/>
                      </a:pPr>
                      <a:r>
                        <a:rPr lang="sl-SI" sz="1000" dirty="0">
                          <a:solidFill>
                            <a:srgbClr val="000000"/>
                          </a:solidFill>
                          <a:effectLst/>
                          <a:latin typeface="Arial" panose="020B0604020202020204" pitchFamily="34" charset="0"/>
                          <a:ea typeface="Times New Roman" panose="02020603050405020304" pitchFamily="18" charset="0"/>
                        </a:rPr>
                        <a:t>operacija vključuje dva (2) dogodka, na katerih bodo predstavljena spoznanja in rezultati predstavnikom ciljnih skupin in širši javnosti;</a:t>
                      </a:r>
                      <a:endParaRPr lang="sl-SI" sz="1200" dirty="0">
                        <a:effectLst/>
                        <a:latin typeface="Times New Roman" panose="02020603050405020304" pitchFamily="18" charset="0"/>
                        <a:ea typeface="Times New Roman" panose="02020603050405020304" pitchFamily="18" charset="0"/>
                      </a:endParaRPr>
                    </a:p>
                    <a:p>
                      <a:pPr marL="342900" lvl="0" indent="-342900" algn="just">
                        <a:buSzPts val="1000"/>
                        <a:buFont typeface="Arial" panose="020B0604020202020204" pitchFamily="34" charset="0"/>
                        <a:buChar char="-"/>
                      </a:pPr>
                      <a:r>
                        <a:rPr lang="sl-SI" sz="1000" dirty="0">
                          <a:solidFill>
                            <a:srgbClr val="000000"/>
                          </a:solidFill>
                          <a:effectLst/>
                          <a:latin typeface="Arial" panose="020B0604020202020204" pitchFamily="34" charset="0"/>
                          <a:ea typeface="Times New Roman" panose="02020603050405020304" pitchFamily="18" charset="0"/>
                        </a:rPr>
                        <a:t>operacija vključuje manj kot dva (2) dogodka, na katerih bodo predstavljena spoznanja in rezultati predstavnikom ciljnih skupin in širši javnosti.</a:t>
                      </a:r>
                      <a:endParaRPr lang="sl-SI" sz="1200" dirty="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a:r>
                        <a:rPr lang="sl-SI" sz="1000">
                          <a:solidFill>
                            <a:srgbClr val="00000A"/>
                          </a:solidFill>
                          <a:effectLst/>
                          <a:latin typeface="Arial" panose="020B0604020202020204" pitchFamily="34" charset="0"/>
                          <a:ea typeface="Times New Roman" panose="02020603050405020304" pitchFamily="18" charset="0"/>
                        </a:rPr>
                        <a:t> </a:t>
                      </a:r>
                      <a:endParaRPr lang="sl-SI" sz="1200">
                        <a:effectLst/>
                        <a:latin typeface="Times New Roman" panose="02020603050405020304" pitchFamily="18" charset="0"/>
                        <a:ea typeface="Times New Roman" panose="02020603050405020304" pitchFamily="18" charset="0"/>
                      </a:endParaRPr>
                    </a:p>
                    <a:p>
                      <a:pPr algn="ctr"/>
                      <a:r>
                        <a:rPr lang="sl-SI" sz="1000">
                          <a:solidFill>
                            <a:srgbClr val="00000A"/>
                          </a:solidFill>
                          <a:effectLst/>
                          <a:latin typeface="Arial" panose="020B0604020202020204" pitchFamily="34" charset="0"/>
                          <a:ea typeface="Times New Roman" panose="02020603050405020304" pitchFamily="18" charset="0"/>
                        </a:rPr>
                        <a:t>5</a:t>
                      </a:r>
                      <a:endParaRPr lang="sl-SI" sz="1200">
                        <a:effectLst/>
                        <a:latin typeface="Times New Roman" panose="02020603050405020304" pitchFamily="18" charset="0"/>
                        <a:ea typeface="Times New Roman" panose="02020603050405020304" pitchFamily="18" charset="0"/>
                      </a:endParaRPr>
                    </a:p>
                    <a:p>
                      <a:pPr algn="ctr"/>
                      <a:r>
                        <a:rPr lang="sl-SI" sz="1000">
                          <a:solidFill>
                            <a:srgbClr val="00000A"/>
                          </a:solidFill>
                          <a:effectLst/>
                          <a:latin typeface="Arial" panose="020B0604020202020204" pitchFamily="34" charset="0"/>
                          <a:ea typeface="Times New Roman" panose="02020603050405020304" pitchFamily="18" charset="0"/>
                        </a:rPr>
                        <a:t> </a:t>
                      </a:r>
                      <a:endParaRPr lang="sl-SI" sz="1200">
                        <a:effectLst/>
                        <a:latin typeface="Times New Roman" panose="02020603050405020304" pitchFamily="18" charset="0"/>
                        <a:ea typeface="Times New Roman" panose="02020603050405020304" pitchFamily="18" charset="0"/>
                      </a:endParaRPr>
                    </a:p>
                    <a:p>
                      <a:pPr algn="ctr"/>
                      <a:r>
                        <a:rPr lang="sl-SI" sz="1000">
                          <a:solidFill>
                            <a:srgbClr val="00000A"/>
                          </a:solidFill>
                          <a:effectLst/>
                          <a:latin typeface="Arial" panose="020B0604020202020204" pitchFamily="34" charset="0"/>
                          <a:ea typeface="Times New Roman" panose="02020603050405020304" pitchFamily="18" charset="0"/>
                        </a:rPr>
                        <a:t>0</a:t>
                      </a:r>
                      <a:endParaRPr lang="sl-SI" sz="1200">
                        <a:effectLst/>
                        <a:latin typeface="Times New Roman" panose="02020603050405020304" pitchFamily="18" charset="0"/>
                        <a:ea typeface="Times New Roman" panose="02020603050405020304" pitchFamily="18" charset="0"/>
                      </a:endParaRPr>
                    </a:p>
                  </a:txBody>
                  <a:tcPr marL="44450" marR="44450" marT="0" marB="0"/>
                </a:tc>
                <a:tc>
                  <a:txBody>
                    <a:bodyPr/>
                    <a:lstStyle/>
                    <a:p>
                      <a:endParaRPr lang="sl-SI"/>
                    </a:p>
                  </a:txBody>
                  <a:tcPr/>
                </a:tc>
                <a:extLst>
                  <a:ext uri="{0D108BD9-81ED-4DB2-BD59-A6C34878D82A}">
                    <a16:rowId xmlns:a16="http://schemas.microsoft.com/office/drawing/2014/main" val="43463091"/>
                  </a:ext>
                </a:extLst>
              </a:tr>
              <a:tr h="362815">
                <a:tc gridSpan="2">
                  <a:txBody>
                    <a:bodyPr/>
                    <a:lstStyle/>
                    <a:p>
                      <a:pPr algn="r"/>
                      <a:r>
                        <a:rPr lang="sl-SI" sz="1000" b="1" dirty="0">
                          <a:solidFill>
                            <a:srgbClr val="000000"/>
                          </a:solidFill>
                          <a:effectLst/>
                          <a:latin typeface="Arial" panose="020B0604020202020204" pitchFamily="34" charset="0"/>
                          <a:ea typeface="Times New Roman" panose="02020603050405020304" pitchFamily="18" charset="0"/>
                        </a:rPr>
                        <a:t>SKUPAJ MOŽNIH TOČK</a:t>
                      </a:r>
                      <a:endParaRPr lang="sl-SI" sz="1200" dirty="0">
                        <a:effectLst/>
                        <a:latin typeface="Times New Roman" panose="02020603050405020304" pitchFamily="18" charset="0"/>
                        <a:ea typeface="Times New Roman" panose="02020603050405020304" pitchFamily="18" charset="0"/>
                      </a:endParaRPr>
                    </a:p>
                  </a:txBody>
                  <a:tcPr marL="44450" marR="44450" marT="0" marB="0"/>
                </a:tc>
                <a:tc hMerge="1">
                  <a:txBody>
                    <a:bodyPr/>
                    <a:lstStyle/>
                    <a:p>
                      <a:endParaRPr lang="sl-SI"/>
                    </a:p>
                  </a:txBody>
                  <a:tcPr/>
                </a:tc>
                <a:tc>
                  <a:txBody>
                    <a:bodyPr/>
                    <a:lstStyle/>
                    <a:p>
                      <a:pPr algn="ctr"/>
                      <a:r>
                        <a:rPr lang="sl-SI" sz="1000" b="1" dirty="0">
                          <a:solidFill>
                            <a:srgbClr val="00000A"/>
                          </a:solidFill>
                          <a:effectLst/>
                          <a:latin typeface="Arial" panose="020B0604020202020204" pitchFamily="34" charset="0"/>
                          <a:ea typeface="Times New Roman" panose="02020603050405020304" pitchFamily="18" charset="0"/>
                        </a:rPr>
                        <a:t>50</a:t>
                      </a:r>
                      <a:endParaRPr lang="sl-SI" sz="1200" dirty="0">
                        <a:effectLst/>
                        <a:latin typeface="Times New Roman" panose="02020603050405020304" pitchFamily="18" charset="0"/>
                        <a:ea typeface="Times New Roman" panose="02020603050405020304" pitchFamily="18" charset="0"/>
                      </a:endParaRPr>
                    </a:p>
                  </a:txBody>
                  <a:tcPr marL="44450" marR="44450" marT="0" marB="0"/>
                </a:tc>
                <a:tc>
                  <a:txBody>
                    <a:bodyPr/>
                    <a:lstStyle/>
                    <a:p>
                      <a:endParaRPr lang="sl-SI" dirty="0"/>
                    </a:p>
                  </a:txBody>
                  <a:tcPr/>
                </a:tc>
                <a:extLst>
                  <a:ext uri="{0D108BD9-81ED-4DB2-BD59-A6C34878D82A}">
                    <a16:rowId xmlns:a16="http://schemas.microsoft.com/office/drawing/2014/main" val="3866737953"/>
                  </a:ext>
                </a:extLst>
              </a:tr>
            </a:tbl>
          </a:graphicData>
        </a:graphic>
      </p:graphicFrame>
    </p:spTree>
    <p:extLst>
      <p:ext uri="{BB962C8B-B14F-4D97-AF65-F5344CB8AC3E}">
        <p14:creationId xmlns:p14="http://schemas.microsoft.com/office/powerpoint/2010/main" val="29906631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Slika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8389" y="446687"/>
            <a:ext cx="3852909" cy="808321"/>
          </a:xfrm>
          <a:prstGeom prst="rect">
            <a:avLst/>
          </a:prstGeom>
        </p:spPr>
      </p:pic>
      <p:pic>
        <p:nvPicPr>
          <p:cNvPr id="1028" name="Picture 4" descr="Logo image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479418"/>
            <a:ext cx="1504335" cy="739420"/>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Kolenski povezovalnik 14"/>
          <p:cNvCxnSpPr>
            <a:cxnSpLocks/>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 name="PoljeZBesedilom 2">
            <a:extLst>
              <a:ext uri="{FF2B5EF4-FFF2-40B4-BE49-F238E27FC236}">
                <a16:creationId xmlns:a16="http://schemas.microsoft.com/office/drawing/2014/main" id="{6492C7EF-9046-BCFE-F42B-2B46E9A3FAC6}"/>
              </a:ext>
            </a:extLst>
          </p:cNvPr>
          <p:cNvSpPr txBox="1"/>
          <p:nvPr/>
        </p:nvSpPr>
        <p:spPr>
          <a:xfrm>
            <a:off x="671224" y="2941974"/>
            <a:ext cx="184731" cy="369332"/>
          </a:xfrm>
          <a:prstGeom prst="rect">
            <a:avLst/>
          </a:prstGeom>
          <a:noFill/>
        </p:spPr>
        <p:txBody>
          <a:bodyPr wrap="none" rtlCol="0">
            <a:spAutoFit/>
          </a:bodyPr>
          <a:lstStyle/>
          <a:p>
            <a:endParaRPr lang="sl-SI" dirty="0"/>
          </a:p>
        </p:txBody>
      </p:sp>
      <p:sp>
        <p:nvSpPr>
          <p:cNvPr id="2" name="PoljeZBesedilom 1">
            <a:extLst>
              <a:ext uri="{FF2B5EF4-FFF2-40B4-BE49-F238E27FC236}">
                <a16:creationId xmlns:a16="http://schemas.microsoft.com/office/drawing/2014/main" id="{5907DAFF-ABDD-707D-5BC4-9ACFC4489323}"/>
              </a:ext>
            </a:extLst>
          </p:cNvPr>
          <p:cNvSpPr txBox="1"/>
          <p:nvPr/>
        </p:nvSpPr>
        <p:spPr>
          <a:xfrm>
            <a:off x="855955" y="1149724"/>
            <a:ext cx="6802145" cy="523220"/>
          </a:xfrm>
          <a:prstGeom prst="rect">
            <a:avLst/>
          </a:prstGeom>
          <a:noFill/>
        </p:spPr>
        <p:txBody>
          <a:bodyPr wrap="square" rtlCol="0">
            <a:spAutoFit/>
          </a:bodyPr>
          <a:lstStyle/>
          <a:p>
            <a:r>
              <a:rPr lang="sl-SI" sz="2800" b="1" dirty="0">
                <a:solidFill>
                  <a:srgbClr val="034EA2"/>
                </a:solidFill>
                <a:effectLst>
                  <a:outerShdw blurRad="38100" dist="38100" dir="2700000" algn="tl">
                    <a:srgbClr val="000000">
                      <a:alpha val="43137"/>
                    </a:srgbClr>
                  </a:outerShdw>
                </a:effectLst>
                <a:latin typeface="Republika" panose="02000506040000020004" pitchFamily="2" charset="-18"/>
              </a:rPr>
              <a:t>Postopek izbora</a:t>
            </a:r>
            <a:endParaRPr lang="sl-SI" sz="2800" dirty="0">
              <a:solidFill>
                <a:srgbClr val="034EA2"/>
              </a:solidFill>
              <a:latin typeface="Republika "/>
            </a:endParaRPr>
          </a:p>
        </p:txBody>
      </p:sp>
      <p:sp>
        <p:nvSpPr>
          <p:cNvPr id="4" name="PoljeZBesedilom 3">
            <a:extLst>
              <a:ext uri="{FF2B5EF4-FFF2-40B4-BE49-F238E27FC236}">
                <a16:creationId xmlns:a16="http://schemas.microsoft.com/office/drawing/2014/main" id="{353E51D8-675A-D417-3454-20D51D387794}"/>
              </a:ext>
            </a:extLst>
          </p:cNvPr>
          <p:cNvSpPr txBox="1"/>
          <p:nvPr/>
        </p:nvSpPr>
        <p:spPr>
          <a:xfrm>
            <a:off x="739588" y="2003612"/>
            <a:ext cx="10381130" cy="4249305"/>
          </a:xfrm>
          <a:prstGeom prst="rect">
            <a:avLst/>
          </a:prstGeom>
          <a:noFill/>
        </p:spPr>
        <p:txBody>
          <a:bodyPr wrap="square" rtlCol="0">
            <a:spAutoFit/>
          </a:bodyPr>
          <a:lstStyle/>
          <a:p>
            <a:pPr marL="342900" lvl="0" indent="-342900" algn="just">
              <a:lnSpc>
                <a:spcPct val="107000"/>
              </a:lnSpc>
              <a:spcAft>
                <a:spcPts val="800"/>
              </a:spcAft>
              <a:buFont typeface="+mj-lt"/>
              <a:buAutoNum type="arabicPeriod"/>
            </a:pPr>
            <a:r>
              <a:rPr lang="sl-SI" sz="1800" dirty="0">
                <a:effectLst/>
                <a:latin typeface="Arial" panose="020B0604020202020204" pitchFamily="34" charset="0"/>
                <a:ea typeface="Times New Roman" panose="02020603050405020304" pitchFamily="18" charset="0"/>
                <a:cs typeface="Times New Roman" panose="02020603050405020304" pitchFamily="18" charset="0"/>
              </a:rPr>
              <a:t>obravnavani bodo prijavitelji, ki bodo dosegli </a:t>
            </a:r>
            <a:r>
              <a:rPr lang="sl-SI" sz="1800" b="1" dirty="0">
                <a:effectLst/>
                <a:latin typeface="Arial" panose="020B0604020202020204" pitchFamily="34" charset="0"/>
                <a:ea typeface="Times New Roman" panose="02020603050405020304" pitchFamily="18" charset="0"/>
                <a:cs typeface="Times New Roman" panose="02020603050405020304" pitchFamily="18" charset="0"/>
              </a:rPr>
              <a:t>najmanj trideset (30) točk</a:t>
            </a:r>
            <a:r>
              <a:rPr lang="sl-SI" sz="1800" dirty="0">
                <a:effectLst/>
                <a:latin typeface="Arial" panose="020B0604020202020204" pitchFamily="34" charset="0"/>
                <a:ea typeface="Times New Roman" panose="02020603050405020304" pitchFamily="18" charset="0"/>
                <a:cs typeface="Times New Roman" panose="02020603050405020304" pitchFamily="18" charset="0"/>
              </a:rPr>
              <a:t>;</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pPr>
            <a:r>
              <a:rPr lang="sl-SI" sz="1800" dirty="0">
                <a:effectLst/>
                <a:latin typeface="Arial" panose="020B0604020202020204" pitchFamily="34" charset="0"/>
                <a:ea typeface="Times New Roman" panose="02020603050405020304" pitchFamily="18" charset="0"/>
                <a:cs typeface="Times New Roman" panose="02020603050405020304" pitchFamily="18" charset="0"/>
              </a:rPr>
              <a:t>prijavitelji, ki bodo dosegli najmanj 30 točk, bodo </a:t>
            </a:r>
            <a:r>
              <a:rPr lang="sl-SI" sz="1800" b="1" dirty="0">
                <a:effectLst/>
                <a:latin typeface="Arial" panose="020B0604020202020204" pitchFamily="34" charset="0"/>
                <a:ea typeface="Times New Roman" panose="02020603050405020304" pitchFamily="18" charset="0"/>
                <a:cs typeface="Times New Roman" panose="02020603050405020304" pitchFamily="18" charset="0"/>
              </a:rPr>
              <a:t>razvrščeni v KRVS in KRZS </a:t>
            </a:r>
            <a:r>
              <a:rPr lang="sl-SI" sz="1800" dirty="0">
                <a:effectLst/>
                <a:latin typeface="Arial" panose="020B0604020202020204" pitchFamily="34" charset="0"/>
                <a:ea typeface="Times New Roman" panose="02020603050405020304" pitchFamily="18" charset="0"/>
                <a:cs typeface="Times New Roman" panose="02020603050405020304" pitchFamily="18" charset="0"/>
              </a:rPr>
              <a:t>in </a:t>
            </a:r>
            <a:r>
              <a:rPr lang="sl-SI" sz="1800" b="1" dirty="0">
                <a:effectLst/>
                <a:latin typeface="Arial" panose="020B0604020202020204" pitchFamily="34" charset="0"/>
                <a:ea typeface="Times New Roman" panose="02020603050405020304" pitchFamily="18" charset="0"/>
                <a:cs typeface="Times New Roman" panose="02020603050405020304" pitchFamily="18" charset="0"/>
              </a:rPr>
              <a:t>po statističnih regijah</a:t>
            </a:r>
            <a:r>
              <a:rPr lang="sl-SI" sz="1800" dirty="0">
                <a:effectLst/>
                <a:latin typeface="Arial" panose="020B0604020202020204" pitchFamily="34" charset="0"/>
                <a:ea typeface="Times New Roman" panose="02020603050405020304" pitchFamily="18" charset="0"/>
                <a:cs typeface="Times New Roman" panose="02020603050405020304" pitchFamily="18" charset="0"/>
              </a:rPr>
              <a:t>, v katerih imajo sedež,</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pPr>
            <a:r>
              <a:rPr lang="sl-SI" sz="1800" b="1" dirty="0">
                <a:effectLst/>
                <a:latin typeface="Arial" panose="020B0604020202020204" pitchFamily="34" charset="0"/>
                <a:ea typeface="Times New Roman" panose="02020603050405020304" pitchFamily="18" charset="0"/>
                <a:cs typeface="Times New Roman" panose="02020603050405020304" pitchFamily="18" charset="0"/>
              </a:rPr>
              <a:t>v posamezni statistični regiji </a:t>
            </a:r>
            <a:r>
              <a:rPr lang="sl-SI" sz="1800" dirty="0">
                <a:effectLst/>
                <a:latin typeface="Arial" panose="020B0604020202020204" pitchFamily="34" charset="0"/>
                <a:ea typeface="Times New Roman" panose="02020603050405020304" pitchFamily="18" charset="0"/>
                <a:cs typeface="Times New Roman" panose="02020603050405020304" pitchFamily="18" charset="0"/>
              </a:rPr>
              <a:t>bodo izbrani prijavitelji, ki bodo v statistični regiji dosegli </a:t>
            </a:r>
            <a:r>
              <a:rPr lang="sl-SI" sz="1800" b="1" dirty="0">
                <a:effectLst/>
                <a:latin typeface="Arial" panose="020B0604020202020204" pitchFamily="34" charset="0"/>
                <a:ea typeface="Times New Roman" panose="02020603050405020304" pitchFamily="18" charset="0"/>
                <a:cs typeface="Times New Roman" panose="02020603050405020304" pitchFamily="18" charset="0"/>
              </a:rPr>
              <a:t>najvišje število točk</a:t>
            </a:r>
            <a:r>
              <a:rPr lang="sl-SI" sz="1800" dirty="0">
                <a:effectLst/>
                <a:latin typeface="Arial" panose="020B0604020202020204" pitchFamily="34" charset="0"/>
                <a:ea typeface="Times New Roman" panose="02020603050405020304" pitchFamily="18" charset="0"/>
                <a:cs typeface="Times New Roman" panose="02020603050405020304" pitchFamily="18" charset="0"/>
              </a:rPr>
              <a:t>, pri čemer se izbere najvišje število prijaviteljev v posamezni statistični regiji, kot je določeno v točki 6 tega javnega razpisa </a:t>
            </a:r>
            <a:r>
              <a:rPr lang="sl-SI" sz="1800" dirty="0">
                <a:solidFill>
                  <a:srgbClr val="034EA2"/>
                </a:solidFill>
                <a:effectLst/>
                <a:latin typeface="Arial" panose="020B0604020202020204" pitchFamily="34" charset="0"/>
                <a:ea typeface="Times New Roman" panose="02020603050405020304" pitchFamily="18" charset="0"/>
                <a:cs typeface="Times New Roman" panose="02020603050405020304" pitchFamily="18" charset="0"/>
              </a:rPr>
              <a:t>(</a:t>
            </a:r>
            <a:r>
              <a:rPr lang="sl-SI" sz="1800" b="1" dirty="0">
                <a:solidFill>
                  <a:srgbClr val="034EA2"/>
                </a:solidFill>
                <a:effectLst/>
                <a:latin typeface="Arial" panose="020B0604020202020204" pitchFamily="34" charset="0"/>
                <a:ea typeface="Times New Roman" panose="02020603050405020304" pitchFamily="18" charset="0"/>
                <a:cs typeface="Times New Roman" panose="02020603050405020304" pitchFamily="18" charset="0"/>
              </a:rPr>
              <a:t>preglednici 5 in 6</a:t>
            </a:r>
            <a:r>
              <a:rPr lang="sl-SI" sz="1800" dirty="0">
                <a:solidFill>
                  <a:srgbClr val="034EA2"/>
                </a:solidFill>
                <a:effectLst/>
                <a:latin typeface="Arial" panose="020B0604020202020204" pitchFamily="34" charset="0"/>
                <a:ea typeface="Times New Roman" panose="02020603050405020304" pitchFamily="18" charset="0"/>
                <a:cs typeface="Times New Roman" panose="02020603050405020304" pitchFamily="18" charset="0"/>
              </a:rPr>
              <a:t>),</a:t>
            </a:r>
            <a:endParaRPr lang="sl-SI" sz="1800" dirty="0">
              <a:solidFill>
                <a:srgbClr val="034EA2"/>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pPr>
            <a:r>
              <a:rPr lang="sl-SI" sz="1800" dirty="0">
                <a:effectLst/>
                <a:latin typeface="Arial" panose="020B0604020202020204" pitchFamily="34" charset="0"/>
                <a:ea typeface="Times New Roman" panose="02020603050405020304" pitchFamily="18" charset="0"/>
                <a:cs typeface="Times New Roman" panose="02020603050405020304" pitchFamily="18" charset="0"/>
              </a:rPr>
              <a:t>če bo v statistični regiji več prijaviteljev, ki bodo dosegli </a:t>
            </a:r>
            <a:r>
              <a:rPr lang="sl-SI" sz="1800" b="1" dirty="0">
                <a:effectLst/>
                <a:latin typeface="Arial" panose="020B0604020202020204" pitchFamily="34" charset="0"/>
                <a:ea typeface="Times New Roman" panose="02020603050405020304" pitchFamily="18" charset="0"/>
                <a:cs typeface="Times New Roman" panose="02020603050405020304" pitchFamily="18" charset="0"/>
              </a:rPr>
              <a:t>enako število točk</a:t>
            </a:r>
            <a:r>
              <a:rPr lang="sl-SI" sz="1800" dirty="0">
                <a:effectLst/>
                <a:latin typeface="Arial" panose="020B0604020202020204" pitchFamily="34" charset="0"/>
                <a:ea typeface="Times New Roman" panose="02020603050405020304" pitchFamily="18" charset="0"/>
                <a:cs typeface="Times New Roman" panose="02020603050405020304" pitchFamily="18" charset="0"/>
              </a:rPr>
              <a:t>, bodo imeli prednost pri izboru tisti, ki bodo dosegli večje skupno število točk pri </a:t>
            </a:r>
            <a:r>
              <a:rPr lang="sl-SI" sz="1800" b="1" dirty="0">
                <a:effectLst/>
                <a:latin typeface="Arial" panose="020B0604020202020204" pitchFamily="34" charset="0"/>
                <a:ea typeface="Times New Roman" panose="02020603050405020304" pitchFamily="18" charset="0"/>
                <a:cs typeface="Times New Roman" panose="02020603050405020304" pitchFamily="18" charset="0"/>
              </a:rPr>
              <a:t>merilih v sklopu 1</a:t>
            </a:r>
            <a:r>
              <a:rPr lang="sl-SI" sz="1800" dirty="0">
                <a:effectLst/>
                <a:latin typeface="Arial" panose="020B0604020202020204" pitchFamily="34" charset="0"/>
                <a:ea typeface="Times New Roman" panose="02020603050405020304" pitchFamily="18" charset="0"/>
                <a:cs typeface="Times New Roman" panose="02020603050405020304" pitchFamily="18" charset="0"/>
              </a:rPr>
              <a:t>,</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pPr>
            <a:r>
              <a:rPr lang="sl-SI" sz="1800" dirty="0">
                <a:effectLst/>
                <a:latin typeface="Arial" panose="020B0604020202020204" pitchFamily="34" charset="0"/>
                <a:ea typeface="Times New Roman" panose="02020603050405020304" pitchFamily="18" charset="0"/>
                <a:cs typeface="Times New Roman" panose="02020603050405020304" pitchFamily="18" charset="0"/>
              </a:rPr>
              <a:t>če bo še vedno več prijaviteljev z enakim številom točk, bodo imeli prednost pri izboru tisti, ki bodo dosegli večje število točk </a:t>
            </a:r>
            <a:r>
              <a:rPr lang="sl-SI" sz="1800" b="1" dirty="0">
                <a:effectLst/>
                <a:latin typeface="Arial" panose="020B0604020202020204" pitchFamily="34" charset="0"/>
                <a:ea typeface="Times New Roman" panose="02020603050405020304" pitchFamily="18" charset="0"/>
                <a:cs typeface="Times New Roman" panose="02020603050405020304" pitchFamily="18" charset="0"/>
              </a:rPr>
              <a:t>pri merilu 2</a:t>
            </a:r>
            <a:r>
              <a:rPr lang="sl-SI" sz="1800" dirty="0">
                <a:effectLst/>
                <a:latin typeface="Arial" panose="020B0604020202020204" pitchFamily="34" charset="0"/>
                <a:ea typeface="Times New Roman" panose="02020603050405020304" pitchFamily="18" charset="0"/>
                <a:cs typeface="Times New Roman" panose="02020603050405020304" pitchFamily="18" charset="0"/>
              </a:rPr>
              <a:t>,</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pPr>
            <a:r>
              <a:rPr lang="sl-SI" sz="1800" dirty="0">
                <a:effectLst/>
                <a:latin typeface="Arial" panose="020B0604020202020204" pitchFamily="34" charset="0"/>
                <a:ea typeface="Times New Roman" panose="02020603050405020304" pitchFamily="18" charset="0"/>
                <a:cs typeface="Times New Roman" panose="02020603050405020304" pitchFamily="18" charset="0"/>
              </a:rPr>
              <a:t>če bo še vedno več prijaviteljev z enakim številom točk, bo o izboru </a:t>
            </a:r>
            <a:r>
              <a:rPr lang="sl-SI" sz="1800" b="1" dirty="0">
                <a:effectLst/>
                <a:latin typeface="Arial" panose="020B0604020202020204" pitchFamily="34" charset="0"/>
                <a:ea typeface="Times New Roman" panose="02020603050405020304" pitchFamily="18" charset="0"/>
                <a:cs typeface="Times New Roman" panose="02020603050405020304" pitchFamily="18" charset="0"/>
              </a:rPr>
              <a:t>odločil žreb</a:t>
            </a:r>
            <a:r>
              <a:rPr lang="sl-SI" sz="1800" dirty="0">
                <a:effectLst/>
                <a:latin typeface="Arial" panose="020B0604020202020204" pitchFamily="34" charset="0"/>
                <a:ea typeface="Times New Roman" panose="02020603050405020304" pitchFamily="18" charset="0"/>
                <a:cs typeface="Times New Roman" panose="02020603050405020304" pitchFamily="18" charset="0"/>
              </a:rPr>
              <a:t>.</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sl-SI" sz="1800" dirty="0">
                <a:effectLst/>
                <a:latin typeface="Arial" panose="020B0604020202020204" pitchFamily="34" charset="0"/>
                <a:ea typeface="Times New Roman" panose="02020603050405020304" pitchFamily="18" charset="0"/>
                <a:cs typeface="Times New Roman" panose="02020603050405020304" pitchFamily="18" charset="0"/>
              </a:rPr>
              <a:t> </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15261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090152" y="1173738"/>
            <a:ext cx="10515600" cy="769328"/>
          </a:xfrm>
        </p:spPr>
        <p:txBody>
          <a:bodyPr>
            <a:normAutofit/>
          </a:bodyPr>
          <a:lstStyle/>
          <a:p>
            <a:r>
              <a:rPr lang="sl-SI" sz="2800" dirty="0">
                <a:solidFill>
                  <a:srgbClr val="034EA2"/>
                </a:solidFill>
                <a:effectLst>
                  <a:outerShdw blurRad="38100" dist="38100" dir="2700000" algn="tl">
                    <a:srgbClr val="000000">
                      <a:alpha val="43137"/>
                    </a:srgbClr>
                  </a:outerShdw>
                </a:effectLst>
                <a:latin typeface="Republika" panose="02000506040000020004" pitchFamily="2" charset="-18"/>
              </a:rPr>
              <a:t>JAVNI RAZPIS TEMELJNE KOMPETENCE 2023 - 2029</a:t>
            </a:r>
          </a:p>
        </p:txBody>
      </p:sp>
      <p:sp>
        <p:nvSpPr>
          <p:cNvPr id="10" name="Označba mesta vsebine 9">
            <a:extLst>
              <a:ext uri="{FF2B5EF4-FFF2-40B4-BE49-F238E27FC236}">
                <a16:creationId xmlns:a16="http://schemas.microsoft.com/office/drawing/2014/main" id="{067F96E1-2497-4455-8663-139DEAC103C7}"/>
              </a:ext>
            </a:extLst>
          </p:cNvPr>
          <p:cNvSpPr>
            <a:spLocks noGrp="1"/>
          </p:cNvSpPr>
          <p:nvPr>
            <p:ph idx="1"/>
          </p:nvPr>
        </p:nvSpPr>
        <p:spPr/>
        <p:txBody>
          <a:bodyPr>
            <a:normAutofit/>
          </a:bodyPr>
          <a:lstStyle/>
          <a:p>
            <a:endParaRPr lang="sl-SI" sz="1600" dirty="0"/>
          </a:p>
          <a:p>
            <a:pPr algn="just"/>
            <a:r>
              <a:rPr lang="sl-SI" sz="1800" b="1" dirty="0">
                <a:latin typeface="Republica"/>
              </a:rPr>
              <a:t>Javni razpis za izbor operacij delno financira Evropska unija, in sicer iz Evropskega socialnega sklada plus. Javni razpis se izvaja v okviru Programa evropske kohezijske politike v obdobju 2021–2027 v Sloveniji.</a:t>
            </a:r>
            <a:r>
              <a:rPr lang="sl-SI" sz="1800" dirty="0">
                <a:latin typeface="Republica"/>
              </a:rPr>
              <a:t> </a:t>
            </a:r>
          </a:p>
          <a:p>
            <a:pPr algn="just"/>
            <a:r>
              <a:rPr lang="sl-SI" sz="1800" dirty="0">
                <a:latin typeface="Republica"/>
              </a:rPr>
              <a:t>Cilj politike 4: Bolj socialna in vključujoča Evropa za izvajanje evropskega stebra socialnih pravic </a:t>
            </a:r>
          </a:p>
          <a:p>
            <a:pPr algn="just"/>
            <a:r>
              <a:rPr lang="sl-SI" sz="1800" dirty="0">
                <a:latin typeface="Republica"/>
              </a:rPr>
              <a:t>Prednostna naloga 6: Znanje in spretnosti ter odzivni trg dela</a:t>
            </a:r>
          </a:p>
          <a:p>
            <a:pPr algn="just"/>
            <a:r>
              <a:rPr lang="sl-SI" sz="1800" dirty="0">
                <a:latin typeface="Republica"/>
              </a:rPr>
              <a:t>Specifični cilj ESO4.7.: Spodbujanje vseživljenjskega učenja, zlasti prožnih možnosti za izpopolnjevanje in prekvalifikacijo za vse, ob upoštevanju podjetniških in digitalnih veščin, boljše predvidevanje sprememb in zahtev po novih veščinah na podlagi potreb trga dela, olajševanje prehodov med delovnimi mesti in spodbujanje poklicne mobilnosti. </a:t>
            </a:r>
          </a:p>
          <a:p>
            <a:pPr algn="just"/>
            <a:r>
              <a:rPr lang="sl-SI" sz="1800" dirty="0">
                <a:latin typeface="Republica"/>
              </a:rPr>
              <a:t>Vsebinske podlage: </a:t>
            </a:r>
            <a:r>
              <a:rPr lang="sl-SI" sz="1800" dirty="0">
                <a:solidFill>
                  <a:srgbClr val="000000"/>
                </a:solidFill>
                <a:effectLst/>
                <a:latin typeface="Republica"/>
                <a:ea typeface="Times New Roman" panose="02020603050405020304" pitchFamily="18" charset="0"/>
              </a:rPr>
              <a:t>ReNPIO22–30, Strategija dolgožive družbe, Slovenska strategija pametne specializacije, Nacionalna strategija za razvoj bralne pismenosti za obdobje 2019–2030, Programa znanj in spretnosti za Evropo za trajnostno konkurenčnost, socialno pravičnost in odpornost, </a:t>
            </a:r>
            <a:r>
              <a:rPr lang="sl-SI" sz="1800" dirty="0">
                <a:latin typeface="Republica"/>
              </a:rPr>
              <a:t>Programa znanj in spretnosti za Evropo za trajnostno konkurenčnost, socialno pravičnost in odpornost 2020.</a:t>
            </a:r>
          </a:p>
        </p:txBody>
      </p:sp>
      <p:pic>
        <p:nvPicPr>
          <p:cNvPr id="11" name="Slika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8389" y="446687"/>
            <a:ext cx="3852909" cy="808321"/>
          </a:xfrm>
          <a:prstGeom prst="rect">
            <a:avLst/>
          </a:prstGeom>
        </p:spPr>
      </p:pic>
      <p:pic>
        <p:nvPicPr>
          <p:cNvPr id="1028" name="Picture 4" descr="Logo image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479418"/>
            <a:ext cx="1504335" cy="739420"/>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47716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Slika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8389" y="446687"/>
            <a:ext cx="3852909" cy="808321"/>
          </a:xfrm>
          <a:prstGeom prst="rect">
            <a:avLst/>
          </a:prstGeom>
        </p:spPr>
      </p:pic>
      <p:pic>
        <p:nvPicPr>
          <p:cNvPr id="1028" name="Picture 4" descr="Logo image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479418"/>
            <a:ext cx="1504335" cy="739420"/>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Kolenski povezovalnik 14"/>
          <p:cNvCxnSpPr>
            <a:cxnSpLocks/>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 name="PoljeZBesedilom 2">
            <a:extLst>
              <a:ext uri="{FF2B5EF4-FFF2-40B4-BE49-F238E27FC236}">
                <a16:creationId xmlns:a16="http://schemas.microsoft.com/office/drawing/2014/main" id="{6492C7EF-9046-BCFE-F42B-2B46E9A3FAC6}"/>
              </a:ext>
            </a:extLst>
          </p:cNvPr>
          <p:cNvSpPr txBox="1"/>
          <p:nvPr/>
        </p:nvSpPr>
        <p:spPr>
          <a:xfrm>
            <a:off x="671224" y="2941974"/>
            <a:ext cx="184731" cy="369332"/>
          </a:xfrm>
          <a:prstGeom prst="rect">
            <a:avLst/>
          </a:prstGeom>
          <a:noFill/>
        </p:spPr>
        <p:txBody>
          <a:bodyPr wrap="none" rtlCol="0">
            <a:spAutoFit/>
          </a:bodyPr>
          <a:lstStyle/>
          <a:p>
            <a:endParaRPr lang="sl-SI" dirty="0"/>
          </a:p>
        </p:txBody>
      </p:sp>
      <p:sp>
        <p:nvSpPr>
          <p:cNvPr id="2" name="PoljeZBesedilom 1">
            <a:extLst>
              <a:ext uri="{FF2B5EF4-FFF2-40B4-BE49-F238E27FC236}">
                <a16:creationId xmlns:a16="http://schemas.microsoft.com/office/drawing/2014/main" id="{E8A1B0A1-0B00-E77E-B8CB-6E000AF776A1}"/>
              </a:ext>
            </a:extLst>
          </p:cNvPr>
          <p:cNvSpPr txBox="1"/>
          <p:nvPr/>
        </p:nvSpPr>
        <p:spPr>
          <a:xfrm>
            <a:off x="551329" y="956745"/>
            <a:ext cx="6459071" cy="523220"/>
          </a:xfrm>
          <a:prstGeom prst="rect">
            <a:avLst/>
          </a:prstGeom>
          <a:noFill/>
        </p:spPr>
        <p:txBody>
          <a:bodyPr wrap="square" rtlCol="0">
            <a:spAutoFit/>
          </a:bodyPr>
          <a:lstStyle/>
          <a:p>
            <a:r>
              <a:rPr lang="sl-SI" sz="2800" b="1" dirty="0">
                <a:solidFill>
                  <a:srgbClr val="034EA2"/>
                </a:solidFill>
                <a:effectLst>
                  <a:outerShdw blurRad="38100" dist="38100" dir="2700000" algn="tl">
                    <a:srgbClr val="000000">
                      <a:alpha val="43137"/>
                    </a:srgbClr>
                  </a:outerShdw>
                </a:effectLst>
                <a:latin typeface="Republika" panose="02000506040000020004" pitchFamily="2" charset="-18"/>
              </a:rPr>
              <a:t>Dodatne zahteve upravičencev</a:t>
            </a:r>
            <a:endParaRPr lang="sl-SI" sz="2800" b="1" dirty="0">
              <a:solidFill>
                <a:srgbClr val="034EA2"/>
              </a:solidFill>
              <a:latin typeface="Republica"/>
            </a:endParaRPr>
          </a:p>
        </p:txBody>
      </p:sp>
      <p:sp>
        <p:nvSpPr>
          <p:cNvPr id="4" name="PoljeZBesedilom 3">
            <a:extLst>
              <a:ext uri="{FF2B5EF4-FFF2-40B4-BE49-F238E27FC236}">
                <a16:creationId xmlns:a16="http://schemas.microsoft.com/office/drawing/2014/main" id="{F4352D3F-225F-4C9B-6858-F30F0C3E4143}"/>
              </a:ext>
            </a:extLst>
          </p:cNvPr>
          <p:cNvSpPr txBox="1"/>
          <p:nvPr/>
        </p:nvSpPr>
        <p:spPr>
          <a:xfrm>
            <a:off x="551329" y="1485586"/>
            <a:ext cx="10912289" cy="4307398"/>
          </a:xfrm>
          <a:prstGeom prst="rect">
            <a:avLst/>
          </a:prstGeom>
          <a:noFill/>
        </p:spPr>
        <p:txBody>
          <a:bodyPr wrap="square" rtlCol="0">
            <a:spAutoFit/>
          </a:bodyPr>
          <a:lstStyle/>
          <a:p>
            <a:pPr marL="285750" lvl="0" indent="-285750" algn="just">
              <a:buSzPts val="1000"/>
              <a:buFont typeface="Arial" panose="020B0604020202020204" pitchFamily="34" charset="0"/>
              <a:buChar char="•"/>
            </a:pPr>
            <a:r>
              <a:rPr lang="sl-SI" dirty="0">
                <a:effectLst/>
                <a:latin typeface="Republika "/>
                <a:ea typeface="Times New Roman" panose="02020603050405020304" pitchFamily="18" charset="0"/>
              </a:rPr>
              <a:t>Število izvedb (istih ali različnih </a:t>
            </a:r>
            <a:r>
              <a:rPr lang="sl-SI" b="1" dirty="0">
                <a:effectLst/>
                <a:latin typeface="Republika "/>
                <a:ea typeface="Times New Roman" panose="02020603050405020304" pitchFamily="18" charset="0"/>
              </a:rPr>
              <a:t>javnoveljavnih programov </a:t>
            </a:r>
            <a:r>
              <a:rPr lang="sl-SI" dirty="0">
                <a:effectLst/>
                <a:latin typeface="Republika "/>
                <a:ea typeface="Times New Roman" panose="02020603050405020304" pitchFamily="18" charset="0"/>
              </a:rPr>
              <a:t>v obdobju izvajanja operacije:</a:t>
            </a:r>
          </a:p>
          <a:p>
            <a:pPr lvl="0" algn="just">
              <a:buSzPts val="1000"/>
            </a:pPr>
            <a:r>
              <a:rPr lang="sl-SI" dirty="0">
                <a:effectLst/>
                <a:latin typeface="Republika "/>
                <a:ea typeface="Times New Roman" panose="02020603050405020304" pitchFamily="18" charset="0"/>
              </a:rPr>
              <a:t>        -  </a:t>
            </a:r>
            <a:r>
              <a:rPr lang="sl-SI" b="1" dirty="0">
                <a:solidFill>
                  <a:srgbClr val="034EA2"/>
                </a:solidFill>
                <a:effectLst/>
                <a:latin typeface="Republika "/>
                <a:ea typeface="Times New Roman" panose="02020603050405020304" pitchFamily="18" charset="0"/>
              </a:rPr>
              <a:t>v velikih statističnih regijah </a:t>
            </a:r>
            <a:r>
              <a:rPr lang="sl-SI" b="1" dirty="0">
                <a:effectLst/>
                <a:latin typeface="Republika "/>
                <a:ea typeface="Times New Roman" panose="02020603050405020304" pitchFamily="18" charset="0"/>
              </a:rPr>
              <a:t>vsaj šestindvajset (26)</a:t>
            </a:r>
            <a:r>
              <a:rPr lang="sl-SI" dirty="0">
                <a:effectLst/>
                <a:latin typeface="Republika "/>
                <a:ea typeface="Times New Roman" panose="02020603050405020304" pitchFamily="18" charset="0"/>
              </a:rPr>
              <a:t>,</a:t>
            </a:r>
          </a:p>
          <a:p>
            <a:pPr lvl="0" algn="just">
              <a:buSzPts val="1000"/>
            </a:pPr>
            <a:r>
              <a:rPr lang="sl-SI" dirty="0">
                <a:latin typeface="Republika "/>
                <a:ea typeface="Times New Roman" panose="02020603050405020304" pitchFamily="18" charset="0"/>
              </a:rPr>
              <a:t>        -  </a:t>
            </a:r>
            <a:r>
              <a:rPr lang="sl-SI" b="1" dirty="0">
                <a:solidFill>
                  <a:srgbClr val="034EA2"/>
                </a:solidFill>
                <a:effectLst/>
                <a:latin typeface="Republika "/>
                <a:ea typeface="Times New Roman" panose="02020603050405020304" pitchFamily="18" charset="0"/>
              </a:rPr>
              <a:t>v srednjih statističnih regijah </a:t>
            </a:r>
            <a:r>
              <a:rPr lang="sl-SI" b="1" dirty="0">
                <a:effectLst/>
                <a:latin typeface="Republika "/>
                <a:ea typeface="Times New Roman" panose="02020603050405020304" pitchFamily="18" charset="0"/>
              </a:rPr>
              <a:t>vsaj</a:t>
            </a:r>
            <a:r>
              <a:rPr lang="sl-SI" b="1" dirty="0">
                <a:solidFill>
                  <a:srgbClr val="0070C0"/>
                </a:solidFill>
                <a:effectLst/>
                <a:latin typeface="Republika "/>
                <a:ea typeface="Times New Roman" panose="02020603050405020304" pitchFamily="18" charset="0"/>
              </a:rPr>
              <a:t> </a:t>
            </a:r>
            <a:r>
              <a:rPr lang="sl-SI" b="1" dirty="0">
                <a:effectLst/>
                <a:latin typeface="Republika "/>
                <a:ea typeface="Times New Roman" panose="02020603050405020304" pitchFamily="18" charset="0"/>
              </a:rPr>
              <a:t>dvajset (20), </a:t>
            </a:r>
          </a:p>
          <a:p>
            <a:pPr lvl="0" algn="just">
              <a:buSzPts val="1000"/>
            </a:pPr>
            <a:r>
              <a:rPr lang="sl-SI" dirty="0">
                <a:effectLst/>
                <a:latin typeface="Republika "/>
                <a:ea typeface="Times New Roman" panose="02020603050405020304" pitchFamily="18" charset="0"/>
              </a:rPr>
              <a:t>        - </a:t>
            </a:r>
            <a:r>
              <a:rPr lang="sl-SI" b="1" dirty="0">
                <a:solidFill>
                  <a:srgbClr val="034EA2"/>
                </a:solidFill>
                <a:effectLst/>
                <a:latin typeface="Republika "/>
                <a:ea typeface="Times New Roman" panose="02020603050405020304" pitchFamily="18" charset="0"/>
              </a:rPr>
              <a:t>v majhnih statističnih regijah </a:t>
            </a:r>
            <a:r>
              <a:rPr lang="sl-SI" b="1" dirty="0">
                <a:effectLst/>
                <a:latin typeface="Republika "/>
                <a:ea typeface="Times New Roman" panose="02020603050405020304" pitchFamily="18" charset="0"/>
              </a:rPr>
              <a:t>vsaj pa vsaj štirinajst (14) </a:t>
            </a:r>
            <a:r>
              <a:rPr lang="sl-SI" dirty="0">
                <a:effectLst/>
                <a:latin typeface="Republika "/>
                <a:ea typeface="Times New Roman" panose="02020603050405020304" pitchFamily="18" charset="0"/>
              </a:rPr>
              <a:t>izvedb istih ali različnih javnoveljavnih programov. </a:t>
            </a:r>
          </a:p>
          <a:p>
            <a:pPr marL="285750" lvl="0" indent="-285750" algn="just">
              <a:buSzPts val="1000"/>
              <a:buFont typeface="Arial" panose="020B0604020202020204" pitchFamily="34" charset="0"/>
              <a:buChar char="•"/>
            </a:pPr>
            <a:r>
              <a:rPr lang="sl-SI" dirty="0">
                <a:effectLst/>
                <a:latin typeface="Republika "/>
                <a:ea typeface="Times New Roman" panose="02020603050405020304" pitchFamily="18" charset="0"/>
              </a:rPr>
              <a:t>Od vseh vključenih udeležencev mora </a:t>
            </a:r>
            <a:r>
              <a:rPr lang="sl-SI" b="1" dirty="0">
                <a:effectLst/>
                <a:latin typeface="Republika "/>
                <a:ea typeface="Times New Roman" panose="02020603050405020304" pitchFamily="18" charset="0"/>
              </a:rPr>
              <a:t>biti 60 %  takih</a:t>
            </a:r>
            <a:r>
              <a:rPr lang="sl-SI" dirty="0">
                <a:effectLst/>
                <a:latin typeface="Republika "/>
                <a:ea typeface="Times New Roman" panose="02020603050405020304" pitchFamily="18" charset="0"/>
              </a:rPr>
              <a:t>, ki jih uvrščamo v skupino:</a:t>
            </a:r>
          </a:p>
          <a:p>
            <a:pPr lvl="1" algn="just"/>
            <a:r>
              <a:rPr lang="sl-SI" dirty="0">
                <a:effectLst/>
                <a:latin typeface="Republika "/>
                <a:ea typeface="Times New Roman" panose="02020603050405020304" pitchFamily="18" charset="0"/>
              </a:rPr>
              <a:t>-    nižje izobraženi (srednješolsko izobraževanje -  ISCED 3 ali manj),</a:t>
            </a:r>
          </a:p>
          <a:p>
            <a:pPr lvl="1" algn="just"/>
            <a:r>
              <a:rPr lang="sl-SI" dirty="0">
                <a:effectLst/>
                <a:latin typeface="Republika "/>
                <a:ea typeface="Times New Roman" panose="02020603050405020304" pitchFamily="18" charset="0"/>
              </a:rPr>
              <a:t>-    aktivni, ki so stari 55 let ali več,</a:t>
            </a:r>
          </a:p>
          <a:p>
            <a:pPr marL="742950" lvl="1" indent="-285750" algn="just">
              <a:buFontTx/>
              <a:buChar char="-"/>
            </a:pPr>
            <a:r>
              <a:rPr lang="sl-SI" dirty="0">
                <a:effectLst/>
                <a:latin typeface="Republika "/>
                <a:ea typeface="Times New Roman" panose="02020603050405020304" pitchFamily="18" charset="0"/>
              </a:rPr>
              <a:t>tujci,</a:t>
            </a:r>
          </a:p>
          <a:p>
            <a:pPr marL="742950" lvl="1" indent="-285750" algn="just">
              <a:buFontTx/>
              <a:buChar char="-"/>
            </a:pPr>
            <a:r>
              <a:rPr lang="sl-SI" dirty="0">
                <a:latin typeface="Republika "/>
                <a:ea typeface="Times New Roman" panose="02020603050405020304" pitchFamily="18" charset="0"/>
              </a:rPr>
              <a:t>zaprte osebe v zavodih za prestajanje kazni zapora.</a:t>
            </a:r>
            <a:endParaRPr lang="sl-SI" dirty="0">
              <a:effectLst/>
              <a:latin typeface="Republika "/>
              <a:ea typeface="Times New Roman" panose="02020603050405020304" pitchFamily="18" charset="0"/>
            </a:endParaRPr>
          </a:p>
          <a:p>
            <a:pPr marL="285750" lvl="0" indent="-285750" algn="just">
              <a:buSzPts val="1000"/>
              <a:buFont typeface="Arial" panose="020B0604020202020204" pitchFamily="34" charset="0"/>
              <a:buChar char="•"/>
            </a:pPr>
            <a:r>
              <a:rPr lang="sl-SI" dirty="0">
                <a:effectLst/>
                <a:latin typeface="Republika "/>
                <a:ea typeface="Times New Roman" panose="02020603050405020304" pitchFamily="18" charset="0"/>
              </a:rPr>
              <a:t>Vse programe, ki </a:t>
            </a:r>
            <a:r>
              <a:rPr lang="sl-SI" b="1" dirty="0">
                <a:effectLst/>
                <a:latin typeface="Republika "/>
                <a:ea typeface="Times New Roman" panose="02020603050405020304" pitchFamily="18" charset="0"/>
              </a:rPr>
              <a:t>niso javnoveljavni  </a:t>
            </a:r>
            <a:r>
              <a:rPr lang="sl-SI" dirty="0">
                <a:effectLst/>
                <a:latin typeface="Republika "/>
                <a:ea typeface="Times New Roman" panose="02020603050405020304" pitchFamily="18" charset="0"/>
              </a:rPr>
              <a:t>pred izvedbo obravnava </a:t>
            </a:r>
            <a:r>
              <a:rPr lang="sl-SI" b="1" dirty="0">
                <a:effectLst/>
                <a:latin typeface="Republika "/>
                <a:ea typeface="Times New Roman" panose="02020603050405020304" pitchFamily="18" charset="0"/>
              </a:rPr>
              <a:t>strokovni aktiv pri prijavitelju</a:t>
            </a:r>
            <a:r>
              <a:rPr lang="sl-SI" dirty="0">
                <a:effectLst/>
                <a:latin typeface="Republika "/>
                <a:ea typeface="Times New Roman" panose="02020603050405020304" pitchFamily="18" charset="0"/>
              </a:rPr>
              <a:t>. (Priloga 4) </a:t>
            </a:r>
          </a:p>
          <a:p>
            <a:pPr marL="285750" lvl="0" indent="-285750" algn="just">
              <a:buSzPts val="1000"/>
              <a:buFont typeface="Arial" panose="020B0604020202020204" pitchFamily="34" charset="0"/>
              <a:buChar char="•"/>
            </a:pPr>
            <a:r>
              <a:rPr lang="sl-SI" dirty="0">
                <a:effectLst/>
                <a:latin typeface="Republika "/>
                <a:ea typeface="Times New Roman" panose="02020603050405020304" pitchFamily="18" charset="0"/>
              </a:rPr>
              <a:t>V posamezno </a:t>
            </a:r>
            <a:r>
              <a:rPr lang="sl-SI" b="1" dirty="0">
                <a:effectLst/>
                <a:latin typeface="Republika "/>
                <a:ea typeface="Times New Roman" panose="02020603050405020304" pitchFamily="18" charset="0"/>
              </a:rPr>
              <a:t>izvedbo programa </a:t>
            </a:r>
            <a:r>
              <a:rPr lang="sl-SI" dirty="0">
                <a:effectLst/>
                <a:latin typeface="Republika "/>
                <a:ea typeface="Times New Roman" panose="02020603050405020304" pitchFamily="18" charset="0"/>
              </a:rPr>
              <a:t>je lahko vključenih največ </a:t>
            </a:r>
            <a:r>
              <a:rPr lang="sl-SI" b="1" dirty="0">
                <a:effectLst/>
                <a:latin typeface="Republika "/>
                <a:ea typeface="Times New Roman" panose="02020603050405020304" pitchFamily="18" charset="0"/>
              </a:rPr>
              <a:t>12 udeležencev</a:t>
            </a:r>
            <a:r>
              <a:rPr lang="sl-SI" dirty="0">
                <a:effectLst/>
                <a:latin typeface="Republika "/>
                <a:ea typeface="Times New Roman" panose="02020603050405020304" pitchFamily="18" charset="0"/>
              </a:rPr>
              <a:t>, razen v </a:t>
            </a:r>
            <a:r>
              <a:rPr lang="sl-SI" b="1" dirty="0">
                <a:effectLst/>
                <a:latin typeface="Republika "/>
                <a:ea typeface="Times New Roman" panose="02020603050405020304" pitchFamily="18" charset="0"/>
              </a:rPr>
              <a:t>programe priprav na ZUP </a:t>
            </a:r>
            <a:r>
              <a:rPr lang="sl-SI" dirty="0">
                <a:effectLst/>
                <a:latin typeface="Republika "/>
                <a:ea typeface="Times New Roman" panose="02020603050405020304" pitchFamily="18" charset="0"/>
              </a:rPr>
              <a:t>izpit kjer je lahko vključenih </a:t>
            </a:r>
            <a:r>
              <a:rPr lang="sl-SI" b="1" dirty="0">
                <a:effectLst/>
                <a:latin typeface="Republika "/>
                <a:ea typeface="Times New Roman" panose="02020603050405020304" pitchFamily="18" charset="0"/>
              </a:rPr>
              <a:t>največ 25 udeležencev</a:t>
            </a:r>
            <a:r>
              <a:rPr lang="sl-SI" dirty="0">
                <a:effectLst/>
                <a:latin typeface="Republika "/>
                <a:ea typeface="Times New Roman" panose="02020603050405020304" pitchFamily="18" charset="0"/>
              </a:rPr>
              <a:t>. </a:t>
            </a:r>
          </a:p>
          <a:p>
            <a:pPr marL="285750" lvl="0" indent="-285750" algn="just">
              <a:lnSpc>
                <a:spcPct val="115000"/>
              </a:lnSpc>
              <a:buSzPts val="1000"/>
              <a:buFont typeface="Arial" panose="020B0604020202020204" pitchFamily="34" charset="0"/>
              <a:buChar char="•"/>
              <a:tabLst>
                <a:tab pos="-48260" algn="l"/>
              </a:tabLst>
            </a:pPr>
            <a:r>
              <a:rPr lang="sl-SI" dirty="0">
                <a:effectLst/>
                <a:latin typeface="Republika "/>
                <a:ea typeface="Times New Roman" panose="02020603050405020304" pitchFamily="18" charset="0"/>
              </a:rPr>
              <a:t>Pogoj, da je udeleženec uspešno opravil program, je </a:t>
            </a:r>
            <a:r>
              <a:rPr lang="sl-SI" b="1" dirty="0">
                <a:effectLst/>
                <a:latin typeface="Republika "/>
                <a:ea typeface="Times New Roman" panose="02020603050405020304" pitchFamily="18" charset="0"/>
              </a:rPr>
              <a:t>najmanj 80 % </a:t>
            </a:r>
            <a:r>
              <a:rPr lang="sl-SI" dirty="0">
                <a:effectLst/>
                <a:latin typeface="Republika "/>
                <a:ea typeface="Times New Roman" panose="02020603050405020304" pitchFamily="18" charset="0"/>
              </a:rPr>
              <a:t>prisotnost ur trajanja programa.</a:t>
            </a:r>
          </a:p>
          <a:p>
            <a:pPr marL="285750" lvl="0" indent="-285750" algn="just">
              <a:lnSpc>
                <a:spcPct val="115000"/>
              </a:lnSpc>
              <a:buSzPts val="1000"/>
              <a:buFont typeface="Arial" panose="020B0604020202020204" pitchFamily="34" charset="0"/>
              <a:buChar char="•"/>
              <a:tabLst>
                <a:tab pos="-48260" algn="l"/>
              </a:tabLst>
            </a:pPr>
            <a:r>
              <a:rPr lang="sl-SI" dirty="0">
                <a:latin typeface="Republika "/>
                <a:ea typeface="Times New Roman" panose="02020603050405020304" pitchFamily="18" charset="0"/>
              </a:rPr>
              <a:t>Vsi partnerji v konzorciju morajo </a:t>
            </a:r>
            <a:r>
              <a:rPr lang="sl-SI" dirty="0">
                <a:effectLst/>
                <a:latin typeface="Republika "/>
                <a:ea typeface="Times New Roman" panose="02020603050405020304" pitchFamily="18" charset="0"/>
              </a:rPr>
              <a:t>zbirati podatke o udeležencih po Prilogi 2.</a:t>
            </a:r>
          </a:p>
        </p:txBody>
      </p:sp>
    </p:spTree>
    <p:extLst>
      <p:ext uri="{BB962C8B-B14F-4D97-AF65-F5344CB8AC3E}">
        <p14:creationId xmlns:p14="http://schemas.microsoft.com/office/powerpoint/2010/main" val="11201422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Slika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8389" y="446687"/>
            <a:ext cx="3852909" cy="808321"/>
          </a:xfrm>
          <a:prstGeom prst="rect">
            <a:avLst/>
          </a:prstGeom>
        </p:spPr>
      </p:pic>
      <p:pic>
        <p:nvPicPr>
          <p:cNvPr id="1028" name="Picture 4" descr="Logo image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479418"/>
            <a:ext cx="1504335" cy="739420"/>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Kolenski povezovalnik 14"/>
          <p:cNvCxnSpPr>
            <a:cxnSpLocks/>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 name="PoljeZBesedilom 2">
            <a:extLst>
              <a:ext uri="{FF2B5EF4-FFF2-40B4-BE49-F238E27FC236}">
                <a16:creationId xmlns:a16="http://schemas.microsoft.com/office/drawing/2014/main" id="{6492C7EF-9046-BCFE-F42B-2B46E9A3FAC6}"/>
              </a:ext>
            </a:extLst>
          </p:cNvPr>
          <p:cNvSpPr txBox="1"/>
          <p:nvPr/>
        </p:nvSpPr>
        <p:spPr>
          <a:xfrm>
            <a:off x="671224" y="2941974"/>
            <a:ext cx="184731" cy="369332"/>
          </a:xfrm>
          <a:prstGeom prst="rect">
            <a:avLst/>
          </a:prstGeom>
          <a:noFill/>
        </p:spPr>
        <p:txBody>
          <a:bodyPr wrap="none" rtlCol="0">
            <a:spAutoFit/>
          </a:bodyPr>
          <a:lstStyle/>
          <a:p>
            <a:endParaRPr lang="sl-SI" dirty="0"/>
          </a:p>
        </p:txBody>
      </p:sp>
      <p:sp>
        <p:nvSpPr>
          <p:cNvPr id="2" name="PoljeZBesedilom 1">
            <a:extLst>
              <a:ext uri="{FF2B5EF4-FFF2-40B4-BE49-F238E27FC236}">
                <a16:creationId xmlns:a16="http://schemas.microsoft.com/office/drawing/2014/main" id="{7FC28BE5-74B9-D652-22E6-39662812FE1A}"/>
              </a:ext>
            </a:extLst>
          </p:cNvPr>
          <p:cNvSpPr txBox="1"/>
          <p:nvPr/>
        </p:nvSpPr>
        <p:spPr>
          <a:xfrm>
            <a:off x="671224" y="1169894"/>
            <a:ext cx="7538713" cy="954107"/>
          </a:xfrm>
          <a:prstGeom prst="rect">
            <a:avLst/>
          </a:prstGeom>
          <a:noFill/>
        </p:spPr>
        <p:txBody>
          <a:bodyPr wrap="square" rtlCol="0">
            <a:spAutoFit/>
          </a:bodyPr>
          <a:lstStyle/>
          <a:p>
            <a:r>
              <a:rPr lang="sl-SI" sz="2800" b="1" dirty="0">
                <a:solidFill>
                  <a:srgbClr val="034EA2"/>
                </a:solidFill>
                <a:effectLst>
                  <a:outerShdw blurRad="38100" dist="38100" dir="2700000" algn="tl">
                    <a:srgbClr val="000000">
                      <a:alpha val="43137"/>
                    </a:srgbClr>
                  </a:outerShdw>
                </a:effectLst>
                <a:latin typeface="Republika" panose="02000506040000020004" pitchFamily="2" charset="-18"/>
              </a:rPr>
              <a:t>Velikost regij, sredstva in število konzorcijev</a:t>
            </a:r>
            <a:endParaRPr lang="sl-SI" sz="2800" b="1" dirty="0">
              <a:solidFill>
                <a:srgbClr val="034EA2"/>
              </a:solidFill>
              <a:latin typeface="Republica"/>
            </a:endParaRPr>
          </a:p>
          <a:p>
            <a:endParaRPr lang="sl-SI" sz="2800" dirty="0">
              <a:solidFill>
                <a:srgbClr val="034EA2"/>
              </a:solidFill>
              <a:latin typeface="Republika "/>
            </a:endParaRPr>
          </a:p>
        </p:txBody>
      </p:sp>
      <p:sp>
        <p:nvSpPr>
          <p:cNvPr id="4" name="PoljeZBesedilom 3">
            <a:extLst>
              <a:ext uri="{FF2B5EF4-FFF2-40B4-BE49-F238E27FC236}">
                <a16:creationId xmlns:a16="http://schemas.microsoft.com/office/drawing/2014/main" id="{B209196A-F650-69C4-047B-31F2E8847342}"/>
              </a:ext>
            </a:extLst>
          </p:cNvPr>
          <p:cNvSpPr txBox="1"/>
          <p:nvPr/>
        </p:nvSpPr>
        <p:spPr>
          <a:xfrm>
            <a:off x="671224" y="1801906"/>
            <a:ext cx="9629223" cy="954107"/>
          </a:xfrm>
          <a:prstGeom prst="rect">
            <a:avLst/>
          </a:prstGeom>
          <a:noFill/>
        </p:spPr>
        <p:txBody>
          <a:bodyPr wrap="square" rtlCol="0">
            <a:spAutoFit/>
          </a:bodyPr>
          <a:lstStyle/>
          <a:p>
            <a:pPr algn="just"/>
            <a:r>
              <a:rPr lang="sl-SI" sz="1400" dirty="0">
                <a:effectLst/>
                <a:latin typeface="Republika "/>
                <a:ea typeface="Times New Roman" panose="02020603050405020304" pitchFamily="18" charset="0"/>
              </a:rPr>
              <a:t>Velikost statistične regije je določena glede na </a:t>
            </a:r>
            <a:r>
              <a:rPr lang="sl-SI" sz="1400" u="sng" dirty="0">
                <a:effectLst/>
                <a:latin typeface="Republika "/>
                <a:ea typeface="Times New Roman" panose="02020603050405020304" pitchFamily="18" charset="0"/>
              </a:rPr>
              <a:t>število prebivalcev</a:t>
            </a:r>
            <a:r>
              <a:rPr lang="sl-SI" sz="1400" dirty="0">
                <a:effectLst/>
                <a:latin typeface="Republika "/>
                <a:ea typeface="Times New Roman" panose="02020603050405020304" pitchFamily="18" charset="0"/>
              </a:rPr>
              <a:t>:</a:t>
            </a:r>
          </a:p>
          <a:p>
            <a:pPr marL="342900" lvl="0" indent="-342900" algn="just">
              <a:buClr>
                <a:srgbClr val="00000A"/>
              </a:buClr>
              <a:buSzPts val="1000"/>
              <a:buFont typeface="Arial" panose="020B0604020202020204" pitchFamily="34" charset="0"/>
              <a:buChar char="-"/>
            </a:pPr>
            <a:r>
              <a:rPr lang="sl-SI" sz="1400" dirty="0">
                <a:solidFill>
                  <a:srgbClr val="034EA2"/>
                </a:solidFill>
                <a:effectLst/>
                <a:latin typeface="Republika "/>
                <a:ea typeface="Times New Roman" panose="02020603050405020304" pitchFamily="18" charset="0"/>
              </a:rPr>
              <a:t>velike regije (nad 200.000 prebivalcev) so: gorenjska, osrednjeslovenska, podravska in savinjska,</a:t>
            </a:r>
          </a:p>
          <a:p>
            <a:pPr marL="342900" lvl="0" indent="-342900" algn="just">
              <a:buClr>
                <a:srgbClr val="00000A"/>
              </a:buClr>
              <a:buSzPts val="1000"/>
              <a:buFont typeface="Arial" panose="020B0604020202020204" pitchFamily="34" charset="0"/>
              <a:buChar char="-"/>
            </a:pPr>
            <a:r>
              <a:rPr lang="sl-SI" sz="1400" dirty="0">
                <a:solidFill>
                  <a:srgbClr val="034EA2"/>
                </a:solidFill>
                <a:effectLst/>
                <a:latin typeface="Republika "/>
                <a:ea typeface="Times New Roman" panose="02020603050405020304" pitchFamily="18" charset="0"/>
              </a:rPr>
              <a:t>srednje regije (75.000 do 200.000 prebivalcev) so: goriška, obalno-kraška, pomurska in jugovzhodna Slovenija in</a:t>
            </a:r>
          </a:p>
          <a:p>
            <a:pPr marL="342900" lvl="0" indent="-342900">
              <a:buClr>
                <a:srgbClr val="00000A"/>
              </a:buClr>
              <a:buSzPts val="1000"/>
              <a:buFont typeface="Arial" panose="020B0604020202020204" pitchFamily="34" charset="0"/>
              <a:buChar char="-"/>
            </a:pPr>
            <a:r>
              <a:rPr lang="sl-SI" sz="1400" dirty="0">
                <a:solidFill>
                  <a:srgbClr val="034EA2"/>
                </a:solidFill>
                <a:effectLst/>
                <a:latin typeface="Republika "/>
                <a:ea typeface="Times New Roman" panose="02020603050405020304" pitchFamily="18" charset="0"/>
              </a:rPr>
              <a:t>majhne regije (do 75.000 prebivalcev) so: koroška, posavska, primorsko-notranjska in zasavska.</a:t>
            </a:r>
          </a:p>
        </p:txBody>
      </p:sp>
      <p:graphicFrame>
        <p:nvGraphicFramePr>
          <p:cNvPr id="5" name="Tabela 4">
            <a:extLst>
              <a:ext uri="{FF2B5EF4-FFF2-40B4-BE49-F238E27FC236}">
                <a16:creationId xmlns:a16="http://schemas.microsoft.com/office/drawing/2014/main" id="{5D9B0DF5-0162-8025-83C2-F8171FF83E8B}"/>
              </a:ext>
            </a:extLst>
          </p:cNvPr>
          <p:cNvGraphicFramePr>
            <a:graphicFrameLocks noGrp="1"/>
          </p:cNvGraphicFramePr>
          <p:nvPr>
            <p:extLst>
              <p:ext uri="{D42A27DB-BD31-4B8C-83A1-F6EECF244321}">
                <p14:modId xmlns:p14="http://schemas.microsoft.com/office/powerpoint/2010/main" val="3629997936"/>
              </p:ext>
            </p:extLst>
          </p:nvPr>
        </p:nvGraphicFramePr>
        <p:xfrm>
          <a:off x="334297" y="3036406"/>
          <a:ext cx="11302253" cy="3433672"/>
        </p:xfrm>
        <a:graphic>
          <a:graphicData uri="http://schemas.openxmlformats.org/drawingml/2006/table">
            <a:tbl>
              <a:tblPr firstRow="1" firstCol="1" bandRow="1">
                <a:tableStyleId>{5C22544A-7EE6-4342-B048-85BDC9FD1C3A}</a:tableStyleId>
              </a:tblPr>
              <a:tblGrid>
                <a:gridCol w="1126129">
                  <a:extLst>
                    <a:ext uri="{9D8B030D-6E8A-4147-A177-3AD203B41FA5}">
                      <a16:colId xmlns:a16="http://schemas.microsoft.com/office/drawing/2014/main" val="1366201485"/>
                    </a:ext>
                  </a:extLst>
                </a:gridCol>
                <a:gridCol w="1274507">
                  <a:extLst>
                    <a:ext uri="{9D8B030D-6E8A-4147-A177-3AD203B41FA5}">
                      <a16:colId xmlns:a16="http://schemas.microsoft.com/office/drawing/2014/main" val="1612411680"/>
                    </a:ext>
                  </a:extLst>
                </a:gridCol>
                <a:gridCol w="1274507">
                  <a:extLst>
                    <a:ext uri="{9D8B030D-6E8A-4147-A177-3AD203B41FA5}">
                      <a16:colId xmlns:a16="http://schemas.microsoft.com/office/drawing/2014/main" val="192978490"/>
                    </a:ext>
                  </a:extLst>
                </a:gridCol>
                <a:gridCol w="1293331">
                  <a:extLst>
                    <a:ext uri="{9D8B030D-6E8A-4147-A177-3AD203B41FA5}">
                      <a16:colId xmlns:a16="http://schemas.microsoft.com/office/drawing/2014/main" val="2242389835"/>
                    </a:ext>
                  </a:extLst>
                </a:gridCol>
                <a:gridCol w="1274507">
                  <a:extLst>
                    <a:ext uri="{9D8B030D-6E8A-4147-A177-3AD203B41FA5}">
                      <a16:colId xmlns:a16="http://schemas.microsoft.com/office/drawing/2014/main" val="2328907502"/>
                    </a:ext>
                  </a:extLst>
                </a:gridCol>
                <a:gridCol w="1290009">
                  <a:extLst>
                    <a:ext uri="{9D8B030D-6E8A-4147-A177-3AD203B41FA5}">
                      <a16:colId xmlns:a16="http://schemas.microsoft.com/office/drawing/2014/main" val="1686182694"/>
                    </a:ext>
                  </a:extLst>
                </a:gridCol>
                <a:gridCol w="1274507">
                  <a:extLst>
                    <a:ext uri="{9D8B030D-6E8A-4147-A177-3AD203B41FA5}">
                      <a16:colId xmlns:a16="http://schemas.microsoft.com/office/drawing/2014/main" val="820689310"/>
                    </a:ext>
                  </a:extLst>
                </a:gridCol>
                <a:gridCol w="1274507">
                  <a:extLst>
                    <a:ext uri="{9D8B030D-6E8A-4147-A177-3AD203B41FA5}">
                      <a16:colId xmlns:a16="http://schemas.microsoft.com/office/drawing/2014/main" val="1760913520"/>
                    </a:ext>
                  </a:extLst>
                </a:gridCol>
                <a:gridCol w="1220249">
                  <a:extLst>
                    <a:ext uri="{9D8B030D-6E8A-4147-A177-3AD203B41FA5}">
                      <a16:colId xmlns:a16="http://schemas.microsoft.com/office/drawing/2014/main" val="2491729614"/>
                    </a:ext>
                  </a:extLst>
                </a:gridCol>
              </a:tblGrid>
              <a:tr h="645058">
                <a:tc>
                  <a:txBody>
                    <a:bodyPr/>
                    <a:lstStyle/>
                    <a:p>
                      <a:pPr algn="just"/>
                      <a:r>
                        <a:rPr lang="sl-SI" sz="1400" dirty="0">
                          <a:effectLst/>
                          <a:latin typeface="Republika "/>
                        </a:rPr>
                        <a:t>Velikost regije</a:t>
                      </a:r>
                      <a:endParaRPr lang="sl-SI" sz="1400" dirty="0">
                        <a:effectLst/>
                        <a:latin typeface="Republika "/>
                        <a:ea typeface="Times New Roman" panose="02020603050405020304" pitchFamily="18" charset="0"/>
                      </a:endParaRPr>
                    </a:p>
                  </a:txBody>
                  <a:tcPr marL="68580" marR="68580" marT="0" marB="0" anchor="ctr"/>
                </a:tc>
                <a:tc gridSpan="2">
                  <a:txBody>
                    <a:bodyPr/>
                    <a:lstStyle/>
                    <a:p>
                      <a:pPr algn="ctr"/>
                      <a:r>
                        <a:rPr lang="sl-SI" sz="1400" dirty="0">
                          <a:effectLst/>
                          <a:latin typeface="Republika "/>
                        </a:rPr>
                        <a:t>Veliki regiji</a:t>
                      </a:r>
                      <a:endParaRPr lang="sl-SI" sz="1400" dirty="0">
                        <a:effectLst/>
                        <a:latin typeface="Republika "/>
                        <a:ea typeface="Times New Roman" panose="02020603050405020304" pitchFamily="18" charset="0"/>
                      </a:endParaRPr>
                    </a:p>
                  </a:txBody>
                  <a:tcPr marL="68580" marR="68580" marT="0" marB="0" anchor="ctr"/>
                </a:tc>
                <a:tc hMerge="1">
                  <a:txBody>
                    <a:bodyPr/>
                    <a:lstStyle/>
                    <a:p>
                      <a:endParaRPr lang="sl-SI"/>
                    </a:p>
                  </a:txBody>
                  <a:tcPr/>
                </a:tc>
                <a:tc gridSpan="2">
                  <a:txBody>
                    <a:bodyPr/>
                    <a:lstStyle/>
                    <a:p>
                      <a:pPr algn="ctr"/>
                      <a:r>
                        <a:rPr lang="sl-SI" sz="1400" dirty="0">
                          <a:effectLst/>
                          <a:latin typeface="Republika "/>
                        </a:rPr>
                        <a:t>Srednji regiji</a:t>
                      </a:r>
                      <a:endParaRPr lang="sl-SI" sz="1400" dirty="0">
                        <a:effectLst/>
                        <a:latin typeface="Republika "/>
                        <a:ea typeface="Times New Roman" panose="02020603050405020304" pitchFamily="18" charset="0"/>
                      </a:endParaRPr>
                    </a:p>
                  </a:txBody>
                  <a:tcPr marL="68580" marR="68580" marT="0" marB="0" anchor="ctr"/>
                </a:tc>
                <a:tc hMerge="1">
                  <a:txBody>
                    <a:bodyPr/>
                    <a:lstStyle/>
                    <a:p>
                      <a:endParaRPr lang="sl-SI"/>
                    </a:p>
                  </a:txBody>
                  <a:tcPr/>
                </a:tc>
                <a:tc gridSpan="4">
                  <a:txBody>
                    <a:bodyPr/>
                    <a:lstStyle/>
                    <a:p>
                      <a:pPr algn="ctr"/>
                      <a:r>
                        <a:rPr lang="sl-SI" sz="1400">
                          <a:effectLst/>
                          <a:latin typeface="Republika "/>
                        </a:rPr>
                        <a:t>Majhne regije</a:t>
                      </a:r>
                      <a:endParaRPr lang="sl-SI" sz="1400">
                        <a:effectLst/>
                        <a:latin typeface="Republika "/>
                        <a:ea typeface="Times New Roman" panose="02020603050405020304" pitchFamily="18" charset="0"/>
                      </a:endParaRPr>
                    </a:p>
                  </a:txBody>
                  <a:tcPr marL="68580" marR="68580" marT="0" marB="0" anchor="ctr"/>
                </a:tc>
                <a:tc hMerge="1">
                  <a:txBody>
                    <a:bodyPr/>
                    <a:lstStyle/>
                    <a:p>
                      <a:endParaRPr lang="sl-SI"/>
                    </a:p>
                  </a:txBody>
                  <a:tcPr/>
                </a:tc>
                <a:tc hMerge="1">
                  <a:txBody>
                    <a:bodyPr/>
                    <a:lstStyle/>
                    <a:p>
                      <a:endParaRPr lang="sl-SI"/>
                    </a:p>
                  </a:txBody>
                  <a:tcPr/>
                </a:tc>
                <a:tc hMerge="1">
                  <a:txBody>
                    <a:bodyPr/>
                    <a:lstStyle/>
                    <a:p>
                      <a:endParaRPr lang="sl-SI"/>
                    </a:p>
                  </a:txBody>
                  <a:tcPr/>
                </a:tc>
                <a:extLst>
                  <a:ext uri="{0D108BD9-81ED-4DB2-BD59-A6C34878D82A}">
                    <a16:rowId xmlns:a16="http://schemas.microsoft.com/office/drawing/2014/main" val="3294275872"/>
                  </a:ext>
                </a:extLst>
              </a:tr>
              <a:tr h="645058">
                <a:tc>
                  <a:txBody>
                    <a:bodyPr/>
                    <a:lstStyle/>
                    <a:p>
                      <a:pPr algn="just"/>
                      <a:r>
                        <a:rPr lang="sl-SI" sz="1400" dirty="0">
                          <a:effectLst/>
                          <a:latin typeface="Republika "/>
                        </a:rPr>
                        <a:t>Statistična regija</a:t>
                      </a:r>
                      <a:endParaRPr lang="sl-SI" sz="1400" dirty="0">
                        <a:effectLst/>
                        <a:latin typeface="Republika "/>
                        <a:ea typeface="Times New Roman" panose="02020603050405020304" pitchFamily="18" charset="0"/>
                      </a:endParaRPr>
                    </a:p>
                  </a:txBody>
                  <a:tcPr marL="68580" marR="68580" marT="0" marB="0" anchor="ctr"/>
                </a:tc>
                <a:tc>
                  <a:txBody>
                    <a:bodyPr/>
                    <a:lstStyle/>
                    <a:p>
                      <a:pPr algn="ctr"/>
                      <a:r>
                        <a:rPr lang="sl-SI" sz="1400" dirty="0">
                          <a:effectLst/>
                          <a:latin typeface="Republika "/>
                        </a:rPr>
                        <a:t>Podravska</a:t>
                      </a:r>
                      <a:endParaRPr lang="sl-SI" sz="1400" dirty="0">
                        <a:effectLst/>
                        <a:latin typeface="Republika "/>
                        <a:ea typeface="Times New Roman" panose="02020603050405020304" pitchFamily="18" charset="0"/>
                      </a:endParaRPr>
                    </a:p>
                  </a:txBody>
                  <a:tcPr marL="68580" marR="68580" marT="0" marB="0" anchor="ctr"/>
                </a:tc>
                <a:tc>
                  <a:txBody>
                    <a:bodyPr/>
                    <a:lstStyle/>
                    <a:p>
                      <a:pPr algn="ctr"/>
                      <a:r>
                        <a:rPr lang="sl-SI" sz="1400">
                          <a:effectLst/>
                          <a:latin typeface="Republika "/>
                        </a:rPr>
                        <a:t>Savinjska</a:t>
                      </a:r>
                      <a:endParaRPr lang="sl-SI" sz="1400">
                        <a:effectLst/>
                        <a:latin typeface="Republika "/>
                        <a:ea typeface="Times New Roman" panose="02020603050405020304" pitchFamily="18" charset="0"/>
                      </a:endParaRPr>
                    </a:p>
                  </a:txBody>
                  <a:tcPr marL="68580" marR="68580" marT="0" marB="0" anchor="ctr"/>
                </a:tc>
                <a:tc>
                  <a:txBody>
                    <a:bodyPr/>
                    <a:lstStyle/>
                    <a:p>
                      <a:pPr algn="ctr"/>
                      <a:r>
                        <a:rPr lang="sl-SI" sz="1400" dirty="0">
                          <a:effectLst/>
                          <a:latin typeface="Republika "/>
                        </a:rPr>
                        <a:t>Jugovzhodna Slovenija</a:t>
                      </a:r>
                      <a:endParaRPr lang="sl-SI" sz="1400" dirty="0">
                        <a:effectLst/>
                        <a:latin typeface="Republika "/>
                        <a:ea typeface="Times New Roman" panose="02020603050405020304" pitchFamily="18" charset="0"/>
                      </a:endParaRPr>
                    </a:p>
                  </a:txBody>
                  <a:tcPr marL="68580" marR="68580" marT="0" marB="0" anchor="ctr"/>
                </a:tc>
                <a:tc>
                  <a:txBody>
                    <a:bodyPr/>
                    <a:lstStyle/>
                    <a:p>
                      <a:pPr algn="ctr"/>
                      <a:r>
                        <a:rPr lang="sl-SI" sz="1400">
                          <a:effectLst/>
                          <a:latin typeface="Republika "/>
                        </a:rPr>
                        <a:t>Pomurska</a:t>
                      </a:r>
                      <a:endParaRPr lang="sl-SI" sz="1400">
                        <a:effectLst/>
                        <a:latin typeface="Republika "/>
                        <a:ea typeface="Times New Roman" panose="02020603050405020304" pitchFamily="18" charset="0"/>
                      </a:endParaRPr>
                    </a:p>
                  </a:txBody>
                  <a:tcPr marL="68580" marR="68580" marT="0" marB="0" anchor="ctr"/>
                </a:tc>
                <a:tc>
                  <a:txBody>
                    <a:bodyPr/>
                    <a:lstStyle/>
                    <a:p>
                      <a:pPr algn="ctr"/>
                      <a:r>
                        <a:rPr lang="sl-SI" sz="1400">
                          <a:effectLst/>
                          <a:latin typeface="Republika "/>
                        </a:rPr>
                        <a:t>Koroška</a:t>
                      </a:r>
                      <a:endParaRPr lang="sl-SI" sz="1400">
                        <a:effectLst/>
                        <a:latin typeface="Republika "/>
                        <a:ea typeface="Times New Roman" panose="02020603050405020304" pitchFamily="18" charset="0"/>
                      </a:endParaRPr>
                    </a:p>
                  </a:txBody>
                  <a:tcPr marL="68580" marR="68580" marT="0" marB="0" anchor="ctr"/>
                </a:tc>
                <a:tc>
                  <a:txBody>
                    <a:bodyPr/>
                    <a:lstStyle/>
                    <a:p>
                      <a:pPr algn="ctr"/>
                      <a:r>
                        <a:rPr lang="sl-SI" sz="1400">
                          <a:effectLst/>
                          <a:latin typeface="Republika "/>
                        </a:rPr>
                        <a:t>Posavska</a:t>
                      </a:r>
                      <a:endParaRPr lang="sl-SI" sz="1400">
                        <a:effectLst/>
                        <a:latin typeface="Republika "/>
                        <a:ea typeface="Times New Roman" panose="02020603050405020304" pitchFamily="18" charset="0"/>
                      </a:endParaRPr>
                    </a:p>
                  </a:txBody>
                  <a:tcPr marL="68580" marR="68580" marT="0" marB="0" anchor="ctr"/>
                </a:tc>
                <a:tc>
                  <a:txBody>
                    <a:bodyPr/>
                    <a:lstStyle/>
                    <a:p>
                      <a:pPr algn="ctr"/>
                      <a:r>
                        <a:rPr lang="sl-SI" sz="1400">
                          <a:effectLst/>
                          <a:latin typeface="Republika "/>
                        </a:rPr>
                        <a:t>Primorsko- notranjska</a:t>
                      </a:r>
                      <a:endParaRPr lang="sl-SI" sz="1400">
                        <a:effectLst/>
                        <a:latin typeface="Republika "/>
                        <a:ea typeface="Times New Roman" panose="02020603050405020304" pitchFamily="18" charset="0"/>
                      </a:endParaRPr>
                    </a:p>
                  </a:txBody>
                  <a:tcPr marL="68580" marR="68580" marT="0" marB="0" anchor="ctr"/>
                </a:tc>
                <a:tc>
                  <a:txBody>
                    <a:bodyPr/>
                    <a:lstStyle/>
                    <a:p>
                      <a:pPr algn="ctr"/>
                      <a:r>
                        <a:rPr lang="sl-SI" sz="1400">
                          <a:effectLst/>
                          <a:latin typeface="Republika "/>
                        </a:rPr>
                        <a:t>Zasavska</a:t>
                      </a:r>
                      <a:endParaRPr lang="sl-SI" sz="1400">
                        <a:effectLst/>
                        <a:latin typeface="Republika "/>
                        <a:ea typeface="Times New Roman" panose="02020603050405020304" pitchFamily="18" charset="0"/>
                      </a:endParaRPr>
                    </a:p>
                  </a:txBody>
                  <a:tcPr marL="68580" marR="68580" marT="0" marB="0" anchor="ctr"/>
                </a:tc>
                <a:extLst>
                  <a:ext uri="{0D108BD9-81ED-4DB2-BD59-A6C34878D82A}">
                    <a16:rowId xmlns:a16="http://schemas.microsoft.com/office/drawing/2014/main" val="1180295227"/>
                  </a:ext>
                </a:extLst>
              </a:tr>
              <a:tr h="645058">
                <a:tc>
                  <a:txBody>
                    <a:bodyPr/>
                    <a:lstStyle/>
                    <a:p>
                      <a:pPr algn="just"/>
                      <a:r>
                        <a:rPr lang="sl-SI" sz="1400">
                          <a:effectLst/>
                          <a:latin typeface="Republika "/>
                        </a:rPr>
                        <a:t>Okvirna višina sredstev</a:t>
                      </a:r>
                      <a:endParaRPr lang="sl-SI" sz="1400">
                        <a:effectLst/>
                        <a:latin typeface="Republika "/>
                        <a:ea typeface="Times New Roman" panose="02020603050405020304" pitchFamily="18" charset="0"/>
                      </a:endParaRPr>
                    </a:p>
                  </a:txBody>
                  <a:tcPr marL="68580" marR="68580" marT="0" marB="0" anchor="ctr"/>
                </a:tc>
                <a:tc>
                  <a:txBody>
                    <a:bodyPr/>
                    <a:lstStyle/>
                    <a:p>
                      <a:pPr algn="ctr"/>
                      <a:r>
                        <a:rPr lang="sl-SI" sz="1400" dirty="0">
                          <a:effectLst/>
                          <a:latin typeface="Republika "/>
                        </a:rPr>
                        <a:t>5.223.689,61</a:t>
                      </a:r>
                      <a:endParaRPr lang="sl-SI" sz="1400" dirty="0">
                        <a:effectLst/>
                        <a:latin typeface="Republika "/>
                        <a:ea typeface="Times New Roman" panose="02020603050405020304" pitchFamily="18" charset="0"/>
                      </a:endParaRPr>
                    </a:p>
                  </a:txBody>
                  <a:tcPr marL="68580" marR="68580" marT="0" marB="0" anchor="ctr"/>
                </a:tc>
                <a:tc>
                  <a:txBody>
                    <a:bodyPr/>
                    <a:lstStyle/>
                    <a:p>
                      <a:r>
                        <a:rPr lang="sl-SI" sz="1400" dirty="0">
                          <a:effectLst/>
                          <a:latin typeface="Republika "/>
                        </a:rPr>
                        <a:t>5.223.689,61</a:t>
                      </a:r>
                      <a:endParaRPr lang="sl-SI" sz="1400" dirty="0">
                        <a:effectLst/>
                        <a:latin typeface="Republika "/>
                        <a:ea typeface="Times New Roman" panose="02020603050405020304" pitchFamily="18" charset="0"/>
                      </a:endParaRPr>
                    </a:p>
                  </a:txBody>
                  <a:tcPr marL="68580" marR="68580" marT="0" marB="0" anchor="ctr"/>
                </a:tc>
                <a:tc>
                  <a:txBody>
                    <a:bodyPr/>
                    <a:lstStyle/>
                    <a:p>
                      <a:pPr algn="ctr"/>
                      <a:r>
                        <a:rPr lang="sl-SI" sz="1400" dirty="0">
                          <a:effectLst/>
                          <a:latin typeface="Republika "/>
                        </a:rPr>
                        <a:t>3.119.590,04</a:t>
                      </a:r>
                      <a:endParaRPr lang="sl-SI" sz="1400" dirty="0">
                        <a:effectLst/>
                        <a:latin typeface="Republika "/>
                        <a:ea typeface="Times New Roman" panose="02020603050405020304" pitchFamily="18" charset="0"/>
                      </a:endParaRPr>
                    </a:p>
                  </a:txBody>
                  <a:tcPr marL="68580" marR="68580" marT="0" marB="0" anchor="ctr"/>
                </a:tc>
                <a:tc>
                  <a:txBody>
                    <a:bodyPr/>
                    <a:lstStyle/>
                    <a:p>
                      <a:pPr algn="ctr"/>
                      <a:r>
                        <a:rPr lang="sl-SI" sz="1400">
                          <a:effectLst/>
                          <a:latin typeface="Republika "/>
                        </a:rPr>
                        <a:t>3.119.590,06</a:t>
                      </a:r>
                      <a:endParaRPr lang="sl-SI" sz="1400">
                        <a:effectLst/>
                        <a:latin typeface="Republika "/>
                        <a:ea typeface="Times New Roman" panose="02020603050405020304" pitchFamily="18" charset="0"/>
                      </a:endParaRPr>
                    </a:p>
                  </a:txBody>
                  <a:tcPr marL="68580" marR="68580" marT="0" marB="0" anchor="ctr"/>
                </a:tc>
                <a:tc>
                  <a:txBody>
                    <a:bodyPr/>
                    <a:lstStyle/>
                    <a:p>
                      <a:pPr algn="ctr"/>
                      <a:r>
                        <a:rPr lang="sl-SI" sz="1400">
                          <a:effectLst/>
                          <a:latin typeface="Republika "/>
                        </a:rPr>
                        <a:t>1.378.360,17</a:t>
                      </a:r>
                      <a:endParaRPr lang="sl-SI" sz="1400">
                        <a:effectLst/>
                        <a:latin typeface="Republika "/>
                        <a:ea typeface="Times New Roman" panose="02020603050405020304" pitchFamily="18" charset="0"/>
                      </a:endParaRPr>
                    </a:p>
                  </a:txBody>
                  <a:tcPr marL="68580" marR="68580" marT="0" marB="0" anchor="ctr"/>
                </a:tc>
                <a:tc>
                  <a:txBody>
                    <a:bodyPr/>
                    <a:lstStyle/>
                    <a:p>
                      <a:pPr algn="ctr"/>
                      <a:r>
                        <a:rPr lang="sl-SI" sz="1400">
                          <a:effectLst/>
                          <a:latin typeface="Republika "/>
                        </a:rPr>
                        <a:t>1.378.360,17</a:t>
                      </a:r>
                      <a:endParaRPr lang="sl-SI" sz="1400">
                        <a:effectLst/>
                        <a:latin typeface="Republika "/>
                        <a:ea typeface="Times New Roman" panose="02020603050405020304" pitchFamily="18" charset="0"/>
                      </a:endParaRPr>
                    </a:p>
                  </a:txBody>
                  <a:tcPr marL="68580" marR="68580" marT="0" marB="0" anchor="ctr"/>
                </a:tc>
                <a:tc>
                  <a:txBody>
                    <a:bodyPr/>
                    <a:lstStyle/>
                    <a:p>
                      <a:pPr algn="ctr"/>
                      <a:r>
                        <a:rPr lang="sl-SI" sz="1400">
                          <a:effectLst/>
                          <a:latin typeface="Republika "/>
                        </a:rPr>
                        <a:t>1.378.360,17</a:t>
                      </a:r>
                      <a:endParaRPr lang="sl-SI" sz="1400">
                        <a:effectLst/>
                        <a:latin typeface="Republika "/>
                        <a:ea typeface="Times New Roman" panose="02020603050405020304" pitchFamily="18" charset="0"/>
                      </a:endParaRPr>
                    </a:p>
                  </a:txBody>
                  <a:tcPr marL="68580" marR="68580" marT="0" marB="0" anchor="ctr"/>
                </a:tc>
                <a:tc>
                  <a:txBody>
                    <a:bodyPr/>
                    <a:lstStyle/>
                    <a:p>
                      <a:pPr algn="ctr"/>
                      <a:r>
                        <a:rPr lang="sl-SI" sz="1400">
                          <a:effectLst/>
                          <a:latin typeface="Republika "/>
                        </a:rPr>
                        <a:t>1.378.360,17</a:t>
                      </a:r>
                      <a:endParaRPr lang="sl-SI" sz="1400">
                        <a:effectLst/>
                        <a:latin typeface="Republika "/>
                        <a:ea typeface="Times New Roman" panose="02020603050405020304" pitchFamily="18" charset="0"/>
                      </a:endParaRPr>
                    </a:p>
                  </a:txBody>
                  <a:tcPr marL="68580" marR="68580" marT="0" marB="0" anchor="ctr"/>
                </a:tc>
                <a:extLst>
                  <a:ext uri="{0D108BD9-81ED-4DB2-BD59-A6C34878D82A}">
                    <a16:rowId xmlns:a16="http://schemas.microsoft.com/office/drawing/2014/main" val="2347485815"/>
                  </a:ext>
                </a:extLst>
              </a:tr>
              <a:tr h="821968">
                <a:tc>
                  <a:txBody>
                    <a:bodyPr/>
                    <a:lstStyle/>
                    <a:p>
                      <a:pPr algn="just"/>
                      <a:r>
                        <a:rPr lang="sl-SI" sz="1400">
                          <a:effectLst/>
                          <a:latin typeface="Republika "/>
                        </a:rPr>
                        <a:t>Okvirna višina sredstev na konzorcij</a:t>
                      </a:r>
                      <a:endParaRPr lang="sl-SI" sz="1400">
                        <a:effectLst/>
                        <a:latin typeface="Republika "/>
                        <a:ea typeface="Times New Roman" panose="02020603050405020304" pitchFamily="18" charset="0"/>
                      </a:endParaRPr>
                    </a:p>
                  </a:txBody>
                  <a:tcPr marL="68580" marR="68580" marT="0" marB="0" anchor="ctr"/>
                </a:tc>
                <a:tc>
                  <a:txBody>
                    <a:bodyPr/>
                    <a:lstStyle/>
                    <a:p>
                      <a:pPr algn="ctr"/>
                      <a:r>
                        <a:rPr lang="sl-SI" sz="1400">
                          <a:effectLst/>
                          <a:latin typeface="Republika "/>
                        </a:rPr>
                        <a:t>1.741.229,87</a:t>
                      </a:r>
                      <a:endParaRPr lang="sl-SI" sz="1400">
                        <a:effectLst/>
                        <a:latin typeface="Republika "/>
                        <a:ea typeface="Times New Roman" panose="02020603050405020304" pitchFamily="18" charset="0"/>
                      </a:endParaRPr>
                    </a:p>
                  </a:txBody>
                  <a:tcPr marL="68580" marR="68580" marT="0" marB="0" anchor="ctr"/>
                </a:tc>
                <a:tc>
                  <a:txBody>
                    <a:bodyPr/>
                    <a:lstStyle/>
                    <a:p>
                      <a:r>
                        <a:rPr lang="sl-SI" sz="1400">
                          <a:effectLst/>
                          <a:latin typeface="Republika "/>
                        </a:rPr>
                        <a:t>1.741.229,87</a:t>
                      </a:r>
                      <a:endParaRPr lang="sl-SI" sz="1400">
                        <a:effectLst/>
                        <a:latin typeface="Republika "/>
                        <a:ea typeface="Times New Roman" panose="02020603050405020304" pitchFamily="18" charset="0"/>
                      </a:endParaRPr>
                    </a:p>
                  </a:txBody>
                  <a:tcPr marL="68580" marR="68580" marT="0" marB="0" anchor="ctr"/>
                </a:tc>
                <a:tc>
                  <a:txBody>
                    <a:bodyPr/>
                    <a:lstStyle/>
                    <a:p>
                      <a:r>
                        <a:rPr lang="sl-SI" sz="1400" dirty="0">
                          <a:effectLst/>
                          <a:latin typeface="Republika "/>
                        </a:rPr>
                        <a:t>1.559.795,02</a:t>
                      </a:r>
                      <a:endParaRPr lang="sl-SI" sz="1400" dirty="0">
                        <a:effectLst/>
                        <a:latin typeface="Republika "/>
                        <a:ea typeface="Times New Roman" panose="02020603050405020304" pitchFamily="18" charset="0"/>
                      </a:endParaRPr>
                    </a:p>
                  </a:txBody>
                  <a:tcPr marL="68580" marR="68580" marT="0" marB="0" anchor="ctr"/>
                </a:tc>
                <a:tc>
                  <a:txBody>
                    <a:bodyPr/>
                    <a:lstStyle/>
                    <a:p>
                      <a:pPr algn="ctr"/>
                      <a:r>
                        <a:rPr lang="sl-SI" sz="1400" dirty="0">
                          <a:effectLst/>
                          <a:latin typeface="Republika "/>
                        </a:rPr>
                        <a:t>1.559.795,03</a:t>
                      </a:r>
                      <a:endParaRPr lang="sl-SI" sz="1400" dirty="0">
                        <a:effectLst/>
                        <a:latin typeface="Republika "/>
                        <a:ea typeface="Times New Roman" panose="02020603050405020304" pitchFamily="18" charset="0"/>
                      </a:endParaRPr>
                    </a:p>
                  </a:txBody>
                  <a:tcPr marL="68580" marR="68580" marT="0" marB="0" anchor="ctr"/>
                </a:tc>
                <a:tc>
                  <a:txBody>
                    <a:bodyPr/>
                    <a:lstStyle/>
                    <a:p>
                      <a:pPr algn="ctr"/>
                      <a:r>
                        <a:rPr lang="sl-SI" sz="1400" dirty="0">
                          <a:effectLst/>
                          <a:latin typeface="Republika "/>
                        </a:rPr>
                        <a:t>1.378.360,17</a:t>
                      </a:r>
                      <a:endParaRPr lang="sl-SI" sz="1400" dirty="0">
                        <a:effectLst/>
                        <a:latin typeface="Republika "/>
                        <a:ea typeface="Times New Roman" panose="02020603050405020304" pitchFamily="18" charset="0"/>
                      </a:endParaRPr>
                    </a:p>
                  </a:txBody>
                  <a:tcPr marL="68580" marR="68580" marT="0" marB="0" anchor="ctr"/>
                </a:tc>
                <a:tc>
                  <a:txBody>
                    <a:bodyPr/>
                    <a:lstStyle/>
                    <a:p>
                      <a:pPr algn="ctr"/>
                      <a:r>
                        <a:rPr lang="sl-SI" sz="1400" dirty="0">
                          <a:effectLst/>
                          <a:latin typeface="Republika "/>
                        </a:rPr>
                        <a:t>1.378.360,17</a:t>
                      </a:r>
                      <a:endParaRPr lang="sl-SI" sz="1400" dirty="0">
                        <a:effectLst/>
                        <a:latin typeface="Republika "/>
                        <a:ea typeface="Times New Roman" panose="02020603050405020304" pitchFamily="18" charset="0"/>
                      </a:endParaRPr>
                    </a:p>
                  </a:txBody>
                  <a:tcPr marL="68580" marR="68580" marT="0" marB="0" anchor="ctr"/>
                </a:tc>
                <a:tc>
                  <a:txBody>
                    <a:bodyPr/>
                    <a:lstStyle/>
                    <a:p>
                      <a:pPr algn="ctr"/>
                      <a:r>
                        <a:rPr lang="sl-SI" sz="1400">
                          <a:effectLst/>
                          <a:latin typeface="Republika "/>
                        </a:rPr>
                        <a:t>1.378.360,17</a:t>
                      </a:r>
                      <a:endParaRPr lang="sl-SI" sz="1400">
                        <a:effectLst/>
                        <a:latin typeface="Republika "/>
                        <a:ea typeface="Times New Roman" panose="02020603050405020304" pitchFamily="18" charset="0"/>
                      </a:endParaRPr>
                    </a:p>
                  </a:txBody>
                  <a:tcPr marL="68580" marR="68580" marT="0" marB="0" anchor="ctr"/>
                </a:tc>
                <a:tc>
                  <a:txBody>
                    <a:bodyPr/>
                    <a:lstStyle/>
                    <a:p>
                      <a:pPr algn="ctr"/>
                      <a:r>
                        <a:rPr lang="sl-SI" sz="1400">
                          <a:effectLst/>
                          <a:latin typeface="Republika "/>
                        </a:rPr>
                        <a:t>1.378.360,17</a:t>
                      </a:r>
                      <a:endParaRPr lang="sl-SI" sz="1400">
                        <a:effectLst/>
                        <a:latin typeface="Republika "/>
                        <a:ea typeface="Times New Roman" panose="02020603050405020304" pitchFamily="18" charset="0"/>
                      </a:endParaRPr>
                    </a:p>
                  </a:txBody>
                  <a:tcPr marL="68580" marR="68580" marT="0" marB="0" anchor="ctr"/>
                </a:tc>
                <a:extLst>
                  <a:ext uri="{0D108BD9-81ED-4DB2-BD59-A6C34878D82A}">
                    <a16:rowId xmlns:a16="http://schemas.microsoft.com/office/drawing/2014/main" val="1622782008"/>
                  </a:ext>
                </a:extLst>
              </a:tr>
              <a:tr h="645058">
                <a:tc>
                  <a:txBody>
                    <a:bodyPr/>
                    <a:lstStyle/>
                    <a:p>
                      <a:pPr algn="just"/>
                      <a:r>
                        <a:rPr lang="sl-SI" sz="1400">
                          <a:effectLst/>
                          <a:latin typeface="Republika "/>
                        </a:rPr>
                        <a:t>Največje število konzorcijev</a:t>
                      </a:r>
                      <a:endParaRPr lang="sl-SI" sz="1400">
                        <a:effectLst/>
                        <a:latin typeface="Republika "/>
                        <a:ea typeface="Times New Roman" panose="02020603050405020304" pitchFamily="18" charset="0"/>
                      </a:endParaRPr>
                    </a:p>
                  </a:txBody>
                  <a:tcPr marL="68580" marR="68580" marT="0" marB="0" anchor="ctr"/>
                </a:tc>
                <a:tc>
                  <a:txBody>
                    <a:bodyPr/>
                    <a:lstStyle/>
                    <a:p>
                      <a:pPr algn="ctr"/>
                      <a:r>
                        <a:rPr lang="sl-SI" sz="1400">
                          <a:effectLst/>
                          <a:latin typeface="Republika "/>
                        </a:rPr>
                        <a:t>3</a:t>
                      </a:r>
                      <a:endParaRPr lang="sl-SI" sz="1400">
                        <a:effectLst/>
                        <a:latin typeface="Republika "/>
                        <a:ea typeface="Times New Roman" panose="02020603050405020304" pitchFamily="18" charset="0"/>
                      </a:endParaRPr>
                    </a:p>
                  </a:txBody>
                  <a:tcPr marL="68580" marR="68580" marT="0" marB="0" anchor="ctr"/>
                </a:tc>
                <a:tc>
                  <a:txBody>
                    <a:bodyPr/>
                    <a:lstStyle/>
                    <a:p>
                      <a:pPr algn="ctr"/>
                      <a:r>
                        <a:rPr lang="sl-SI" sz="1400">
                          <a:effectLst/>
                          <a:latin typeface="Republika "/>
                        </a:rPr>
                        <a:t>3</a:t>
                      </a:r>
                      <a:endParaRPr lang="sl-SI" sz="1400">
                        <a:effectLst/>
                        <a:latin typeface="Republika "/>
                        <a:ea typeface="Times New Roman" panose="02020603050405020304" pitchFamily="18" charset="0"/>
                      </a:endParaRPr>
                    </a:p>
                  </a:txBody>
                  <a:tcPr marL="68580" marR="68580" marT="0" marB="0" anchor="ctr"/>
                </a:tc>
                <a:tc>
                  <a:txBody>
                    <a:bodyPr/>
                    <a:lstStyle/>
                    <a:p>
                      <a:pPr algn="ctr"/>
                      <a:r>
                        <a:rPr lang="sl-SI" sz="1400">
                          <a:effectLst/>
                          <a:latin typeface="Republika "/>
                        </a:rPr>
                        <a:t>2</a:t>
                      </a:r>
                      <a:endParaRPr lang="sl-SI" sz="1400">
                        <a:effectLst/>
                        <a:latin typeface="Republika "/>
                        <a:ea typeface="Times New Roman" panose="02020603050405020304" pitchFamily="18" charset="0"/>
                      </a:endParaRPr>
                    </a:p>
                  </a:txBody>
                  <a:tcPr marL="68580" marR="68580" marT="0" marB="0" anchor="ctr"/>
                </a:tc>
                <a:tc>
                  <a:txBody>
                    <a:bodyPr/>
                    <a:lstStyle/>
                    <a:p>
                      <a:pPr algn="ctr"/>
                      <a:r>
                        <a:rPr lang="sl-SI" sz="1400">
                          <a:effectLst/>
                          <a:latin typeface="Republika "/>
                        </a:rPr>
                        <a:t>2</a:t>
                      </a:r>
                      <a:endParaRPr lang="sl-SI" sz="1400">
                        <a:effectLst/>
                        <a:latin typeface="Republika "/>
                        <a:ea typeface="Times New Roman" panose="02020603050405020304" pitchFamily="18" charset="0"/>
                      </a:endParaRPr>
                    </a:p>
                  </a:txBody>
                  <a:tcPr marL="68580" marR="68580" marT="0" marB="0" anchor="ctr"/>
                </a:tc>
                <a:tc>
                  <a:txBody>
                    <a:bodyPr/>
                    <a:lstStyle/>
                    <a:p>
                      <a:pPr algn="ctr"/>
                      <a:r>
                        <a:rPr lang="sl-SI" sz="1400">
                          <a:effectLst/>
                          <a:latin typeface="Republika "/>
                        </a:rPr>
                        <a:t>1</a:t>
                      </a:r>
                      <a:endParaRPr lang="sl-SI" sz="1400">
                        <a:effectLst/>
                        <a:latin typeface="Republika "/>
                        <a:ea typeface="Times New Roman" panose="02020603050405020304" pitchFamily="18" charset="0"/>
                      </a:endParaRPr>
                    </a:p>
                  </a:txBody>
                  <a:tcPr marL="68580" marR="68580" marT="0" marB="0" anchor="ctr"/>
                </a:tc>
                <a:tc>
                  <a:txBody>
                    <a:bodyPr/>
                    <a:lstStyle/>
                    <a:p>
                      <a:pPr algn="ctr"/>
                      <a:r>
                        <a:rPr lang="sl-SI" sz="1400" dirty="0">
                          <a:effectLst/>
                          <a:latin typeface="Republika "/>
                        </a:rPr>
                        <a:t>1</a:t>
                      </a:r>
                      <a:endParaRPr lang="sl-SI" sz="1400" dirty="0">
                        <a:effectLst/>
                        <a:latin typeface="Republika "/>
                        <a:ea typeface="Times New Roman" panose="02020603050405020304" pitchFamily="18" charset="0"/>
                      </a:endParaRPr>
                    </a:p>
                  </a:txBody>
                  <a:tcPr marL="68580" marR="68580" marT="0" marB="0" anchor="ctr"/>
                </a:tc>
                <a:tc>
                  <a:txBody>
                    <a:bodyPr/>
                    <a:lstStyle/>
                    <a:p>
                      <a:pPr algn="ctr"/>
                      <a:r>
                        <a:rPr lang="sl-SI" sz="1400" dirty="0">
                          <a:effectLst/>
                          <a:latin typeface="Republika "/>
                        </a:rPr>
                        <a:t>1</a:t>
                      </a:r>
                      <a:endParaRPr lang="sl-SI" sz="1400" dirty="0">
                        <a:effectLst/>
                        <a:latin typeface="Republika "/>
                        <a:ea typeface="Times New Roman" panose="02020603050405020304" pitchFamily="18" charset="0"/>
                      </a:endParaRPr>
                    </a:p>
                  </a:txBody>
                  <a:tcPr marL="68580" marR="68580" marT="0" marB="0" anchor="ctr"/>
                </a:tc>
                <a:tc>
                  <a:txBody>
                    <a:bodyPr/>
                    <a:lstStyle/>
                    <a:p>
                      <a:pPr algn="ctr"/>
                      <a:r>
                        <a:rPr lang="sl-SI" sz="1400" dirty="0">
                          <a:effectLst/>
                          <a:latin typeface="Republika "/>
                        </a:rPr>
                        <a:t>1</a:t>
                      </a:r>
                      <a:endParaRPr lang="sl-SI" sz="1400" dirty="0">
                        <a:effectLst/>
                        <a:latin typeface="Republika "/>
                        <a:ea typeface="Times New Roman" panose="02020603050405020304" pitchFamily="18" charset="0"/>
                      </a:endParaRPr>
                    </a:p>
                  </a:txBody>
                  <a:tcPr marL="68580" marR="68580" marT="0" marB="0" anchor="ctr"/>
                </a:tc>
                <a:extLst>
                  <a:ext uri="{0D108BD9-81ED-4DB2-BD59-A6C34878D82A}">
                    <a16:rowId xmlns:a16="http://schemas.microsoft.com/office/drawing/2014/main" val="3775539401"/>
                  </a:ext>
                </a:extLst>
              </a:tr>
            </a:tbl>
          </a:graphicData>
        </a:graphic>
      </p:graphicFrame>
      <p:sp>
        <p:nvSpPr>
          <p:cNvPr id="6" name="PoljeZBesedilom 5">
            <a:extLst>
              <a:ext uri="{FF2B5EF4-FFF2-40B4-BE49-F238E27FC236}">
                <a16:creationId xmlns:a16="http://schemas.microsoft.com/office/drawing/2014/main" id="{8D874F65-CEF4-61D1-53E9-A3C662F848C2}"/>
              </a:ext>
            </a:extLst>
          </p:cNvPr>
          <p:cNvSpPr txBox="1"/>
          <p:nvPr/>
        </p:nvSpPr>
        <p:spPr>
          <a:xfrm>
            <a:off x="537881" y="2655597"/>
            <a:ext cx="1721223" cy="369332"/>
          </a:xfrm>
          <a:prstGeom prst="rect">
            <a:avLst/>
          </a:prstGeom>
          <a:noFill/>
        </p:spPr>
        <p:txBody>
          <a:bodyPr wrap="square" rtlCol="0">
            <a:spAutoFit/>
          </a:bodyPr>
          <a:lstStyle/>
          <a:p>
            <a:r>
              <a:rPr lang="sl-SI" b="1" dirty="0">
                <a:latin typeface="Republika "/>
              </a:rPr>
              <a:t>KRVS</a:t>
            </a:r>
            <a:r>
              <a:rPr lang="sl-SI" dirty="0"/>
              <a:t> </a:t>
            </a:r>
          </a:p>
        </p:txBody>
      </p:sp>
    </p:spTree>
    <p:extLst>
      <p:ext uri="{BB962C8B-B14F-4D97-AF65-F5344CB8AC3E}">
        <p14:creationId xmlns:p14="http://schemas.microsoft.com/office/powerpoint/2010/main" val="41624154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Slika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8389" y="446687"/>
            <a:ext cx="3852909" cy="808321"/>
          </a:xfrm>
          <a:prstGeom prst="rect">
            <a:avLst/>
          </a:prstGeom>
        </p:spPr>
      </p:pic>
      <p:pic>
        <p:nvPicPr>
          <p:cNvPr id="1028" name="Picture 4" descr="Logo image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479418"/>
            <a:ext cx="1504335" cy="739420"/>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Kolenski povezovalnik 14"/>
          <p:cNvCxnSpPr>
            <a:cxnSpLocks/>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 name="PoljeZBesedilom 2">
            <a:extLst>
              <a:ext uri="{FF2B5EF4-FFF2-40B4-BE49-F238E27FC236}">
                <a16:creationId xmlns:a16="http://schemas.microsoft.com/office/drawing/2014/main" id="{6492C7EF-9046-BCFE-F42B-2B46E9A3FAC6}"/>
              </a:ext>
            </a:extLst>
          </p:cNvPr>
          <p:cNvSpPr txBox="1"/>
          <p:nvPr/>
        </p:nvSpPr>
        <p:spPr>
          <a:xfrm>
            <a:off x="671224" y="2941974"/>
            <a:ext cx="184731" cy="369332"/>
          </a:xfrm>
          <a:prstGeom prst="rect">
            <a:avLst/>
          </a:prstGeom>
          <a:noFill/>
        </p:spPr>
        <p:txBody>
          <a:bodyPr wrap="none" rtlCol="0">
            <a:spAutoFit/>
          </a:bodyPr>
          <a:lstStyle/>
          <a:p>
            <a:endParaRPr lang="sl-SI" dirty="0"/>
          </a:p>
        </p:txBody>
      </p:sp>
      <p:sp>
        <p:nvSpPr>
          <p:cNvPr id="2" name="PoljeZBesedilom 1">
            <a:extLst>
              <a:ext uri="{FF2B5EF4-FFF2-40B4-BE49-F238E27FC236}">
                <a16:creationId xmlns:a16="http://schemas.microsoft.com/office/drawing/2014/main" id="{1241054A-4778-57DD-2E07-1E45510A4FE2}"/>
              </a:ext>
            </a:extLst>
          </p:cNvPr>
          <p:cNvSpPr txBox="1"/>
          <p:nvPr/>
        </p:nvSpPr>
        <p:spPr>
          <a:xfrm>
            <a:off x="671224" y="1169894"/>
            <a:ext cx="7538713" cy="523220"/>
          </a:xfrm>
          <a:prstGeom prst="rect">
            <a:avLst/>
          </a:prstGeom>
          <a:noFill/>
        </p:spPr>
        <p:txBody>
          <a:bodyPr wrap="square" rtlCol="0">
            <a:spAutoFit/>
          </a:bodyPr>
          <a:lstStyle/>
          <a:p>
            <a:r>
              <a:rPr lang="sl-SI" sz="2800" b="1" dirty="0">
                <a:solidFill>
                  <a:srgbClr val="034EA2"/>
                </a:solidFill>
                <a:effectLst>
                  <a:outerShdw blurRad="38100" dist="38100" dir="2700000" algn="tl">
                    <a:srgbClr val="000000">
                      <a:alpha val="43137"/>
                    </a:srgbClr>
                  </a:outerShdw>
                </a:effectLst>
                <a:latin typeface="Republika" panose="02000506040000020004" pitchFamily="2" charset="-18"/>
              </a:rPr>
              <a:t>Velikost regij, sredstva in število konzorcijev</a:t>
            </a:r>
            <a:endParaRPr lang="sl-SI" sz="2800" b="1" dirty="0">
              <a:solidFill>
                <a:srgbClr val="034EA2"/>
              </a:solidFill>
              <a:latin typeface="Republica"/>
            </a:endParaRPr>
          </a:p>
        </p:txBody>
      </p:sp>
      <p:sp>
        <p:nvSpPr>
          <p:cNvPr id="4" name="PoljeZBesedilom 3">
            <a:extLst>
              <a:ext uri="{FF2B5EF4-FFF2-40B4-BE49-F238E27FC236}">
                <a16:creationId xmlns:a16="http://schemas.microsoft.com/office/drawing/2014/main" id="{F83B046D-1A95-D60B-929D-CB5BB163A070}"/>
              </a:ext>
            </a:extLst>
          </p:cNvPr>
          <p:cNvSpPr txBox="1"/>
          <p:nvPr/>
        </p:nvSpPr>
        <p:spPr>
          <a:xfrm>
            <a:off x="773206" y="1862418"/>
            <a:ext cx="2023782" cy="369332"/>
          </a:xfrm>
          <a:prstGeom prst="rect">
            <a:avLst/>
          </a:prstGeom>
          <a:noFill/>
        </p:spPr>
        <p:txBody>
          <a:bodyPr wrap="square" rtlCol="0">
            <a:spAutoFit/>
          </a:bodyPr>
          <a:lstStyle/>
          <a:p>
            <a:r>
              <a:rPr lang="sl-SI" b="1" dirty="0">
                <a:latin typeface="Republika "/>
              </a:rPr>
              <a:t>KRZS</a:t>
            </a:r>
          </a:p>
        </p:txBody>
      </p:sp>
      <p:graphicFrame>
        <p:nvGraphicFramePr>
          <p:cNvPr id="5" name="Tabela 4">
            <a:extLst>
              <a:ext uri="{FF2B5EF4-FFF2-40B4-BE49-F238E27FC236}">
                <a16:creationId xmlns:a16="http://schemas.microsoft.com/office/drawing/2014/main" id="{4B911476-CA32-DFFE-9B06-C0C60B50616B}"/>
              </a:ext>
            </a:extLst>
          </p:cNvPr>
          <p:cNvGraphicFramePr>
            <a:graphicFrameLocks noGrp="1"/>
          </p:cNvGraphicFramePr>
          <p:nvPr>
            <p:extLst>
              <p:ext uri="{D42A27DB-BD31-4B8C-83A1-F6EECF244321}">
                <p14:modId xmlns:p14="http://schemas.microsoft.com/office/powerpoint/2010/main" val="1635394994"/>
              </p:ext>
            </p:extLst>
          </p:nvPr>
        </p:nvGraphicFramePr>
        <p:xfrm>
          <a:off x="403412" y="2231750"/>
          <a:ext cx="11342594" cy="2864920"/>
        </p:xfrm>
        <a:graphic>
          <a:graphicData uri="http://schemas.openxmlformats.org/drawingml/2006/table">
            <a:tbl>
              <a:tblPr firstRow="1" firstCol="1" bandRow="1">
                <a:tableStyleId>{5C22544A-7EE6-4342-B048-85BDC9FD1C3A}</a:tableStyleId>
              </a:tblPr>
              <a:tblGrid>
                <a:gridCol w="2267731">
                  <a:extLst>
                    <a:ext uri="{9D8B030D-6E8A-4147-A177-3AD203B41FA5}">
                      <a16:colId xmlns:a16="http://schemas.microsoft.com/office/drawing/2014/main" val="544752447"/>
                    </a:ext>
                  </a:extLst>
                </a:gridCol>
                <a:gridCol w="2267731">
                  <a:extLst>
                    <a:ext uri="{9D8B030D-6E8A-4147-A177-3AD203B41FA5}">
                      <a16:colId xmlns:a16="http://schemas.microsoft.com/office/drawing/2014/main" val="1670474443"/>
                    </a:ext>
                  </a:extLst>
                </a:gridCol>
                <a:gridCol w="2269044">
                  <a:extLst>
                    <a:ext uri="{9D8B030D-6E8A-4147-A177-3AD203B41FA5}">
                      <a16:colId xmlns:a16="http://schemas.microsoft.com/office/drawing/2014/main" val="2349055899"/>
                    </a:ext>
                  </a:extLst>
                </a:gridCol>
                <a:gridCol w="2269044">
                  <a:extLst>
                    <a:ext uri="{9D8B030D-6E8A-4147-A177-3AD203B41FA5}">
                      <a16:colId xmlns:a16="http://schemas.microsoft.com/office/drawing/2014/main" val="660112399"/>
                    </a:ext>
                  </a:extLst>
                </a:gridCol>
                <a:gridCol w="2269044">
                  <a:extLst>
                    <a:ext uri="{9D8B030D-6E8A-4147-A177-3AD203B41FA5}">
                      <a16:colId xmlns:a16="http://schemas.microsoft.com/office/drawing/2014/main" val="185583354"/>
                    </a:ext>
                  </a:extLst>
                </a:gridCol>
              </a:tblGrid>
              <a:tr h="572984">
                <a:tc>
                  <a:txBody>
                    <a:bodyPr/>
                    <a:lstStyle/>
                    <a:p>
                      <a:pPr algn="ctr"/>
                      <a:r>
                        <a:rPr lang="sl-SI" sz="1400" dirty="0">
                          <a:effectLst/>
                          <a:latin typeface="Republika "/>
                        </a:rPr>
                        <a:t>Velikost regije</a:t>
                      </a:r>
                      <a:endParaRPr lang="sl-SI" sz="1400" dirty="0">
                        <a:effectLst/>
                        <a:latin typeface="Republika "/>
                        <a:ea typeface="Times New Roman" panose="02020603050405020304" pitchFamily="18" charset="0"/>
                      </a:endParaRPr>
                    </a:p>
                  </a:txBody>
                  <a:tcPr marL="68580" marR="68580" marT="0" marB="0" anchor="ctr"/>
                </a:tc>
                <a:tc gridSpan="2">
                  <a:txBody>
                    <a:bodyPr/>
                    <a:lstStyle/>
                    <a:p>
                      <a:pPr algn="ctr"/>
                      <a:r>
                        <a:rPr lang="sl-SI" sz="1400">
                          <a:effectLst/>
                          <a:latin typeface="Republika "/>
                        </a:rPr>
                        <a:t>Veliki regiji</a:t>
                      </a:r>
                      <a:endParaRPr lang="sl-SI" sz="1400">
                        <a:effectLst/>
                        <a:latin typeface="Republika "/>
                        <a:ea typeface="Times New Roman" panose="02020603050405020304" pitchFamily="18" charset="0"/>
                      </a:endParaRPr>
                    </a:p>
                  </a:txBody>
                  <a:tcPr marL="68580" marR="68580" marT="0" marB="0" anchor="ctr"/>
                </a:tc>
                <a:tc hMerge="1">
                  <a:txBody>
                    <a:bodyPr/>
                    <a:lstStyle/>
                    <a:p>
                      <a:endParaRPr lang="sl-SI"/>
                    </a:p>
                  </a:txBody>
                  <a:tcPr/>
                </a:tc>
                <a:tc gridSpan="2">
                  <a:txBody>
                    <a:bodyPr/>
                    <a:lstStyle/>
                    <a:p>
                      <a:pPr algn="ctr"/>
                      <a:r>
                        <a:rPr lang="sl-SI" sz="1400">
                          <a:effectLst/>
                          <a:latin typeface="Republika "/>
                        </a:rPr>
                        <a:t>Srednji regiji</a:t>
                      </a:r>
                      <a:endParaRPr lang="sl-SI" sz="1400">
                        <a:effectLst/>
                        <a:latin typeface="Republika "/>
                        <a:ea typeface="Times New Roman" panose="02020603050405020304" pitchFamily="18" charset="0"/>
                      </a:endParaRPr>
                    </a:p>
                  </a:txBody>
                  <a:tcPr marL="68580" marR="68580" marT="0" marB="0" anchor="ctr"/>
                </a:tc>
                <a:tc hMerge="1">
                  <a:txBody>
                    <a:bodyPr/>
                    <a:lstStyle/>
                    <a:p>
                      <a:endParaRPr lang="sl-SI"/>
                    </a:p>
                  </a:txBody>
                  <a:tcPr/>
                </a:tc>
                <a:extLst>
                  <a:ext uri="{0D108BD9-81ED-4DB2-BD59-A6C34878D82A}">
                    <a16:rowId xmlns:a16="http://schemas.microsoft.com/office/drawing/2014/main" val="1918297765"/>
                  </a:ext>
                </a:extLst>
              </a:tr>
              <a:tr h="572984">
                <a:tc>
                  <a:txBody>
                    <a:bodyPr/>
                    <a:lstStyle/>
                    <a:p>
                      <a:pPr algn="ctr"/>
                      <a:r>
                        <a:rPr lang="sl-SI" sz="1400" dirty="0">
                          <a:effectLst/>
                          <a:latin typeface="Republika "/>
                        </a:rPr>
                        <a:t>Statistična regija</a:t>
                      </a:r>
                      <a:endParaRPr lang="sl-SI" sz="1400" dirty="0">
                        <a:effectLst/>
                        <a:latin typeface="Republika "/>
                        <a:ea typeface="Times New Roman" panose="02020603050405020304" pitchFamily="18" charset="0"/>
                      </a:endParaRPr>
                    </a:p>
                  </a:txBody>
                  <a:tcPr marL="68580" marR="68580" marT="0" marB="0" anchor="ctr"/>
                </a:tc>
                <a:tc>
                  <a:txBody>
                    <a:bodyPr/>
                    <a:lstStyle/>
                    <a:p>
                      <a:pPr algn="ctr"/>
                      <a:r>
                        <a:rPr lang="sl-SI" sz="1400" dirty="0">
                          <a:effectLst/>
                          <a:latin typeface="Republika "/>
                        </a:rPr>
                        <a:t>Gorenjska</a:t>
                      </a:r>
                      <a:endParaRPr lang="sl-SI" sz="1400" dirty="0">
                        <a:effectLst/>
                        <a:latin typeface="Republika "/>
                        <a:ea typeface="Times New Roman" panose="02020603050405020304" pitchFamily="18" charset="0"/>
                      </a:endParaRPr>
                    </a:p>
                  </a:txBody>
                  <a:tcPr marL="68580" marR="68580" marT="0" marB="0" anchor="ctr"/>
                </a:tc>
                <a:tc>
                  <a:txBody>
                    <a:bodyPr/>
                    <a:lstStyle/>
                    <a:p>
                      <a:pPr algn="ctr"/>
                      <a:r>
                        <a:rPr lang="sl-SI" sz="1400">
                          <a:effectLst/>
                          <a:latin typeface="Republika "/>
                        </a:rPr>
                        <a:t>Osrednjeslovenska</a:t>
                      </a:r>
                      <a:endParaRPr lang="sl-SI" sz="1400">
                        <a:effectLst/>
                        <a:latin typeface="Republika "/>
                        <a:ea typeface="Times New Roman" panose="02020603050405020304" pitchFamily="18" charset="0"/>
                      </a:endParaRPr>
                    </a:p>
                  </a:txBody>
                  <a:tcPr marL="68580" marR="68580" marT="0" marB="0" anchor="ctr"/>
                </a:tc>
                <a:tc>
                  <a:txBody>
                    <a:bodyPr/>
                    <a:lstStyle/>
                    <a:p>
                      <a:pPr algn="ctr"/>
                      <a:r>
                        <a:rPr lang="sl-SI" sz="1400">
                          <a:effectLst/>
                          <a:latin typeface="Republika "/>
                        </a:rPr>
                        <a:t>Goriška</a:t>
                      </a:r>
                      <a:endParaRPr lang="sl-SI" sz="1400">
                        <a:effectLst/>
                        <a:latin typeface="Republika "/>
                        <a:ea typeface="Times New Roman" panose="02020603050405020304" pitchFamily="18" charset="0"/>
                      </a:endParaRPr>
                    </a:p>
                  </a:txBody>
                  <a:tcPr marL="68580" marR="68580" marT="0" marB="0" anchor="ctr"/>
                </a:tc>
                <a:tc>
                  <a:txBody>
                    <a:bodyPr/>
                    <a:lstStyle/>
                    <a:p>
                      <a:pPr algn="ctr"/>
                      <a:r>
                        <a:rPr lang="sl-SI" sz="1400">
                          <a:effectLst/>
                          <a:latin typeface="Republika "/>
                        </a:rPr>
                        <a:t>Obalno-kraška</a:t>
                      </a:r>
                      <a:endParaRPr lang="sl-SI" sz="1400">
                        <a:effectLst/>
                        <a:latin typeface="Republika "/>
                        <a:ea typeface="Times New Roman" panose="02020603050405020304" pitchFamily="18" charset="0"/>
                      </a:endParaRPr>
                    </a:p>
                  </a:txBody>
                  <a:tcPr marL="68580" marR="68580" marT="0" marB="0" anchor="ctr"/>
                </a:tc>
                <a:extLst>
                  <a:ext uri="{0D108BD9-81ED-4DB2-BD59-A6C34878D82A}">
                    <a16:rowId xmlns:a16="http://schemas.microsoft.com/office/drawing/2014/main" val="238755434"/>
                  </a:ext>
                </a:extLst>
              </a:tr>
              <a:tr h="572984">
                <a:tc>
                  <a:txBody>
                    <a:bodyPr/>
                    <a:lstStyle/>
                    <a:p>
                      <a:pPr algn="ctr"/>
                      <a:r>
                        <a:rPr lang="sl-SI" sz="1400">
                          <a:effectLst/>
                          <a:latin typeface="Republika "/>
                        </a:rPr>
                        <a:t>Okvirna višina sredstev</a:t>
                      </a:r>
                      <a:endParaRPr lang="sl-SI" sz="1400">
                        <a:effectLst/>
                        <a:latin typeface="Republika "/>
                        <a:ea typeface="Times New Roman" panose="02020603050405020304" pitchFamily="18" charset="0"/>
                      </a:endParaRPr>
                    </a:p>
                  </a:txBody>
                  <a:tcPr marL="68580" marR="68580" marT="0" marB="0" anchor="ctr"/>
                </a:tc>
                <a:tc>
                  <a:txBody>
                    <a:bodyPr/>
                    <a:lstStyle/>
                    <a:p>
                      <a:pPr algn="ctr"/>
                      <a:r>
                        <a:rPr lang="sl-SI" sz="1400" dirty="0">
                          <a:effectLst/>
                          <a:latin typeface="Republika "/>
                        </a:rPr>
                        <a:t>4.283.080,50</a:t>
                      </a:r>
                      <a:endParaRPr lang="sl-SI" sz="1400" dirty="0">
                        <a:effectLst/>
                        <a:latin typeface="Republika "/>
                        <a:ea typeface="Times New Roman" panose="02020603050405020304" pitchFamily="18" charset="0"/>
                      </a:endParaRPr>
                    </a:p>
                  </a:txBody>
                  <a:tcPr marL="68580" marR="68580" marT="0" marB="0" anchor="ctr"/>
                </a:tc>
                <a:tc>
                  <a:txBody>
                    <a:bodyPr/>
                    <a:lstStyle/>
                    <a:p>
                      <a:pPr algn="ctr"/>
                      <a:r>
                        <a:rPr lang="sl-SI" sz="1400" dirty="0">
                          <a:effectLst/>
                          <a:latin typeface="Republika "/>
                        </a:rPr>
                        <a:t>4.481.019,08</a:t>
                      </a:r>
                      <a:endParaRPr lang="sl-SI" sz="1400" dirty="0">
                        <a:effectLst/>
                        <a:latin typeface="Republika "/>
                        <a:ea typeface="Times New Roman" panose="02020603050405020304" pitchFamily="18" charset="0"/>
                      </a:endParaRPr>
                    </a:p>
                  </a:txBody>
                  <a:tcPr marL="68580" marR="68580" marT="0" marB="0" anchor="ctr"/>
                </a:tc>
                <a:tc>
                  <a:txBody>
                    <a:bodyPr/>
                    <a:lstStyle/>
                    <a:p>
                      <a:pPr algn="ctr"/>
                      <a:r>
                        <a:rPr lang="sl-SI" sz="1400">
                          <a:effectLst/>
                          <a:latin typeface="Republika "/>
                        </a:rPr>
                        <a:t>3.017.950,22</a:t>
                      </a:r>
                      <a:endParaRPr lang="sl-SI" sz="1400">
                        <a:effectLst/>
                        <a:latin typeface="Republika "/>
                        <a:ea typeface="Times New Roman" panose="02020603050405020304" pitchFamily="18" charset="0"/>
                      </a:endParaRPr>
                    </a:p>
                  </a:txBody>
                  <a:tcPr marL="68580" marR="68580" marT="0" marB="0" anchor="ctr"/>
                </a:tc>
                <a:tc>
                  <a:txBody>
                    <a:bodyPr/>
                    <a:lstStyle/>
                    <a:p>
                      <a:pPr algn="ctr"/>
                      <a:r>
                        <a:rPr lang="sl-SI" sz="1400">
                          <a:effectLst/>
                          <a:latin typeface="Republika "/>
                        </a:rPr>
                        <a:t>3.017.950,20</a:t>
                      </a:r>
                      <a:endParaRPr lang="sl-SI" sz="1400">
                        <a:effectLst/>
                        <a:latin typeface="Republika "/>
                        <a:ea typeface="Times New Roman" panose="02020603050405020304" pitchFamily="18" charset="0"/>
                      </a:endParaRPr>
                    </a:p>
                  </a:txBody>
                  <a:tcPr marL="68580" marR="68580" marT="0" marB="0" anchor="ctr"/>
                </a:tc>
                <a:extLst>
                  <a:ext uri="{0D108BD9-81ED-4DB2-BD59-A6C34878D82A}">
                    <a16:rowId xmlns:a16="http://schemas.microsoft.com/office/drawing/2014/main" val="2355455977"/>
                  </a:ext>
                </a:extLst>
              </a:tr>
              <a:tr h="572984">
                <a:tc>
                  <a:txBody>
                    <a:bodyPr/>
                    <a:lstStyle/>
                    <a:p>
                      <a:pPr algn="ctr"/>
                      <a:r>
                        <a:rPr lang="sl-SI" sz="1400" dirty="0">
                          <a:effectLst/>
                          <a:latin typeface="Republika "/>
                        </a:rPr>
                        <a:t>Okvirna višina sredstev na konzorcij</a:t>
                      </a:r>
                      <a:endParaRPr lang="sl-SI" sz="1400" dirty="0">
                        <a:effectLst/>
                        <a:latin typeface="Republika "/>
                        <a:ea typeface="Times New Roman" panose="02020603050405020304" pitchFamily="18" charset="0"/>
                      </a:endParaRPr>
                    </a:p>
                  </a:txBody>
                  <a:tcPr marL="68580" marR="68580" marT="0" marB="0" anchor="ctr"/>
                </a:tc>
                <a:tc>
                  <a:txBody>
                    <a:bodyPr/>
                    <a:lstStyle/>
                    <a:p>
                      <a:pPr algn="ctr"/>
                      <a:r>
                        <a:rPr lang="sl-SI" sz="1400" dirty="0">
                          <a:effectLst/>
                          <a:latin typeface="Republika "/>
                        </a:rPr>
                        <a:t>1.427.693,50</a:t>
                      </a:r>
                      <a:endParaRPr lang="sl-SI" sz="1400" dirty="0">
                        <a:effectLst/>
                        <a:latin typeface="Republika "/>
                        <a:ea typeface="Times New Roman" panose="02020603050405020304" pitchFamily="18" charset="0"/>
                      </a:endParaRPr>
                    </a:p>
                  </a:txBody>
                  <a:tcPr marL="68580" marR="68580" marT="0" marB="0" anchor="ctr"/>
                </a:tc>
                <a:tc>
                  <a:txBody>
                    <a:bodyPr/>
                    <a:lstStyle/>
                    <a:p>
                      <a:pPr algn="ctr"/>
                      <a:r>
                        <a:rPr lang="sl-SI" sz="1400" dirty="0">
                          <a:effectLst/>
                          <a:latin typeface="Republika "/>
                        </a:rPr>
                        <a:t>2.240.509,54</a:t>
                      </a:r>
                      <a:endParaRPr lang="sl-SI" sz="1400" dirty="0">
                        <a:effectLst/>
                        <a:latin typeface="Republika "/>
                        <a:ea typeface="Times New Roman" panose="02020603050405020304" pitchFamily="18" charset="0"/>
                      </a:endParaRPr>
                    </a:p>
                  </a:txBody>
                  <a:tcPr marL="68580" marR="68580" marT="0" marB="0" anchor="ctr"/>
                </a:tc>
                <a:tc>
                  <a:txBody>
                    <a:bodyPr/>
                    <a:lstStyle/>
                    <a:p>
                      <a:pPr algn="ctr"/>
                      <a:r>
                        <a:rPr lang="sl-SI" sz="1400" dirty="0">
                          <a:effectLst/>
                          <a:latin typeface="Republika "/>
                        </a:rPr>
                        <a:t>1.508.975,11</a:t>
                      </a:r>
                      <a:endParaRPr lang="sl-SI" sz="1400" dirty="0">
                        <a:effectLst/>
                        <a:latin typeface="Republika "/>
                        <a:ea typeface="Times New Roman" panose="02020603050405020304" pitchFamily="18" charset="0"/>
                      </a:endParaRPr>
                    </a:p>
                  </a:txBody>
                  <a:tcPr marL="68580" marR="68580" marT="0" marB="0" anchor="ctr"/>
                </a:tc>
                <a:tc>
                  <a:txBody>
                    <a:bodyPr/>
                    <a:lstStyle/>
                    <a:p>
                      <a:pPr algn="ctr"/>
                      <a:r>
                        <a:rPr lang="sl-SI" sz="1400" dirty="0">
                          <a:effectLst/>
                          <a:latin typeface="Republika "/>
                        </a:rPr>
                        <a:t>1.508.975,10</a:t>
                      </a:r>
                      <a:endParaRPr lang="sl-SI" sz="1400" dirty="0">
                        <a:effectLst/>
                        <a:latin typeface="Republika "/>
                        <a:ea typeface="Times New Roman" panose="02020603050405020304" pitchFamily="18" charset="0"/>
                      </a:endParaRPr>
                    </a:p>
                  </a:txBody>
                  <a:tcPr marL="68580" marR="68580" marT="0" marB="0" anchor="ctr"/>
                </a:tc>
                <a:extLst>
                  <a:ext uri="{0D108BD9-81ED-4DB2-BD59-A6C34878D82A}">
                    <a16:rowId xmlns:a16="http://schemas.microsoft.com/office/drawing/2014/main" val="3730940679"/>
                  </a:ext>
                </a:extLst>
              </a:tr>
              <a:tr h="572984">
                <a:tc>
                  <a:txBody>
                    <a:bodyPr/>
                    <a:lstStyle/>
                    <a:p>
                      <a:pPr algn="ctr"/>
                      <a:r>
                        <a:rPr lang="sl-SI" sz="1400">
                          <a:effectLst/>
                          <a:latin typeface="Republika "/>
                        </a:rPr>
                        <a:t>Največje število konzorcijev</a:t>
                      </a:r>
                      <a:endParaRPr lang="sl-SI" sz="1400">
                        <a:effectLst/>
                        <a:latin typeface="Republika "/>
                        <a:ea typeface="Times New Roman" panose="02020603050405020304" pitchFamily="18" charset="0"/>
                      </a:endParaRPr>
                    </a:p>
                  </a:txBody>
                  <a:tcPr marL="68580" marR="68580" marT="0" marB="0" anchor="ctr"/>
                </a:tc>
                <a:tc>
                  <a:txBody>
                    <a:bodyPr/>
                    <a:lstStyle/>
                    <a:p>
                      <a:pPr algn="ctr"/>
                      <a:r>
                        <a:rPr lang="sl-SI" sz="1400">
                          <a:effectLst/>
                          <a:latin typeface="Republika "/>
                        </a:rPr>
                        <a:t>3</a:t>
                      </a:r>
                      <a:endParaRPr lang="sl-SI" sz="1400">
                        <a:effectLst/>
                        <a:latin typeface="Republika "/>
                        <a:ea typeface="Times New Roman" panose="02020603050405020304" pitchFamily="18" charset="0"/>
                      </a:endParaRPr>
                    </a:p>
                  </a:txBody>
                  <a:tcPr marL="68580" marR="68580" marT="0" marB="0" anchor="ctr"/>
                </a:tc>
                <a:tc>
                  <a:txBody>
                    <a:bodyPr/>
                    <a:lstStyle/>
                    <a:p>
                      <a:pPr algn="ctr"/>
                      <a:r>
                        <a:rPr lang="sl-SI" sz="1400" dirty="0">
                          <a:effectLst/>
                          <a:latin typeface="Republika "/>
                        </a:rPr>
                        <a:t>2</a:t>
                      </a:r>
                      <a:endParaRPr lang="sl-SI" sz="1400" dirty="0">
                        <a:effectLst/>
                        <a:latin typeface="Republika "/>
                        <a:ea typeface="Times New Roman" panose="02020603050405020304" pitchFamily="18" charset="0"/>
                      </a:endParaRPr>
                    </a:p>
                  </a:txBody>
                  <a:tcPr marL="68580" marR="68580" marT="0" marB="0" anchor="ctr"/>
                </a:tc>
                <a:tc>
                  <a:txBody>
                    <a:bodyPr/>
                    <a:lstStyle/>
                    <a:p>
                      <a:pPr algn="ctr"/>
                      <a:r>
                        <a:rPr lang="sl-SI" sz="1400" dirty="0">
                          <a:effectLst/>
                          <a:latin typeface="Republika "/>
                        </a:rPr>
                        <a:t>2</a:t>
                      </a:r>
                      <a:endParaRPr lang="sl-SI" sz="1400" dirty="0">
                        <a:effectLst/>
                        <a:latin typeface="Republika "/>
                        <a:ea typeface="Times New Roman" panose="02020603050405020304" pitchFamily="18" charset="0"/>
                      </a:endParaRPr>
                    </a:p>
                  </a:txBody>
                  <a:tcPr marL="68580" marR="68580" marT="0" marB="0" anchor="ctr"/>
                </a:tc>
                <a:tc>
                  <a:txBody>
                    <a:bodyPr/>
                    <a:lstStyle/>
                    <a:p>
                      <a:pPr algn="ctr"/>
                      <a:r>
                        <a:rPr lang="sl-SI" sz="1400" dirty="0">
                          <a:effectLst/>
                          <a:latin typeface="Republika "/>
                        </a:rPr>
                        <a:t>2</a:t>
                      </a:r>
                      <a:endParaRPr lang="sl-SI" sz="1400" dirty="0">
                        <a:effectLst/>
                        <a:latin typeface="Republika "/>
                        <a:ea typeface="Times New Roman" panose="02020603050405020304" pitchFamily="18" charset="0"/>
                      </a:endParaRPr>
                    </a:p>
                  </a:txBody>
                  <a:tcPr marL="68580" marR="68580" marT="0" marB="0" anchor="ctr"/>
                </a:tc>
                <a:extLst>
                  <a:ext uri="{0D108BD9-81ED-4DB2-BD59-A6C34878D82A}">
                    <a16:rowId xmlns:a16="http://schemas.microsoft.com/office/drawing/2014/main" val="3300758870"/>
                  </a:ext>
                </a:extLst>
              </a:tr>
            </a:tbl>
          </a:graphicData>
        </a:graphic>
      </p:graphicFrame>
    </p:spTree>
    <p:extLst>
      <p:ext uri="{BB962C8B-B14F-4D97-AF65-F5344CB8AC3E}">
        <p14:creationId xmlns:p14="http://schemas.microsoft.com/office/powerpoint/2010/main" val="41820005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Slika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8389" y="446687"/>
            <a:ext cx="3852909" cy="808321"/>
          </a:xfrm>
          <a:prstGeom prst="rect">
            <a:avLst/>
          </a:prstGeom>
        </p:spPr>
      </p:pic>
      <p:pic>
        <p:nvPicPr>
          <p:cNvPr id="1028" name="Picture 4" descr="Logo image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479418"/>
            <a:ext cx="1504335" cy="739420"/>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Kolenski povezovalnik 14"/>
          <p:cNvCxnSpPr>
            <a:cxnSpLocks/>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 name="PoljeZBesedilom 2">
            <a:extLst>
              <a:ext uri="{FF2B5EF4-FFF2-40B4-BE49-F238E27FC236}">
                <a16:creationId xmlns:a16="http://schemas.microsoft.com/office/drawing/2014/main" id="{6492C7EF-9046-BCFE-F42B-2B46E9A3FAC6}"/>
              </a:ext>
            </a:extLst>
          </p:cNvPr>
          <p:cNvSpPr txBox="1"/>
          <p:nvPr/>
        </p:nvSpPr>
        <p:spPr>
          <a:xfrm>
            <a:off x="671224" y="2941974"/>
            <a:ext cx="184731" cy="369332"/>
          </a:xfrm>
          <a:prstGeom prst="rect">
            <a:avLst/>
          </a:prstGeom>
          <a:noFill/>
        </p:spPr>
        <p:txBody>
          <a:bodyPr wrap="none" rtlCol="0">
            <a:spAutoFit/>
          </a:bodyPr>
          <a:lstStyle/>
          <a:p>
            <a:endParaRPr lang="sl-SI" dirty="0"/>
          </a:p>
        </p:txBody>
      </p:sp>
      <p:sp>
        <p:nvSpPr>
          <p:cNvPr id="2" name="PoljeZBesedilom 1">
            <a:extLst>
              <a:ext uri="{FF2B5EF4-FFF2-40B4-BE49-F238E27FC236}">
                <a16:creationId xmlns:a16="http://schemas.microsoft.com/office/drawing/2014/main" id="{9916CACA-B07A-556A-288C-C406908DB7F2}"/>
              </a:ext>
            </a:extLst>
          </p:cNvPr>
          <p:cNvSpPr txBox="1"/>
          <p:nvPr/>
        </p:nvSpPr>
        <p:spPr>
          <a:xfrm>
            <a:off x="671224" y="371885"/>
            <a:ext cx="6089451" cy="400110"/>
          </a:xfrm>
          <a:prstGeom prst="rect">
            <a:avLst/>
          </a:prstGeom>
          <a:noFill/>
        </p:spPr>
        <p:txBody>
          <a:bodyPr wrap="square" rtlCol="0">
            <a:spAutoFit/>
          </a:bodyPr>
          <a:lstStyle/>
          <a:p>
            <a:r>
              <a:rPr lang="sl-SI" sz="2000" b="1" dirty="0">
                <a:solidFill>
                  <a:srgbClr val="034EA2"/>
                </a:solidFill>
                <a:latin typeface="Republika "/>
              </a:rPr>
              <a:t>Vsebina in priprava vloge</a:t>
            </a:r>
          </a:p>
        </p:txBody>
      </p:sp>
      <p:sp>
        <p:nvSpPr>
          <p:cNvPr id="4" name="PoljeZBesedilom 3">
            <a:extLst>
              <a:ext uri="{FF2B5EF4-FFF2-40B4-BE49-F238E27FC236}">
                <a16:creationId xmlns:a16="http://schemas.microsoft.com/office/drawing/2014/main" id="{0513585A-9EA1-DE9D-553B-CB8E69C8F363}"/>
              </a:ext>
            </a:extLst>
          </p:cNvPr>
          <p:cNvSpPr txBox="1"/>
          <p:nvPr/>
        </p:nvSpPr>
        <p:spPr>
          <a:xfrm>
            <a:off x="334297" y="850412"/>
            <a:ext cx="10919012" cy="6131230"/>
          </a:xfrm>
          <a:prstGeom prst="rect">
            <a:avLst/>
          </a:prstGeom>
          <a:noFill/>
        </p:spPr>
        <p:txBody>
          <a:bodyPr wrap="square" rtlCol="0">
            <a:spAutoFit/>
          </a:bodyPr>
          <a:lstStyle/>
          <a:p>
            <a:pPr marL="342900" lvl="0" indent="-342900" algn="just">
              <a:buFont typeface="Arial" panose="020B0604020202020204" pitchFamily="34" charset="0"/>
              <a:buChar char="-"/>
            </a:pPr>
            <a:r>
              <a:rPr lang="sl-SI" sz="1400" dirty="0">
                <a:solidFill>
                  <a:srgbClr val="000000"/>
                </a:solidFill>
                <a:effectLst/>
                <a:latin typeface="Republika "/>
                <a:ea typeface="Times New Roman" panose="02020603050405020304" pitchFamily="18" charset="0"/>
              </a:rPr>
              <a:t>Besedilo javnega razpisa</a:t>
            </a:r>
            <a:endParaRPr lang="sl-SI" sz="1400" dirty="0">
              <a:effectLst/>
              <a:latin typeface="Republika "/>
              <a:ea typeface="Times New Roman" panose="02020603050405020304" pitchFamily="18" charset="0"/>
            </a:endParaRPr>
          </a:p>
          <a:p>
            <a:pPr marL="342900" lvl="0" indent="-342900" algn="just">
              <a:buFont typeface="Arial" panose="020B0604020202020204" pitchFamily="34" charset="0"/>
              <a:buChar char="-"/>
            </a:pPr>
            <a:r>
              <a:rPr lang="sl-SI" sz="1400" dirty="0">
                <a:solidFill>
                  <a:srgbClr val="000000"/>
                </a:solidFill>
                <a:effectLst/>
                <a:latin typeface="Republika "/>
                <a:ea typeface="Times New Roman" panose="02020603050405020304" pitchFamily="18" charset="0"/>
              </a:rPr>
              <a:t>Navodila za pripravo vloge</a:t>
            </a:r>
            <a:endParaRPr lang="sl-SI" sz="1400" dirty="0">
              <a:effectLst/>
              <a:latin typeface="Republika "/>
              <a:ea typeface="Times New Roman" panose="02020603050405020304" pitchFamily="18" charset="0"/>
            </a:endParaRPr>
          </a:p>
          <a:p>
            <a:pPr marL="342900" lvl="0" indent="-342900" algn="just">
              <a:lnSpc>
                <a:spcPct val="103000"/>
              </a:lnSpc>
              <a:spcAft>
                <a:spcPts val="25"/>
              </a:spcAft>
              <a:buFont typeface="Arial" panose="020B0604020202020204" pitchFamily="34" charset="0"/>
              <a:buChar char="-"/>
            </a:pPr>
            <a:r>
              <a:rPr lang="sl-SI" sz="1400" dirty="0">
                <a:solidFill>
                  <a:srgbClr val="000000"/>
                </a:solidFill>
                <a:effectLst/>
                <a:latin typeface="Republika "/>
                <a:ea typeface="Times New Roman" panose="02020603050405020304" pitchFamily="18" charset="0"/>
              </a:rPr>
              <a:t>Prijavni obrazec, h kateremu se priloži pogodba o zaposlitvi strokovnega delavca po ZIO-1</a:t>
            </a:r>
          </a:p>
          <a:p>
            <a:pPr marL="228600"/>
            <a:r>
              <a:rPr lang="sl-SI" sz="1400" u="sng" dirty="0">
                <a:solidFill>
                  <a:srgbClr val="0563C1"/>
                </a:solidFill>
                <a:effectLst/>
                <a:latin typeface="Republika "/>
                <a:ea typeface="Times New Roman" panose="02020603050405020304" pitchFamily="18" charset="0"/>
              </a:rPr>
              <a:t>Priloge k Prijavnemu obrazcu</a:t>
            </a:r>
            <a:endParaRPr lang="sl-SI" sz="1400" dirty="0">
              <a:effectLst/>
              <a:latin typeface="Republika "/>
              <a:ea typeface="Times New Roman" panose="02020603050405020304" pitchFamily="18" charset="0"/>
            </a:endParaRPr>
          </a:p>
          <a:p>
            <a:pPr marL="342900" lvl="0" indent="-342900" algn="just">
              <a:buFont typeface="+mj-lt"/>
              <a:buAutoNum type="arabicPeriod"/>
            </a:pPr>
            <a:r>
              <a:rPr lang="sl-SI" sz="1400" dirty="0">
                <a:effectLst/>
                <a:latin typeface="Republika "/>
                <a:ea typeface="Times New Roman" panose="02020603050405020304" pitchFamily="18" charset="0"/>
                <a:cs typeface="Arial" panose="020B0604020202020204" pitchFamily="34" charset="0"/>
              </a:rPr>
              <a:t>Finančni načrt </a:t>
            </a:r>
          </a:p>
          <a:p>
            <a:pPr marL="342900" lvl="0" indent="-342900" algn="just">
              <a:buFont typeface="+mj-lt"/>
              <a:buAutoNum type="arabicPeriod"/>
            </a:pPr>
            <a:r>
              <a:rPr lang="sl-SI" sz="1400" dirty="0">
                <a:effectLst/>
                <a:latin typeface="Republika "/>
                <a:ea typeface="Times New Roman" panose="02020603050405020304" pitchFamily="18" charset="0"/>
                <a:cs typeface="Arial" panose="020B0604020202020204" pitchFamily="34" charset="0"/>
              </a:rPr>
              <a:t>Zahteve glede spremljanja, poročanja in vrednotenja doseganja ciljev in kazalnikov na javnem razpisu Temeljne kompetence 2023-2029</a:t>
            </a:r>
          </a:p>
          <a:p>
            <a:pPr marL="453390" indent="-226695" algn="just"/>
            <a:r>
              <a:rPr lang="sl-SI" sz="1400" dirty="0">
                <a:effectLst/>
                <a:latin typeface="Republika "/>
                <a:ea typeface="Times New Roman" panose="02020603050405020304" pitchFamily="18" charset="0"/>
              </a:rPr>
              <a:t>2A Splošna pojasnila spremljanja in zahteve glede spremljanja in poročanja</a:t>
            </a:r>
          </a:p>
          <a:p>
            <a:pPr marL="453390" indent="-226695" algn="just"/>
            <a:r>
              <a:rPr lang="sl-SI" sz="1400" dirty="0">
                <a:effectLst/>
                <a:latin typeface="Republika "/>
                <a:ea typeface="Times New Roman" panose="02020603050405020304" pitchFamily="18" charset="0"/>
              </a:rPr>
              <a:t>2B Vprašalnik za spremljanje podatkov o udeležencih</a:t>
            </a:r>
          </a:p>
          <a:p>
            <a:pPr marL="453390" indent="-226695" algn="just"/>
            <a:r>
              <a:rPr lang="sl-SI" sz="1400" dirty="0">
                <a:solidFill>
                  <a:srgbClr val="000000"/>
                </a:solidFill>
                <a:effectLst/>
                <a:latin typeface="Republika "/>
                <a:ea typeface="Times New Roman" panose="02020603050405020304" pitchFamily="18" charset="0"/>
              </a:rPr>
              <a:t>3. izpis iz AJPES-a ali fotokopija ustanovitvenega akta, iz katerega je razvidno, da imajo </a:t>
            </a:r>
            <a:endParaRPr lang="sl-SI" sz="1400" dirty="0">
              <a:effectLst/>
              <a:latin typeface="Republika "/>
              <a:ea typeface="Times New Roman" panose="02020603050405020304" pitchFamily="18" charset="0"/>
            </a:endParaRPr>
          </a:p>
          <a:p>
            <a:pPr marL="453390" indent="-226695" algn="just"/>
            <a:r>
              <a:rPr lang="sl-SI" sz="1400" dirty="0">
                <a:solidFill>
                  <a:srgbClr val="000000"/>
                </a:solidFill>
                <a:effectLst/>
                <a:latin typeface="Republika "/>
                <a:ea typeface="Times New Roman" panose="02020603050405020304" pitchFamily="18" charset="0"/>
              </a:rPr>
              <a:t>prijavitelj in </a:t>
            </a:r>
            <a:r>
              <a:rPr lang="sl-SI" sz="1400" dirty="0" err="1">
                <a:solidFill>
                  <a:srgbClr val="000000"/>
                </a:solidFill>
                <a:effectLst/>
                <a:latin typeface="Republika "/>
                <a:ea typeface="Times New Roman" panose="02020603050405020304" pitchFamily="18" charset="0"/>
              </a:rPr>
              <a:t>konzorcijski</a:t>
            </a:r>
            <a:r>
              <a:rPr lang="sl-SI" sz="1400" dirty="0">
                <a:solidFill>
                  <a:srgbClr val="000000"/>
                </a:solidFill>
                <a:effectLst/>
                <a:latin typeface="Republika "/>
                <a:ea typeface="Times New Roman" panose="02020603050405020304" pitchFamily="18" charset="0"/>
              </a:rPr>
              <a:t> partnerji opredeljeno dejavnost izobraževanja odraslih</a:t>
            </a:r>
            <a:endParaRPr lang="sl-SI" sz="1400" dirty="0">
              <a:effectLst/>
              <a:latin typeface="Republika "/>
              <a:ea typeface="Times New Roman" panose="02020603050405020304" pitchFamily="18" charset="0"/>
            </a:endParaRPr>
          </a:p>
          <a:p>
            <a:pPr marL="453390" indent="-226695" algn="just"/>
            <a:r>
              <a:rPr lang="sl-SI" sz="1400" dirty="0">
                <a:effectLst/>
                <a:latin typeface="Republika "/>
                <a:ea typeface="Times New Roman" panose="02020603050405020304" pitchFamily="18" charset="0"/>
              </a:rPr>
              <a:t>4. Izjava strokovnega aktiva o ustreznosti neformalnega izobraževalnega programa za odrasle (NIPO)</a:t>
            </a:r>
          </a:p>
          <a:p>
            <a:pPr marL="453390" indent="-226695" algn="just"/>
            <a:r>
              <a:rPr lang="sl-SI" sz="1400" dirty="0">
                <a:effectLst/>
                <a:latin typeface="Republika "/>
                <a:ea typeface="Times New Roman" panose="02020603050405020304" pitchFamily="18" charset="0"/>
              </a:rPr>
              <a:t>5. Načrtovani programi Kompetence 2023-2029</a:t>
            </a:r>
          </a:p>
          <a:p>
            <a:pPr marL="453390" indent="-226695" algn="just"/>
            <a:r>
              <a:rPr lang="sl-SI" sz="1400" dirty="0">
                <a:effectLst/>
                <a:latin typeface="Republika "/>
                <a:ea typeface="Times New Roman" panose="02020603050405020304" pitchFamily="18" charset="0"/>
              </a:rPr>
              <a:t>6. Vzorec pogodbe o sofinanciranju</a:t>
            </a:r>
          </a:p>
          <a:p>
            <a:pPr marL="453390" indent="-226695" algn="just"/>
            <a:r>
              <a:rPr lang="sl-SI" sz="1400" dirty="0">
                <a:effectLst/>
                <a:latin typeface="Republika "/>
                <a:ea typeface="Times New Roman" panose="02020603050405020304" pitchFamily="18" charset="0"/>
              </a:rPr>
              <a:t>7. Vzorec </a:t>
            </a:r>
            <a:r>
              <a:rPr lang="sl-SI" sz="1400" dirty="0" err="1">
                <a:effectLst/>
                <a:latin typeface="Republika "/>
                <a:ea typeface="Times New Roman" panose="02020603050405020304" pitchFamily="18" charset="0"/>
              </a:rPr>
              <a:t>konzorcijske</a:t>
            </a:r>
            <a:r>
              <a:rPr lang="sl-SI" sz="1400" dirty="0">
                <a:effectLst/>
                <a:latin typeface="Republika "/>
                <a:ea typeface="Times New Roman" panose="02020603050405020304" pitchFamily="18" charset="0"/>
              </a:rPr>
              <a:t> pogodbe</a:t>
            </a:r>
          </a:p>
          <a:p>
            <a:pPr marL="453390" indent="-226695" algn="just"/>
            <a:r>
              <a:rPr lang="sl-SI" sz="1400" dirty="0">
                <a:effectLst/>
                <a:latin typeface="Republika "/>
                <a:ea typeface="Times New Roman" panose="02020603050405020304" pitchFamily="18" charset="0"/>
              </a:rPr>
              <a:t>8. Obračun stroška na enoto za vodenje konzorcija (SSE vodenje konzorcija)</a:t>
            </a:r>
          </a:p>
          <a:p>
            <a:pPr marL="453390" indent="-226695" algn="just"/>
            <a:r>
              <a:rPr lang="sl-SI" sz="1400" dirty="0">
                <a:effectLst/>
                <a:latin typeface="Republika "/>
                <a:ea typeface="Times New Roman" panose="02020603050405020304" pitchFamily="18" charset="0"/>
              </a:rPr>
              <a:t>9. Obračun stroška na enoto za izvedbo programa na udeleženca na uro (SSE programi)</a:t>
            </a:r>
          </a:p>
          <a:p>
            <a:pPr marL="453390" indent="-226695" algn="just"/>
            <a:r>
              <a:rPr lang="sl-SI" sz="1400" dirty="0">
                <a:effectLst/>
                <a:latin typeface="Republika "/>
                <a:ea typeface="Times New Roman" panose="02020603050405020304" pitchFamily="18" charset="0"/>
              </a:rPr>
              <a:t>10. Obračun stroška na enoto za izvajanje izpitov (SSE izpiti)</a:t>
            </a:r>
          </a:p>
          <a:p>
            <a:pPr marL="453390" indent="-226695" algn="just"/>
            <a:r>
              <a:rPr lang="sl-SI" sz="1400" dirty="0">
                <a:effectLst/>
                <a:latin typeface="Republika "/>
                <a:ea typeface="Times New Roman" panose="02020603050405020304" pitchFamily="18" charset="0"/>
              </a:rPr>
              <a:t>11. Varovanje osebnih podatkov</a:t>
            </a:r>
          </a:p>
          <a:p>
            <a:pPr marL="453390" indent="-226695" algn="just"/>
            <a:r>
              <a:rPr lang="sl-SI" sz="1400" u="sng" dirty="0">
                <a:solidFill>
                  <a:srgbClr val="0563C1"/>
                </a:solidFill>
                <a:effectLst/>
                <a:latin typeface="Republika "/>
                <a:ea typeface="Times New Roman" panose="02020603050405020304" pitchFamily="18" charset="0"/>
              </a:rPr>
              <a:t>12. Označba ovojnice Kompetence 2023-2029</a:t>
            </a:r>
            <a:endParaRPr lang="sl-SI" sz="1400" dirty="0">
              <a:effectLst/>
              <a:latin typeface="Republika "/>
              <a:ea typeface="Times New Roman" panose="02020603050405020304" pitchFamily="18" charset="0"/>
            </a:endParaRPr>
          </a:p>
          <a:p>
            <a:pPr marL="453390" indent="-226695" algn="just"/>
            <a:r>
              <a:rPr lang="sl-SI" sz="1400" dirty="0">
                <a:effectLst/>
                <a:latin typeface="Republika "/>
                <a:ea typeface="Calibri" panose="020F0502020204030204" pitchFamily="34" charset="0"/>
              </a:rPr>
              <a:t>13. Ocenjevalni list postopek izbora</a:t>
            </a:r>
            <a:endParaRPr lang="sl-SI" sz="1400" dirty="0">
              <a:effectLst/>
              <a:latin typeface="Republika "/>
              <a:ea typeface="Times New Roman" panose="02020603050405020304" pitchFamily="18" charset="0"/>
            </a:endParaRPr>
          </a:p>
          <a:p>
            <a:pPr marL="453390" indent="-226695" algn="just"/>
            <a:r>
              <a:rPr lang="sl-SI" sz="1400" dirty="0">
                <a:effectLst/>
                <a:latin typeface="Republika "/>
                <a:ea typeface="Calibri" panose="020F0502020204030204" pitchFamily="34" charset="0"/>
              </a:rPr>
              <a:t>14. Ocenjevalni list ocenjevanje projekta po merilih javnega razpisa Kompetence 2023-2029</a:t>
            </a:r>
            <a:endParaRPr lang="sl-SI" sz="1400" dirty="0">
              <a:effectLst/>
              <a:latin typeface="Republika "/>
              <a:ea typeface="Times New Roman" panose="02020603050405020304" pitchFamily="18" charset="0"/>
            </a:endParaRPr>
          </a:p>
          <a:p>
            <a:pPr marL="453390" indent="-226695" algn="just"/>
            <a:r>
              <a:rPr lang="sl-SI" sz="1400" dirty="0">
                <a:effectLst/>
                <a:latin typeface="Republika "/>
                <a:ea typeface="Calibri" panose="020F0502020204030204" pitchFamily="34" charset="0"/>
              </a:rPr>
              <a:t>15. Navodila Ministrstva za izobraževanje, znanost in šport za izvajanje operacij evropske kohezijske politike v programskem obdobju 2014-2020, dostopna na spletni strani: </a:t>
            </a:r>
            <a:r>
              <a:rPr lang="sl-SI" sz="1400" u="sng" dirty="0">
                <a:solidFill>
                  <a:srgbClr val="0000FF"/>
                </a:solidFill>
                <a:effectLst/>
                <a:latin typeface="Republika "/>
                <a:ea typeface="Calibri" panose="020F0502020204030204" pitchFamily="34" charset="0"/>
                <a:hlinkClick r:id="rId4"/>
              </a:rPr>
              <a:t>https://www.gov.si/drzavni-organi/ministrstva/ministrstvo-za-izobrazevanje-znanost-in-sport/o-ministrstvu/sluzba-za-izvajanje-kohezijske-politike/#e33077</a:t>
            </a:r>
            <a:endParaRPr lang="sl-SI" sz="1400" dirty="0">
              <a:effectLst/>
              <a:latin typeface="Republika "/>
              <a:ea typeface="Times New Roman" panose="02020603050405020304" pitchFamily="18" charset="0"/>
            </a:endParaRPr>
          </a:p>
          <a:p>
            <a:pPr marL="453390" indent="-226695" algn="just"/>
            <a:r>
              <a:rPr lang="sl-SI" sz="1400" dirty="0">
                <a:effectLst/>
                <a:latin typeface="Republika "/>
                <a:ea typeface="Calibri" panose="020F0502020204030204" pitchFamily="34" charset="0"/>
              </a:rPr>
              <a:t>16. Navodila organa upravljanja o upravičenih stroških za sredstva evropske kohezijske politike v programskem obdobju 2021-2027, dostopna na spletni strani: </a:t>
            </a:r>
            <a:r>
              <a:rPr lang="sl-SI" sz="1400" u="sng" dirty="0">
                <a:solidFill>
                  <a:srgbClr val="0000FF"/>
                </a:solidFill>
                <a:effectLst/>
                <a:latin typeface="Republika "/>
                <a:ea typeface="Calibri" panose="020F0502020204030204" pitchFamily="34" charset="0"/>
                <a:hlinkClick r:id="rId5"/>
              </a:rPr>
              <a:t>https://evropskasredstva.si/app/uploads/2023/04/NUS-2021-2027_verzija_1.0_P.pdf</a:t>
            </a:r>
            <a:endParaRPr lang="sl-SI" sz="1400" dirty="0">
              <a:effectLst/>
              <a:latin typeface="Republika "/>
              <a:ea typeface="Times New Roman" panose="02020603050405020304" pitchFamily="18" charset="0"/>
            </a:endParaRPr>
          </a:p>
          <a:p>
            <a:pPr marL="453390" indent="-226695" algn="just"/>
            <a:r>
              <a:rPr lang="sl-SI" sz="1400" dirty="0">
                <a:effectLst/>
                <a:latin typeface="Republika "/>
                <a:ea typeface="Calibri" panose="020F0502020204030204" pitchFamily="34" charset="0"/>
              </a:rPr>
              <a:t>17.Navodila za uporabo informacijskega sistema e-MA, dostopna na spletni strani: </a:t>
            </a:r>
            <a:r>
              <a:rPr lang="sl-SI" sz="1400" u="sng" dirty="0">
                <a:solidFill>
                  <a:srgbClr val="0000FF"/>
                </a:solidFill>
                <a:effectLst/>
                <a:latin typeface="Republika "/>
                <a:ea typeface="Calibri" panose="020F0502020204030204" pitchFamily="34" charset="0"/>
                <a:hlinkClick r:id="rId6"/>
              </a:rPr>
              <a:t>https://navodila.ema.arr.gov.si/confluence/display/EUD/Navodila+za+uporabo+IS+e-MA</a:t>
            </a:r>
            <a:endParaRPr lang="sl-SI" sz="1400" dirty="0">
              <a:effectLst/>
              <a:latin typeface="Republika "/>
              <a:ea typeface="Times New Roman" panose="02020603050405020304" pitchFamily="18" charset="0"/>
            </a:endParaRPr>
          </a:p>
        </p:txBody>
      </p:sp>
    </p:spTree>
    <p:extLst>
      <p:ext uri="{BB962C8B-B14F-4D97-AF65-F5344CB8AC3E}">
        <p14:creationId xmlns:p14="http://schemas.microsoft.com/office/powerpoint/2010/main" val="42053522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Slika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8389" y="446687"/>
            <a:ext cx="3852909" cy="808321"/>
          </a:xfrm>
          <a:prstGeom prst="rect">
            <a:avLst/>
          </a:prstGeom>
        </p:spPr>
      </p:pic>
      <p:pic>
        <p:nvPicPr>
          <p:cNvPr id="1028" name="Picture 4" descr="Logo image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479418"/>
            <a:ext cx="1504335" cy="739420"/>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Kolenski povezovalnik 14"/>
          <p:cNvCxnSpPr>
            <a:cxnSpLocks/>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 name="PoljeZBesedilom 2">
            <a:extLst>
              <a:ext uri="{FF2B5EF4-FFF2-40B4-BE49-F238E27FC236}">
                <a16:creationId xmlns:a16="http://schemas.microsoft.com/office/drawing/2014/main" id="{6492C7EF-9046-BCFE-F42B-2B46E9A3FAC6}"/>
              </a:ext>
            </a:extLst>
          </p:cNvPr>
          <p:cNvSpPr txBox="1"/>
          <p:nvPr/>
        </p:nvSpPr>
        <p:spPr>
          <a:xfrm>
            <a:off x="671224" y="2941974"/>
            <a:ext cx="184731" cy="369332"/>
          </a:xfrm>
          <a:prstGeom prst="rect">
            <a:avLst/>
          </a:prstGeom>
          <a:noFill/>
        </p:spPr>
        <p:txBody>
          <a:bodyPr wrap="none" rtlCol="0">
            <a:spAutoFit/>
          </a:bodyPr>
          <a:lstStyle/>
          <a:p>
            <a:endParaRPr lang="sl-SI" dirty="0"/>
          </a:p>
        </p:txBody>
      </p:sp>
      <p:sp>
        <p:nvSpPr>
          <p:cNvPr id="2" name="PoljeZBesedilom 1">
            <a:extLst>
              <a:ext uri="{FF2B5EF4-FFF2-40B4-BE49-F238E27FC236}">
                <a16:creationId xmlns:a16="http://schemas.microsoft.com/office/drawing/2014/main" id="{8F775C94-5DDF-6CC6-95EA-F9B2C01DBE20}"/>
              </a:ext>
            </a:extLst>
          </p:cNvPr>
          <p:cNvSpPr txBox="1"/>
          <p:nvPr/>
        </p:nvSpPr>
        <p:spPr>
          <a:xfrm>
            <a:off x="855955" y="1258746"/>
            <a:ext cx="10096674" cy="523220"/>
          </a:xfrm>
          <a:prstGeom prst="rect">
            <a:avLst/>
          </a:prstGeom>
          <a:noFill/>
        </p:spPr>
        <p:txBody>
          <a:bodyPr wrap="square" rtlCol="0">
            <a:spAutoFit/>
          </a:bodyPr>
          <a:lstStyle/>
          <a:p>
            <a:r>
              <a:rPr lang="sl-SI" sz="2800" b="1" dirty="0">
                <a:solidFill>
                  <a:srgbClr val="034EA2"/>
                </a:solidFill>
                <a:effectLst>
                  <a:outerShdw blurRad="38100" dist="38100" dir="2700000" algn="tl">
                    <a:srgbClr val="000000">
                      <a:alpha val="43137"/>
                    </a:srgbClr>
                  </a:outerShdw>
                </a:effectLst>
                <a:latin typeface="Republika" panose="02000506040000020004" pitchFamily="2" charset="-18"/>
              </a:rPr>
              <a:t>Formalno popolna vloga</a:t>
            </a:r>
          </a:p>
        </p:txBody>
      </p:sp>
      <p:sp>
        <p:nvSpPr>
          <p:cNvPr id="4" name="PoljeZBesedilom 3">
            <a:extLst>
              <a:ext uri="{FF2B5EF4-FFF2-40B4-BE49-F238E27FC236}">
                <a16:creationId xmlns:a16="http://schemas.microsoft.com/office/drawing/2014/main" id="{F3996344-D45A-9506-1DBC-DD7206FDE317}"/>
              </a:ext>
            </a:extLst>
          </p:cNvPr>
          <p:cNvSpPr txBox="1"/>
          <p:nvPr/>
        </p:nvSpPr>
        <p:spPr>
          <a:xfrm>
            <a:off x="551329" y="1926454"/>
            <a:ext cx="10261673" cy="3460691"/>
          </a:xfrm>
          <a:prstGeom prst="rect">
            <a:avLst/>
          </a:prstGeom>
          <a:noFill/>
        </p:spPr>
        <p:txBody>
          <a:bodyPr wrap="square" rtlCol="0">
            <a:spAutoFit/>
          </a:bodyPr>
          <a:lstStyle/>
          <a:p>
            <a:pPr lvl="0" algn="just">
              <a:lnSpc>
                <a:spcPct val="103000"/>
              </a:lnSpc>
              <a:buSzPts val="1000"/>
              <a:tabLst>
                <a:tab pos="-1360170" algn="l"/>
                <a:tab pos="-680085" algn="l"/>
              </a:tabLst>
            </a:pPr>
            <a:endParaRPr lang="sl-SI" sz="2400" b="1" dirty="0">
              <a:solidFill>
                <a:srgbClr val="000000"/>
              </a:solidFill>
              <a:effectLst/>
              <a:latin typeface="Republika "/>
              <a:ea typeface="Times New Roman" panose="02020603050405020304" pitchFamily="18" charset="0"/>
            </a:endParaRPr>
          </a:p>
          <a:p>
            <a:pPr marL="342900" lvl="0" indent="-342900" algn="just">
              <a:lnSpc>
                <a:spcPct val="103000"/>
              </a:lnSpc>
              <a:buSzPts val="1000"/>
              <a:buFont typeface="Arial" panose="020B0604020202020204" pitchFamily="34" charset="0"/>
              <a:buChar char="•"/>
              <a:tabLst>
                <a:tab pos="-1360170" algn="l"/>
                <a:tab pos="-680085" algn="l"/>
              </a:tabLst>
            </a:pPr>
            <a:r>
              <a:rPr lang="sl-SI" sz="2400" b="1" dirty="0">
                <a:solidFill>
                  <a:srgbClr val="000000"/>
                </a:solidFill>
                <a:effectLst/>
                <a:latin typeface="Republika "/>
                <a:ea typeface="Times New Roman" panose="02020603050405020304" pitchFamily="18" charset="0"/>
              </a:rPr>
              <a:t>Prijavni obrazec</a:t>
            </a:r>
            <a:r>
              <a:rPr lang="sl-SI" sz="2400" dirty="0">
                <a:solidFill>
                  <a:srgbClr val="000000"/>
                </a:solidFill>
                <a:effectLst/>
                <a:latin typeface="Republika "/>
                <a:ea typeface="Times New Roman" panose="02020603050405020304" pitchFamily="18" charset="0"/>
              </a:rPr>
              <a:t>, h kateremu se priloži pogodba o zaposlitvi strokovnega delavca po ZIO-1</a:t>
            </a:r>
          </a:p>
          <a:p>
            <a:pPr marL="342900" lvl="0" indent="-342900" algn="just">
              <a:lnSpc>
                <a:spcPct val="103000"/>
              </a:lnSpc>
              <a:spcAft>
                <a:spcPts val="25"/>
              </a:spcAft>
              <a:buSzPts val="1000"/>
              <a:buFont typeface="Arial" panose="020B0604020202020204" pitchFamily="34" charset="0"/>
              <a:buChar char="•"/>
              <a:tabLst>
                <a:tab pos="-1360170" algn="l"/>
                <a:tab pos="-680085" algn="l"/>
              </a:tabLst>
            </a:pPr>
            <a:r>
              <a:rPr lang="sl-SI" sz="2400" dirty="0">
                <a:solidFill>
                  <a:srgbClr val="000000"/>
                </a:solidFill>
                <a:effectLst/>
                <a:latin typeface="Republika "/>
                <a:ea typeface="Times New Roman" panose="02020603050405020304" pitchFamily="18" charset="0"/>
              </a:rPr>
              <a:t>Prilogo 1: </a:t>
            </a:r>
            <a:r>
              <a:rPr lang="sl-SI" sz="2400" b="1" dirty="0">
                <a:solidFill>
                  <a:srgbClr val="000000"/>
                </a:solidFill>
                <a:effectLst/>
                <a:latin typeface="Republika "/>
                <a:ea typeface="Times New Roman" panose="02020603050405020304" pitchFamily="18" charset="0"/>
              </a:rPr>
              <a:t>Finančni načrt</a:t>
            </a:r>
          </a:p>
          <a:p>
            <a:pPr marL="342900" lvl="0" indent="-342900" algn="just">
              <a:buSzPts val="1000"/>
              <a:buFont typeface="Arial" panose="020B0604020202020204" pitchFamily="34" charset="0"/>
              <a:buChar char="•"/>
              <a:tabLst>
                <a:tab pos="-1360170" algn="l"/>
                <a:tab pos="-680085" algn="l"/>
              </a:tabLst>
            </a:pPr>
            <a:r>
              <a:rPr lang="sl-SI" sz="2400" dirty="0">
                <a:solidFill>
                  <a:srgbClr val="000000"/>
                </a:solidFill>
                <a:effectLst/>
                <a:latin typeface="Republika "/>
                <a:ea typeface="Times New Roman" panose="02020603050405020304" pitchFamily="18" charset="0"/>
              </a:rPr>
              <a:t>Prilogo 4: </a:t>
            </a:r>
            <a:r>
              <a:rPr lang="sl-SI" sz="2400" b="1" dirty="0">
                <a:effectLst/>
                <a:latin typeface="Republika "/>
                <a:ea typeface="Times New Roman" panose="02020603050405020304" pitchFamily="18" charset="0"/>
              </a:rPr>
              <a:t>Izjava strokovnega aktiva o ustreznosti neformalnega izobraževalnega programa za odrasle (NIPO)</a:t>
            </a:r>
          </a:p>
          <a:p>
            <a:pPr marL="342900" lvl="0" indent="-342900" algn="just">
              <a:buSzPts val="1000"/>
              <a:buFont typeface="Arial" panose="020B0604020202020204" pitchFamily="34" charset="0"/>
              <a:buChar char="•"/>
              <a:tabLst>
                <a:tab pos="-1360170" algn="l"/>
                <a:tab pos="-680085" algn="l"/>
              </a:tabLst>
            </a:pPr>
            <a:r>
              <a:rPr lang="sl-SI" sz="2400" dirty="0">
                <a:effectLst/>
                <a:latin typeface="Republika "/>
                <a:ea typeface="Times New Roman" panose="02020603050405020304" pitchFamily="18" charset="0"/>
              </a:rPr>
              <a:t>Prilogo 5: </a:t>
            </a:r>
            <a:r>
              <a:rPr lang="sl-SI" sz="2400" b="1" dirty="0">
                <a:effectLst/>
                <a:latin typeface="Republika "/>
                <a:ea typeface="Times New Roman" panose="02020603050405020304" pitchFamily="18" charset="0"/>
              </a:rPr>
              <a:t>Načrtovani programi Kompetence 2023-2029</a:t>
            </a:r>
          </a:p>
          <a:p>
            <a:pPr marL="342900" lvl="0" indent="-342900" algn="just">
              <a:buSzPts val="1000"/>
              <a:buFont typeface="Arial" panose="020B0604020202020204" pitchFamily="34" charset="0"/>
              <a:buChar char="•"/>
              <a:tabLst>
                <a:tab pos="-1360170" algn="l"/>
                <a:tab pos="-680085" algn="l"/>
              </a:tabLst>
            </a:pPr>
            <a:r>
              <a:rPr lang="sl-SI" sz="2400" dirty="0">
                <a:solidFill>
                  <a:srgbClr val="000000"/>
                </a:solidFill>
                <a:effectLst/>
                <a:latin typeface="Republika "/>
                <a:ea typeface="Times New Roman" panose="02020603050405020304" pitchFamily="18" charset="0"/>
              </a:rPr>
              <a:t>Prilogo 7: </a:t>
            </a:r>
            <a:r>
              <a:rPr lang="sl-SI" sz="2400" b="1" dirty="0" err="1">
                <a:solidFill>
                  <a:srgbClr val="000000"/>
                </a:solidFill>
                <a:effectLst/>
                <a:latin typeface="Republika "/>
                <a:ea typeface="Times New Roman" panose="02020603050405020304" pitchFamily="18" charset="0"/>
              </a:rPr>
              <a:t>Konzorcijska</a:t>
            </a:r>
            <a:r>
              <a:rPr lang="sl-SI" sz="2400" b="1" dirty="0">
                <a:solidFill>
                  <a:srgbClr val="000000"/>
                </a:solidFill>
                <a:effectLst/>
                <a:latin typeface="Republika "/>
                <a:ea typeface="Times New Roman" panose="02020603050405020304" pitchFamily="18" charset="0"/>
              </a:rPr>
              <a:t> pogodba</a:t>
            </a:r>
            <a:endParaRPr lang="sl-SI" sz="2400" b="1" dirty="0">
              <a:effectLst/>
              <a:latin typeface="Republika "/>
              <a:ea typeface="Times New Roman" panose="02020603050405020304" pitchFamily="18" charset="0"/>
            </a:endParaRPr>
          </a:p>
          <a:p>
            <a:pPr algn="just"/>
            <a:r>
              <a:rPr lang="sl-SI" sz="2400" dirty="0">
                <a:solidFill>
                  <a:srgbClr val="000000"/>
                </a:solidFill>
                <a:effectLst/>
                <a:latin typeface="Republika "/>
                <a:ea typeface="Times New Roman" panose="02020603050405020304" pitchFamily="18" charset="0"/>
              </a:rPr>
              <a:t> </a:t>
            </a:r>
            <a:endParaRPr lang="sl-SI" sz="2400" dirty="0">
              <a:effectLst/>
              <a:latin typeface="Republika "/>
              <a:ea typeface="Times New Roman" panose="02020603050405020304" pitchFamily="18" charset="0"/>
            </a:endParaRPr>
          </a:p>
        </p:txBody>
      </p:sp>
    </p:spTree>
    <p:extLst>
      <p:ext uri="{BB962C8B-B14F-4D97-AF65-F5344CB8AC3E}">
        <p14:creationId xmlns:p14="http://schemas.microsoft.com/office/powerpoint/2010/main" val="14228443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Slika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8389" y="446687"/>
            <a:ext cx="3852909" cy="808321"/>
          </a:xfrm>
          <a:prstGeom prst="rect">
            <a:avLst/>
          </a:prstGeom>
        </p:spPr>
      </p:pic>
      <p:pic>
        <p:nvPicPr>
          <p:cNvPr id="1028" name="Picture 4" descr="Logo image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479418"/>
            <a:ext cx="1504335" cy="739420"/>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Kolenski povezovalnik 14"/>
          <p:cNvCxnSpPr>
            <a:cxnSpLocks/>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 name="PoljeZBesedilom 2">
            <a:extLst>
              <a:ext uri="{FF2B5EF4-FFF2-40B4-BE49-F238E27FC236}">
                <a16:creationId xmlns:a16="http://schemas.microsoft.com/office/drawing/2014/main" id="{6492C7EF-9046-BCFE-F42B-2B46E9A3FAC6}"/>
              </a:ext>
            </a:extLst>
          </p:cNvPr>
          <p:cNvSpPr txBox="1"/>
          <p:nvPr/>
        </p:nvSpPr>
        <p:spPr>
          <a:xfrm>
            <a:off x="671224" y="2941974"/>
            <a:ext cx="184731" cy="369332"/>
          </a:xfrm>
          <a:prstGeom prst="rect">
            <a:avLst/>
          </a:prstGeom>
          <a:noFill/>
        </p:spPr>
        <p:txBody>
          <a:bodyPr wrap="none" rtlCol="0">
            <a:spAutoFit/>
          </a:bodyPr>
          <a:lstStyle/>
          <a:p>
            <a:endParaRPr lang="sl-SI" dirty="0"/>
          </a:p>
        </p:txBody>
      </p:sp>
      <p:sp>
        <p:nvSpPr>
          <p:cNvPr id="2" name="PoljeZBesedilom 1">
            <a:extLst>
              <a:ext uri="{FF2B5EF4-FFF2-40B4-BE49-F238E27FC236}">
                <a16:creationId xmlns:a16="http://schemas.microsoft.com/office/drawing/2014/main" id="{0C6C10D4-3B73-7B0D-3678-4A90AB8A6082}"/>
              </a:ext>
            </a:extLst>
          </p:cNvPr>
          <p:cNvSpPr txBox="1"/>
          <p:nvPr/>
        </p:nvSpPr>
        <p:spPr>
          <a:xfrm>
            <a:off x="855955" y="1317812"/>
            <a:ext cx="6835763" cy="523220"/>
          </a:xfrm>
          <a:prstGeom prst="rect">
            <a:avLst/>
          </a:prstGeom>
          <a:noFill/>
        </p:spPr>
        <p:txBody>
          <a:bodyPr wrap="square" rtlCol="0">
            <a:spAutoFit/>
          </a:bodyPr>
          <a:lstStyle/>
          <a:p>
            <a:r>
              <a:rPr lang="sl-SI" sz="2800" b="1" dirty="0">
                <a:solidFill>
                  <a:srgbClr val="034EA2"/>
                </a:solidFill>
                <a:effectLst>
                  <a:outerShdw blurRad="38100" dist="38100" dir="2700000" algn="tl">
                    <a:srgbClr val="000000">
                      <a:alpha val="43137"/>
                    </a:srgbClr>
                  </a:outerShdw>
                </a:effectLst>
                <a:latin typeface="Republika" panose="02000506040000020004" pitchFamily="2" charset="-18"/>
              </a:rPr>
              <a:t>Način in rok za oddajo vlog</a:t>
            </a:r>
          </a:p>
        </p:txBody>
      </p:sp>
      <p:sp>
        <p:nvSpPr>
          <p:cNvPr id="4" name="PoljeZBesedilom 3">
            <a:extLst>
              <a:ext uri="{FF2B5EF4-FFF2-40B4-BE49-F238E27FC236}">
                <a16:creationId xmlns:a16="http://schemas.microsoft.com/office/drawing/2014/main" id="{850509D4-213B-752E-08F6-9D6790393C3A}"/>
              </a:ext>
            </a:extLst>
          </p:cNvPr>
          <p:cNvSpPr txBox="1"/>
          <p:nvPr/>
        </p:nvSpPr>
        <p:spPr>
          <a:xfrm>
            <a:off x="753035" y="2050676"/>
            <a:ext cx="10260106" cy="369332"/>
          </a:xfrm>
          <a:prstGeom prst="rect">
            <a:avLst/>
          </a:prstGeom>
          <a:noFill/>
        </p:spPr>
        <p:txBody>
          <a:bodyPr wrap="square" rtlCol="0">
            <a:spAutoFit/>
          </a:bodyPr>
          <a:lstStyle/>
          <a:p>
            <a:r>
              <a:rPr lang="sl-SI" sz="1800" b="1" dirty="0">
                <a:solidFill>
                  <a:srgbClr val="FF0000"/>
                </a:solidFill>
                <a:effectLst/>
                <a:latin typeface="Arial" panose="020B0604020202020204" pitchFamily="34" charset="0"/>
                <a:ea typeface="Times New Roman" panose="02020603050405020304" pitchFamily="18" charset="0"/>
              </a:rPr>
              <a:t>Rok za oddajo vlog za dodelitev sredstev je</a:t>
            </a:r>
            <a:r>
              <a:rPr lang="sl-SI" sz="1800" dirty="0">
                <a:solidFill>
                  <a:srgbClr val="FF0000"/>
                </a:solidFill>
                <a:effectLst/>
                <a:latin typeface="Arial" panose="020B0604020202020204" pitchFamily="34" charset="0"/>
                <a:ea typeface="Times New Roman" panose="02020603050405020304" pitchFamily="18" charset="0"/>
              </a:rPr>
              <a:t> </a:t>
            </a:r>
            <a:r>
              <a:rPr lang="sl-SI" sz="1800" b="1" dirty="0">
                <a:solidFill>
                  <a:srgbClr val="FF0000"/>
                </a:solidFill>
                <a:effectLst/>
                <a:latin typeface="Arial" panose="020B0604020202020204" pitchFamily="34" charset="0"/>
                <a:ea typeface="Times New Roman" panose="02020603050405020304" pitchFamily="18" charset="0"/>
              </a:rPr>
              <a:t>3. 11. 2023 do 14. ure </a:t>
            </a:r>
            <a:endParaRPr lang="sl-SI" dirty="0">
              <a:solidFill>
                <a:srgbClr val="FF0000"/>
              </a:solidFill>
            </a:endParaRPr>
          </a:p>
        </p:txBody>
      </p:sp>
      <p:sp>
        <p:nvSpPr>
          <p:cNvPr id="5" name="PoljeZBesedilom 4">
            <a:extLst>
              <a:ext uri="{FF2B5EF4-FFF2-40B4-BE49-F238E27FC236}">
                <a16:creationId xmlns:a16="http://schemas.microsoft.com/office/drawing/2014/main" id="{FCA69AAA-863E-80A0-87E2-D24C5EA43827}"/>
              </a:ext>
            </a:extLst>
          </p:cNvPr>
          <p:cNvSpPr txBox="1"/>
          <p:nvPr/>
        </p:nvSpPr>
        <p:spPr>
          <a:xfrm>
            <a:off x="753035" y="2662518"/>
            <a:ext cx="9944557" cy="2246769"/>
          </a:xfrm>
          <a:prstGeom prst="rect">
            <a:avLst/>
          </a:prstGeom>
          <a:noFill/>
        </p:spPr>
        <p:txBody>
          <a:bodyPr wrap="square" rtlCol="0">
            <a:spAutoFit/>
          </a:bodyPr>
          <a:lstStyle/>
          <a:p>
            <a:pPr algn="just"/>
            <a:r>
              <a:rPr lang="sl-SI" sz="2000" b="1" dirty="0">
                <a:effectLst/>
                <a:latin typeface="Republika "/>
                <a:ea typeface="Times New Roman" panose="02020603050405020304" pitchFamily="18" charset="0"/>
              </a:rPr>
              <a:t>V fizični obliki </a:t>
            </a:r>
            <a:r>
              <a:rPr lang="sl-SI" sz="2000" dirty="0">
                <a:effectLst/>
                <a:latin typeface="Republika "/>
                <a:ea typeface="Times New Roman" panose="02020603050405020304" pitchFamily="18" charset="0"/>
              </a:rPr>
              <a:t>-  Ministrstvo za vzgojo in izobraževanje, Masarykova 16, 1000 Ljubljana, </a:t>
            </a:r>
            <a:r>
              <a:rPr lang="sl-SI" sz="2000" b="1" dirty="0">
                <a:effectLst/>
                <a:latin typeface="Republika "/>
                <a:ea typeface="Times New Roman" panose="02020603050405020304" pitchFamily="18" charset="0"/>
              </a:rPr>
              <a:t>z vidno oznako</a:t>
            </a:r>
            <a:r>
              <a:rPr lang="sl-SI" sz="2000" dirty="0">
                <a:effectLst/>
                <a:latin typeface="Republika "/>
                <a:ea typeface="Times New Roman" panose="02020603050405020304" pitchFamily="18" charset="0"/>
              </a:rPr>
              <a:t> </a:t>
            </a:r>
            <a:r>
              <a:rPr lang="sl-SI" sz="2000" b="1" dirty="0">
                <a:effectLst/>
                <a:latin typeface="Republika "/>
                <a:ea typeface="Times New Roman" panose="02020603050405020304" pitchFamily="18" charset="0"/>
              </a:rPr>
              <a:t>»NE ODPIRAJ - prijava na javni razpis Temeljne kompetence 2023-2029.</a:t>
            </a:r>
          </a:p>
          <a:p>
            <a:pPr algn="just"/>
            <a:endParaRPr lang="sl-SI" sz="2000" b="1" dirty="0">
              <a:latin typeface="Republika "/>
              <a:ea typeface="Times New Roman" panose="02020603050405020304" pitchFamily="18" charset="0"/>
            </a:endParaRPr>
          </a:p>
          <a:p>
            <a:pPr algn="just"/>
            <a:r>
              <a:rPr lang="sl-SI" sz="2000" dirty="0">
                <a:effectLst/>
                <a:latin typeface="Republika "/>
                <a:ea typeface="Times New Roman" panose="02020603050405020304" pitchFamily="18" charset="0"/>
              </a:rPr>
              <a:t>V</a:t>
            </a:r>
            <a:r>
              <a:rPr lang="sl-SI" sz="2000" b="1" dirty="0">
                <a:effectLst/>
                <a:latin typeface="Republika "/>
                <a:ea typeface="Times New Roman" panose="02020603050405020304" pitchFamily="18" charset="0"/>
              </a:rPr>
              <a:t> elektronski obliki - </a:t>
            </a:r>
            <a:r>
              <a:rPr lang="sl-SI" sz="2000" dirty="0">
                <a:effectLst/>
                <a:latin typeface="Republika "/>
                <a:ea typeface="Times New Roman" panose="02020603050405020304" pitchFamily="18" charset="0"/>
              </a:rPr>
              <a:t> na naslov</a:t>
            </a:r>
            <a:r>
              <a:rPr lang="sl-SI" sz="2000" b="1" dirty="0">
                <a:effectLst/>
                <a:latin typeface="Republika "/>
                <a:ea typeface="Times New Roman" panose="02020603050405020304" pitchFamily="18" charset="0"/>
              </a:rPr>
              <a:t> </a:t>
            </a:r>
            <a:r>
              <a:rPr lang="sl-SI" sz="2000" b="1" u="sng" dirty="0">
                <a:solidFill>
                  <a:srgbClr val="0000FF"/>
                </a:solidFill>
                <a:effectLst/>
                <a:latin typeface="Republika "/>
                <a:ea typeface="Times New Roman" panose="02020603050405020304" pitchFamily="18" charset="0"/>
                <a:hlinkClick r:id="rId4"/>
              </a:rPr>
              <a:t>kompetence.mvi@gov.si</a:t>
            </a:r>
            <a:r>
              <a:rPr lang="sl-SI" sz="2000" b="1" u="sng" dirty="0">
                <a:solidFill>
                  <a:srgbClr val="0000FF"/>
                </a:solidFill>
                <a:effectLst/>
                <a:latin typeface="Republika "/>
                <a:ea typeface="Times New Roman" panose="02020603050405020304" pitchFamily="18" charset="0"/>
              </a:rPr>
              <a:t> </a:t>
            </a:r>
            <a:r>
              <a:rPr lang="sl-SI" sz="2000" dirty="0">
                <a:effectLst/>
                <a:latin typeface="Republika "/>
                <a:ea typeface="Times New Roman" panose="02020603050405020304" pitchFamily="18" charset="0"/>
              </a:rPr>
              <a:t> vloga </a:t>
            </a:r>
            <a:r>
              <a:rPr lang="sl-SI" sz="2000" b="1" dirty="0">
                <a:effectLst/>
                <a:latin typeface="Republika "/>
                <a:ea typeface="Times New Roman" panose="02020603050405020304" pitchFamily="18" charset="0"/>
              </a:rPr>
              <a:t>podpisana s kvalificiranim elektronskim podpisom</a:t>
            </a:r>
            <a:r>
              <a:rPr lang="sl-SI" sz="2000" dirty="0">
                <a:effectLst/>
                <a:latin typeface="Republika "/>
                <a:ea typeface="Times New Roman" panose="02020603050405020304" pitchFamily="18" charset="0"/>
              </a:rPr>
              <a:t>. V polje ‘zadeva’ elektronskega sporočila se vpiše: </a:t>
            </a:r>
            <a:r>
              <a:rPr lang="sl-SI" sz="2000" b="1" dirty="0">
                <a:effectLst/>
                <a:latin typeface="Republika "/>
                <a:ea typeface="Times New Roman" panose="02020603050405020304" pitchFamily="18" charset="0"/>
              </a:rPr>
              <a:t>»NE ODPIRAJ - Prijava na javni razpis Temeljne kompetence 2023-2029.</a:t>
            </a:r>
            <a:endParaRPr lang="sl-SI" sz="2000" dirty="0">
              <a:effectLst/>
              <a:latin typeface="Republika "/>
              <a:ea typeface="Times New Roman" panose="02020603050405020304" pitchFamily="18" charset="0"/>
            </a:endParaRPr>
          </a:p>
          <a:p>
            <a:r>
              <a:rPr lang="sl-SI" sz="2000" dirty="0">
                <a:effectLst/>
                <a:latin typeface="Republika "/>
                <a:ea typeface="Times New Roman" panose="02020603050405020304" pitchFamily="18" charset="0"/>
              </a:rPr>
              <a:t> </a:t>
            </a:r>
            <a:endParaRPr lang="sl-SI" sz="2000" dirty="0">
              <a:latin typeface="Republika "/>
            </a:endParaRPr>
          </a:p>
        </p:txBody>
      </p:sp>
    </p:spTree>
    <p:extLst>
      <p:ext uri="{BB962C8B-B14F-4D97-AF65-F5344CB8AC3E}">
        <p14:creationId xmlns:p14="http://schemas.microsoft.com/office/powerpoint/2010/main" val="8228897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značba mesta vsebine 9">
            <a:extLst>
              <a:ext uri="{FF2B5EF4-FFF2-40B4-BE49-F238E27FC236}">
                <a16:creationId xmlns:a16="http://schemas.microsoft.com/office/drawing/2014/main" id="{067F96E1-2497-4455-8663-139DEAC103C7}"/>
              </a:ext>
            </a:extLst>
          </p:cNvPr>
          <p:cNvSpPr>
            <a:spLocks noGrp="1"/>
          </p:cNvSpPr>
          <p:nvPr>
            <p:ph idx="1"/>
          </p:nvPr>
        </p:nvSpPr>
        <p:spPr/>
        <p:txBody>
          <a:bodyPr>
            <a:normAutofit/>
          </a:bodyPr>
          <a:lstStyle/>
          <a:p>
            <a:pPr marL="0" indent="0">
              <a:buNone/>
            </a:pPr>
            <a:endParaRPr lang="sl-SI" sz="2000" dirty="0"/>
          </a:p>
          <a:p>
            <a:pPr marL="0" indent="0">
              <a:buNone/>
            </a:pPr>
            <a:endParaRPr lang="sl-SI" sz="2000" dirty="0"/>
          </a:p>
        </p:txBody>
      </p:sp>
      <p:pic>
        <p:nvPicPr>
          <p:cNvPr id="11" name="Slika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8389" y="446687"/>
            <a:ext cx="3852909" cy="808321"/>
          </a:xfrm>
          <a:prstGeom prst="rect">
            <a:avLst/>
          </a:prstGeom>
        </p:spPr>
      </p:pic>
      <p:pic>
        <p:nvPicPr>
          <p:cNvPr id="1028" name="Picture 4" descr="Logo image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479418"/>
            <a:ext cx="1504335" cy="739420"/>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5" name="Naslov 4">
            <a:extLst>
              <a:ext uri="{FF2B5EF4-FFF2-40B4-BE49-F238E27FC236}">
                <a16:creationId xmlns:a16="http://schemas.microsoft.com/office/drawing/2014/main" id="{23ED3845-950F-D330-E703-027D724B8C6F}"/>
              </a:ext>
            </a:extLst>
          </p:cNvPr>
          <p:cNvSpPr>
            <a:spLocks noGrp="1"/>
          </p:cNvSpPr>
          <p:nvPr>
            <p:ph type="title"/>
          </p:nvPr>
        </p:nvSpPr>
        <p:spPr>
          <a:xfrm>
            <a:off x="981854" y="1242625"/>
            <a:ext cx="10515600" cy="1335162"/>
          </a:xfrm>
        </p:spPr>
        <p:txBody>
          <a:bodyPr>
            <a:normAutofit fontScale="90000"/>
          </a:bodyPr>
          <a:lstStyle/>
          <a:p>
            <a:pPr algn="ctr"/>
            <a:br>
              <a:rPr lang="sl-SI" sz="3100" dirty="0">
                <a:solidFill>
                  <a:schemeClr val="accent1">
                    <a:lumMod val="50000"/>
                  </a:schemeClr>
                </a:solidFill>
                <a:latin typeface="Republica"/>
              </a:rPr>
            </a:br>
            <a:r>
              <a:rPr lang="sl-SI" sz="3100" dirty="0">
                <a:solidFill>
                  <a:schemeClr val="accent1">
                    <a:lumMod val="50000"/>
                  </a:schemeClr>
                </a:solidFill>
                <a:latin typeface="Republica"/>
              </a:rPr>
              <a:t>Razpoložljiva sredstva javnega razpisa Kompetence 2023-2029:</a:t>
            </a:r>
            <a:br>
              <a:rPr lang="sl-SI" sz="3100" dirty="0">
                <a:solidFill>
                  <a:schemeClr val="accent1">
                    <a:lumMod val="50000"/>
                  </a:schemeClr>
                </a:solidFill>
                <a:latin typeface="Republica"/>
              </a:rPr>
            </a:br>
            <a:r>
              <a:rPr lang="sl-SI" sz="3100" dirty="0">
                <a:solidFill>
                  <a:schemeClr val="accent1">
                    <a:lumMod val="50000"/>
                  </a:schemeClr>
                </a:solidFill>
                <a:latin typeface="Republica"/>
              </a:rPr>
              <a:t> </a:t>
            </a:r>
            <a:r>
              <a:rPr lang="sl-SI" sz="3100" b="1" dirty="0">
                <a:solidFill>
                  <a:schemeClr val="accent1">
                    <a:lumMod val="50000"/>
                  </a:schemeClr>
                </a:solidFill>
                <a:latin typeface="Republica"/>
              </a:rPr>
              <a:t>do 37.000.000,00 EUR</a:t>
            </a:r>
            <a:br>
              <a:rPr lang="sl-SI" dirty="0"/>
            </a:br>
            <a:endParaRPr lang="sl-SI" dirty="0"/>
          </a:p>
        </p:txBody>
      </p:sp>
      <p:sp>
        <p:nvSpPr>
          <p:cNvPr id="6" name="PoljeZBesedilom 5">
            <a:extLst>
              <a:ext uri="{FF2B5EF4-FFF2-40B4-BE49-F238E27FC236}">
                <a16:creationId xmlns:a16="http://schemas.microsoft.com/office/drawing/2014/main" id="{4D69FFDB-F952-718F-B7EE-BE7EFC5061EB}"/>
              </a:ext>
            </a:extLst>
          </p:cNvPr>
          <p:cNvSpPr txBox="1"/>
          <p:nvPr/>
        </p:nvSpPr>
        <p:spPr>
          <a:xfrm>
            <a:off x="1660123" y="3011855"/>
            <a:ext cx="3533314" cy="707886"/>
          </a:xfrm>
          <a:prstGeom prst="rect">
            <a:avLst/>
          </a:prstGeom>
          <a:noFill/>
        </p:spPr>
        <p:txBody>
          <a:bodyPr wrap="square" rtlCol="0">
            <a:spAutoFit/>
          </a:bodyPr>
          <a:lstStyle/>
          <a:p>
            <a:r>
              <a:rPr lang="sl-SI" sz="2000" dirty="0">
                <a:latin typeface="Republica"/>
              </a:rPr>
              <a:t>KRVS: 60 % (85 % EU, 15 % SLO)</a:t>
            </a:r>
          </a:p>
          <a:p>
            <a:r>
              <a:rPr lang="sl-SI" sz="2000" b="1" dirty="0">
                <a:solidFill>
                  <a:schemeClr val="accent1">
                    <a:lumMod val="50000"/>
                  </a:schemeClr>
                </a:solidFill>
                <a:latin typeface="Republica"/>
              </a:rPr>
              <a:t>(</a:t>
            </a:r>
            <a:r>
              <a:rPr lang="sl-SI" sz="2000" b="1" dirty="0">
                <a:solidFill>
                  <a:schemeClr val="accent1">
                    <a:lumMod val="50000"/>
                  </a:schemeClr>
                </a:solidFill>
                <a:effectLst/>
                <a:latin typeface="Republica"/>
                <a:ea typeface="Times New Roman" panose="02020603050405020304" pitchFamily="18" charset="0"/>
              </a:rPr>
              <a:t>22.200.000,00 EUR)</a:t>
            </a:r>
            <a:endParaRPr lang="sl-SI" sz="2000" b="1" dirty="0">
              <a:solidFill>
                <a:schemeClr val="accent1">
                  <a:lumMod val="50000"/>
                </a:schemeClr>
              </a:solidFill>
              <a:latin typeface="Republica"/>
            </a:endParaRPr>
          </a:p>
        </p:txBody>
      </p:sp>
      <p:sp>
        <p:nvSpPr>
          <p:cNvPr id="8" name="PoljeZBesedilom 7">
            <a:extLst>
              <a:ext uri="{FF2B5EF4-FFF2-40B4-BE49-F238E27FC236}">
                <a16:creationId xmlns:a16="http://schemas.microsoft.com/office/drawing/2014/main" id="{F9CB9617-6F6B-F1E2-7906-ACC766B93727}"/>
              </a:ext>
            </a:extLst>
          </p:cNvPr>
          <p:cNvSpPr txBox="1"/>
          <p:nvPr/>
        </p:nvSpPr>
        <p:spPr>
          <a:xfrm>
            <a:off x="6792466" y="3000548"/>
            <a:ext cx="3533314" cy="707886"/>
          </a:xfrm>
          <a:prstGeom prst="rect">
            <a:avLst/>
          </a:prstGeom>
          <a:noFill/>
        </p:spPr>
        <p:txBody>
          <a:bodyPr wrap="square" rtlCol="0">
            <a:spAutoFit/>
          </a:bodyPr>
          <a:lstStyle/>
          <a:p>
            <a:r>
              <a:rPr lang="sl-SI" sz="2000" dirty="0">
                <a:latin typeface="Republica"/>
              </a:rPr>
              <a:t>KRZS: 40 % (40 % EU, 60 % SLO)</a:t>
            </a:r>
          </a:p>
          <a:p>
            <a:r>
              <a:rPr lang="sl-SI" sz="2000" dirty="0">
                <a:latin typeface="Republica"/>
              </a:rPr>
              <a:t> </a:t>
            </a:r>
            <a:r>
              <a:rPr lang="sl-SI" sz="2000" b="1" dirty="0">
                <a:solidFill>
                  <a:schemeClr val="accent1">
                    <a:lumMod val="50000"/>
                  </a:schemeClr>
                </a:solidFill>
                <a:latin typeface="Republica"/>
              </a:rPr>
              <a:t>(14.800.000,00 EUR)</a:t>
            </a:r>
          </a:p>
        </p:txBody>
      </p:sp>
      <p:sp>
        <p:nvSpPr>
          <p:cNvPr id="9" name="PoljeZBesedilom 8">
            <a:extLst>
              <a:ext uri="{FF2B5EF4-FFF2-40B4-BE49-F238E27FC236}">
                <a16:creationId xmlns:a16="http://schemas.microsoft.com/office/drawing/2014/main" id="{DAA0C252-4A6C-68D6-62E7-E1D710BD6648}"/>
              </a:ext>
            </a:extLst>
          </p:cNvPr>
          <p:cNvSpPr txBox="1"/>
          <p:nvPr/>
        </p:nvSpPr>
        <p:spPr>
          <a:xfrm>
            <a:off x="2695422" y="4509382"/>
            <a:ext cx="8194090" cy="2031325"/>
          </a:xfrm>
          <a:prstGeom prst="rect">
            <a:avLst/>
          </a:prstGeom>
          <a:noFill/>
        </p:spPr>
        <p:txBody>
          <a:bodyPr wrap="square" rtlCol="0">
            <a:spAutoFit/>
          </a:bodyPr>
          <a:lstStyle/>
          <a:p>
            <a:r>
              <a:rPr lang="sl-SI" b="1" dirty="0">
                <a:solidFill>
                  <a:schemeClr val="accent1">
                    <a:lumMod val="50000"/>
                  </a:schemeClr>
                </a:solidFill>
                <a:latin typeface="Repubilca"/>
              </a:rPr>
              <a:t>Obdobje izvajanja operacij</a:t>
            </a:r>
            <a:r>
              <a:rPr lang="sl-SI" b="1" dirty="0">
                <a:latin typeface="Repubilca"/>
              </a:rPr>
              <a:t>: </a:t>
            </a:r>
            <a:r>
              <a:rPr lang="sl-SI" dirty="0">
                <a:latin typeface="Repubilca"/>
              </a:rPr>
              <a:t>od 13. 10. 2023 -</a:t>
            </a:r>
            <a:r>
              <a:rPr lang="sl-SI" dirty="0">
                <a:effectLst/>
                <a:latin typeface="Repubilca"/>
                <a:ea typeface="Times New Roman" panose="02020603050405020304" pitchFamily="18" charset="0"/>
              </a:rPr>
              <a:t>  30. 6. 2029</a:t>
            </a:r>
          </a:p>
          <a:p>
            <a:endParaRPr lang="sl-SI" dirty="0">
              <a:latin typeface="Repubilca"/>
            </a:endParaRPr>
          </a:p>
          <a:p>
            <a:r>
              <a:rPr lang="sl-SI" b="1" dirty="0">
                <a:solidFill>
                  <a:schemeClr val="accent1">
                    <a:lumMod val="50000"/>
                  </a:schemeClr>
                </a:solidFill>
                <a:latin typeface="Repubilca"/>
              </a:rPr>
              <a:t>Obdobje upravičenosti stroškov: </a:t>
            </a:r>
            <a:r>
              <a:rPr lang="pl-PL" dirty="0">
                <a:latin typeface="Repubilca"/>
              </a:rPr>
              <a:t>13. 10. 2023 -  30. 6. 2029</a:t>
            </a:r>
          </a:p>
          <a:p>
            <a:endParaRPr lang="pl-PL" b="1" dirty="0">
              <a:latin typeface="Repubilca"/>
            </a:endParaRPr>
          </a:p>
          <a:p>
            <a:r>
              <a:rPr lang="pl-PL" b="1" dirty="0">
                <a:solidFill>
                  <a:schemeClr val="accent1">
                    <a:lumMod val="50000"/>
                  </a:schemeClr>
                </a:solidFill>
                <a:latin typeface="Repubilca"/>
              </a:rPr>
              <a:t>Obdobje upravičenosti izdatkov (datum plačila računov): </a:t>
            </a:r>
            <a:r>
              <a:rPr lang="pl-PL" dirty="0">
                <a:latin typeface="Repubilca"/>
              </a:rPr>
              <a:t>13. 10. 2023 - 31. 7. 2029</a:t>
            </a:r>
            <a:r>
              <a:rPr lang="pl-PL" b="1" dirty="0">
                <a:latin typeface="Repubilca"/>
              </a:rPr>
              <a:t>. </a:t>
            </a:r>
          </a:p>
          <a:p>
            <a:endParaRPr lang="pl-PL" b="1" dirty="0">
              <a:latin typeface="Arial" panose="020B0604020202020204" pitchFamily="34" charset="0"/>
            </a:endParaRPr>
          </a:p>
          <a:p>
            <a:r>
              <a:rPr lang="sl-SI" b="1" dirty="0">
                <a:latin typeface="Arial" panose="020B0604020202020204" pitchFamily="34" charset="0"/>
              </a:rPr>
              <a:t> </a:t>
            </a:r>
            <a:r>
              <a:rPr lang="sl-SI" dirty="0"/>
              <a:t> </a:t>
            </a:r>
          </a:p>
        </p:txBody>
      </p:sp>
    </p:spTree>
    <p:extLst>
      <p:ext uri="{BB962C8B-B14F-4D97-AF65-F5344CB8AC3E}">
        <p14:creationId xmlns:p14="http://schemas.microsoft.com/office/powerpoint/2010/main" val="3112684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značba mesta vsebine 9">
            <a:extLst>
              <a:ext uri="{FF2B5EF4-FFF2-40B4-BE49-F238E27FC236}">
                <a16:creationId xmlns:a16="http://schemas.microsoft.com/office/drawing/2014/main" id="{067F96E1-2497-4455-8663-139DEAC103C7}"/>
              </a:ext>
            </a:extLst>
          </p:cNvPr>
          <p:cNvSpPr>
            <a:spLocks noGrp="1"/>
          </p:cNvSpPr>
          <p:nvPr>
            <p:ph idx="1"/>
          </p:nvPr>
        </p:nvSpPr>
        <p:spPr>
          <a:xfrm>
            <a:off x="448056" y="1401312"/>
            <a:ext cx="10515600" cy="4876729"/>
          </a:xfrm>
        </p:spPr>
        <p:txBody>
          <a:bodyPr>
            <a:normAutofit/>
          </a:bodyPr>
          <a:lstStyle/>
          <a:p>
            <a:pPr marL="0" indent="0" algn="just">
              <a:buNone/>
            </a:pPr>
            <a:r>
              <a:rPr lang="sl-SI" sz="1800" dirty="0">
                <a:effectLst/>
                <a:latin typeface="Arial" panose="020B0604020202020204" pitchFamily="34" charset="0"/>
                <a:ea typeface="Times New Roman" panose="02020603050405020304" pitchFamily="18" charset="0"/>
              </a:rPr>
              <a:t>Izvedbenim načrtom Programa evropske kohezijske politike v obdobju 2021–2027 v Sloveniji, št. 23/2</a:t>
            </a:r>
          </a:p>
          <a:p>
            <a:pPr marL="0" indent="0" algn="just">
              <a:buNone/>
            </a:pPr>
            <a:endParaRPr lang="sl-SI" sz="1800" dirty="0">
              <a:effectLst/>
              <a:latin typeface="Arial" panose="020B0604020202020204" pitchFamily="34" charset="0"/>
              <a:ea typeface="Times New Roman" panose="02020603050405020304" pitchFamily="18" charset="0"/>
            </a:endParaRPr>
          </a:p>
          <a:p>
            <a:pPr marL="0" indent="0" algn="just">
              <a:buNone/>
            </a:pPr>
            <a:endParaRPr lang="sl-SI" sz="1800" dirty="0">
              <a:latin typeface="Arial" panose="020B0604020202020204" pitchFamily="34" charset="0"/>
              <a:cs typeface="Calibri" panose="020F0502020204030204" pitchFamily="34" charset="0"/>
            </a:endParaRPr>
          </a:p>
          <a:p>
            <a:pPr marL="0" indent="0" algn="just">
              <a:buNone/>
            </a:pPr>
            <a:endParaRPr lang="sl-SI" sz="2000" dirty="0">
              <a:latin typeface="Calibri" panose="020F0502020204030204" pitchFamily="34" charset="0"/>
              <a:cs typeface="Calibri" panose="020F0502020204030204" pitchFamily="34" charset="0"/>
            </a:endParaRPr>
          </a:p>
        </p:txBody>
      </p:sp>
      <p:pic>
        <p:nvPicPr>
          <p:cNvPr id="11" name="Slika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8389" y="446687"/>
            <a:ext cx="3852909" cy="808321"/>
          </a:xfrm>
          <a:prstGeom prst="rect">
            <a:avLst/>
          </a:prstGeom>
        </p:spPr>
      </p:pic>
      <p:pic>
        <p:nvPicPr>
          <p:cNvPr id="1028" name="Picture 4" descr="Logo image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479418"/>
            <a:ext cx="1504335" cy="739420"/>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aphicFrame>
        <p:nvGraphicFramePr>
          <p:cNvPr id="3" name="Tabela 2">
            <a:extLst>
              <a:ext uri="{FF2B5EF4-FFF2-40B4-BE49-F238E27FC236}">
                <a16:creationId xmlns:a16="http://schemas.microsoft.com/office/drawing/2014/main" id="{EE97FF70-BFBA-D60F-9B5A-729EE049E5AA}"/>
              </a:ext>
            </a:extLst>
          </p:cNvPr>
          <p:cNvGraphicFramePr>
            <a:graphicFrameLocks noGrp="1"/>
          </p:cNvGraphicFramePr>
          <p:nvPr>
            <p:extLst>
              <p:ext uri="{D42A27DB-BD31-4B8C-83A1-F6EECF244321}">
                <p14:modId xmlns:p14="http://schemas.microsoft.com/office/powerpoint/2010/main" val="1456023980"/>
              </p:ext>
            </p:extLst>
          </p:nvPr>
        </p:nvGraphicFramePr>
        <p:xfrm>
          <a:off x="1054100" y="2246050"/>
          <a:ext cx="10083800" cy="2216256"/>
        </p:xfrm>
        <a:graphic>
          <a:graphicData uri="http://schemas.openxmlformats.org/drawingml/2006/table">
            <a:tbl>
              <a:tblPr/>
              <a:tblGrid>
                <a:gridCol w="609600">
                  <a:extLst>
                    <a:ext uri="{9D8B030D-6E8A-4147-A177-3AD203B41FA5}">
                      <a16:colId xmlns:a16="http://schemas.microsoft.com/office/drawing/2014/main" val="3942359788"/>
                    </a:ext>
                  </a:extLst>
                </a:gridCol>
                <a:gridCol w="609600">
                  <a:extLst>
                    <a:ext uri="{9D8B030D-6E8A-4147-A177-3AD203B41FA5}">
                      <a16:colId xmlns:a16="http://schemas.microsoft.com/office/drawing/2014/main" val="2839589909"/>
                    </a:ext>
                  </a:extLst>
                </a:gridCol>
                <a:gridCol w="609600">
                  <a:extLst>
                    <a:ext uri="{9D8B030D-6E8A-4147-A177-3AD203B41FA5}">
                      <a16:colId xmlns:a16="http://schemas.microsoft.com/office/drawing/2014/main" val="3271560316"/>
                    </a:ext>
                  </a:extLst>
                </a:gridCol>
                <a:gridCol w="800100">
                  <a:extLst>
                    <a:ext uri="{9D8B030D-6E8A-4147-A177-3AD203B41FA5}">
                      <a16:colId xmlns:a16="http://schemas.microsoft.com/office/drawing/2014/main" val="3742471411"/>
                    </a:ext>
                  </a:extLst>
                </a:gridCol>
                <a:gridCol w="863600">
                  <a:extLst>
                    <a:ext uri="{9D8B030D-6E8A-4147-A177-3AD203B41FA5}">
                      <a16:colId xmlns:a16="http://schemas.microsoft.com/office/drawing/2014/main" val="4061708052"/>
                    </a:ext>
                  </a:extLst>
                </a:gridCol>
                <a:gridCol w="863600">
                  <a:extLst>
                    <a:ext uri="{9D8B030D-6E8A-4147-A177-3AD203B41FA5}">
                      <a16:colId xmlns:a16="http://schemas.microsoft.com/office/drawing/2014/main" val="318690556"/>
                    </a:ext>
                  </a:extLst>
                </a:gridCol>
                <a:gridCol w="863600">
                  <a:extLst>
                    <a:ext uri="{9D8B030D-6E8A-4147-A177-3AD203B41FA5}">
                      <a16:colId xmlns:a16="http://schemas.microsoft.com/office/drawing/2014/main" val="3016862616"/>
                    </a:ext>
                  </a:extLst>
                </a:gridCol>
                <a:gridCol w="863600">
                  <a:extLst>
                    <a:ext uri="{9D8B030D-6E8A-4147-A177-3AD203B41FA5}">
                      <a16:colId xmlns:a16="http://schemas.microsoft.com/office/drawing/2014/main" val="829973994"/>
                    </a:ext>
                  </a:extLst>
                </a:gridCol>
                <a:gridCol w="863600">
                  <a:extLst>
                    <a:ext uri="{9D8B030D-6E8A-4147-A177-3AD203B41FA5}">
                      <a16:colId xmlns:a16="http://schemas.microsoft.com/office/drawing/2014/main" val="4020828263"/>
                    </a:ext>
                  </a:extLst>
                </a:gridCol>
                <a:gridCol w="990600">
                  <a:extLst>
                    <a:ext uri="{9D8B030D-6E8A-4147-A177-3AD203B41FA5}">
                      <a16:colId xmlns:a16="http://schemas.microsoft.com/office/drawing/2014/main" val="1061500344"/>
                    </a:ext>
                  </a:extLst>
                </a:gridCol>
                <a:gridCol w="1244600">
                  <a:extLst>
                    <a:ext uri="{9D8B030D-6E8A-4147-A177-3AD203B41FA5}">
                      <a16:colId xmlns:a16="http://schemas.microsoft.com/office/drawing/2014/main" val="3458592969"/>
                    </a:ext>
                  </a:extLst>
                </a:gridCol>
                <a:gridCol w="901700">
                  <a:extLst>
                    <a:ext uri="{9D8B030D-6E8A-4147-A177-3AD203B41FA5}">
                      <a16:colId xmlns:a16="http://schemas.microsoft.com/office/drawing/2014/main" val="3262674232"/>
                    </a:ext>
                  </a:extLst>
                </a:gridCol>
              </a:tblGrid>
              <a:tr h="457904">
                <a:tc>
                  <a:txBody>
                    <a:bodyPr/>
                    <a:lstStyle/>
                    <a:p>
                      <a:pPr algn="ctr" fontAlgn="b"/>
                      <a:r>
                        <a:rPr lang="sl-SI" sz="1100" b="1" i="0" u="none" strike="noStrike">
                          <a:solidFill>
                            <a:srgbClr val="000000"/>
                          </a:solidFill>
                          <a:effectLst/>
                          <a:latin typeface="Calibri" panose="020F0502020204030204" pitchFamily="34" charset="0"/>
                        </a:rPr>
                        <a:t>SKLAD</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sl-SI" sz="1100" b="1" i="0" u="none" strike="noStrike">
                          <a:solidFill>
                            <a:srgbClr val="000000"/>
                          </a:solidFill>
                          <a:effectLst/>
                          <a:latin typeface="Calibri" panose="020F0502020204030204" pitchFamily="34" charset="0"/>
                        </a:rPr>
                        <a:t>REGIJA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sl-SI" sz="1100" b="1" i="0" u="none" strike="noStrike">
                          <a:solidFill>
                            <a:srgbClr val="000000"/>
                          </a:solidFill>
                          <a:effectLst/>
                          <a:latin typeface="Calibri" panose="020F0502020204030204" pitchFamily="34" charset="0"/>
                        </a:rPr>
                        <a:t>VIR</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sl-SI" sz="1100" b="1" i="0" u="none" strike="noStrike">
                          <a:solidFill>
                            <a:srgbClr val="000000"/>
                          </a:solidFill>
                          <a:effectLst/>
                          <a:latin typeface="Calibri" panose="020F0502020204030204" pitchFamily="34" charset="0"/>
                        </a:rPr>
                        <a:t>2023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sl-SI" sz="1100" b="1" i="0" u="none" strike="noStrike">
                          <a:solidFill>
                            <a:srgbClr val="000000"/>
                          </a:solidFill>
                          <a:effectLst/>
                          <a:latin typeface="Calibri" panose="020F0502020204030204" pitchFamily="34" charset="0"/>
                        </a:rPr>
                        <a:t>2024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sl-SI" sz="1100" b="1" i="0" u="none" strike="noStrike">
                          <a:solidFill>
                            <a:srgbClr val="000000"/>
                          </a:solidFill>
                          <a:effectLst/>
                          <a:latin typeface="Calibri" panose="020F0502020204030204" pitchFamily="34" charset="0"/>
                        </a:rPr>
                        <a:t>2025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sl-SI" sz="1100" b="1" i="0" u="none" strike="noStrike">
                          <a:solidFill>
                            <a:srgbClr val="000000"/>
                          </a:solidFill>
                          <a:effectLst/>
                          <a:latin typeface="Calibri" panose="020F0502020204030204" pitchFamily="34" charset="0"/>
                        </a:rPr>
                        <a:t>2026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sl-SI" sz="1100" b="1" i="0" u="none" strike="noStrike">
                          <a:solidFill>
                            <a:srgbClr val="000000"/>
                          </a:solidFill>
                          <a:effectLst/>
                          <a:latin typeface="Calibri" panose="020F0502020204030204" pitchFamily="34" charset="0"/>
                        </a:rPr>
                        <a:t>2027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sl-SI" sz="1100" b="1" i="0" u="none" strike="noStrike">
                          <a:solidFill>
                            <a:srgbClr val="000000"/>
                          </a:solidFill>
                          <a:effectLst/>
                          <a:latin typeface="Calibri" panose="020F0502020204030204" pitchFamily="34" charset="0"/>
                        </a:rPr>
                        <a:t>2028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sl-SI" sz="1100" b="1" i="0" u="none" strike="noStrike">
                          <a:solidFill>
                            <a:srgbClr val="000000"/>
                          </a:solidFill>
                          <a:effectLst/>
                          <a:latin typeface="Calibri" panose="020F0502020204030204" pitchFamily="34" charset="0"/>
                        </a:rPr>
                        <a:t>2029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sl-SI" sz="1100" b="1" i="0" u="none" strike="noStrike">
                          <a:solidFill>
                            <a:srgbClr val="000000"/>
                          </a:solidFill>
                          <a:effectLst/>
                          <a:latin typeface="Calibri" panose="020F0502020204030204" pitchFamily="34" charset="0"/>
                        </a:rPr>
                        <a:t>SKUPAJ</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l" fontAlgn="b"/>
                      <a:r>
                        <a:rPr lang="sl-SI" sz="1100" b="1" i="0" u="none" strike="noStrike">
                          <a:solidFill>
                            <a:srgbClr val="000000"/>
                          </a:solidFill>
                          <a:effectLst/>
                          <a:latin typeface="Calibri" panose="020F0502020204030204" pitchFamily="34" charset="0"/>
                        </a:rPr>
                        <a:t>SKUPAJ V/Z</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543456348"/>
                  </a:ext>
                </a:extLst>
              </a:tr>
              <a:tr h="439588">
                <a:tc>
                  <a:txBody>
                    <a:bodyPr/>
                    <a:lstStyle/>
                    <a:p>
                      <a:pPr algn="ctr" fontAlgn="b"/>
                      <a:r>
                        <a:rPr lang="sl-SI" sz="1100" b="0" i="0" u="none" strike="noStrike">
                          <a:solidFill>
                            <a:srgbClr val="000000"/>
                          </a:solidFill>
                          <a:effectLst/>
                          <a:latin typeface="Calibri" panose="020F0502020204030204" pitchFamily="34" charset="0"/>
                        </a:rPr>
                        <a:t>ESS+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100" b="0" i="0" u="none" strike="noStrike">
                          <a:solidFill>
                            <a:srgbClr val="000000"/>
                          </a:solidFill>
                          <a:effectLst/>
                          <a:latin typeface="Calibri" panose="020F0502020204030204" pitchFamily="34" charset="0"/>
                        </a:rPr>
                        <a:t>VZHOD</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100" b="0" i="0" u="none" strike="noStrike">
                          <a:solidFill>
                            <a:srgbClr val="000000"/>
                          </a:solidFill>
                          <a:effectLst/>
                          <a:latin typeface="Calibri" panose="020F0502020204030204" pitchFamily="34" charset="0"/>
                        </a:rPr>
                        <a:t>EU</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100" b="0" i="0" u="none" strike="noStrike">
                          <a:solidFill>
                            <a:srgbClr val="000000"/>
                          </a:solidFill>
                          <a:effectLst/>
                          <a:latin typeface="Calibri" panose="020F0502020204030204" pitchFamily="34" charset="0"/>
                        </a:rPr>
                        <a:t>765.000,00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100" b="0" i="0" u="none" strike="noStrike">
                          <a:solidFill>
                            <a:srgbClr val="000000"/>
                          </a:solidFill>
                          <a:effectLst/>
                          <a:latin typeface="Calibri" panose="020F0502020204030204" pitchFamily="34" charset="0"/>
                        </a:rPr>
                        <a:t>3.315.000,00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100" b="0" i="0" u="none" strike="noStrike">
                          <a:solidFill>
                            <a:srgbClr val="000000"/>
                          </a:solidFill>
                          <a:effectLst/>
                          <a:latin typeface="Calibri" panose="020F0502020204030204" pitchFamily="34" charset="0"/>
                        </a:rPr>
                        <a:t>3.315.000,00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100" b="0" i="0" u="none" strike="noStrike">
                          <a:solidFill>
                            <a:srgbClr val="000000"/>
                          </a:solidFill>
                          <a:effectLst/>
                          <a:latin typeface="Calibri" panose="020F0502020204030204" pitchFamily="34" charset="0"/>
                        </a:rPr>
                        <a:t>3.315.000,00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100" b="0" i="0" u="none" strike="noStrike">
                          <a:solidFill>
                            <a:srgbClr val="000000"/>
                          </a:solidFill>
                          <a:effectLst/>
                          <a:latin typeface="Calibri" panose="020F0502020204030204" pitchFamily="34" charset="0"/>
                        </a:rPr>
                        <a:t>3.315.000,00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100" b="0" i="0" u="none" strike="noStrike">
                          <a:solidFill>
                            <a:srgbClr val="000000"/>
                          </a:solidFill>
                          <a:effectLst/>
                          <a:latin typeface="Calibri" panose="020F0502020204030204" pitchFamily="34" charset="0"/>
                        </a:rPr>
                        <a:t>3.315.000,00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100" b="0" i="0" u="none" strike="noStrike">
                          <a:solidFill>
                            <a:srgbClr val="000000"/>
                          </a:solidFill>
                          <a:effectLst/>
                          <a:latin typeface="Calibri" panose="020F0502020204030204" pitchFamily="34" charset="0"/>
                        </a:rPr>
                        <a:t>1.530.000,00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100" b="0" i="0" u="none" strike="noStrike">
                          <a:solidFill>
                            <a:srgbClr val="000000"/>
                          </a:solidFill>
                          <a:effectLst/>
                          <a:latin typeface="Calibri" panose="020F0502020204030204" pitchFamily="34" charset="0"/>
                        </a:rPr>
                        <a:t>18.870.000,00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sl-SI" sz="1100" b="0" i="0" u="none" strike="noStrike">
                          <a:solidFill>
                            <a:srgbClr val="000000"/>
                          </a:solidFill>
                          <a:effectLst/>
                          <a:latin typeface="Calibri" panose="020F0502020204030204" pitchFamily="34" charset="0"/>
                        </a:rPr>
                        <a:t>22.200.000,00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46395628"/>
                  </a:ext>
                </a:extLst>
              </a:tr>
              <a:tr h="439588">
                <a:tc>
                  <a:txBody>
                    <a:bodyPr/>
                    <a:lstStyle/>
                    <a:p>
                      <a:pPr algn="ctr" fontAlgn="b"/>
                      <a:r>
                        <a:rPr lang="sl-SI" sz="1100" b="0" i="0" u="none" strike="noStrike">
                          <a:solidFill>
                            <a:srgbClr val="000000"/>
                          </a:solidFill>
                          <a:effectLst/>
                          <a:latin typeface="Calibri" panose="020F0502020204030204" pitchFamily="34" charset="0"/>
                        </a:rPr>
                        <a:t>ESS+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100" b="0" i="0" u="none" strike="noStrike">
                          <a:solidFill>
                            <a:srgbClr val="000000"/>
                          </a:solidFill>
                          <a:effectLst/>
                          <a:latin typeface="Calibri" panose="020F0502020204030204" pitchFamily="34" charset="0"/>
                        </a:rPr>
                        <a:t>VZHOD</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100" b="0" i="0" u="none" strike="noStrike">
                          <a:solidFill>
                            <a:srgbClr val="000000"/>
                          </a:solidFill>
                          <a:effectLst/>
                          <a:latin typeface="Calibri" panose="020F0502020204030204" pitchFamily="34" charset="0"/>
                        </a:rPr>
                        <a:t>SI</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100" b="0" i="0" u="none" strike="noStrike">
                          <a:solidFill>
                            <a:srgbClr val="000000"/>
                          </a:solidFill>
                          <a:effectLst/>
                          <a:latin typeface="Calibri" panose="020F0502020204030204" pitchFamily="34" charset="0"/>
                        </a:rPr>
                        <a:t>135.000,00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100" b="0" i="0" u="none" strike="noStrike">
                          <a:solidFill>
                            <a:srgbClr val="000000"/>
                          </a:solidFill>
                          <a:effectLst/>
                          <a:latin typeface="Calibri" panose="020F0502020204030204" pitchFamily="34" charset="0"/>
                        </a:rPr>
                        <a:t>585.000,00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100" b="0" i="0" u="none" strike="noStrike">
                          <a:solidFill>
                            <a:srgbClr val="000000"/>
                          </a:solidFill>
                          <a:effectLst/>
                          <a:latin typeface="Calibri" panose="020F0502020204030204" pitchFamily="34" charset="0"/>
                        </a:rPr>
                        <a:t>585.000,00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100" b="0" i="0" u="none" strike="noStrike">
                          <a:solidFill>
                            <a:srgbClr val="000000"/>
                          </a:solidFill>
                          <a:effectLst/>
                          <a:latin typeface="Calibri" panose="020F0502020204030204" pitchFamily="34" charset="0"/>
                        </a:rPr>
                        <a:t>585.000,00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100" b="0" i="0" u="none" strike="noStrike">
                          <a:solidFill>
                            <a:srgbClr val="000000"/>
                          </a:solidFill>
                          <a:effectLst/>
                          <a:latin typeface="Calibri" panose="020F0502020204030204" pitchFamily="34" charset="0"/>
                        </a:rPr>
                        <a:t>585.000,00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100" b="0" i="0" u="none" strike="noStrike">
                          <a:solidFill>
                            <a:srgbClr val="000000"/>
                          </a:solidFill>
                          <a:effectLst/>
                          <a:latin typeface="Calibri" panose="020F0502020204030204" pitchFamily="34" charset="0"/>
                        </a:rPr>
                        <a:t>585.000,00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100" b="0" i="0" u="none" strike="noStrike">
                          <a:solidFill>
                            <a:srgbClr val="000000"/>
                          </a:solidFill>
                          <a:effectLst/>
                          <a:latin typeface="Calibri" panose="020F0502020204030204" pitchFamily="34" charset="0"/>
                        </a:rPr>
                        <a:t>270.000,00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100" b="0" i="0" u="none" strike="noStrike">
                          <a:solidFill>
                            <a:srgbClr val="000000"/>
                          </a:solidFill>
                          <a:effectLst/>
                          <a:latin typeface="Calibri" panose="020F0502020204030204" pitchFamily="34" charset="0"/>
                        </a:rPr>
                        <a:t>3.330.000,00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sl-SI"/>
                    </a:p>
                  </a:txBody>
                  <a:tcPr/>
                </a:tc>
                <a:extLst>
                  <a:ext uri="{0D108BD9-81ED-4DB2-BD59-A6C34878D82A}">
                    <a16:rowId xmlns:a16="http://schemas.microsoft.com/office/drawing/2014/main" val="3918751764"/>
                  </a:ext>
                </a:extLst>
              </a:tr>
              <a:tr h="439588">
                <a:tc>
                  <a:txBody>
                    <a:bodyPr/>
                    <a:lstStyle/>
                    <a:p>
                      <a:pPr algn="ctr" fontAlgn="b"/>
                      <a:r>
                        <a:rPr lang="sl-SI" sz="1100" b="0" i="0" u="none" strike="noStrike">
                          <a:solidFill>
                            <a:srgbClr val="000000"/>
                          </a:solidFill>
                          <a:effectLst/>
                          <a:latin typeface="Calibri" panose="020F0502020204030204" pitchFamily="34" charset="0"/>
                        </a:rPr>
                        <a:t>ESS+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100" b="0" i="0" u="none" strike="noStrike">
                          <a:solidFill>
                            <a:srgbClr val="000000"/>
                          </a:solidFill>
                          <a:effectLst/>
                          <a:latin typeface="Calibri" panose="020F0502020204030204" pitchFamily="34" charset="0"/>
                        </a:rPr>
                        <a:t>ZAHOD</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100" b="0" i="0" u="none" strike="noStrike">
                          <a:solidFill>
                            <a:srgbClr val="000000"/>
                          </a:solidFill>
                          <a:effectLst/>
                          <a:latin typeface="Calibri" panose="020F0502020204030204" pitchFamily="34" charset="0"/>
                        </a:rPr>
                        <a:t>EU</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100" b="0" i="0" u="none" strike="noStrike">
                          <a:solidFill>
                            <a:srgbClr val="000000"/>
                          </a:solidFill>
                          <a:effectLst/>
                          <a:latin typeface="Calibri" panose="020F0502020204030204" pitchFamily="34" charset="0"/>
                        </a:rPr>
                        <a:t>240.000,00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100" b="0" i="0" u="none" strike="noStrike">
                          <a:solidFill>
                            <a:srgbClr val="000000"/>
                          </a:solidFill>
                          <a:effectLst/>
                          <a:latin typeface="Calibri" panose="020F0502020204030204" pitchFamily="34" charset="0"/>
                        </a:rPr>
                        <a:t>1.040.000,00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100" b="0" i="0" u="none" strike="noStrike">
                          <a:solidFill>
                            <a:srgbClr val="000000"/>
                          </a:solidFill>
                          <a:effectLst/>
                          <a:latin typeface="Calibri" panose="020F0502020204030204" pitchFamily="34" charset="0"/>
                        </a:rPr>
                        <a:t>1.040.000,00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100" b="0" i="0" u="none" strike="noStrike">
                          <a:solidFill>
                            <a:srgbClr val="000000"/>
                          </a:solidFill>
                          <a:effectLst/>
                          <a:latin typeface="Calibri" panose="020F0502020204030204" pitchFamily="34" charset="0"/>
                        </a:rPr>
                        <a:t>1.040.000,00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100" b="0" i="0" u="none" strike="noStrike">
                          <a:solidFill>
                            <a:srgbClr val="000000"/>
                          </a:solidFill>
                          <a:effectLst/>
                          <a:latin typeface="Calibri" panose="020F0502020204030204" pitchFamily="34" charset="0"/>
                        </a:rPr>
                        <a:t>1.040.000,00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100" b="0" i="0" u="none" strike="noStrike">
                          <a:solidFill>
                            <a:srgbClr val="000000"/>
                          </a:solidFill>
                          <a:effectLst/>
                          <a:latin typeface="Calibri" panose="020F0502020204030204" pitchFamily="34" charset="0"/>
                        </a:rPr>
                        <a:t>1.040.000,00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100" b="0" i="0" u="none" strike="noStrike">
                          <a:solidFill>
                            <a:srgbClr val="000000"/>
                          </a:solidFill>
                          <a:effectLst/>
                          <a:latin typeface="Calibri" panose="020F0502020204030204" pitchFamily="34" charset="0"/>
                        </a:rPr>
                        <a:t>480.000,00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100" b="0" i="0" u="none" strike="noStrike">
                          <a:solidFill>
                            <a:srgbClr val="000000"/>
                          </a:solidFill>
                          <a:effectLst/>
                          <a:latin typeface="Calibri" panose="020F0502020204030204" pitchFamily="34" charset="0"/>
                        </a:rPr>
                        <a:t>5.920.000,00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sl-SI" sz="1100" b="0" i="0" u="none" strike="noStrike">
                          <a:solidFill>
                            <a:srgbClr val="000000"/>
                          </a:solidFill>
                          <a:effectLst/>
                          <a:latin typeface="Calibri" panose="020F0502020204030204" pitchFamily="34" charset="0"/>
                        </a:rPr>
                        <a:t>14.800.000,00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3546532"/>
                  </a:ext>
                </a:extLst>
              </a:tr>
              <a:tr h="439588">
                <a:tc>
                  <a:txBody>
                    <a:bodyPr/>
                    <a:lstStyle/>
                    <a:p>
                      <a:pPr algn="ctr" fontAlgn="b"/>
                      <a:r>
                        <a:rPr lang="sl-SI" sz="1100" b="0" i="0" u="none" strike="noStrike">
                          <a:solidFill>
                            <a:srgbClr val="000000"/>
                          </a:solidFill>
                          <a:effectLst/>
                          <a:latin typeface="Calibri" panose="020F0502020204030204" pitchFamily="34" charset="0"/>
                        </a:rPr>
                        <a:t>ESS+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100" b="0" i="0" u="none" strike="noStrike">
                          <a:solidFill>
                            <a:srgbClr val="000000"/>
                          </a:solidFill>
                          <a:effectLst/>
                          <a:latin typeface="Calibri" panose="020F0502020204030204" pitchFamily="34" charset="0"/>
                        </a:rPr>
                        <a:t>ZAHOD</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100" b="0" i="0" u="none" strike="noStrike">
                          <a:solidFill>
                            <a:srgbClr val="000000"/>
                          </a:solidFill>
                          <a:effectLst/>
                          <a:latin typeface="Calibri" panose="020F0502020204030204" pitchFamily="34" charset="0"/>
                        </a:rPr>
                        <a:t>SI</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100" b="0" i="0" u="none" strike="noStrike">
                          <a:solidFill>
                            <a:srgbClr val="000000"/>
                          </a:solidFill>
                          <a:effectLst/>
                          <a:latin typeface="Calibri" panose="020F0502020204030204" pitchFamily="34" charset="0"/>
                        </a:rPr>
                        <a:t>360.000,00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100" b="0" i="0" u="none" strike="noStrike">
                          <a:solidFill>
                            <a:srgbClr val="000000"/>
                          </a:solidFill>
                          <a:effectLst/>
                          <a:latin typeface="Calibri" panose="020F0502020204030204" pitchFamily="34" charset="0"/>
                        </a:rPr>
                        <a:t>1.560.000,00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100" b="0" i="0" u="none" strike="noStrike">
                          <a:solidFill>
                            <a:srgbClr val="000000"/>
                          </a:solidFill>
                          <a:effectLst/>
                          <a:latin typeface="Calibri" panose="020F0502020204030204" pitchFamily="34" charset="0"/>
                        </a:rPr>
                        <a:t>1.560.000,00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100" b="0" i="0" u="none" strike="noStrike">
                          <a:solidFill>
                            <a:srgbClr val="000000"/>
                          </a:solidFill>
                          <a:effectLst/>
                          <a:latin typeface="Calibri" panose="020F0502020204030204" pitchFamily="34" charset="0"/>
                        </a:rPr>
                        <a:t>1.560.000,00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100" b="0" i="0" u="none" strike="noStrike">
                          <a:solidFill>
                            <a:srgbClr val="000000"/>
                          </a:solidFill>
                          <a:effectLst/>
                          <a:latin typeface="Calibri" panose="020F0502020204030204" pitchFamily="34" charset="0"/>
                        </a:rPr>
                        <a:t>1.560.000,00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100" b="0" i="0" u="none" strike="noStrike">
                          <a:solidFill>
                            <a:srgbClr val="000000"/>
                          </a:solidFill>
                          <a:effectLst/>
                          <a:latin typeface="Calibri" panose="020F0502020204030204" pitchFamily="34" charset="0"/>
                        </a:rPr>
                        <a:t>1.560.000,00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100" b="0" i="0" u="none" strike="noStrike">
                          <a:solidFill>
                            <a:srgbClr val="000000"/>
                          </a:solidFill>
                          <a:effectLst/>
                          <a:latin typeface="Calibri" panose="020F0502020204030204" pitchFamily="34" charset="0"/>
                        </a:rPr>
                        <a:t>720.000,00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100" b="0" i="0" u="none" strike="noStrike" dirty="0">
                          <a:solidFill>
                            <a:srgbClr val="000000"/>
                          </a:solidFill>
                          <a:effectLst/>
                          <a:latin typeface="Calibri" panose="020F0502020204030204" pitchFamily="34" charset="0"/>
                        </a:rPr>
                        <a:t>8.880.000,00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sl-SI"/>
                    </a:p>
                  </a:txBody>
                  <a:tcPr/>
                </a:tc>
                <a:extLst>
                  <a:ext uri="{0D108BD9-81ED-4DB2-BD59-A6C34878D82A}">
                    <a16:rowId xmlns:a16="http://schemas.microsoft.com/office/drawing/2014/main" val="3625038693"/>
                  </a:ext>
                </a:extLst>
              </a:tr>
            </a:tbl>
          </a:graphicData>
        </a:graphic>
      </p:graphicFrame>
    </p:spTree>
    <p:extLst>
      <p:ext uri="{BB962C8B-B14F-4D97-AF65-F5344CB8AC3E}">
        <p14:creationId xmlns:p14="http://schemas.microsoft.com/office/powerpoint/2010/main" val="20861736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značba mesta vsebine 9">
            <a:extLst>
              <a:ext uri="{FF2B5EF4-FFF2-40B4-BE49-F238E27FC236}">
                <a16:creationId xmlns:a16="http://schemas.microsoft.com/office/drawing/2014/main" id="{067F96E1-2497-4455-8663-139DEAC103C7}"/>
              </a:ext>
            </a:extLst>
          </p:cNvPr>
          <p:cNvSpPr>
            <a:spLocks noGrp="1"/>
          </p:cNvSpPr>
          <p:nvPr>
            <p:ph idx="1"/>
          </p:nvPr>
        </p:nvSpPr>
        <p:spPr>
          <a:xfrm>
            <a:off x="448056" y="1401312"/>
            <a:ext cx="10515600" cy="4876729"/>
          </a:xfrm>
        </p:spPr>
        <p:txBody>
          <a:bodyPr>
            <a:normAutofit/>
          </a:bodyPr>
          <a:lstStyle/>
          <a:p>
            <a:pPr marL="0" indent="0" algn="just">
              <a:buNone/>
            </a:pPr>
            <a:r>
              <a:rPr lang="sl-SI" sz="1800" dirty="0">
                <a:effectLst/>
                <a:latin typeface="Arial" panose="020B0604020202020204" pitchFamily="34" charset="0"/>
                <a:ea typeface="Times New Roman" panose="02020603050405020304" pitchFamily="18" charset="0"/>
              </a:rPr>
              <a:t>Okvirna načrtovana sredstva za KRVS po letih</a:t>
            </a:r>
          </a:p>
          <a:p>
            <a:pPr marL="0" indent="0" algn="just">
              <a:buNone/>
            </a:pPr>
            <a:endParaRPr lang="sl-SI" sz="1800" dirty="0">
              <a:latin typeface="Arial" panose="020B0604020202020204" pitchFamily="34" charset="0"/>
              <a:ea typeface="Times New Roman" panose="02020603050405020304" pitchFamily="18" charset="0"/>
            </a:endParaRPr>
          </a:p>
          <a:p>
            <a:pPr marL="0" indent="0" algn="just">
              <a:buNone/>
            </a:pPr>
            <a:endParaRPr lang="sl-SI" sz="1800" dirty="0">
              <a:effectLst/>
              <a:latin typeface="Arial" panose="020B0604020202020204" pitchFamily="34" charset="0"/>
              <a:ea typeface="Times New Roman" panose="02020603050405020304" pitchFamily="18" charset="0"/>
            </a:endParaRPr>
          </a:p>
          <a:p>
            <a:pPr marL="0" indent="0" algn="just">
              <a:buNone/>
            </a:pPr>
            <a:endParaRPr lang="sl-SI" sz="1800" dirty="0">
              <a:effectLst/>
              <a:latin typeface="Arial" panose="020B0604020202020204" pitchFamily="34" charset="0"/>
              <a:ea typeface="Times New Roman" panose="02020603050405020304" pitchFamily="18" charset="0"/>
            </a:endParaRPr>
          </a:p>
          <a:p>
            <a:pPr marL="0" indent="0" algn="just">
              <a:buNone/>
            </a:pPr>
            <a:endParaRPr lang="sl-SI" sz="1800" dirty="0">
              <a:latin typeface="Arial" panose="020B0604020202020204" pitchFamily="34" charset="0"/>
              <a:cs typeface="Calibri" panose="020F0502020204030204" pitchFamily="34" charset="0"/>
            </a:endParaRPr>
          </a:p>
          <a:p>
            <a:pPr marL="0" indent="0" algn="just">
              <a:buNone/>
            </a:pPr>
            <a:endParaRPr lang="sl-SI" sz="2000" dirty="0">
              <a:latin typeface="Calibri" panose="020F0502020204030204" pitchFamily="34" charset="0"/>
              <a:cs typeface="Calibri" panose="020F0502020204030204" pitchFamily="34" charset="0"/>
            </a:endParaRPr>
          </a:p>
        </p:txBody>
      </p:sp>
      <p:pic>
        <p:nvPicPr>
          <p:cNvPr id="11" name="Slika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8389" y="446687"/>
            <a:ext cx="3852909" cy="808321"/>
          </a:xfrm>
          <a:prstGeom prst="rect">
            <a:avLst/>
          </a:prstGeom>
        </p:spPr>
      </p:pic>
      <p:pic>
        <p:nvPicPr>
          <p:cNvPr id="1028" name="Picture 4" descr="Logo image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479418"/>
            <a:ext cx="1504335" cy="739420"/>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aphicFrame>
        <p:nvGraphicFramePr>
          <p:cNvPr id="2" name="Tabela 1">
            <a:extLst>
              <a:ext uri="{FF2B5EF4-FFF2-40B4-BE49-F238E27FC236}">
                <a16:creationId xmlns:a16="http://schemas.microsoft.com/office/drawing/2014/main" id="{EA315B78-368E-CAD1-08BA-D2C2A1779874}"/>
              </a:ext>
            </a:extLst>
          </p:cNvPr>
          <p:cNvGraphicFramePr>
            <a:graphicFrameLocks noGrp="1"/>
          </p:cNvGraphicFramePr>
          <p:nvPr>
            <p:extLst>
              <p:ext uri="{D42A27DB-BD31-4B8C-83A1-F6EECF244321}">
                <p14:modId xmlns:p14="http://schemas.microsoft.com/office/powerpoint/2010/main" val="2517189674"/>
              </p:ext>
            </p:extLst>
          </p:nvPr>
        </p:nvGraphicFramePr>
        <p:xfrm>
          <a:off x="2332853" y="1825624"/>
          <a:ext cx="7526294" cy="4351341"/>
        </p:xfrm>
        <a:graphic>
          <a:graphicData uri="http://schemas.openxmlformats.org/drawingml/2006/table">
            <a:tbl>
              <a:tblPr/>
              <a:tblGrid>
                <a:gridCol w="969775">
                  <a:extLst>
                    <a:ext uri="{9D8B030D-6E8A-4147-A177-3AD203B41FA5}">
                      <a16:colId xmlns:a16="http://schemas.microsoft.com/office/drawing/2014/main" val="2999425566"/>
                    </a:ext>
                  </a:extLst>
                </a:gridCol>
                <a:gridCol w="748413">
                  <a:extLst>
                    <a:ext uri="{9D8B030D-6E8A-4147-A177-3AD203B41FA5}">
                      <a16:colId xmlns:a16="http://schemas.microsoft.com/office/drawing/2014/main" val="761252501"/>
                    </a:ext>
                  </a:extLst>
                </a:gridCol>
                <a:gridCol w="748413">
                  <a:extLst>
                    <a:ext uri="{9D8B030D-6E8A-4147-A177-3AD203B41FA5}">
                      <a16:colId xmlns:a16="http://schemas.microsoft.com/office/drawing/2014/main" val="4188643222"/>
                    </a:ext>
                  </a:extLst>
                </a:gridCol>
                <a:gridCol w="832741">
                  <a:extLst>
                    <a:ext uri="{9D8B030D-6E8A-4147-A177-3AD203B41FA5}">
                      <a16:colId xmlns:a16="http://schemas.microsoft.com/office/drawing/2014/main" val="2534641434"/>
                    </a:ext>
                  </a:extLst>
                </a:gridCol>
                <a:gridCol w="832741">
                  <a:extLst>
                    <a:ext uri="{9D8B030D-6E8A-4147-A177-3AD203B41FA5}">
                      <a16:colId xmlns:a16="http://schemas.microsoft.com/office/drawing/2014/main" val="3058551529"/>
                    </a:ext>
                  </a:extLst>
                </a:gridCol>
                <a:gridCol w="832741">
                  <a:extLst>
                    <a:ext uri="{9D8B030D-6E8A-4147-A177-3AD203B41FA5}">
                      <a16:colId xmlns:a16="http://schemas.microsoft.com/office/drawing/2014/main" val="3483593579"/>
                    </a:ext>
                  </a:extLst>
                </a:gridCol>
                <a:gridCol w="832741">
                  <a:extLst>
                    <a:ext uri="{9D8B030D-6E8A-4147-A177-3AD203B41FA5}">
                      <a16:colId xmlns:a16="http://schemas.microsoft.com/office/drawing/2014/main" val="4021492964"/>
                    </a:ext>
                  </a:extLst>
                </a:gridCol>
                <a:gridCol w="832741">
                  <a:extLst>
                    <a:ext uri="{9D8B030D-6E8A-4147-A177-3AD203B41FA5}">
                      <a16:colId xmlns:a16="http://schemas.microsoft.com/office/drawing/2014/main" val="1156832954"/>
                    </a:ext>
                  </a:extLst>
                </a:gridCol>
                <a:gridCol w="895988">
                  <a:extLst>
                    <a:ext uri="{9D8B030D-6E8A-4147-A177-3AD203B41FA5}">
                      <a16:colId xmlns:a16="http://schemas.microsoft.com/office/drawing/2014/main" val="348506370"/>
                    </a:ext>
                  </a:extLst>
                </a:gridCol>
              </a:tblGrid>
              <a:tr h="151791">
                <a:tc>
                  <a:txBody>
                    <a:bodyPr/>
                    <a:lstStyle/>
                    <a:p>
                      <a:pPr algn="l" fontAlgn="b"/>
                      <a:r>
                        <a:rPr lang="sl-SI" sz="800" b="1" i="0" u="none" strike="noStrike">
                          <a:solidFill>
                            <a:srgbClr val="000000"/>
                          </a:solidFill>
                          <a:effectLst/>
                          <a:latin typeface="Arial" panose="020B0604020202020204" pitchFamily="34" charset="0"/>
                        </a:rPr>
                        <a:t>Statistična regija</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l" fontAlgn="b"/>
                      <a:r>
                        <a:rPr lang="sl-SI" sz="800" b="1" i="0" u="none" strike="noStrike">
                          <a:solidFill>
                            <a:srgbClr val="000000"/>
                          </a:solidFill>
                          <a:effectLst/>
                          <a:latin typeface="Arial" panose="020B0604020202020204" pitchFamily="34" charset="0"/>
                        </a:rPr>
                        <a:t>Leto 2023</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l" fontAlgn="b"/>
                      <a:r>
                        <a:rPr lang="sl-SI" sz="800" b="1" i="0" u="none" strike="noStrike">
                          <a:solidFill>
                            <a:srgbClr val="000000"/>
                          </a:solidFill>
                          <a:effectLst/>
                          <a:latin typeface="Arial" panose="020B0604020202020204" pitchFamily="34" charset="0"/>
                        </a:rPr>
                        <a:t>Leto 2024</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l" fontAlgn="b"/>
                      <a:r>
                        <a:rPr lang="sl-SI" sz="800" b="1" i="0" u="none" strike="noStrike">
                          <a:solidFill>
                            <a:srgbClr val="000000"/>
                          </a:solidFill>
                          <a:effectLst/>
                          <a:latin typeface="Arial" panose="020B0604020202020204" pitchFamily="34" charset="0"/>
                        </a:rPr>
                        <a:t>Leto 2025</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l" fontAlgn="b"/>
                      <a:r>
                        <a:rPr lang="sl-SI" sz="800" b="1" i="0" u="none" strike="noStrike">
                          <a:solidFill>
                            <a:srgbClr val="000000"/>
                          </a:solidFill>
                          <a:effectLst/>
                          <a:latin typeface="Arial" panose="020B0604020202020204" pitchFamily="34" charset="0"/>
                        </a:rPr>
                        <a:t>Leto 2026</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l" fontAlgn="b"/>
                      <a:r>
                        <a:rPr lang="sl-SI" sz="800" b="1" i="0" u="none" strike="noStrike">
                          <a:solidFill>
                            <a:srgbClr val="000000"/>
                          </a:solidFill>
                          <a:effectLst/>
                          <a:latin typeface="Arial" panose="020B0604020202020204" pitchFamily="34" charset="0"/>
                        </a:rPr>
                        <a:t>Leto 2027</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l" fontAlgn="b"/>
                      <a:r>
                        <a:rPr lang="sl-SI" sz="800" b="1" i="0" u="none" strike="noStrike">
                          <a:solidFill>
                            <a:srgbClr val="000000"/>
                          </a:solidFill>
                          <a:effectLst/>
                          <a:latin typeface="Arial" panose="020B0604020202020204" pitchFamily="34" charset="0"/>
                        </a:rPr>
                        <a:t>Leto 2028</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l" fontAlgn="b"/>
                      <a:r>
                        <a:rPr lang="sl-SI" sz="800" b="1" i="0" u="none" strike="noStrike">
                          <a:solidFill>
                            <a:srgbClr val="000000"/>
                          </a:solidFill>
                          <a:effectLst/>
                          <a:latin typeface="Arial" panose="020B0604020202020204" pitchFamily="34" charset="0"/>
                        </a:rPr>
                        <a:t>Leto 2029</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l" fontAlgn="b"/>
                      <a:r>
                        <a:rPr lang="sl-SI" sz="800" b="1" i="0" u="none" strike="noStrike">
                          <a:solidFill>
                            <a:srgbClr val="000000"/>
                          </a:solidFill>
                          <a:effectLst/>
                          <a:latin typeface="Arial" panose="020B0604020202020204" pitchFamily="34" charset="0"/>
                        </a:rPr>
                        <a:t>Skupaj</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187844983"/>
                  </a:ext>
                </a:extLst>
              </a:tr>
              <a:tr h="151791">
                <a:tc>
                  <a:txBody>
                    <a:bodyPr/>
                    <a:lstStyle/>
                    <a:p>
                      <a:pPr algn="l" fontAlgn="ctr"/>
                      <a:r>
                        <a:rPr lang="sl-SI" sz="800" b="1" i="0" u="none" strike="noStrike" dirty="0">
                          <a:solidFill>
                            <a:srgbClr val="000000"/>
                          </a:solidFill>
                          <a:effectLst/>
                          <a:latin typeface="Arial" panose="020B0604020202020204" pitchFamily="34" charset="0"/>
                        </a:rPr>
                        <a:t>Podravska</a:t>
                      </a:r>
                    </a:p>
                  </a:txBody>
                  <a:tcPr marL="6325" marR="6325" marT="6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b"/>
                      <a:r>
                        <a:rPr lang="sl-SI" sz="800" b="1" i="0" u="none" strike="noStrike">
                          <a:solidFill>
                            <a:srgbClr val="000000"/>
                          </a:solidFill>
                          <a:effectLst/>
                          <a:latin typeface="Arial" panose="020B0604020202020204" pitchFamily="34" charset="0"/>
                        </a:rPr>
                        <a:t>  211.771,20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b"/>
                      <a:r>
                        <a:rPr lang="sl-SI" sz="800" b="1" i="0" u="none" strike="noStrike">
                          <a:solidFill>
                            <a:srgbClr val="000000"/>
                          </a:solidFill>
                          <a:effectLst/>
                          <a:latin typeface="Arial" panose="020B0604020202020204" pitchFamily="34" charset="0"/>
                        </a:rPr>
                        <a:t>  917.675,20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b"/>
                      <a:r>
                        <a:rPr lang="sl-SI" sz="800" b="1" i="0" u="none" strike="noStrike">
                          <a:solidFill>
                            <a:srgbClr val="000000"/>
                          </a:solidFill>
                          <a:effectLst/>
                          <a:latin typeface="Arial" panose="020B0604020202020204" pitchFamily="34" charset="0"/>
                        </a:rPr>
                        <a:t>     917.675,20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b"/>
                      <a:r>
                        <a:rPr lang="sl-SI" sz="800" b="1" i="0" u="none" strike="noStrike">
                          <a:solidFill>
                            <a:srgbClr val="000000"/>
                          </a:solidFill>
                          <a:effectLst/>
                          <a:latin typeface="Arial" panose="020B0604020202020204" pitchFamily="34" charset="0"/>
                        </a:rPr>
                        <a:t>     917.675,20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b"/>
                      <a:r>
                        <a:rPr lang="sl-SI" sz="800" b="1" i="0" u="none" strike="noStrike">
                          <a:solidFill>
                            <a:srgbClr val="000000"/>
                          </a:solidFill>
                          <a:effectLst/>
                          <a:latin typeface="Arial" panose="020B0604020202020204" pitchFamily="34" charset="0"/>
                        </a:rPr>
                        <a:t>     917.675,20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b"/>
                      <a:r>
                        <a:rPr lang="sl-SI" sz="800" b="1" i="0" u="none" strike="noStrike">
                          <a:solidFill>
                            <a:srgbClr val="000000"/>
                          </a:solidFill>
                          <a:effectLst/>
                          <a:latin typeface="Arial" panose="020B0604020202020204" pitchFamily="34" charset="0"/>
                        </a:rPr>
                        <a:t>     917.675,20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b"/>
                      <a:r>
                        <a:rPr lang="sl-SI" sz="800" b="1" i="0" u="none" strike="noStrike">
                          <a:solidFill>
                            <a:srgbClr val="000000"/>
                          </a:solidFill>
                          <a:effectLst/>
                          <a:latin typeface="Arial" panose="020B0604020202020204" pitchFamily="34" charset="0"/>
                        </a:rPr>
                        <a:t>     423.542,40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b"/>
                      <a:r>
                        <a:rPr lang="sl-SI" sz="800" b="1" i="0" u="none" strike="noStrike">
                          <a:solidFill>
                            <a:srgbClr val="000000"/>
                          </a:solidFill>
                          <a:effectLst/>
                          <a:latin typeface="Arial" panose="020B0604020202020204" pitchFamily="34" charset="0"/>
                        </a:rPr>
                        <a:t>    5.223.689,61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4018953321"/>
                  </a:ext>
                </a:extLst>
              </a:tr>
              <a:tr h="151791">
                <a:tc>
                  <a:txBody>
                    <a:bodyPr/>
                    <a:lstStyle/>
                    <a:p>
                      <a:pPr algn="l" fontAlgn="ctr"/>
                      <a:r>
                        <a:rPr lang="sl-SI" sz="800" b="0" i="0" u="none" strike="noStrike">
                          <a:solidFill>
                            <a:srgbClr val="000000"/>
                          </a:solidFill>
                          <a:effectLst/>
                          <a:latin typeface="Arial" panose="020B0604020202020204" pitchFamily="34" charset="0"/>
                        </a:rPr>
                        <a:t>EU (85 %)</a:t>
                      </a:r>
                    </a:p>
                  </a:txBody>
                  <a:tcPr marL="6325" marR="6325" marT="6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180.005,52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780.023,92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780.023,92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780.023,92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780.023,92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780.023,92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360.011,04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4.440.136,17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8704829"/>
                  </a:ext>
                </a:extLst>
              </a:tr>
              <a:tr h="151791">
                <a:tc>
                  <a:txBody>
                    <a:bodyPr/>
                    <a:lstStyle/>
                    <a:p>
                      <a:pPr algn="l" fontAlgn="ctr"/>
                      <a:r>
                        <a:rPr lang="sl-SI" sz="800" b="0" i="0" u="none" strike="noStrike">
                          <a:solidFill>
                            <a:srgbClr val="000000"/>
                          </a:solidFill>
                          <a:effectLst/>
                          <a:latin typeface="Arial" panose="020B0604020202020204" pitchFamily="34" charset="0"/>
                        </a:rPr>
                        <a:t>SLO (15 %)</a:t>
                      </a:r>
                    </a:p>
                  </a:txBody>
                  <a:tcPr marL="6325" marR="6325" marT="6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31.765,68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137.651,28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137.651,28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137.651,28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137.651,28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137.651,28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63.531,36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783.553,44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14051533"/>
                  </a:ext>
                </a:extLst>
              </a:tr>
              <a:tr h="151791">
                <a:tc>
                  <a:txBody>
                    <a:bodyPr/>
                    <a:lstStyle/>
                    <a:p>
                      <a:pPr algn="l" fontAlgn="ctr"/>
                      <a:r>
                        <a:rPr lang="sl-SI" sz="800" b="1" i="0" u="none" strike="noStrike">
                          <a:solidFill>
                            <a:srgbClr val="000000"/>
                          </a:solidFill>
                          <a:effectLst/>
                          <a:latin typeface="Arial" panose="020B0604020202020204" pitchFamily="34" charset="0"/>
                        </a:rPr>
                        <a:t>Savinjska</a:t>
                      </a:r>
                    </a:p>
                  </a:txBody>
                  <a:tcPr marL="6325" marR="6325" marT="6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b"/>
                      <a:r>
                        <a:rPr lang="sl-SI" sz="800" b="1" i="0" u="none" strike="noStrike">
                          <a:solidFill>
                            <a:srgbClr val="000000"/>
                          </a:solidFill>
                          <a:effectLst/>
                          <a:latin typeface="Arial" panose="020B0604020202020204" pitchFamily="34" charset="0"/>
                        </a:rPr>
                        <a:t>  211.771,20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b"/>
                      <a:r>
                        <a:rPr lang="sl-SI" sz="800" b="1" i="0" u="none" strike="noStrike">
                          <a:solidFill>
                            <a:srgbClr val="000000"/>
                          </a:solidFill>
                          <a:effectLst/>
                          <a:latin typeface="Arial" panose="020B0604020202020204" pitchFamily="34" charset="0"/>
                        </a:rPr>
                        <a:t>  917.675,20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b"/>
                      <a:r>
                        <a:rPr lang="sl-SI" sz="800" b="1" i="0" u="none" strike="noStrike">
                          <a:solidFill>
                            <a:srgbClr val="000000"/>
                          </a:solidFill>
                          <a:effectLst/>
                          <a:latin typeface="Arial" panose="020B0604020202020204" pitchFamily="34" charset="0"/>
                        </a:rPr>
                        <a:t>     917.675,20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b"/>
                      <a:r>
                        <a:rPr lang="sl-SI" sz="800" b="1" i="0" u="none" strike="noStrike">
                          <a:solidFill>
                            <a:srgbClr val="000000"/>
                          </a:solidFill>
                          <a:effectLst/>
                          <a:latin typeface="Arial" panose="020B0604020202020204" pitchFamily="34" charset="0"/>
                        </a:rPr>
                        <a:t>     917.675,20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b"/>
                      <a:r>
                        <a:rPr lang="sl-SI" sz="800" b="1" i="0" u="none" strike="noStrike">
                          <a:solidFill>
                            <a:srgbClr val="000000"/>
                          </a:solidFill>
                          <a:effectLst/>
                          <a:latin typeface="Arial" panose="020B0604020202020204" pitchFamily="34" charset="0"/>
                        </a:rPr>
                        <a:t>     917.675,20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b"/>
                      <a:r>
                        <a:rPr lang="sl-SI" sz="800" b="1" i="0" u="none" strike="noStrike">
                          <a:solidFill>
                            <a:srgbClr val="000000"/>
                          </a:solidFill>
                          <a:effectLst/>
                          <a:latin typeface="Arial" panose="020B0604020202020204" pitchFamily="34" charset="0"/>
                        </a:rPr>
                        <a:t>     917.675,20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b"/>
                      <a:r>
                        <a:rPr lang="sl-SI" sz="800" b="1" i="0" u="none" strike="noStrike">
                          <a:solidFill>
                            <a:srgbClr val="000000"/>
                          </a:solidFill>
                          <a:effectLst/>
                          <a:latin typeface="Arial" panose="020B0604020202020204" pitchFamily="34" charset="0"/>
                        </a:rPr>
                        <a:t>     423.542,40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b"/>
                      <a:r>
                        <a:rPr lang="sl-SI" sz="800" b="1" i="0" u="none" strike="noStrike">
                          <a:solidFill>
                            <a:srgbClr val="000000"/>
                          </a:solidFill>
                          <a:effectLst/>
                          <a:latin typeface="Arial" panose="020B0604020202020204" pitchFamily="34" charset="0"/>
                        </a:rPr>
                        <a:t>    5.223.689,61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155844481"/>
                  </a:ext>
                </a:extLst>
              </a:tr>
              <a:tr h="151791">
                <a:tc>
                  <a:txBody>
                    <a:bodyPr/>
                    <a:lstStyle/>
                    <a:p>
                      <a:pPr algn="l" fontAlgn="ctr"/>
                      <a:r>
                        <a:rPr lang="sl-SI" sz="800" b="0" i="0" u="none" strike="noStrike">
                          <a:solidFill>
                            <a:srgbClr val="000000"/>
                          </a:solidFill>
                          <a:effectLst/>
                          <a:latin typeface="Arial" panose="020B0604020202020204" pitchFamily="34" charset="0"/>
                        </a:rPr>
                        <a:t>EU (85 %)</a:t>
                      </a:r>
                    </a:p>
                  </a:txBody>
                  <a:tcPr marL="6325" marR="6325" marT="6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180.005,52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780.023,92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780.023,92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780.023,92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780.023,92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780.023,92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360.011,04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4.440.136,17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240580"/>
                  </a:ext>
                </a:extLst>
              </a:tr>
              <a:tr h="151791">
                <a:tc>
                  <a:txBody>
                    <a:bodyPr/>
                    <a:lstStyle/>
                    <a:p>
                      <a:pPr algn="l" fontAlgn="ctr"/>
                      <a:r>
                        <a:rPr lang="sl-SI" sz="800" b="0" i="0" u="none" strike="noStrike">
                          <a:solidFill>
                            <a:srgbClr val="000000"/>
                          </a:solidFill>
                          <a:effectLst/>
                          <a:latin typeface="Arial" panose="020B0604020202020204" pitchFamily="34" charset="0"/>
                        </a:rPr>
                        <a:t>SLO (15 %)</a:t>
                      </a:r>
                    </a:p>
                  </a:txBody>
                  <a:tcPr marL="6325" marR="6325" marT="6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31.765,68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137.651,28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137.651,28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137.651,28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137.651,28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137.651,28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63.531,36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783.553,44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57307828"/>
                  </a:ext>
                </a:extLst>
              </a:tr>
              <a:tr h="278283">
                <a:tc>
                  <a:txBody>
                    <a:bodyPr/>
                    <a:lstStyle/>
                    <a:p>
                      <a:pPr algn="l" fontAlgn="ctr"/>
                      <a:r>
                        <a:rPr lang="sl-SI" sz="800" b="1" i="0" u="none" strike="noStrike" dirty="0">
                          <a:solidFill>
                            <a:srgbClr val="000000"/>
                          </a:solidFill>
                          <a:effectLst/>
                          <a:latin typeface="Arial" panose="020B0604020202020204" pitchFamily="34" charset="0"/>
                        </a:rPr>
                        <a:t>Jugovzhodna Slovenija</a:t>
                      </a:r>
                    </a:p>
                  </a:txBody>
                  <a:tcPr marL="6325" marR="6325" marT="6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b"/>
                      <a:r>
                        <a:rPr lang="sl-SI" sz="800" b="1" i="0" u="none" strike="noStrike" dirty="0">
                          <a:solidFill>
                            <a:srgbClr val="000000"/>
                          </a:solidFill>
                          <a:effectLst/>
                          <a:latin typeface="Arial" panose="020B0604020202020204" pitchFamily="34" charset="0"/>
                        </a:rPr>
                        <a:t>  126.469,87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b"/>
                      <a:r>
                        <a:rPr lang="sl-SI" sz="800" b="1" i="0" u="none" strike="noStrike" dirty="0">
                          <a:solidFill>
                            <a:srgbClr val="000000"/>
                          </a:solidFill>
                          <a:effectLst/>
                          <a:latin typeface="Arial" panose="020B0604020202020204" pitchFamily="34" charset="0"/>
                        </a:rPr>
                        <a:t>  548.036,09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b"/>
                      <a:r>
                        <a:rPr lang="sl-SI" sz="800" b="1" i="0" u="none" strike="noStrike">
                          <a:solidFill>
                            <a:srgbClr val="000000"/>
                          </a:solidFill>
                          <a:effectLst/>
                          <a:latin typeface="Arial" panose="020B0604020202020204" pitchFamily="34" charset="0"/>
                        </a:rPr>
                        <a:t>     548.036,09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b"/>
                      <a:r>
                        <a:rPr lang="sl-SI" sz="800" b="1" i="0" u="none" strike="noStrike">
                          <a:solidFill>
                            <a:srgbClr val="000000"/>
                          </a:solidFill>
                          <a:effectLst/>
                          <a:latin typeface="Arial" panose="020B0604020202020204" pitchFamily="34" charset="0"/>
                        </a:rPr>
                        <a:t>     548.036,09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b"/>
                      <a:r>
                        <a:rPr lang="sl-SI" sz="800" b="1" i="0" u="none" strike="noStrike">
                          <a:solidFill>
                            <a:srgbClr val="000000"/>
                          </a:solidFill>
                          <a:effectLst/>
                          <a:latin typeface="Arial" panose="020B0604020202020204" pitchFamily="34" charset="0"/>
                        </a:rPr>
                        <a:t>     548.036,09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b"/>
                      <a:r>
                        <a:rPr lang="sl-SI" sz="800" b="1" i="0" u="none" strike="noStrike">
                          <a:solidFill>
                            <a:srgbClr val="000000"/>
                          </a:solidFill>
                          <a:effectLst/>
                          <a:latin typeface="Arial" panose="020B0604020202020204" pitchFamily="34" charset="0"/>
                        </a:rPr>
                        <a:t>     548.036,09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b"/>
                      <a:r>
                        <a:rPr lang="sl-SI" sz="800" b="1" i="0" u="none" strike="noStrike">
                          <a:solidFill>
                            <a:srgbClr val="000000"/>
                          </a:solidFill>
                          <a:effectLst/>
                          <a:latin typeface="Arial" panose="020B0604020202020204" pitchFamily="34" charset="0"/>
                        </a:rPr>
                        <a:t>     252.939,73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b"/>
                      <a:r>
                        <a:rPr lang="sl-SI" sz="800" b="1" i="0" u="none" strike="noStrike">
                          <a:solidFill>
                            <a:srgbClr val="000000"/>
                          </a:solidFill>
                          <a:effectLst/>
                          <a:latin typeface="Arial" panose="020B0604020202020204" pitchFamily="34" charset="0"/>
                        </a:rPr>
                        <a:t>    3.119.590,04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788026284"/>
                  </a:ext>
                </a:extLst>
              </a:tr>
              <a:tr h="151791">
                <a:tc>
                  <a:txBody>
                    <a:bodyPr/>
                    <a:lstStyle/>
                    <a:p>
                      <a:pPr algn="l" fontAlgn="ctr"/>
                      <a:r>
                        <a:rPr lang="sl-SI" sz="800" b="0" i="0" u="none" strike="noStrike" dirty="0">
                          <a:solidFill>
                            <a:srgbClr val="000000"/>
                          </a:solidFill>
                          <a:effectLst/>
                          <a:latin typeface="Arial" panose="020B0604020202020204" pitchFamily="34" charset="0"/>
                        </a:rPr>
                        <a:t>EU (85 %)</a:t>
                      </a:r>
                    </a:p>
                  </a:txBody>
                  <a:tcPr marL="6325" marR="6325" marT="6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107.499,39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465.830,67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465.830,67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465.830,67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465.830,67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465.830,67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214.998,77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2.651.651,53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2441500"/>
                  </a:ext>
                </a:extLst>
              </a:tr>
              <a:tr h="151791">
                <a:tc>
                  <a:txBody>
                    <a:bodyPr/>
                    <a:lstStyle/>
                    <a:p>
                      <a:pPr algn="l" fontAlgn="ctr"/>
                      <a:r>
                        <a:rPr lang="sl-SI" sz="800" b="0" i="0" u="none" strike="noStrike">
                          <a:solidFill>
                            <a:srgbClr val="000000"/>
                          </a:solidFill>
                          <a:effectLst/>
                          <a:latin typeface="Arial" panose="020B0604020202020204" pitchFamily="34" charset="0"/>
                        </a:rPr>
                        <a:t>SLO (15 %)</a:t>
                      </a:r>
                    </a:p>
                  </a:txBody>
                  <a:tcPr marL="6325" marR="6325" marT="6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18.970,48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82.205,41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82.205,41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82.205,41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82.205,41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82.205,41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37.940,96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467.938,51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44920911"/>
                  </a:ext>
                </a:extLst>
              </a:tr>
              <a:tr h="151791">
                <a:tc>
                  <a:txBody>
                    <a:bodyPr/>
                    <a:lstStyle/>
                    <a:p>
                      <a:pPr algn="l" fontAlgn="ctr"/>
                      <a:r>
                        <a:rPr lang="sl-SI" sz="800" b="1" i="0" u="none" strike="noStrike">
                          <a:solidFill>
                            <a:srgbClr val="000000"/>
                          </a:solidFill>
                          <a:effectLst/>
                          <a:latin typeface="Arial" panose="020B0604020202020204" pitchFamily="34" charset="0"/>
                        </a:rPr>
                        <a:t>Pomurska</a:t>
                      </a:r>
                    </a:p>
                  </a:txBody>
                  <a:tcPr marL="6325" marR="6325" marT="6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b"/>
                      <a:r>
                        <a:rPr lang="sl-SI" sz="800" b="1" i="0" u="none" strike="noStrike">
                          <a:solidFill>
                            <a:srgbClr val="000000"/>
                          </a:solidFill>
                          <a:effectLst/>
                          <a:latin typeface="Arial" panose="020B0604020202020204" pitchFamily="34" charset="0"/>
                        </a:rPr>
                        <a:t>  126.469,87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a:txBody>
                    <a:bodyPr/>
                    <a:lstStyle/>
                    <a:p>
                      <a:pPr algn="l" fontAlgn="b"/>
                      <a:r>
                        <a:rPr lang="sl-SI" sz="800" b="1" i="0" u="none" strike="noStrike">
                          <a:solidFill>
                            <a:srgbClr val="000000"/>
                          </a:solidFill>
                          <a:effectLst/>
                          <a:latin typeface="Arial" panose="020B0604020202020204" pitchFamily="34" charset="0"/>
                        </a:rPr>
                        <a:t>  548.036,09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a:txBody>
                    <a:bodyPr/>
                    <a:lstStyle/>
                    <a:p>
                      <a:pPr algn="l" fontAlgn="b"/>
                      <a:r>
                        <a:rPr lang="sl-SI" sz="800" b="1" i="0" u="none" strike="noStrike">
                          <a:solidFill>
                            <a:srgbClr val="000000"/>
                          </a:solidFill>
                          <a:effectLst/>
                          <a:latin typeface="Arial" panose="020B0604020202020204" pitchFamily="34" charset="0"/>
                        </a:rPr>
                        <a:t>     548.036,09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a:txBody>
                    <a:bodyPr/>
                    <a:lstStyle/>
                    <a:p>
                      <a:pPr algn="l" fontAlgn="b"/>
                      <a:r>
                        <a:rPr lang="sl-SI" sz="800" b="1" i="0" u="none" strike="noStrike">
                          <a:solidFill>
                            <a:srgbClr val="000000"/>
                          </a:solidFill>
                          <a:effectLst/>
                          <a:latin typeface="Arial" panose="020B0604020202020204" pitchFamily="34" charset="0"/>
                        </a:rPr>
                        <a:t>     548.036,09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a:txBody>
                    <a:bodyPr/>
                    <a:lstStyle/>
                    <a:p>
                      <a:pPr algn="l" fontAlgn="b"/>
                      <a:r>
                        <a:rPr lang="sl-SI" sz="800" b="1" i="0" u="none" strike="noStrike">
                          <a:solidFill>
                            <a:srgbClr val="000000"/>
                          </a:solidFill>
                          <a:effectLst/>
                          <a:latin typeface="Arial" panose="020B0604020202020204" pitchFamily="34" charset="0"/>
                        </a:rPr>
                        <a:t>     548.036,09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a:txBody>
                    <a:bodyPr/>
                    <a:lstStyle/>
                    <a:p>
                      <a:pPr algn="l" fontAlgn="b"/>
                      <a:r>
                        <a:rPr lang="sl-SI" sz="800" b="1" i="0" u="none" strike="noStrike">
                          <a:solidFill>
                            <a:srgbClr val="000000"/>
                          </a:solidFill>
                          <a:effectLst/>
                          <a:latin typeface="Arial" panose="020B0604020202020204" pitchFamily="34" charset="0"/>
                        </a:rPr>
                        <a:t>     548.036,09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a:txBody>
                    <a:bodyPr/>
                    <a:lstStyle/>
                    <a:p>
                      <a:pPr algn="l" fontAlgn="b"/>
                      <a:r>
                        <a:rPr lang="sl-SI" sz="800" b="1" i="0" u="none" strike="noStrike">
                          <a:solidFill>
                            <a:srgbClr val="000000"/>
                          </a:solidFill>
                          <a:effectLst/>
                          <a:latin typeface="Arial" panose="020B0604020202020204" pitchFamily="34" charset="0"/>
                        </a:rPr>
                        <a:t>     252.939,73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a:txBody>
                    <a:bodyPr/>
                    <a:lstStyle/>
                    <a:p>
                      <a:pPr algn="l" fontAlgn="b"/>
                      <a:r>
                        <a:rPr lang="sl-SI" sz="800" b="1" i="0" u="none" strike="noStrike">
                          <a:solidFill>
                            <a:srgbClr val="000000"/>
                          </a:solidFill>
                          <a:effectLst/>
                          <a:latin typeface="Arial" panose="020B0604020202020204" pitchFamily="34" charset="0"/>
                        </a:rPr>
                        <a:t>    3.119.590,06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1841911829"/>
                  </a:ext>
                </a:extLst>
              </a:tr>
              <a:tr h="151791">
                <a:tc>
                  <a:txBody>
                    <a:bodyPr/>
                    <a:lstStyle/>
                    <a:p>
                      <a:pPr algn="l" fontAlgn="ctr"/>
                      <a:r>
                        <a:rPr lang="sl-SI" sz="800" b="0" i="0" u="none" strike="noStrike">
                          <a:solidFill>
                            <a:srgbClr val="000000"/>
                          </a:solidFill>
                          <a:effectLst/>
                          <a:latin typeface="Arial" panose="020B0604020202020204" pitchFamily="34" charset="0"/>
                        </a:rPr>
                        <a:t>EU (85 %)</a:t>
                      </a:r>
                    </a:p>
                  </a:txBody>
                  <a:tcPr marL="6325" marR="6325" marT="6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107.499,39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465.830,68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465.830,68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465.830,68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465.830,68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465.830,68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214.998,77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2.651.651,55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3617250"/>
                  </a:ext>
                </a:extLst>
              </a:tr>
              <a:tr h="151791">
                <a:tc>
                  <a:txBody>
                    <a:bodyPr/>
                    <a:lstStyle/>
                    <a:p>
                      <a:pPr algn="l" fontAlgn="ctr"/>
                      <a:r>
                        <a:rPr lang="sl-SI" sz="800" b="0" i="0" u="none" strike="noStrike">
                          <a:solidFill>
                            <a:srgbClr val="000000"/>
                          </a:solidFill>
                          <a:effectLst/>
                          <a:latin typeface="Arial" panose="020B0604020202020204" pitchFamily="34" charset="0"/>
                        </a:rPr>
                        <a:t>SLO (15 %)</a:t>
                      </a:r>
                    </a:p>
                  </a:txBody>
                  <a:tcPr marL="6325" marR="6325" marT="6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18.970,48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82.205,41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82.205,41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82.205,41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82.205,41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82.205,41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37.940,96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467.938,51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8386146"/>
                  </a:ext>
                </a:extLst>
              </a:tr>
              <a:tr h="151791">
                <a:tc>
                  <a:txBody>
                    <a:bodyPr/>
                    <a:lstStyle/>
                    <a:p>
                      <a:pPr algn="l" fontAlgn="ctr"/>
                      <a:r>
                        <a:rPr lang="sl-SI" sz="800" b="1" i="0" u="none" strike="noStrike">
                          <a:solidFill>
                            <a:srgbClr val="000000"/>
                          </a:solidFill>
                          <a:effectLst/>
                          <a:latin typeface="Arial" panose="020B0604020202020204" pitchFamily="34" charset="0"/>
                        </a:rPr>
                        <a:t>Koroška</a:t>
                      </a:r>
                    </a:p>
                  </a:txBody>
                  <a:tcPr marL="6325" marR="6325" marT="6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b"/>
                      <a:r>
                        <a:rPr lang="sl-SI" sz="800" b="1" i="0" u="none" strike="noStrike">
                          <a:solidFill>
                            <a:srgbClr val="000000"/>
                          </a:solidFill>
                          <a:effectLst/>
                          <a:latin typeface="Arial" panose="020B0604020202020204" pitchFamily="34" charset="0"/>
                        </a:rPr>
                        <a:t>    55.879,47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a:txBody>
                    <a:bodyPr/>
                    <a:lstStyle/>
                    <a:p>
                      <a:pPr algn="l" fontAlgn="b"/>
                      <a:r>
                        <a:rPr lang="sl-SI" sz="800" b="1" i="0" u="none" strike="noStrike">
                          <a:solidFill>
                            <a:srgbClr val="000000"/>
                          </a:solidFill>
                          <a:effectLst/>
                          <a:latin typeface="Arial" panose="020B0604020202020204" pitchFamily="34" charset="0"/>
                        </a:rPr>
                        <a:t>  242.144,35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a:txBody>
                    <a:bodyPr/>
                    <a:lstStyle/>
                    <a:p>
                      <a:pPr algn="l" fontAlgn="b"/>
                      <a:r>
                        <a:rPr lang="sl-SI" sz="800" b="1" i="0" u="none" strike="noStrike">
                          <a:solidFill>
                            <a:srgbClr val="000000"/>
                          </a:solidFill>
                          <a:effectLst/>
                          <a:latin typeface="Arial" panose="020B0604020202020204" pitchFamily="34" charset="0"/>
                        </a:rPr>
                        <a:t>     242.144,35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a:txBody>
                    <a:bodyPr/>
                    <a:lstStyle/>
                    <a:p>
                      <a:pPr algn="l" fontAlgn="b"/>
                      <a:r>
                        <a:rPr lang="sl-SI" sz="800" b="1" i="0" u="none" strike="noStrike">
                          <a:solidFill>
                            <a:srgbClr val="000000"/>
                          </a:solidFill>
                          <a:effectLst/>
                          <a:latin typeface="Arial" panose="020B0604020202020204" pitchFamily="34" charset="0"/>
                        </a:rPr>
                        <a:t>     242.144,35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a:txBody>
                    <a:bodyPr/>
                    <a:lstStyle/>
                    <a:p>
                      <a:pPr algn="l" fontAlgn="b"/>
                      <a:r>
                        <a:rPr lang="sl-SI" sz="800" b="1" i="0" u="none" strike="noStrike">
                          <a:solidFill>
                            <a:srgbClr val="000000"/>
                          </a:solidFill>
                          <a:effectLst/>
                          <a:latin typeface="Arial" panose="020B0604020202020204" pitchFamily="34" charset="0"/>
                        </a:rPr>
                        <a:t>     242.144,35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a:txBody>
                    <a:bodyPr/>
                    <a:lstStyle/>
                    <a:p>
                      <a:pPr algn="l" fontAlgn="b"/>
                      <a:r>
                        <a:rPr lang="sl-SI" sz="800" b="1" i="0" u="none" strike="noStrike">
                          <a:solidFill>
                            <a:srgbClr val="000000"/>
                          </a:solidFill>
                          <a:effectLst/>
                          <a:latin typeface="Arial" panose="020B0604020202020204" pitchFamily="34" charset="0"/>
                        </a:rPr>
                        <a:t>     242.144,35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a:txBody>
                    <a:bodyPr/>
                    <a:lstStyle/>
                    <a:p>
                      <a:pPr algn="l" fontAlgn="b"/>
                      <a:r>
                        <a:rPr lang="sl-SI" sz="800" b="1" i="0" u="none" strike="noStrike">
                          <a:solidFill>
                            <a:srgbClr val="000000"/>
                          </a:solidFill>
                          <a:effectLst/>
                          <a:latin typeface="Arial" panose="020B0604020202020204" pitchFamily="34" charset="0"/>
                        </a:rPr>
                        <a:t>     111.758,93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a:txBody>
                    <a:bodyPr/>
                    <a:lstStyle/>
                    <a:p>
                      <a:pPr algn="l" fontAlgn="b"/>
                      <a:r>
                        <a:rPr lang="sl-SI" sz="800" b="1" i="0" u="none" strike="noStrike">
                          <a:solidFill>
                            <a:srgbClr val="000000"/>
                          </a:solidFill>
                          <a:effectLst/>
                          <a:latin typeface="Arial" panose="020B0604020202020204" pitchFamily="34" charset="0"/>
                        </a:rPr>
                        <a:t>    1.378.360,17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3007179149"/>
                  </a:ext>
                </a:extLst>
              </a:tr>
              <a:tr h="151791">
                <a:tc>
                  <a:txBody>
                    <a:bodyPr/>
                    <a:lstStyle/>
                    <a:p>
                      <a:pPr algn="l" fontAlgn="ctr"/>
                      <a:r>
                        <a:rPr lang="sl-SI" sz="800" b="0" i="0" u="none" strike="noStrike">
                          <a:solidFill>
                            <a:srgbClr val="000000"/>
                          </a:solidFill>
                          <a:effectLst/>
                          <a:latin typeface="Arial" panose="020B0604020202020204" pitchFamily="34" charset="0"/>
                        </a:rPr>
                        <a:t>EU (85 %)</a:t>
                      </a:r>
                    </a:p>
                  </a:txBody>
                  <a:tcPr marL="6325" marR="6325" marT="6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47.497,55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205.822,70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205.822,70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205.822,70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205.822,70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205.822,70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94.995,09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1.171.606,14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89566865"/>
                  </a:ext>
                </a:extLst>
              </a:tr>
              <a:tr h="151791">
                <a:tc>
                  <a:txBody>
                    <a:bodyPr/>
                    <a:lstStyle/>
                    <a:p>
                      <a:pPr algn="l" fontAlgn="ctr"/>
                      <a:r>
                        <a:rPr lang="sl-SI" sz="800" b="0" i="0" u="none" strike="noStrike">
                          <a:solidFill>
                            <a:srgbClr val="000000"/>
                          </a:solidFill>
                          <a:effectLst/>
                          <a:latin typeface="Arial" panose="020B0604020202020204" pitchFamily="34" charset="0"/>
                        </a:rPr>
                        <a:t>SLO (15 %)</a:t>
                      </a:r>
                    </a:p>
                  </a:txBody>
                  <a:tcPr marL="6325" marR="6325" marT="6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8.381,92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36.321,65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36.321,65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36.321,65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36.321,65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36.321,65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16.763,84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206.754,03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787976"/>
                  </a:ext>
                </a:extLst>
              </a:tr>
              <a:tr h="151791">
                <a:tc>
                  <a:txBody>
                    <a:bodyPr/>
                    <a:lstStyle/>
                    <a:p>
                      <a:pPr algn="l" fontAlgn="ctr"/>
                      <a:r>
                        <a:rPr lang="sl-SI" sz="800" b="1" i="0" u="none" strike="noStrike">
                          <a:solidFill>
                            <a:srgbClr val="000000"/>
                          </a:solidFill>
                          <a:effectLst/>
                          <a:latin typeface="Arial" panose="020B0604020202020204" pitchFamily="34" charset="0"/>
                        </a:rPr>
                        <a:t>Posavska</a:t>
                      </a:r>
                    </a:p>
                  </a:txBody>
                  <a:tcPr marL="6325" marR="6325" marT="6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b"/>
                      <a:r>
                        <a:rPr lang="sl-SI" sz="800" b="1" i="0" u="none" strike="noStrike">
                          <a:solidFill>
                            <a:srgbClr val="000000"/>
                          </a:solidFill>
                          <a:effectLst/>
                          <a:latin typeface="Arial" panose="020B0604020202020204" pitchFamily="34" charset="0"/>
                        </a:rPr>
                        <a:t>    55.879,47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a:txBody>
                    <a:bodyPr/>
                    <a:lstStyle/>
                    <a:p>
                      <a:pPr algn="l" fontAlgn="b"/>
                      <a:r>
                        <a:rPr lang="sl-SI" sz="800" b="1" i="0" u="none" strike="noStrike">
                          <a:solidFill>
                            <a:srgbClr val="000000"/>
                          </a:solidFill>
                          <a:effectLst/>
                          <a:latin typeface="Arial" panose="020B0604020202020204" pitchFamily="34" charset="0"/>
                        </a:rPr>
                        <a:t>  242.144,35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a:txBody>
                    <a:bodyPr/>
                    <a:lstStyle/>
                    <a:p>
                      <a:pPr algn="l" fontAlgn="b"/>
                      <a:r>
                        <a:rPr lang="sl-SI" sz="800" b="1" i="0" u="none" strike="noStrike">
                          <a:solidFill>
                            <a:srgbClr val="000000"/>
                          </a:solidFill>
                          <a:effectLst/>
                          <a:latin typeface="Arial" panose="020B0604020202020204" pitchFamily="34" charset="0"/>
                        </a:rPr>
                        <a:t>     242.144,35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a:txBody>
                    <a:bodyPr/>
                    <a:lstStyle/>
                    <a:p>
                      <a:pPr algn="l" fontAlgn="b"/>
                      <a:r>
                        <a:rPr lang="sl-SI" sz="800" b="1" i="0" u="none" strike="noStrike">
                          <a:solidFill>
                            <a:srgbClr val="000000"/>
                          </a:solidFill>
                          <a:effectLst/>
                          <a:latin typeface="Arial" panose="020B0604020202020204" pitchFamily="34" charset="0"/>
                        </a:rPr>
                        <a:t>     242.144,35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a:txBody>
                    <a:bodyPr/>
                    <a:lstStyle/>
                    <a:p>
                      <a:pPr algn="l" fontAlgn="b"/>
                      <a:r>
                        <a:rPr lang="sl-SI" sz="800" b="1" i="0" u="none" strike="noStrike">
                          <a:solidFill>
                            <a:srgbClr val="000000"/>
                          </a:solidFill>
                          <a:effectLst/>
                          <a:latin typeface="Arial" panose="020B0604020202020204" pitchFamily="34" charset="0"/>
                        </a:rPr>
                        <a:t>     242.144,35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a:txBody>
                    <a:bodyPr/>
                    <a:lstStyle/>
                    <a:p>
                      <a:pPr algn="l" fontAlgn="b"/>
                      <a:r>
                        <a:rPr lang="sl-SI" sz="800" b="1" i="0" u="none" strike="noStrike">
                          <a:solidFill>
                            <a:srgbClr val="000000"/>
                          </a:solidFill>
                          <a:effectLst/>
                          <a:latin typeface="Arial" panose="020B0604020202020204" pitchFamily="34" charset="0"/>
                        </a:rPr>
                        <a:t>     242.144,35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a:txBody>
                    <a:bodyPr/>
                    <a:lstStyle/>
                    <a:p>
                      <a:pPr algn="l" fontAlgn="b"/>
                      <a:r>
                        <a:rPr lang="sl-SI" sz="800" b="1" i="0" u="none" strike="noStrike">
                          <a:solidFill>
                            <a:srgbClr val="000000"/>
                          </a:solidFill>
                          <a:effectLst/>
                          <a:latin typeface="Arial" panose="020B0604020202020204" pitchFamily="34" charset="0"/>
                        </a:rPr>
                        <a:t>     111.758,93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a:txBody>
                    <a:bodyPr/>
                    <a:lstStyle/>
                    <a:p>
                      <a:pPr algn="l" fontAlgn="b"/>
                      <a:r>
                        <a:rPr lang="sl-SI" sz="800" b="1" i="0" u="none" strike="noStrike">
                          <a:solidFill>
                            <a:srgbClr val="000000"/>
                          </a:solidFill>
                          <a:effectLst/>
                          <a:latin typeface="Arial" panose="020B0604020202020204" pitchFamily="34" charset="0"/>
                        </a:rPr>
                        <a:t>    1.378.360,17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1006238903"/>
                  </a:ext>
                </a:extLst>
              </a:tr>
              <a:tr h="151791">
                <a:tc>
                  <a:txBody>
                    <a:bodyPr/>
                    <a:lstStyle/>
                    <a:p>
                      <a:pPr algn="l" fontAlgn="ctr"/>
                      <a:r>
                        <a:rPr lang="sl-SI" sz="800" b="0" i="0" u="none" strike="noStrike">
                          <a:solidFill>
                            <a:srgbClr val="000000"/>
                          </a:solidFill>
                          <a:effectLst/>
                          <a:latin typeface="Arial" panose="020B0604020202020204" pitchFamily="34" charset="0"/>
                        </a:rPr>
                        <a:t>EU (85 %)</a:t>
                      </a:r>
                    </a:p>
                  </a:txBody>
                  <a:tcPr marL="6325" marR="6325" marT="6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47.497,55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205.822,70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205.822,70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205.822,70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205.822,70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205.822,70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94.995,09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1.171.606,14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6957614"/>
                  </a:ext>
                </a:extLst>
              </a:tr>
              <a:tr h="151791">
                <a:tc>
                  <a:txBody>
                    <a:bodyPr/>
                    <a:lstStyle/>
                    <a:p>
                      <a:pPr algn="l" fontAlgn="ctr"/>
                      <a:r>
                        <a:rPr lang="sl-SI" sz="800" b="0" i="0" u="none" strike="noStrike">
                          <a:solidFill>
                            <a:srgbClr val="000000"/>
                          </a:solidFill>
                          <a:effectLst/>
                          <a:latin typeface="Arial" panose="020B0604020202020204" pitchFamily="34" charset="0"/>
                        </a:rPr>
                        <a:t>SLO (15 %)</a:t>
                      </a:r>
                    </a:p>
                  </a:txBody>
                  <a:tcPr marL="6325" marR="6325" marT="6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8.381,92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36.321,65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36.321,65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36.321,65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36.321,65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36.321,65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16.763,84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206.754,03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9088322"/>
                  </a:ext>
                </a:extLst>
              </a:tr>
              <a:tr h="278283">
                <a:tc>
                  <a:txBody>
                    <a:bodyPr/>
                    <a:lstStyle/>
                    <a:p>
                      <a:pPr algn="l" fontAlgn="ctr"/>
                      <a:r>
                        <a:rPr lang="sl-SI" sz="800" b="1" i="0" u="none" strike="noStrike">
                          <a:solidFill>
                            <a:srgbClr val="000000"/>
                          </a:solidFill>
                          <a:effectLst/>
                          <a:latin typeface="Arial" panose="020B0604020202020204" pitchFamily="34" charset="0"/>
                        </a:rPr>
                        <a:t>Primorsko- notranjska</a:t>
                      </a:r>
                    </a:p>
                  </a:txBody>
                  <a:tcPr marL="6325" marR="6325" marT="6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b"/>
                      <a:r>
                        <a:rPr lang="sl-SI" sz="800" b="1" i="0" u="none" strike="noStrike">
                          <a:solidFill>
                            <a:srgbClr val="000000"/>
                          </a:solidFill>
                          <a:effectLst/>
                          <a:latin typeface="Arial" panose="020B0604020202020204" pitchFamily="34" charset="0"/>
                        </a:rPr>
                        <a:t>    55.879,47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a:txBody>
                    <a:bodyPr/>
                    <a:lstStyle/>
                    <a:p>
                      <a:pPr algn="l" fontAlgn="b"/>
                      <a:r>
                        <a:rPr lang="sl-SI" sz="800" b="1" i="0" u="none" strike="noStrike">
                          <a:solidFill>
                            <a:srgbClr val="000000"/>
                          </a:solidFill>
                          <a:effectLst/>
                          <a:latin typeface="Arial" panose="020B0604020202020204" pitchFamily="34" charset="0"/>
                        </a:rPr>
                        <a:t>  242.144,35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a:txBody>
                    <a:bodyPr/>
                    <a:lstStyle/>
                    <a:p>
                      <a:pPr algn="l" fontAlgn="b"/>
                      <a:r>
                        <a:rPr lang="sl-SI" sz="800" b="1" i="0" u="none" strike="noStrike">
                          <a:solidFill>
                            <a:srgbClr val="000000"/>
                          </a:solidFill>
                          <a:effectLst/>
                          <a:latin typeface="Arial" panose="020B0604020202020204" pitchFamily="34" charset="0"/>
                        </a:rPr>
                        <a:t>     242.144,35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a:txBody>
                    <a:bodyPr/>
                    <a:lstStyle/>
                    <a:p>
                      <a:pPr algn="l" fontAlgn="b"/>
                      <a:r>
                        <a:rPr lang="sl-SI" sz="800" b="1" i="0" u="none" strike="noStrike">
                          <a:solidFill>
                            <a:srgbClr val="000000"/>
                          </a:solidFill>
                          <a:effectLst/>
                          <a:latin typeface="Arial" panose="020B0604020202020204" pitchFamily="34" charset="0"/>
                        </a:rPr>
                        <a:t>     242.144,35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a:txBody>
                    <a:bodyPr/>
                    <a:lstStyle/>
                    <a:p>
                      <a:pPr algn="l" fontAlgn="b"/>
                      <a:r>
                        <a:rPr lang="sl-SI" sz="800" b="1" i="0" u="none" strike="noStrike">
                          <a:solidFill>
                            <a:srgbClr val="000000"/>
                          </a:solidFill>
                          <a:effectLst/>
                          <a:latin typeface="Arial" panose="020B0604020202020204" pitchFamily="34" charset="0"/>
                        </a:rPr>
                        <a:t>     242.144,35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a:txBody>
                    <a:bodyPr/>
                    <a:lstStyle/>
                    <a:p>
                      <a:pPr algn="l" fontAlgn="b"/>
                      <a:r>
                        <a:rPr lang="sl-SI" sz="800" b="1" i="0" u="none" strike="noStrike">
                          <a:solidFill>
                            <a:srgbClr val="000000"/>
                          </a:solidFill>
                          <a:effectLst/>
                          <a:latin typeface="Arial" panose="020B0604020202020204" pitchFamily="34" charset="0"/>
                        </a:rPr>
                        <a:t>     242.144,35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a:txBody>
                    <a:bodyPr/>
                    <a:lstStyle/>
                    <a:p>
                      <a:pPr algn="l" fontAlgn="b"/>
                      <a:r>
                        <a:rPr lang="sl-SI" sz="800" b="1" i="0" u="none" strike="noStrike">
                          <a:solidFill>
                            <a:srgbClr val="000000"/>
                          </a:solidFill>
                          <a:effectLst/>
                          <a:latin typeface="Arial" panose="020B0604020202020204" pitchFamily="34" charset="0"/>
                        </a:rPr>
                        <a:t>     111.758,93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a:txBody>
                    <a:bodyPr/>
                    <a:lstStyle/>
                    <a:p>
                      <a:pPr algn="l" fontAlgn="b"/>
                      <a:r>
                        <a:rPr lang="sl-SI" sz="800" b="1" i="0" u="none" strike="noStrike">
                          <a:solidFill>
                            <a:srgbClr val="000000"/>
                          </a:solidFill>
                          <a:effectLst/>
                          <a:latin typeface="Arial" panose="020B0604020202020204" pitchFamily="34" charset="0"/>
                        </a:rPr>
                        <a:t>    1.378.360,17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3818242701"/>
                  </a:ext>
                </a:extLst>
              </a:tr>
              <a:tr h="151791">
                <a:tc>
                  <a:txBody>
                    <a:bodyPr/>
                    <a:lstStyle/>
                    <a:p>
                      <a:pPr algn="l" fontAlgn="ctr"/>
                      <a:r>
                        <a:rPr lang="sl-SI" sz="800" b="0" i="0" u="none" strike="noStrike">
                          <a:solidFill>
                            <a:srgbClr val="000000"/>
                          </a:solidFill>
                          <a:effectLst/>
                          <a:latin typeface="Arial" panose="020B0604020202020204" pitchFamily="34" charset="0"/>
                        </a:rPr>
                        <a:t>EU (85 %)</a:t>
                      </a:r>
                    </a:p>
                  </a:txBody>
                  <a:tcPr marL="6325" marR="6325" marT="6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47.497,55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205.822,70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205.822,70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205.822,70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205.822,70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205.822,70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94.995,09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1.171.606,14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96405722"/>
                  </a:ext>
                </a:extLst>
              </a:tr>
              <a:tr h="151791">
                <a:tc>
                  <a:txBody>
                    <a:bodyPr/>
                    <a:lstStyle/>
                    <a:p>
                      <a:pPr algn="l" fontAlgn="ctr"/>
                      <a:r>
                        <a:rPr lang="sl-SI" sz="800" b="0" i="0" u="none" strike="noStrike">
                          <a:solidFill>
                            <a:srgbClr val="000000"/>
                          </a:solidFill>
                          <a:effectLst/>
                          <a:latin typeface="Arial" panose="020B0604020202020204" pitchFamily="34" charset="0"/>
                        </a:rPr>
                        <a:t>SLO (15 %)</a:t>
                      </a:r>
                    </a:p>
                  </a:txBody>
                  <a:tcPr marL="6325" marR="6325" marT="6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8.381,92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36.321,65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36.321,65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36.321,65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36.321,65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36.321,65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16.763,84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206.754,03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60539779"/>
                  </a:ext>
                </a:extLst>
              </a:tr>
              <a:tr h="151791">
                <a:tc>
                  <a:txBody>
                    <a:bodyPr/>
                    <a:lstStyle/>
                    <a:p>
                      <a:pPr algn="l" fontAlgn="ctr"/>
                      <a:r>
                        <a:rPr lang="sl-SI" sz="800" b="1" i="0" u="none" strike="noStrike">
                          <a:solidFill>
                            <a:srgbClr val="000000"/>
                          </a:solidFill>
                          <a:effectLst/>
                          <a:latin typeface="Arial" panose="020B0604020202020204" pitchFamily="34" charset="0"/>
                        </a:rPr>
                        <a:t>Zasavska</a:t>
                      </a:r>
                    </a:p>
                  </a:txBody>
                  <a:tcPr marL="6325" marR="6325" marT="6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b"/>
                      <a:r>
                        <a:rPr lang="sl-SI" sz="800" b="1" i="0" u="none" strike="noStrike">
                          <a:solidFill>
                            <a:srgbClr val="000000"/>
                          </a:solidFill>
                          <a:effectLst/>
                          <a:latin typeface="Arial" panose="020B0604020202020204" pitchFamily="34" charset="0"/>
                        </a:rPr>
                        <a:t>    55.879,47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a:txBody>
                    <a:bodyPr/>
                    <a:lstStyle/>
                    <a:p>
                      <a:pPr algn="l" fontAlgn="b"/>
                      <a:r>
                        <a:rPr lang="sl-SI" sz="800" b="1" i="0" u="none" strike="noStrike">
                          <a:solidFill>
                            <a:srgbClr val="000000"/>
                          </a:solidFill>
                          <a:effectLst/>
                          <a:latin typeface="Arial" panose="020B0604020202020204" pitchFamily="34" charset="0"/>
                        </a:rPr>
                        <a:t>  242.144,35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a:txBody>
                    <a:bodyPr/>
                    <a:lstStyle/>
                    <a:p>
                      <a:pPr algn="l" fontAlgn="b"/>
                      <a:r>
                        <a:rPr lang="sl-SI" sz="800" b="1" i="0" u="none" strike="noStrike">
                          <a:solidFill>
                            <a:srgbClr val="000000"/>
                          </a:solidFill>
                          <a:effectLst/>
                          <a:latin typeface="Arial" panose="020B0604020202020204" pitchFamily="34" charset="0"/>
                        </a:rPr>
                        <a:t>     242.144,35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a:txBody>
                    <a:bodyPr/>
                    <a:lstStyle/>
                    <a:p>
                      <a:pPr algn="l" fontAlgn="b"/>
                      <a:r>
                        <a:rPr lang="sl-SI" sz="800" b="1" i="0" u="none" strike="noStrike">
                          <a:solidFill>
                            <a:srgbClr val="000000"/>
                          </a:solidFill>
                          <a:effectLst/>
                          <a:latin typeface="Arial" panose="020B0604020202020204" pitchFamily="34" charset="0"/>
                        </a:rPr>
                        <a:t>     242.144,35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a:txBody>
                    <a:bodyPr/>
                    <a:lstStyle/>
                    <a:p>
                      <a:pPr algn="l" fontAlgn="b"/>
                      <a:r>
                        <a:rPr lang="sl-SI" sz="800" b="1" i="0" u="none" strike="noStrike">
                          <a:solidFill>
                            <a:srgbClr val="000000"/>
                          </a:solidFill>
                          <a:effectLst/>
                          <a:latin typeface="Arial" panose="020B0604020202020204" pitchFamily="34" charset="0"/>
                        </a:rPr>
                        <a:t>     242.144,35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a:txBody>
                    <a:bodyPr/>
                    <a:lstStyle/>
                    <a:p>
                      <a:pPr algn="l" fontAlgn="b"/>
                      <a:r>
                        <a:rPr lang="sl-SI" sz="800" b="1" i="0" u="none" strike="noStrike">
                          <a:solidFill>
                            <a:srgbClr val="000000"/>
                          </a:solidFill>
                          <a:effectLst/>
                          <a:latin typeface="Arial" panose="020B0604020202020204" pitchFamily="34" charset="0"/>
                        </a:rPr>
                        <a:t>     242.144,35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a:txBody>
                    <a:bodyPr/>
                    <a:lstStyle/>
                    <a:p>
                      <a:pPr algn="l" fontAlgn="b"/>
                      <a:r>
                        <a:rPr lang="sl-SI" sz="800" b="1" i="0" u="none" strike="noStrike">
                          <a:solidFill>
                            <a:srgbClr val="000000"/>
                          </a:solidFill>
                          <a:effectLst/>
                          <a:latin typeface="Arial" panose="020B0604020202020204" pitchFamily="34" charset="0"/>
                        </a:rPr>
                        <a:t>     111.758,93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a:txBody>
                    <a:bodyPr/>
                    <a:lstStyle/>
                    <a:p>
                      <a:pPr algn="l" fontAlgn="b"/>
                      <a:r>
                        <a:rPr lang="sl-SI" sz="800" b="1" i="0" u="none" strike="noStrike">
                          <a:solidFill>
                            <a:srgbClr val="000000"/>
                          </a:solidFill>
                          <a:effectLst/>
                          <a:latin typeface="Arial" panose="020B0604020202020204" pitchFamily="34" charset="0"/>
                        </a:rPr>
                        <a:t>    1.378.360,17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2678908535"/>
                  </a:ext>
                </a:extLst>
              </a:tr>
              <a:tr h="151791">
                <a:tc>
                  <a:txBody>
                    <a:bodyPr/>
                    <a:lstStyle/>
                    <a:p>
                      <a:pPr algn="l" fontAlgn="ctr"/>
                      <a:r>
                        <a:rPr lang="sl-SI" sz="800" b="0" i="0" u="none" strike="noStrike">
                          <a:solidFill>
                            <a:srgbClr val="000000"/>
                          </a:solidFill>
                          <a:effectLst/>
                          <a:latin typeface="Arial" panose="020B0604020202020204" pitchFamily="34" charset="0"/>
                        </a:rPr>
                        <a:t>EU (85 %)</a:t>
                      </a:r>
                    </a:p>
                  </a:txBody>
                  <a:tcPr marL="6325" marR="6325" marT="6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47.497,55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205.822,70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205.822,70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205.822,70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205.822,70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205.822,70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94.995,09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1.171.606,14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5529870"/>
                  </a:ext>
                </a:extLst>
              </a:tr>
              <a:tr h="151791">
                <a:tc>
                  <a:txBody>
                    <a:bodyPr/>
                    <a:lstStyle/>
                    <a:p>
                      <a:pPr algn="l" fontAlgn="ctr"/>
                      <a:r>
                        <a:rPr lang="sl-SI" sz="800" b="0" i="0" u="none" strike="noStrike">
                          <a:solidFill>
                            <a:srgbClr val="000000"/>
                          </a:solidFill>
                          <a:effectLst/>
                          <a:latin typeface="Arial" panose="020B0604020202020204" pitchFamily="34" charset="0"/>
                        </a:rPr>
                        <a:t>SLO (15 %)</a:t>
                      </a:r>
                    </a:p>
                  </a:txBody>
                  <a:tcPr marL="6325" marR="6325" marT="6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8.381,92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36.321,65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36.321,65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36.321,65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36.321,65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36.321,65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16.763,84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800" b="0" i="0" u="none" strike="noStrike">
                          <a:solidFill>
                            <a:srgbClr val="000000"/>
                          </a:solidFill>
                          <a:effectLst/>
                          <a:latin typeface="Arial" panose="020B0604020202020204" pitchFamily="34" charset="0"/>
                        </a:rPr>
                        <a:t>       206.754,03   </a:t>
                      </a:r>
                    </a:p>
                  </a:txBody>
                  <a:tcPr marL="6325" marR="6325" marT="63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43754884"/>
                  </a:ext>
                </a:extLst>
              </a:tr>
              <a:tr h="303582">
                <a:tc>
                  <a:txBody>
                    <a:bodyPr/>
                    <a:lstStyle/>
                    <a:p>
                      <a:pPr algn="l" fontAlgn="ctr"/>
                      <a:r>
                        <a:rPr lang="sl-SI" sz="800" b="1" i="0" u="none" strike="noStrike">
                          <a:solidFill>
                            <a:srgbClr val="000000"/>
                          </a:solidFill>
                          <a:effectLst/>
                          <a:latin typeface="Arial" panose="020B0604020202020204" pitchFamily="34" charset="0"/>
                        </a:rPr>
                        <a:t>Skupaj</a:t>
                      </a:r>
                    </a:p>
                  </a:txBody>
                  <a:tcPr marL="6325" marR="6325" marT="6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ctr"/>
                      <a:r>
                        <a:rPr lang="sl-SI" sz="800" b="1" i="0" u="none" strike="noStrike">
                          <a:solidFill>
                            <a:srgbClr val="000000"/>
                          </a:solidFill>
                          <a:effectLst/>
                          <a:latin typeface="Arial" panose="020B0604020202020204" pitchFamily="34" charset="0"/>
                        </a:rPr>
                        <a:t>  900.000,00   </a:t>
                      </a:r>
                    </a:p>
                  </a:txBody>
                  <a:tcPr marL="6325" marR="6325" marT="6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ctr"/>
                      <a:r>
                        <a:rPr lang="sl-SI" sz="800" b="1" i="0" u="none" strike="noStrike">
                          <a:solidFill>
                            <a:srgbClr val="000000"/>
                          </a:solidFill>
                          <a:effectLst/>
                          <a:latin typeface="Arial" panose="020B0604020202020204" pitchFamily="34" charset="0"/>
                        </a:rPr>
                        <a:t>  900.000,00   </a:t>
                      </a:r>
                    </a:p>
                  </a:txBody>
                  <a:tcPr marL="6325" marR="6325" marT="6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ctr"/>
                      <a:r>
                        <a:rPr lang="sl-SI" sz="800" b="1" i="0" u="none" strike="noStrike">
                          <a:solidFill>
                            <a:srgbClr val="000000"/>
                          </a:solidFill>
                          <a:effectLst/>
                          <a:latin typeface="Arial" panose="020B0604020202020204" pitchFamily="34" charset="0"/>
                        </a:rPr>
                        <a:t>  3.900.000,00   </a:t>
                      </a:r>
                    </a:p>
                  </a:txBody>
                  <a:tcPr marL="6325" marR="6325" marT="6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ctr"/>
                      <a:r>
                        <a:rPr lang="sl-SI" sz="800" b="1" i="0" u="none" strike="noStrike">
                          <a:solidFill>
                            <a:srgbClr val="000000"/>
                          </a:solidFill>
                          <a:effectLst/>
                          <a:latin typeface="Arial" panose="020B0604020202020204" pitchFamily="34" charset="0"/>
                        </a:rPr>
                        <a:t>  3.900.000,00   </a:t>
                      </a:r>
                    </a:p>
                  </a:txBody>
                  <a:tcPr marL="6325" marR="6325" marT="6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ctr"/>
                      <a:r>
                        <a:rPr lang="sl-SI" sz="800" b="1" i="0" u="none" strike="noStrike">
                          <a:solidFill>
                            <a:srgbClr val="000000"/>
                          </a:solidFill>
                          <a:effectLst/>
                          <a:latin typeface="Arial" panose="020B0604020202020204" pitchFamily="34" charset="0"/>
                        </a:rPr>
                        <a:t>  3.900.000,00   </a:t>
                      </a:r>
                    </a:p>
                  </a:txBody>
                  <a:tcPr marL="6325" marR="6325" marT="6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ctr"/>
                      <a:r>
                        <a:rPr lang="sl-SI" sz="800" b="1" i="0" u="none" strike="noStrike">
                          <a:solidFill>
                            <a:srgbClr val="000000"/>
                          </a:solidFill>
                          <a:effectLst/>
                          <a:latin typeface="Arial" panose="020B0604020202020204" pitchFamily="34" charset="0"/>
                        </a:rPr>
                        <a:t>  3.900.000,00   </a:t>
                      </a:r>
                    </a:p>
                  </a:txBody>
                  <a:tcPr marL="6325" marR="6325" marT="6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ctr"/>
                      <a:r>
                        <a:rPr lang="sl-SI" sz="800" b="1" i="0" u="none" strike="noStrike">
                          <a:solidFill>
                            <a:srgbClr val="000000"/>
                          </a:solidFill>
                          <a:effectLst/>
                          <a:latin typeface="Arial" panose="020B0604020202020204" pitchFamily="34" charset="0"/>
                        </a:rPr>
                        <a:t>  3.900.000,00   </a:t>
                      </a:r>
                    </a:p>
                  </a:txBody>
                  <a:tcPr marL="6325" marR="6325" marT="6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l" fontAlgn="ctr"/>
                      <a:r>
                        <a:rPr lang="sl-SI" sz="800" b="1" i="0" u="none" strike="noStrike" dirty="0">
                          <a:solidFill>
                            <a:srgbClr val="000000"/>
                          </a:solidFill>
                          <a:effectLst/>
                          <a:latin typeface="Arial" panose="020B0604020202020204" pitchFamily="34" charset="0"/>
                        </a:rPr>
                        <a:t>  22.200.000,00   </a:t>
                      </a:r>
                    </a:p>
                  </a:txBody>
                  <a:tcPr marL="6325" marR="6325" marT="6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3762978033"/>
                  </a:ext>
                </a:extLst>
              </a:tr>
            </a:tbl>
          </a:graphicData>
        </a:graphic>
      </p:graphicFrame>
    </p:spTree>
    <p:extLst>
      <p:ext uri="{BB962C8B-B14F-4D97-AF65-F5344CB8AC3E}">
        <p14:creationId xmlns:p14="http://schemas.microsoft.com/office/powerpoint/2010/main" val="12914379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značba mesta vsebine 9">
            <a:extLst>
              <a:ext uri="{FF2B5EF4-FFF2-40B4-BE49-F238E27FC236}">
                <a16:creationId xmlns:a16="http://schemas.microsoft.com/office/drawing/2014/main" id="{067F96E1-2497-4455-8663-139DEAC103C7}"/>
              </a:ext>
            </a:extLst>
          </p:cNvPr>
          <p:cNvSpPr>
            <a:spLocks noGrp="1"/>
          </p:cNvSpPr>
          <p:nvPr>
            <p:ph idx="1"/>
          </p:nvPr>
        </p:nvSpPr>
        <p:spPr>
          <a:xfrm>
            <a:off x="448056" y="1401312"/>
            <a:ext cx="10515600" cy="4876729"/>
          </a:xfrm>
        </p:spPr>
        <p:txBody>
          <a:bodyPr>
            <a:normAutofit/>
          </a:bodyPr>
          <a:lstStyle/>
          <a:p>
            <a:pPr marL="0" indent="0" algn="just">
              <a:buNone/>
            </a:pPr>
            <a:r>
              <a:rPr lang="sl-SI" sz="1800" dirty="0">
                <a:effectLst/>
                <a:latin typeface="Arial" panose="020B0604020202020204" pitchFamily="34" charset="0"/>
                <a:ea typeface="Times New Roman" panose="02020603050405020304" pitchFamily="18" charset="0"/>
              </a:rPr>
              <a:t>Okvirna načrtovana sredstva za KRZS po letih</a:t>
            </a:r>
          </a:p>
          <a:p>
            <a:pPr marL="0" indent="0" algn="just">
              <a:buNone/>
            </a:pPr>
            <a:endParaRPr lang="sl-SI" sz="1800" dirty="0">
              <a:effectLst/>
              <a:latin typeface="Arial" panose="020B0604020202020204" pitchFamily="34" charset="0"/>
              <a:ea typeface="Times New Roman" panose="02020603050405020304" pitchFamily="18" charset="0"/>
            </a:endParaRPr>
          </a:p>
          <a:p>
            <a:pPr marL="0" indent="0" algn="just">
              <a:buNone/>
            </a:pPr>
            <a:endParaRPr lang="sl-SI" sz="1800" dirty="0">
              <a:latin typeface="Arial" panose="020B0604020202020204" pitchFamily="34" charset="0"/>
              <a:cs typeface="Calibri" panose="020F0502020204030204" pitchFamily="34" charset="0"/>
            </a:endParaRPr>
          </a:p>
          <a:p>
            <a:pPr marL="0" indent="0" algn="just">
              <a:buNone/>
            </a:pPr>
            <a:endParaRPr lang="sl-SI" sz="2000" dirty="0">
              <a:latin typeface="Calibri" panose="020F0502020204030204" pitchFamily="34" charset="0"/>
              <a:cs typeface="Calibri" panose="020F0502020204030204" pitchFamily="34" charset="0"/>
            </a:endParaRPr>
          </a:p>
        </p:txBody>
      </p:sp>
      <p:pic>
        <p:nvPicPr>
          <p:cNvPr id="11" name="Slika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8389" y="446687"/>
            <a:ext cx="3852909" cy="808321"/>
          </a:xfrm>
          <a:prstGeom prst="rect">
            <a:avLst/>
          </a:prstGeom>
        </p:spPr>
      </p:pic>
      <p:pic>
        <p:nvPicPr>
          <p:cNvPr id="1028" name="Picture 4" descr="Logo image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479418"/>
            <a:ext cx="1504335" cy="739420"/>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aphicFrame>
        <p:nvGraphicFramePr>
          <p:cNvPr id="4" name="Tabela 3">
            <a:extLst>
              <a:ext uri="{FF2B5EF4-FFF2-40B4-BE49-F238E27FC236}">
                <a16:creationId xmlns:a16="http://schemas.microsoft.com/office/drawing/2014/main" id="{8BB893A7-91F3-14F4-91A0-DDB23200E90C}"/>
              </a:ext>
            </a:extLst>
          </p:cNvPr>
          <p:cNvGraphicFramePr>
            <a:graphicFrameLocks noGrp="1"/>
          </p:cNvGraphicFramePr>
          <p:nvPr>
            <p:extLst>
              <p:ext uri="{D42A27DB-BD31-4B8C-83A1-F6EECF244321}">
                <p14:modId xmlns:p14="http://schemas.microsoft.com/office/powerpoint/2010/main" val="657340439"/>
              </p:ext>
            </p:extLst>
          </p:nvPr>
        </p:nvGraphicFramePr>
        <p:xfrm>
          <a:off x="2311400" y="1990578"/>
          <a:ext cx="7569200" cy="3477562"/>
        </p:xfrm>
        <a:graphic>
          <a:graphicData uri="http://schemas.openxmlformats.org/drawingml/2006/table">
            <a:tbl>
              <a:tblPr/>
              <a:tblGrid>
                <a:gridCol w="1206500">
                  <a:extLst>
                    <a:ext uri="{9D8B030D-6E8A-4147-A177-3AD203B41FA5}">
                      <a16:colId xmlns:a16="http://schemas.microsoft.com/office/drawing/2014/main" val="3296930623"/>
                    </a:ext>
                  </a:extLst>
                </a:gridCol>
                <a:gridCol w="698500">
                  <a:extLst>
                    <a:ext uri="{9D8B030D-6E8A-4147-A177-3AD203B41FA5}">
                      <a16:colId xmlns:a16="http://schemas.microsoft.com/office/drawing/2014/main" val="1815526990"/>
                    </a:ext>
                  </a:extLst>
                </a:gridCol>
                <a:gridCol w="800100">
                  <a:extLst>
                    <a:ext uri="{9D8B030D-6E8A-4147-A177-3AD203B41FA5}">
                      <a16:colId xmlns:a16="http://schemas.microsoft.com/office/drawing/2014/main" val="555301602"/>
                    </a:ext>
                  </a:extLst>
                </a:gridCol>
                <a:gridCol w="800100">
                  <a:extLst>
                    <a:ext uri="{9D8B030D-6E8A-4147-A177-3AD203B41FA5}">
                      <a16:colId xmlns:a16="http://schemas.microsoft.com/office/drawing/2014/main" val="93966450"/>
                    </a:ext>
                  </a:extLst>
                </a:gridCol>
                <a:gridCol w="800100">
                  <a:extLst>
                    <a:ext uri="{9D8B030D-6E8A-4147-A177-3AD203B41FA5}">
                      <a16:colId xmlns:a16="http://schemas.microsoft.com/office/drawing/2014/main" val="2437857764"/>
                    </a:ext>
                  </a:extLst>
                </a:gridCol>
                <a:gridCol w="800100">
                  <a:extLst>
                    <a:ext uri="{9D8B030D-6E8A-4147-A177-3AD203B41FA5}">
                      <a16:colId xmlns:a16="http://schemas.microsoft.com/office/drawing/2014/main" val="880221787"/>
                    </a:ext>
                  </a:extLst>
                </a:gridCol>
                <a:gridCol w="800100">
                  <a:extLst>
                    <a:ext uri="{9D8B030D-6E8A-4147-A177-3AD203B41FA5}">
                      <a16:colId xmlns:a16="http://schemas.microsoft.com/office/drawing/2014/main" val="1044636125"/>
                    </a:ext>
                  </a:extLst>
                </a:gridCol>
                <a:gridCol w="800100">
                  <a:extLst>
                    <a:ext uri="{9D8B030D-6E8A-4147-A177-3AD203B41FA5}">
                      <a16:colId xmlns:a16="http://schemas.microsoft.com/office/drawing/2014/main" val="542837497"/>
                    </a:ext>
                  </a:extLst>
                </a:gridCol>
                <a:gridCol w="863600">
                  <a:extLst>
                    <a:ext uri="{9D8B030D-6E8A-4147-A177-3AD203B41FA5}">
                      <a16:colId xmlns:a16="http://schemas.microsoft.com/office/drawing/2014/main" val="1553797173"/>
                    </a:ext>
                  </a:extLst>
                </a:gridCol>
              </a:tblGrid>
              <a:tr h="216783">
                <a:tc>
                  <a:txBody>
                    <a:bodyPr/>
                    <a:lstStyle/>
                    <a:p>
                      <a:pPr algn="l" fontAlgn="b"/>
                      <a:r>
                        <a:rPr lang="sl-SI" sz="1000" b="1" i="0" u="none" strike="noStrike">
                          <a:solidFill>
                            <a:srgbClr val="000000"/>
                          </a:solidFill>
                          <a:effectLst/>
                          <a:latin typeface="Arial" panose="020B0604020202020204" pitchFamily="34" charset="0"/>
                        </a:rPr>
                        <a:t>Statistična regija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ctr" fontAlgn="b"/>
                      <a:r>
                        <a:rPr lang="sl-SI" sz="1000" b="1" i="0" u="none" strike="noStrike">
                          <a:solidFill>
                            <a:srgbClr val="000000"/>
                          </a:solidFill>
                          <a:effectLst/>
                          <a:latin typeface="Arial" panose="020B0604020202020204" pitchFamily="34" charset="0"/>
                        </a:rPr>
                        <a:t>Leto 2023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ctr" fontAlgn="b"/>
                      <a:r>
                        <a:rPr lang="sl-SI" sz="1000" b="1" i="0" u="none" strike="noStrike">
                          <a:solidFill>
                            <a:srgbClr val="000000"/>
                          </a:solidFill>
                          <a:effectLst/>
                          <a:latin typeface="Arial" panose="020B0604020202020204" pitchFamily="34" charset="0"/>
                        </a:rPr>
                        <a:t>Leto 2024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ctr" fontAlgn="b"/>
                      <a:r>
                        <a:rPr lang="sl-SI" sz="1000" b="1" i="0" u="none" strike="noStrike">
                          <a:solidFill>
                            <a:srgbClr val="000000"/>
                          </a:solidFill>
                          <a:effectLst/>
                          <a:latin typeface="Arial" panose="020B0604020202020204" pitchFamily="34" charset="0"/>
                        </a:rPr>
                        <a:t>Leto 2025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ctr" fontAlgn="b"/>
                      <a:r>
                        <a:rPr lang="sl-SI" sz="1000" b="1" i="0" u="none" strike="noStrike">
                          <a:solidFill>
                            <a:srgbClr val="000000"/>
                          </a:solidFill>
                          <a:effectLst/>
                          <a:latin typeface="Arial" panose="020B0604020202020204" pitchFamily="34" charset="0"/>
                        </a:rPr>
                        <a:t>Leto 2026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ctr" fontAlgn="b"/>
                      <a:r>
                        <a:rPr lang="sl-SI" sz="1000" b="1" i="0" u="none" strike="noStrike">
                          <a:solidFill>
                            <a:srgbClr val="000000"/>
                          </a:solidFill>
                          <a:effectLst/>
                          <a:latin typeface="Arial" panose="020B0604020202020204" pitchFamily="34" charset="0"/>
                        </a:rPr>
                        <a:t>Leto 2027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ctr" fontAlgn="b"/>
                      <a:r>
                        <a:rPr lang="sl-SI" sz="1000" b="1" i="0" u="none" strike="noStrike">
                          <a:solidFill>
                            <a:srgbClr val="000000"/>
                          </a:solidFill>
                          <a:effectLst/>
                          <a:latin typeface="Arial" panose="020B0604020202020204" pitchFamily="34" charset="0"/>
                        </a:rPr>
                        <a:t>Leto 2028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ctr" fontAlgn="b"/>
                      <a:r>
                        <a:rPr lang="sl-SI" sz="1000" b="1" i="0" u="none" strike="noStrike">
                          <a:solidFill>
                            <a:srgbClr val="000000"/>
                          </a:solidFill>
                          <a:effectLst/>
                          <a:latin typeface="Arial" panose="020B0604020202020204" pitchFamily="34" charset="0"/>
                        </a:rPr>
                        <a:t>Leto 2029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ctr" fontAlgn="b"/>
                      <a:r>
                        <a:rPr lang="sl-SI" sz="1000" b="1" i="0" u="none" strike="noStrike">
                          <a:solidFill>
                            <a:srgbClr val="000000"/>
                          </a:solidFill>
                          <a:effectLst/>
                          <a:latin typeface="Arial" panose="020B0604020202020204" pitchFamily="34" charset="0"/>
                        </a:rPr>
                        <a:t>Skupaj</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2489599014"/>
                  </a:ext>
                </a:extLst>
              </a:tr>
              <a:tr h="216783">
                <a:tc>
                  <a:txBody>
                    <a:bodyPr/>
                    <a:lstStyle/>
                    <a:p>
                      <a:pPr algn="l" fontAlgn="ctr"/>
                      <a:r>
                        <a:rPr lang="sl-SI" sz="1000" b="1" i="0" u="none" strike="noStrike">
                          <a:solidFill>
                            <a:srgbClr val="000000"/>
                          </a:solidFill>
                          <a:effectLst/>
                          <a:latin typeface="Arial" panose="020B0604020202020204" pitchFamily="34" charset="0"/>
                        </a:rPr>
                        <a:t>Gorenjska</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sl-SI" sz="1000" b="1" i="0" u="none" strike="noStrike">
                          <a:solidFill>
                            <a:srgbClr val="000000"/>
                          </a:solidFill>
                          <a:effectLst/>
                          <a:latin typeface="Arial" panose="020B0604020202020204" pitchFamily="34" charset="0"/>
                        </a:rPr>
                        <a:t>173.638,40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sl-SI" sz="1000" b="1" i="0" u="none" strike="noStrike">
                          <a:solidFill>
                            <a:srgbClr val="000000"/>
                          </a:solidFill>
                          <a:effectLst/>
                          <a:latin typeface="Arial" panose="020B0604020202020204" pitchFamily="34" charset="0"/>
                        </a:rPr>
                        <a:t>752.433,06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sl-SI" sz="1000" b="1" i="0" u="none" strike="noStrike">
                          <a:solidFill>
                            <a:srgbClr val="000000"/>
                          </a:solidFill>
                          <a:effectLst/>
                          <a:latin typeface="Arial" panose="020B0604020202020204" pitchFamily="34" charset="0"/>
                        </a:rPr>
                        <a:t>752.433,06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sl-SI" sz="1000" b="1" i="0" u="none" strike="noStrike">
                          <a:solidFill>
                            <a:srgbClr val="000000"/>
                          </a:solidFill>
                          <a:effectLst/>
                          <a:latin typeface="Arial" panose="020B0604020202020204" pitchFamily="34" charset="0"/>
                        </a:rPr>
                        <a:t>752.433,06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sl-SI" sz="1000" b="1" i="0" u="none" strike="noStrike">
                          <a:solidFill>
                            <a:srgbClr val="000000"/>
                          </a:solidFill>
                          <a:effectLst/>
                          <a:latin typeface="Arial" panose="020B0604020202020204" pitchFamily="34" charset="0"/>
                        </a:rPr>
                        <a:t>752.433,06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sl-SI" sz="1000" b="1" i="0" u="none" strike="noStrike">
                          <a:solidFill>
                            <a:srgbClr val="000000"/>
                          </a:solidFill>
                          <a:effectLst/>
                          <a:latin typeface="Arial" panose="020B0604020202020204" pitchFamily="34" charset="0"/>
                        </a:rPr>
                        <a:t>752.433,06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sl-SI" sz="1000" b="1" i="0" u="none" strike="noStrike">
                          <a:solidFill>
                            <a:srgbClr val="000000"/>
                          </a:solidFill>
                          <a:effectLst/>
                          <a:latin typeface="Arial" panose="020B0604020202020204" pitchFamily="34" charset="0"/>
                        </a:rPr>
                        <a:t>347.276,80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sl-SI" sz="1000" b="1" i="0" u="none" strike="noStrike">
                          <a:solidFill>
                            <a:srgbClr val="000000"/>
                          </a:solidFill>
                          <a:effectLst/>
                          <a:latin typeface="Arial" panose="020B0604020202020204" pitchFamily="34" charset="0"/>
                        </a:rPr>
                        <a:t>4.283.080,50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1703835821"/>
                  </a:ext>
                </a:extLst>
              </a:tr>
              <a:tr h="216783">
                <a:tc>
                  <a:txBody>
                    <a:bodyPr/>
                    <a:lstStyle/>
                    <a:p>
                      <a:pPr algn="l" fontAlgn="ctr"/>
                      <a:r>
                        <a:rPr lang="sl-SI" sz="1000" b="0" i="0" u="none" strike="noStrike">
                          <a:solidFill>
                            <a:srgbClr val="000000"/>
                          </a:solidFill>
                          <a:effectLst/>
                          <a:latin typeface="Arial" panose="020B0604020202020204" pitchFamily="34" charset="0"/>
                        </a:rPr>
                        <a:t>EU (40 %)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69.455,36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300.973,22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300.973,22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300.973,22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300.973,22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300.973,22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138.910,72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1.713.232,20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29253382"/>
                  </a:ext>
                </a:extLst>
              </a:tr>
              <a:tr h="216783">
                <a:tc>
                  <a:txBody>
                    <a:bodyPr/>
                    <a:lstStyle/>
                    <a:p>
                      <a:pPr algn="l" fontAlgn="ctr"/>
                      <a:r>
                        <a:rPr lang="sl-SI" sz="1000" b="0" i="0" u="none" strike="noStrike">
                          <a:solidFill>
                            <a:srgbClr val="000000"/>
                          </a:solidFill>
                          <a:effectLst/>
                          <a:latin typeface="Arial" panose="020B0604020202020204" pitchFamily="34" charset="0"/>
                        </a:rPr>
                        <a:t>SLO (60 %)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104.183,04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451.459,84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451.459,84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451.459,84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451.459,84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451.459,84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208.366,08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2.569.848,30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29962963"/>
                  </a:ext>
                </a:extLst>
              </a:tr>
              <a:tr h="406469">
                <a:tc>
                  <a:txBody>
                    <a:bodyPr/>
                    <a:lstStyle/>
                    <a:p>
                      <a:pPr algn="l" fontAlgn="b"/>
                      <a:r>
                        <a:rPr lang="sl-SI" sz="1000" b="1" i="0" u="none" strike="noStrike">
                          <a:solidFill>
                            <a:srgbClr val="000000"/>
                          </a:solidFill>
                          <a:effectLst/>
                          <a:latin typeface="Arial" panose="020B0604020202020204" pitchFamily="34" charset="0"/>
                        </a:rPr>
                        <a:t>Osrednjeslovenska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sl-SI" sz="1000" b="1" i="0" u="none" strike="noStrike">
                          <a:solidFill>
                            <a:srgbClr val="000000"/>
                          </a:solidFill>
                          <a:effectLst/>
                          <a:latin typeface="Arial" panose="020B0604020202020204" pitchFamily="34" charset="0"/>
                        </a:rPr>
                        <a:t>181.662,94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sl-SI" sz="1000" b="1" i="0" u="none" strike="noStrike" dirty="0">
                          <a:solidFill>
                            <a:srgbClr val="000000"/>
                          </a:solidFill>
                          <a:effectLst/>
                          <a:latin typeface="Arial" panose="020B0604020202020204" pitchFamily="34" charset="0"/>
                        </a:rPr>
                        <a:t>787.206,05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sl-SI" sz="1000" b="1" i="0" u="none" strike="noStrike" dirty="0">
                          <a:solidFill>
                            <a:srgbClr val="000000"/>
                          </a:solidFill>
                          <a:effectLst/>
                          <a:latin typeface="Arial" panose="020B0604020202020204" pitchFamily="34" charset="0"/>
                        </a:rPr>
                        <a:t>787.206,05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sl-SI" sz="1000" b="1" i="0" u="none" strike="noStrike">
                          <a:solidFill>
                            <a:srgbClr val="000000"/>
                          </a:solidFill>
                          <a:effectLst/>
                          <a:latin typeface="Arial" panose="020B0604020202020204" pitchFamily="34" charset="0"/>
                        </a:rPr>
                        <a:t>787.206,05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sl-SI" sz="1000" b="1" i="0" u="none" strike="noStrike">
                          <a:solidFill>
                            <a:srgbClr val="000000"/>
                          </a:solidFill>
                          <a:effectLst/>
                          <a:latin typeface="Arial" panose="020B0604020202020204" pitchFamily="34" charset="0"/>
                        </a:rPr>
                        <a:t>787.206,05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sl-SI" sz="1000" b="1" i="0" u="none" strike="noStrike">
                          <a:solidFill>
                            <a:srgbClr val="000000"/>
                          </a:solidFill>
                          <a:effectLst/>
                          <a:latin typeface="Arial" panose="020B0604020202020204" pitchFamily="34" charset="0"/>
                        </a:rPr>
                        <a:t>787.206,05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sl-SI" sz="1000" b="1" i="0" u="none" strike="noStrike">
                          <a:solidFill>
                            <a:srgbClr val="000000"/>
                          </a:solidFill>
                          <a:effectLst/>
                          <a:latin typeface="Arial" panose="020B0604020202020204" pitchFamily="34" charset="0"/>
                        </a:rPr>
                        <a:t>363.325,87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sl-SI" sz="1000" b="1" i="0" u="none" strike="noStrike">
                          <a:solidFill>
                            <a:srgbClr val="000000"/>
                          </a:solidFill>
                          <a:effectLst/>
                          <a:latin typeface="Arial" panose="020B0604020202020204" pitchFamily="34" charset="0"/>
                        </a:rPr>
                        <a:t>4.481.019,08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4151674046"/>
                  </a:ext>
                </a:extLst>
              </a:tr>
              <a:tr h="216783">
                <a:tc>
                  <a:txBody>
                    <a:bodyPr/>
                    <a:lstStyle/>
                    <a:p>
                      <a:pPr algn="l" fontAlgn="ctr"/>
                      <a:r>
                        <a:rPr lang="sl-SI" sz="1000" b="0" i="0" u="none" strike="noStrike">
                          <a:solidFill>
                            <a:srgbClr val="000000"/>
                          </a:solidFill>
                          <a:effectLst/>
                          <a:latin typeface="Arial" panose="020B0604020202020204" pitchFamily="34" charset="0"/>
                        </a:rPr>
                        <a:t>EU (40 %)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72.665,17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314.882,42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314.882,42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314.882,42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314.882,42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314.882,42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145.330,35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1.792.407,63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8690823"/>
                  </a:ext>
                </a:extLst>
              </a:tr>
              <a:tr h="216783">
                <a:tc>
                  <a:txBody>
                    <a:bodyPr/>
                    <a:lstStyle/>
                    <a:p>
                      <a:pPr algn="l" fontAlgn="ctr"/>
                      <a:r>
                        <a:rPr lang="sl-SI" sz="1000" b="0" i="0" u="none" strike="noStrike">
                          <a:solidFill>
                            <a:srgbClr val="000000"/>
                          </a:solidFill>
                          <a:effectLst/>
                          <a:latin typeface="Arial" panose="020B0604020202020204" pitchFamily="34" charset="0"/>
                        </a:rPr>
                        <a:t>SLO (60 %)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108.997,76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472.323,63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472.323,63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472.323,63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472.323,63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472.323,63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217.995,52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2.688.611,45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27937048"/>
                  </a:ext>
                </a:extLst>
              </a:tr>
              <a:tr h="216783">
                <a:tc>
                  <a:txBody>
                    <a:bodyPr/>
                    <a:lstStyle/>
                    <a:p>
                      <a:pPr algn="l" fontAlgn="ctr"/>
                      <a:r>
                        <a:rPr lang="sl-SI" sz="1000" b="1" i="0" u="none" strike="noStrike">
                          <a:solidFill>
                            <a:srgbClr val="000000"/>
                          </a:solidFill>
                          <a:effectLst/>
                          <a:latin typeface="Arial" panose="020B0604020202020204" pitchFamily="34" charset="0"/>
                        </a:rPr>
                        <a:t>Goriška</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sl-SI" sz="1000" b="1" i="0" u="none" strike="noStrike">
                          <a:solidFill>
                            <a:srgbClr val="000000"/>
                          </a:solidFill>
                          <a:effectLst/>
                          <a:latin typeface="Arial" panose="020B0604020202020204" pitchFamily="34" charset="0"/>
                        </a:rPr>
                        <a:t>122.349,33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sl-SI" sz="1000" b="1" i="0" u="none" strike="noStrike">
                          <a:solidFill>
                            <a:srgbClr val="000000"/>
                          </a:solidFill>
                          <a:effectLst/>
                          <a:latin typeface="Arial" panose="020B0604020202020204" pitchFamily="34" charset="0"/>
                        </a:rPr>
                        <a:t>530.180,44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sl-SI" sz="1000" b="1" i="0" u="none" strike="noStrike">
                          <a:solidFill>
                            <a:srgbClr val="000000"/>
                          </a:solidFill>
                          <a:effectLst/>
                          <a:latin typeface="Arial" panose="020B0604020202020204" pitchFamily="34" charset="0"/>
                        </a:rPr>
                        <a:t>530.180,44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sl-SI" sz="1000" b="1" i="0" u="none" strike="noStrike">
                          <a:solidFill>
                            <a:srgbClr val="000000"/>
                          </a:solidFill>
                          <a:effectLst/>
                          <a:latin typeface="Arial" panose="020B0604020202020204" pitchFamily="34" charset="0"/>
                        </a:rPr>
                        <a:t>530.180,44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sl-SI" sz="1000" b="1" i="0" u="none" strike="noStrike">
                          <a:solidFill>
                            <a:srgbClr val="000000"/>
                          </a:solidFill>
                          <a:effectLst/>
                          <a:latin typeface="Arial" panose="020B0604020202020204" pitchFamily="34" charset="0"/>
                        </a:rPr>
                        <a:t>530.180,44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sl-SI" sz="1000" b="1" i="0" u="none" strike="noStrike">
                          <a:solidFill>
                            <a:srgbClr val="000000"/>
                          </a:solidFill>
                          <a:effectLst/>
                          <a:latin typeface="Arial" panose="020B0604020202020204" pitchFamily="34" charset="0"/>
                        </a:rPr>
                        <a:t>530.180,44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sl-SI" sz="1000" b="1" i="0" u="none" strike="noStrike">
                          <a:solidFill>
                            <a:srgbClr val="000000"/>
                          </a:solidFill>
                          <a:effectLst/>
                          <a:latin typeface="Arial" panose="020B0604020202020204" pitchFamily="34" charset="0"/>
                        </a:rPr>
                        <a:t>244.698,67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sl-SI" sz="1000" b="1" i="0" u="none" strike="noStrike">
                          <a:solidFill>
                            <a:srgbClr val="000000"/>
                          </a:solidFill>
                          <a:effectLst/>
                          <a:latin typeface="Arial" panose="020B0604020202020204" pitchFamily="34" charset="0"/>
                        </a:rPr>
                        <a:t>3.017.950,22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2690271254"/>
                  </a:ext>
                </a:extLst>
              </a:tr>
              <a:tr h="216783">
                <a:tc>
                  <a:txBody>
                    <a:bodyPr/>
                    <a:lstStyle/>
                    <a:p>
                      <a:pPr algn="l" fontAlgn="ctr"/>
                      <a:r>
                        <a:rPr lang="sl-SI" sz="1000" b="0" i="0" u="none" strike="noStrike">
                          <a:solidFill>
                            <a:srgbClr val="000000"/>
                          </a:solidFill>
                          <a:effectLst/>
                          <a:latin typeface="Arial" panose="020B0604020202020204" pitchFamily="34" charset="0"/>
                        </a:rPr>
                        <a:t>EU (40 %)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48.939,73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212.072,18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212.072,18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212.072,18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212.072,18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212.072,18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97.879,47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1.207.180,09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86514337"/>
                  </a:ext>
                </a:extLst>
              </a:tr>
              <a:tr h="216783">
                <a:tc>
                  <a:txBody>
                    <a:bodyPr/>
                    <a:lstStyle/>
                    <a:p>
                      <a:pPr algn="l" fontAlgn="ctr"/>
                      <a:r>
                        <a:rPr lang="sl-SI" sz="1000" b="0" i="0" u="none" strike="noStrike">
                          <a:solidFill>
                            <a:srgbClr val="000000"/>
                          </a:solidFill>
                          <a:effectLst/>
                          <a:latin typeface="Arial" panose="020B0604020202020204" pitchFamily="34" charset="0"/>
                        </a:rPr>
                        <a:t>SLO (60 %)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73.409,60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318.108,27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318.108,27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318.108,27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318.108,27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318.108,27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146.819,20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1.810.770,13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78603508"/>
                  </a:ext>
                </a:extLst>
              </a:tr>
              <a:tr h="216783">
                <a:tc>
                  <a:txBody>
                    <a:bodyPr/>
                    <a:lstStyle/>
                    <a:p>
                      <a:pPr algn="l" fontAlgn="ctr"/>
                      <a:r>
                        <a:rPr lang="sl-SI" sz="1000" b="1" i="0" u="none" strike="noStrike">
                          <a:solidFill>
                            <a:srgbClr val="000000"/>
                          </a:solidFill>
                          <a:effectLst/>
                          <a:latin typeface="Arial" panose="020B0604020202020204" pitchFamily="34" charset="0"/>
                        </a:rPr>
                        <a:t>Obalno-kraška</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sl-SI" sz="1000" b="1" i="0" u="none" strike="noStrike">
                          <a:solidFill>
                            <a:srgbClr val="000000"/>
                          </a:solidFill>
                          <a:effectLst/>
                          <a:latin typeface="Arial" panose="020B0604020202020204" pitchFamily="34" charset="0"/>
                        </a:rPr>
                        <a:t>122.349,33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sl-SI" sz="1000" b="1" i="0" u="none" strike="noStrike">
                          <a:solidFill>
                            <a:srgbClr val="000000"/>
                          </a:solidFill>
                          <a:effectLst/>
                          <a:latin typeface="Arial" panose="020B0604020202020204" pitchFamily="34" charset="0"/>
                        </a:rPr>
                        <a:t>530.180,44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sl-SI" sz="1000" b="1" i="0" u="none" strike="noStrike">
                          <a:solidFill>
                            <a:srgbClr val="000000"/>
                          </a:solidFill>
                          <a:effectLst/>
                          <a:latin typeface="Arial" panose="020B0604020202020204" pitchFamily="34" charset="0"/>
                        </a:rPr>
                        <a:t>530.180,44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sl-SI" sz="1000" b="1" i="0" u="none" strike="noStrike">
                          <a:solidFill>
                            <a:srgbClr val="000000"/>
                          </a:solidFill>
                          <a:effectLst/>
                          <a:latin typeface="Arial" panose="020B0604020202020204" pitchFamily="34" charset="0"/>
                        </a:rPr>
                        <a:t>530.180,44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sl-SI" sz="1000" b="1" i="0" u="none" strike="noStrike">
                          <a:solidFill>
                            <a:srgbClr val="000000"/>
                          </a:solidFill>
                          <a:effectLst/>
                          <a:latin typeface="Arial" panose="020B0604020202020204" pitchFamily="34" charset="0"/>
                        </a:rPr>
                        <a:t>530.180,44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sl-SI" sz="1000" b="1" i="0" u="none" strike="noStrike">
                          <a:solidFill>
                            <a:srgbClr val="000000"/>
                          </a:solidFill>
                          <a:effectLst/>
                          <a:latin typeface="Arial" panose="020B0604020202020204" pitchFamily="34" charset="0"/>
                        </a:rPr>
                        <a:t>530.180,44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sl-SI" sz="1000" b="1" i="0" u="none" strike="noStrike">
                          <a:solidFill>
                            <a:srgbClr val="000000"/>
                          </a:solidFill>
                          <a:effectLst/>
                          <a:latin typeface="Arial" panose="020B0604020202020204" pitchFamily="34" charset="0"/>
                        </a:rPr>
                        <a:t>244.698,66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sl-SI" sz="1000" b="1" i="0" u="none" strike="noStrike">
                          <a:solidFill>
                            <a:srgbClr val="000000"/>
                          </a:solidFill>
                          <a:effectLst/>
                          <a:latin typeface="Arial" panose="020B0604020202020204" pitchFamily="34" charset="0"/>
                        </a:rPr>
                        <a:t>3.017.950,20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2780337851"/>
                  </a:ext>
                </a:extLst>
              </a:tr>
              <a:tr h="216783">
                <a:tc>
                  <a:txBody>
                    <a:bodyPr/>
                    <a:lstStyle/>
                    <a:p>
                      <a:pPr algn="l" fontAlgn="ctr"/>
                      <a:r>
                        <a:rPr lang="sl-SI" sz="1000" b="0" i="0" u="none" strike="noStrike">
                          <a:solidFill>
                            <a:srgbClr val="000000"/>
                          </a:solidFill>
                          <a:effectLst/>
                          <a:latin typeface="Arial" panose="020B0604020202020204" pitchFamily="34" charset="0"/>
                        </a:rPr>
                        <a:t>EU (40 %)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48.939,73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212.072,18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212.072,18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212.072,18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212.072,18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212.072,18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97.879,47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1.207.180,08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8790646"/>
                  </a:ext>
                </a:extLst>
              </a:tr>
              <a:tr h="216783">
                <a:tc>
                  <a:txBody>
                    <a:bodyPr/>
                    <a:lstStyle/>
                    <a:p>
                      <a:pPr algn="l" fontAlgn="ctr"/>
                      <a:r>
                        <a:rPr lang="sl-SI" sz="1000" b="0" i="0" u="none" strike="noStrike">
                          <a:solidFill>
                            <a:srgbClr val="000000"/>
                          </a:solidFill>
                          <a:effectLst/>
                          <a:latin typeface="Arial" panose="020B0604020202020204" pitchFamily="34" charset="0"/>
                        </a:rPr>
                        <a:t>SLO (60 %)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73.409,60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318.108,26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318.108,26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318.108,26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318.108,26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318.108,26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146.819,20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l-SI" sz="1000" b="0" i="0" u="none" strike="noStrike">
                          <a:solidFill>
                            <a:srgbClr val="000000"/>
                          </a:solidFill>
                          <a:effectLst/>
                          <a:latin typeface="Arial" panose="020B0604020202020204" pitchFamily="34" charset="0"/>
                        </a:rPr>
                        <a:t>1.810.770,12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4383413"/>
                  </a:ext>
                </a:extLst>
              </a:tr>
              <a:tr h="469697">
                <a:tc>
                  <a:txBody>
                    <a:bodyPr/>
                    <a:lstStyle/>
                    <a:p>
                      <a:pPr algn="l" fontAlgn="ctr"/>
                      <a:r>
                        <a:rPr lang="sl-SI" sz="1000" b="1" i="0" u="none" strike="noStrike">
                          <a:solidFill>
                            <a:srgbClr val="000000"/>
                          </a:solidFill>
                          <a:effectLst/>
                          <a:latin typeface="Arial" panose="020B0604020202020204" pitchFamily="34" charset="0"/>
                        </a:rPr>
                        <a:t>Skupaj</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ctr"/>
                      <a:r>
                        <a:rPr lang="sl-SI" sz="1000" b="1" i="0" u="none" strike="noStrike">
                          <a:solidFill>
                            <a:srgbClr val="000000"/>
                          </a:solidFill>
                          <a:effectLst/>
                          <a:latin typeface="Arial" panose="020B0604020202020204" pitchFamily="34" charset="0"/>
                        </a:rPr>
                        <a:t>600.000,00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ctr"/>
                      <a:r>
                        <a:rPr lang="sl-SI" sz="1000" b="1" i="0" u="none" strike="noStrike">
                          <a:solidFill>
                            <a:srgbClr val="000000"/>
                          </a:solidFill>
                          <a:effectLst/>
                          <a:latin typeface="Arial" panose="020B0604020202020204" pitchFamily="34" charset="0"/>
                        </a:rPr>
                        <a:t>2.600.000,00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ctr"/>
                      <a:r>
                        <a:rPr lang="sl-SI" sz="1000" b="1" i="0" u="none" strike="noStrike">
                          <a:solidFill>
                            <a:srgbClr val="000000"/>
                          </a:solidFill>
                          <a:effectLst/>
                          <a:latin typeface="Arial" panose="020B0604020202020204" pitchFamily="34" charset="0"/>
                        </a:rPr>
                        <a:t>2.600.000,00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ctr"/>
                      <a:r>
                        <a:rPr lang="sl-SI" sz="1000" b="1" i="0" u="none" strike="noStrike">
                          <a:solidFill>
                            <a:srgbClr val="000000"/>
                          </a:solidFill>
                          <a:effectLst/>
                          <a:latin typeface="Arial" panose="020B0604020202020204" pitchFamily="34" charset="0"/>
                        </a:rPr>
                        <a:t>2.600.000,00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ctr"/>
                      <a:r>
                        <a:rPr lang="sl-SI" sz="1000" b="1" i="0" u="none" strike="noStrike">
                          <a:solidFill>
                            <a:srgbClr val="000000"/>
                          </a:solidFill>
                          <a:effectLst/>
                          <a:latin typeface="Arial" panose="020B0604020202020204" pitchFamily="34" charset="0"/>
                        </a:rPr>
                        <a:t>2.600.000,00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ctr"/>
                      <a:r>
                        <a:rPr lang="sl-SI" sz="1000" b="1" i="0" u="none" strike="noStrike">
                          <a:solidFill>
                            <a:srgbClr val="000000"/>
                          </a:solidFill>
                          <a:effectLst/>
                          <a:latin typeface="Arial" panose="020B0604020202020204" pitchFamily="34" charset="0"/>
                        </a:rPr>
                        <a:t>2.600.000,00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ctr"/>
                      <a:r>
                        <a:rPr lang="sl-SI" sz="1000" b="1" i="0" u="none" strike="noStrike">
                          <a:solidFill>
                            <a:srgbClr val="000000"/>
                          </a:solidFill>
                          <a:effectLst/>
                          <a:latin typeface="Arial" panose="020B0604020202020204" pitchFamily="34" charset="0"/>
                        </a:rPr>
                        <a:t>1.200.000,00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ctr"/>
                      <a:r>
                        <a:rPr lang="sl-SI" sz="1000" b="1" i="0" u="none" strike="noStrike" dirty="0">
                          <a:solidFill>
                            <a:srgbClr val="000000"/>
                          </a:solidFill>
                          <a:effectLst/>
                          <a:latin typeface="Arial" panose="020B0604020202020204" pitchFamily="34" charset="0"/>
                        </a:rPr>
                        <a:t>14.800.000,00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2220251467"/>
                  </a:ext>
                </a:extLst>
              </a:tr>
            </a:tbl>
          </a:graphicData>
        </a:graphic>
      </p:graphicFrame>
    </p:spTree>
    <p:extLst>
      <p:ext uri="{BB962C8B-B14F-4D97-AF65-F5344CB8AC3E}">
        <p14:creationId xmlns:p14="http://schemas.microsoft.com/office/powerpoint/2010/main" val="11806569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značba mesta vsebine 9">
            <a:extLst>
              <a:ext uri="{FF2B5EF4-FFF2-40B4-BE49-F238E27FC236}">
                <a16:creationId xmlns:a16="http://schemas.microsoft.com/office/drawing/2014/main" id="{067F96E1-2497-4455-8663-139DEAC103C7}"/>
              </a:ext>
            </a:extLst>
          </p:cNvPr>
          <p:cNvSpPr>
            <a:spLocks noGrp="1"/>
          </p:cNvSpPr>
          <p:nvPr>
            <p:ph idx="1"/>
          </p:nvPr>
        </p:nvSpPr>
        <p:spPr>
          <a:xfrm>
            <a:off x="838200" y="1825625"/>
            <a:ext cx="10515600" cy="2637408"/>
          </a:xfrm>
        </p:spPr>
        <p:txBody>
          <a:bodyPr>
            <a:normAutofit/>
          </a:bodyPr>
          <a:lstStyle/>
          <a:p>
            <a:pPr marL="0" indent="0">
              <a:buNone/>
            </a:pPr>
            <a:endParaRPr lang="sl-SI" sz="2000" dirty="0"/>
          </a:p>
          <a:p>
            <a:pPr marL="0" indent="0">
              <a:buNone/>
            </a:pPr>
            <a:endParaRPr lang="sl-SI" sz="2000" dirty="0"/>
          </a:p>
        </p:txBody>
      </p:sp>
      <p:pic>
        <p:nvPicPr>
          <p:cNvPr id="11" name="Slika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8389" y="446687"/>
            <a:ext cx="3852909" cy="808321"/>
          </a:xfrm>
          <a:prstGeom prst="rect">
            <a:avLst/>
          </a:prstGeom>
        </p:spPr>
      </p:pic>
      <p:pic>
        <p:nvPicPr>
          <p:cNvPr id="1028" name="Picture 4" descr="Logo image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479418"/>
            <a:ext cx="1504335" cy="739420"/>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 name="Naslov 8">
            <a:extLst>
              <a:ext uri="{FF2B5EF4-FFF2-40B4-BE49-F238E27FC236}">
                <a16:creationId xmlns:a16="http://schemas.microsoft.com/office/drawing/2014/main" id="{1C9CBADF-DA74-F7DA-7482-8AFC0F755A27}"/>
              </a:ext>
            </a:extLst>
          </p:cNvPr>
          <p:cNvSpPr>
            <a:spLocks noGrp="1"/>
          </p:cNvSpPr>
          <p:nvPr>
            <p:ph type="title"/>
          </p:nvPr>
        </p:nvSpPr>
        <p:spPr>
          <a:xfrm>
            <a:off x="838200" y="1218837"/>
            <a:ext cx="10515600" cy="606787"/>
          </a:xfrm>
        </p:spPr>
        <p:txBody>
          <a:bodyPr>
            <a:normAutofit fontScale="90000"/>
          </a:bodyPr>
          <a:lstStyle/>
          <a:p>
            <a:endParaRPr lang="sl-SI" dirty="0"/>
          </a:p>
        </p:txBody>
      </p:sp>
      <p:sp>
        <p:nvSpPr>
          <p:cNvPr id="2" name="Elipsa 1">
            <a:extLst>
              <a:ext uri="{FF2B5EF4-FFF2-40B4-BE49-F238E27FC236}">
                <a16:creationId xmlns:a16="http://schemas.microsoft.com/office/drawing/2014/main" id="{E76FAB3E-50E4-570E-A0CC-8ACD7EA97A03}"/>
              </a:ext>
            </a:extLst>
          </p:cNvPr>
          <p:cNvSpPr/>
          <p:nvPr/>
        </p:nvSpPr>
        <p:spPr>
          <a:xfrm>
            <a:off x="1869141" y="2054129"/>
            <a:ext cx="8357347" cy="26374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2800" b="1" dirty="0">
                <a:latin typeface="Republika "/>
              </a:rPr>
              <a:t>Vsebina javnega razpisa </a:t>
            </a:r>
          </a:p>
        </p:txBody>
      </p:sp>
    </p:spTree>
    <p:extLst>
      <p:ext uri="{BB962C8B-B14F-4D97-AF65-F5344CB8AC3E}">
        <p14:creationId xmlns:p14="http://schemas.microsoft.com/office/powerpoint/2010/main" val="742828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38200" y="1395735"/>
            <a:ext cx="10515600" cy="769328"/>
          </a:xfrm>
        </p:spPr>
        <p:txBody>
          <a:bodyPr>
            <a:normAutofit/>
          </a:bodyPr>
          <a:lstStyle/>
          <a:p>
            <a:r>
              <a:rPr lang="sl-SI" sz="2800" dirty="0">
                <a:solidFill>
                  <a:srgbClr val="034EA2"/>
                </a:solidFill>
                <a:effectLst>
                  <a:outerShdw blurRad="38100" dist="38100" dir="2700000" algn="tl">
                    <a:srgbClr val="000000">
                      <a:alpha val="43137"/>
                    </a:srgbClr>
                  </a:outerShdw>
                </a:effectLst>
                <a:latin typeface="Republika" panose="02000506040000020004" pitchFamily="2" charset="-18"/>
              </a:rPr>
              <a:t>UPRAVIČENI STROŠKI</a:t>
            </a:r>
          </a:p>
        </p:txBody>
      </p:sp>
      <p:sp>
        <p:nvSpPr>
          <p:cNvPr id="10" name="Označba mesta vsebine 9">
            <a:extLst>
              <a:ext uri="{FF2B5EF4-FFF2-40B4-BE49-F238E27FC236}">
                <a16:creationId xmlns:a16="http://schemas.microsoft.com/office/drawing/2014/main" id="{067F96E1-2497-4455-8663-139DEAC103C7}"/>
              </a:ext>
            </a:extLst>
          </p:cNvPr>
          <p:cNvSpPr>
            <a:spLocks noGrp="1"/>
          </p:cNvSpPr>
          <p:nvPr>
            <p:ph idx="1"/>
          </p:nvPr>
        </p:nvSpPr>
        <p:spPr>
          <a:xfrm>
            <a:off x="838200" y="1780399"/>
            <a:ext cx="10515600" cy="4351338"/>
          </a:xfrm>
        </p:spPr>
        <p:txBody>
          <a:bodyPr>
            <a:normAutofit/>
          </a:bodyPr>
          <a:lstStyle/>
          <a:p>
            <a:pPr marL="0" indent="0">
              <a:buNone/>
            </a:pPr>
            <a:endParaRPr lang="sl-SI" sz="2000" dirty="0">
              <a:latin typeface="Repubilca"/>
            </a:endParaRPr>
          </a:p>
          <a:p>
            <a:pPr algn="just"/>
            <a:r>
              <a:rPr lang="sl-SI" sz="2000" dirty="0">
                <a:latin typeface="Repubilca"/>
                <a:cs typeface="Arial" panose="020B0604020202020204" pitchFamily="34" charset="0"/>
              </a:rPr>
              <a:t>strošek na enoto za vodenje konzorcija (SSE vodenje konzorcija),</a:t>
            </a:r>
          </a:p>
          <a:p>
            <a:pPr algn="just"/>
            <a:r>
              <a:rPr lang="sl-SI" sz="2000" dirty="0">
                <a:latin typeface="Repubilca"/>
                <a:cs typeface="Arial" panose="020B0604020202020204" pitchFamily="34" charset="0"/>
              </a:rPr>
              <a:t>stroški informiranja in komuniciranja (organizacija zaključne konference, stroški izdelave ali nadgradnje spletne strani posameznega konzorcija, stroški oglaševalskih storitev in stroški objav, stroški oblikovanja, priprave na tisk, tisk in dostava gradiv, drugi stroški informiranja in komuniciranja),</a:t>
            </a:r>
          </a:p>
          <a:p>
            <a:pPr algn="just"/>
            <a:r>
              <a:rPr lang="sl-SI" sz="2000" dirty="0">
                <a:latin typeface="Repubilca"/>
                <a:cs typeface="Arial" panose="020B0604020202020204" pitchFamily="34" charset="0"/>
              </a:rPr>
              <a:t>strošek na enoto za izvedbo programa na udeleženca na uro (SSE programi),</a:t>
            </a:r>
          </a:p>
          <a:p>
            <a:pPr algn="just"/>
            <a:r>
              <a:rPr lang="sl-SI" sz="2000" dirty="0">
                <a:latin typeface="Repubilca"/>
                <a:cs typeface="Arial" panose="020B0604020202020204" pitchFamily="34" charset="0"/>
              </a:rPr>
              <a:t>strošek na enoto za izvajanje izpitov (SSE izpiti), </a:t>
            </a:r>
          </a:p>
          <a:p>
            <a:pPr algn="just"/>
            <a:r>
              <a:rPr lang="sl-SI" sz="2000" dirty="0">
                <a:latin typeface="Repubilca"/>
                <a:cs typeface="Arial" panose="020B0604020202020204" pitchFamily="34" charset="0"/>
              </a:rPr>
              <a:t>davek na dodano vrednost.</a:t>
            </a:r>
          </a:p>
          <a:p>
            <a:pPr marL="0" indent="0">
              <a:buNone/>
            </a:pPr>
            <a:endParaRPr lang="sl-SI" sz="2000" dirty="0"/>
          </a:p>
          <a:p>
            <a:pPr marL="0" indent="0">
              <a:buNone/>
            </a:pPr>
            <a:r>
              <a:rPr lang="sl-SI" sz="2000" dirty="0"/>
              <a:t>	</a:t>
            </a:r>
          </a:p>
        </p:txBody>
      </p:sp>
      <p:pic>
        <p:nvPicPr>
          <p:cNvPr id="11" name="Slika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8389" y="446687"/>
            <a:ext cx="3852909" cy="808321"/>
          </a:xfrm>
          <a:prstGeom prst="rect">
            <a:avLst/>
          </a:prstGeom>
        </p:spPr>
      </p:pic>
      <p:pic>
        <p:nvPicPr>
          <p:cNvPr id="1028" name="Picture 4" descr="Logo image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479418"/>
            <a:ext cx="1504335" cy="739420"/>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00893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38200" y="1395735"/>
            <a:ext cx="10515600" cy="769328"/>
          </a:xfrm>
        </p:spPr>
        <p:txBody>
          <a:bodyPr>
            <a:normAutofit/>
          </a:bodyPr>
          <a:lstStyle/>
          <a:p>
            <a:r>
              <a:rPr lang="sl-SI" sz="2800" dirty="0">
                <a:solidFill>
                  <a:srgbClr val="034EA2"/>
                </a:solidFill>
                <a:effectLst>
                  <a:outerShdw blurRad="38100" dist="38100" dir="2700000" algn="tl">
                    <a:srgbClr val="000000">
                      <a:alpha val="43137"/>
                    </a:srgbClr>
                  </a:outerShdw>
                </a:effectLst>
                <a:latin typeface="Republika" panose="02000506040000020004" pitchFamily="2" charset="-18"/>
              </a:rPr>
              <a:t>UPRAVIČENI STROŠKI</a:t>
            </a:r>
          </a:p>
        </p:txBody>
      </p:sp>
      <p:sp>
        <p:nvSpPr>
          <p:cNvPr id="10" name="Označba mesta vsebine 9">
            <a:extLst>
              <a:ext uri="{FF2B5EF4-FFF2-40B4-BE49-F238E27FC236}">
                <a16:creationId xmlns:a16="http://schemas.microsoft.com/office/drawing/2014/main" id="{067F96E1-2497-4455-8663-139DEAC103C7}"/>
              </a:ext>
            </a:extLst>
          </p:cNvPr>
          <p:cNvSpPr>
            <a:spLocks noGrp="1"/>
          </p:cNvSpPr>
          <p:nvPr>
            <p:ph idx="1"/>
          </p:nvPr>
        </p:nvSpPr>
        <p:spPr>
          <a:xfrm>
            <a:off x="838200" y="1780399"/>
            <a:ext cx="10515600" cy="4351338"/>
          </a:xfrm>
        </p:spPr>
        <p:txBody>
          <a:bodyPr>
            <a:normAutofit/>
          </a:bodyPr>
          <a:lstStyle/>
          <a:p>
            <a:pPr marL="0" indent="0">
              <a:buNone/>
            </a:pPr>
            <a:endParaRPr lang="sl-SI" sz="2000" dirty="0"/>
          </a:p>
          <a:p>
            <a:pPr marL="0" indent="0">
              <a:buNone/>
            </a:pPr>
            <a:endParaRPr lang="sl-SI" sz="2000" dirty="0"/>
          </a:p>
          <a:p>
            <a:pPr marL="0" indent="0">
              <a:buNone/>
            </a:pPr>
            <a:r>
              <a:rPr lang="sl-SI" sz="2000" dirty="0">
                <a:latin typeface="Repubilca"/>
                <a:cs typeface="Arial" panose="020B0604020202020204" pitchFamily="34" charset="0"/>
              </a:rPr>
              <a:t>Metodologija za določitev višine poenostavljenih oblik stroškov skladno s točko (b) prvega odstavka in s točko (d) 3. odstavka 53. člena Uredbe (EU) 2021/1060 določa:</a:t>
            </a:r>
          </a:p>
          <a:p>
            <a:r>
              <a:rPr lang="sl-SI" sz="2000" dirty="0">
                <a:latin typeface="Repubilca"/>
                <a:cs typeface="Arial" panose="020B0604020202020204" pitchFamily="34" charset="0"/>
              </a:rPr>
              <a:t>SSE vodenje konzorcija v višini 23,73 EUR na efektivno uro,</a:t>
            </a:r>
          </a:p>
          <a:p>
            <a:r>
              <a:rPr lang="sl-SI" sz="2000" dirty="0">
                <a:latin typeface="Repubilca"/>
                <a:cs typeface="Arial" panose="020B0604020202020204" pitchFamily="34" charset="0"/>
              </a:rPr>
              <a:t>SSE programi v višini 9,25 EUR na uro na udeleženca programa,</a:t>
            </a:r>
          </a:p>
          <a:p>
            <a:r>
              <a:rPr lang="sl-SI" sz="2000" dirty="0">
                <a:latin typeface="Repubilca"/>
                <a:cs typeface="Arial" panose="020B0604020202020204" pitchFamily="34" charset="0"/>
              </a:rPr>
              <a:t>SSE izpiti v višini 128,70 EUR na izpit. </a:t>
            </a:r>
          </a:p>
          <a:p>
            <a:pPr marL="0" indent="0">
              <a:buNone/>
            </a:pPr>
            <a:r>
              <a:rPr lang="sl-SI" sz="2000" dirty="0"/>
              <a:t>	</a:t>
            </a:r>
          </a:p>
        </p:txBody>
      </p:sp>
      <p:pic>
        <p:nvPicPr>
          <p:cNvPr id="11" name="Slika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8389" y="446687"/>
            <a:ext cx="3852909" cy="808321"/>
          </a:xfrm>
          <a:prstGeom prst="rect">
            <a:avLst/>
          </a:prstGeom>
        </p:spPr>
      </p:pic>
      <p:pic>
        <p:nvPicPr>
          <p:cNvPr id="1028" name="Picture 4" descr="Logo image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479418"/>
            <a:ext cx="1504335" cy="739420"/>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92099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38200" y="1395735"/>
            <a:ext cx="10515600" cy="769328"/>
          </a:xfrm>
        </p:spPr>
        <p:txBody>
          <a:bodyPr>
            <a:normAutofit fontScale="90000"/>
          </a:bodyPr>
          <a:lstStyle/>
          <a:p>
            <a:r>
              <a:rPr lang="sl-SI" sz="2800" dirty="0">
                <a:solidFill>
                  <a:srgbClr val="034EA2"/>
                </a:solidFill>
                <a:effectLst>
                  <a:outerShdw blurRad="38100" dist="38100" dir="2700000" algn="tl">
                    <a:srgbClr val="000000">
                      <a:alpha val="43137"/>
                    </a:srgbClr>
                  </a:outerShdw>
                </a:effectLst>
                <a:latin typeface="Republika" panose="02000506040000020004" pitchFamily="2" charset="-18"/>
              </a:rPr>
              <a:t>UPRAVIČENI STROŠKI ZA POSLOVODEČEGA PARTNERJA V KONZROCIJU</a:t>
            </a:r>
          </a:p>
        </p:txBody>
      </p:sp>
      <p:sp>
        <p:nvSpPr>
          <p:cNvPr id="10" name="Označba mesta vsebine 9">
            <a:extLst>
              <a:ext uri="{FF2B5EF4-FFF2-40B4-BE49-F238E27FC236}">
                <a16:creationId xmlns:a16="http://schemas.microsoft.com/office/drawing/2014/main" id="{067F96E1-2497-4455-8663-139DEAC103C7}"/>
              </a:ext>
            </a:extLst>
          </p:cNvPr>
          <p:cNvSpPr>
            <a:spLocks noGrp="1"/>
          </p:cNvSpPr>
          <p:nvPr>
            <p:ph idx="1"/>
          </p:nvPr>
        </p:nvSpPr>
        <p:spPr>
          <a:xfrm>
            <a:off x="838200" y="1780399"/>
            <a:ext cx="10515600" cy="4351338"/>
          </a:xfrm>
        </p:spPr>
        <p:txBody>
          <a:bodyPr>
            <a:normAutofit/>
          </a:bodyPr>
          <a:lstStyle/>
          <a:p>
            <a:pPr marL="0" indent="0">
              <a:buNone/>
            </a:pPr>
            <a:endParaRPr lang="sl-SI" sz="2000" dirty="0"/>
          </a:p>
          <a:p>
            <a:pPr marL="0" indent="0" algn="just">
              <a:buNone/>
            </a:pPr>
            <a:r>
              <a:rPr lang="sl-SI" sz="2000" b="1" i="1" u="sng" dirty="0">
                <a:latin typeface="Repubilca"/>
              </a:rPr>
              <a:t>SSE vodenje konzorcija </a:t>
            </a:r>
          </a:p>
          <a:p>
            <a:pPr algn="just"/>
            <a:r>
              <a:rPr lang="sl-SI" sz="2000" dirty="0">
                <a:latin typeface="Repubilca"/>
              </a:rPr>
              <a:t>stroški dela (plače, prispevki, dajatve in vsa povračila v zvezi z delom, ob upoštevanju odsotnosti z dela) in posredne stroške po </a:t>
            </a:r>
            <a:r>
              <a:rPr lang="sl-SI" sz="2000" u="sng" dirty="0">
                <a:latin typeface="Repubilca"/>
              </a:rPr>
              <a:t>pavšalni stopnji v višini 15 % </a:t>
            </a:r>
            <a:r>
              <a:rPr lang="sl-SI" sz="2000" dirty="0">
                <a:latin typeface="Repubilca"/>
              </a:rPr>
              <a:t>na neposredne stroške osebja,</a:t>
            </a:r>
            <a:endParaRPr lang="sl-SI" sz="2000" b="1" i="1" u="sng" dirty="0">
              <a:latin typeface="Repubilca"/>
            </a:endParaRPr>
          </a:p>
          <a:p>
            <a:pPr algn="just"/>
            <a:r>
              <a:rPr lang="sl-SI" sz="2000" dirty="0">
                <a:latin typeface="Repubilca"/>
              </a:rPr>
              <a:t>za zaposlene strokovne delavce na delovnih mestih: </a:t>
            </a:r>
          </a:p>
          <a:p>
            <a:pPr lvl="1" algn="just">
              <a:buFont typeface="Courier New" panose="02070309020205020404" pitchFamily="49" charset="0"/>
              <a:buChar char="o"/>
            </a:pPr>
            <a:r>
              <a:rPr lang="sl-SI" sz="2000" dirty="0">
                <a:latin typeface="Repubilca"/>
              </a:rPr>
              <a:t>organizator izobraževanja odraslih,</a:t>
            </a:r>
          </a:p>
          <a:p>
            <a:pPr lvl="1" algn="just">
              <a:buFont typeface="Courier New" panose="02070309020205020404" pitchFamily="49" charset="0"/>
              <a:buChar char="o"/>
            </a:pPr>
            <a:r>
              <a:rPr lang="sl-SI" sz="2000" dirty="0">
                <a:latin typeface="Repubilca"/>
              </a:rPr>
              <a:t>učitelj,</a:t>
            </a:r>
          </a:p>
          <a:p>
            <a:pPr lvl="1" algn="just">
              <a:buFont typeface="Courier New" panose="02070309020205020404" pitchFamily="49" charset="0"/>
              <a:buChar char="o"/>
            </a:pPr>
            <a:r>
              <a:rPr lang="sl-SI" sz="2000" dirty="0">
                <a:latin typeface="Repubilca"/>
              </a:rPr>
              <a:t>drugi strokovni delavec.</a:t>
            </a:r>
            <a:endParaRPr lang="sl-SI" sz="2000" u="sng" dirty="0">
              <a:latin typeface="Repubilca"/>
            </a:endParaRPr>
          </a:p>
        </p:txBody>
      </p:sp>
      <p:pic>
        <p:nvPicPr>
          <p:cNvPr id="11" name="Slika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8389" y="446687"/>
            <a:ext cx="3852909" cy="808321"/>
          </a:xfrm>
          <a:prstGeom prst="rect">
            <a:avLst/>
          </a:prstGeom>
        </p:spPr>
      </p:pic>
      <p:pic>
        <p:nvPicPr>
          <p:cNvPr id="1028" name="Picture 4" descr="Logo image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479418"/>
            <a:ext cx="1504335" cy="739420"/>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67304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značba mesta vsebine 9">
            <a:extLst>
              <a:ext uri="{FF2B5EF4-FFF2-40B4-BE49-F238E27FC236}">
                <a16:creationId xmlns:a16="http://schemas.microsoft.com/office/drawing/2014/main" id="{067F96E1-2497-4455-8663-139DEAC103C7}"/>
              </a:ext>
            </a:extLst>
          </p:cNvPr>
          <p:cNvSpPr>
            <a:spLocks noGrp="1"/>
          </p:cNvSpPr>
          <p:nvPr>
            <p:ph idx="1"/>
          </p:nvPr>
        </p:nvSpPr>
        <p:spPr>
          <a:xfrm>
            <a:off x="838200" y="1427747"/>
            <a:ext cx="10515600" cy="4815124"/>
          </a:xfrm>
        </p:spPr>
        <p:txBody>
          <a:bodyPr>
            <a:normAutofit/>
          </a:bodyPr>
          <a:lstStyle/>
          <a:p>
            <a:pPr marL="0" indent="0" algn="just">
              <a:buNone/>
            </a:pPr>
            <a:r>
              <a:rPr lang="sl-SI" sz="2000" b="1" dirty="0">
                <a:solidFill>
                  <a:srgbClr val="171717"/>
                </a:solidFill>
                <a:effectLst/>
                <a:latin typeface="Repubilca"/>
                <a:ea typeface="Times New Roman" panose="02020603050405020304" pitchFamily="18" charset="0"/>
                <a:cs typeface="Calibri" panose="020F0502020204030204" pitchFamily="34" charset="0"/>
              </a:rPr>
              <a:t>Dokazila za upravičenost SSE vodenje konzorcija</a:t>
            </a:r>
          </a:p>
          <a:p>
            <a:pPr algn="just"/>
            <a:r>
              <a:rPr lang="sl-SI" sz="2000" dirty="0">
                <a:solidFill>
                  <a:srgbClr val="000000"/>
                </a:solidFill>
                <a:effectLst/>
                <a:latin typeface="Repubilca"/>
                <a:ea typeface="Times New Roman" panose="02020603050405020304" pitchFamily="18" charset="0"/>
                <a:cs typeface="Calibri" panose="020F0502020204030204" pitchFamily="34" charset="0"/>
              </a:rPr>
              <a:t>pogodba o zaposlitvi ali drugi pravni akt, iz katerega je razvidno, da je vodja konzorcija zaposlen na enem izmed naslednjih delovnih mestih: organizator izobraževanja odraslih, učitelj ali drugi strokovni delavec,</a:t>
            </a:r>
            <a:endParaRPr lang="sl-SI" sz="2000" dirty="0">
              <a:solidFill>
                <a:srgbClr val="000000"/>
              </a:solidFill>
              <a:latin typeface="Repubilca"/>
              <a:ea typeface="Times New Roman" panose="02020603050405020304" pitchFamily="18" charset="0"/>
              <a:cs typeface="Calibri" panose="020F0502020204030204" pitchFamily="34" charset="0"/>
            </a:endParaRPr>
          </a:p>
          <a:p>
            <a:pPr lvl="0" algn="just">
              <a:lnSpc>
                <a:spcPct val="100000"/>
              </a:lnSpc>
              <a:spcBef>
                <a:spcPts val="600"/>
              </a:spcBef>
            </a:pPr>
            <a:r>
              <a:rPr lang="sl-SI" sz="2000" dirty="0">
                <a:solidFill>
                  <a:srgbClr val="000000"/>
                </a:solidFill>
                <a:effectLst/>
                <a:latin typeface="Repubilca"/>
                <a:ea typeface="Times New Roman" panose="02020603050405020304" pitchFamily="18" charset="0"/>
                <a:cs typeface="Calibri" panose="020F0502020204030204" pitchFamily="34" charset="0"/>
              </a:rPr>
              <a:t>poročilo (</a:t>
            </a:r>
            <a:r>
              <a:rPr lang="sl-SI" sz="2000" dirty="0" err="1">
                <a:solidFill>
                  <a:srgbClr val="000000"/>
                </a:solidFill>
                <a:effectLst/>
                <a:latin typeface="Repubilca"/>
                <a:ea typeface="Times New Roman" panose="02020603050405020304" pitchFamily="18" charset="0"/>
                <a:cs typeface="Calibri" panose="020F0502020204030204" pitchFamily="34" charset="0"/>
              </a:rPr>
              <a:t>časovnica</a:t>
            </a:r>
            <a:r>
              <a:rPr lang="sl-SI" sz="2000" dirty="0">
                <a:solidFill>
                  <a:srgbClr val="000000"/>
                </a:solidFill>
                <a:effectLst/>
                <a:latin typeface="Repubilca"/>
                <a:ea typeface="Times New Roman" panose="02020603050405020304" pitchFamily="18" charset="0"/>
                <a:cs typeface="Calibri" panose="020F0502020204030204" pitchFamily="34" charset="0"/>
              </a:rPr>
              <a:t>) o opravljenih nalogah na operaciji Kompetence 2023-2029, </a:t>
            </a:r>
          </a:p>
          <a:p>
            <a:pPr lvl="0" algn="just">
              <a:lnSpc>
                <a:spcPct val="100000"/>
              </a:lnSpc>
              <a:spcBef>
                <a:spcPts val="600"/>
              </a:spcBef>
            </a:pPr>
            <a:r>
              <a:rPr lang="sl-SI" sz="2000" dirty="0">
                <a:solidFill>
                  <a:srgbClr val="000000"/>
                </a:solidFill>
                <a:effectLst/>
                <a:latin typeface="Repubilca"/>
                <a:ea typeface="Times New Roman" panose="02020603050405020304" pitchFamily="18" charset="0"/>
                <a:cs typeface="Calibri" panose="020F0502020204030204" pitchFamily="34" charset="0"/>
              </a:rPr>
              <a:t>obračun stroška SSE vodenje konzorcija na efektivno uro (Priloga 8).</a:t>
            </a:r>
          </a:p>
          <a:p>
            <a:pPr marL="0" lvl="0" indent="0" algn="just">
              <a:lnSpc>
                <a:spcPct val="103000"/>
              </a:lnSpc>
              <a:buNone/>
            </a:pPr>
            <a:endParaRPr lang="sl-SI" sz="2000" dirty="0">
              <a:solidFill>
                <a:srgbClr val="000000"/>
              </a:solidFill>
              <a:latin typeface="Repubilca"/>
              <a:ea typeface="Times New Roman" panose="02020603050405020304" pitchFamily="18" charset="0"/>
              <a:cs typeface="Calibri" panose="020F0502020204030204" pitchFamily="34" charset="0"/>
            </a:endParaRPr>
          </a:p>
          <a:p>
            <a:pPr marL="0" indent="0" algn="just">
              <a:buNone/>
            </a:pPr>
            <a:r>
              <a:rPr lang="sl-SI" sz="2000" b="1" dirty="0">
                <a:solidFill>
                  <a:srgbClr val="171717"/>
                </a:solidFill>
                <a:effectLst/>
                <a:latin typeface="Repubilca"/>
                <a:ea typeface="Times New Roman" panose="02020603050405020304" pitchFamily="18" charset="0"/>
                <a:cs typeface="Calibri" panose="020F0502020204030204" pitchFamily="34" charset="0"/>
              </a:rPr>
              <a:t>Mejnik revidiranja SSE vodenje konzorcija</a:t>
            </a:r>
            <a:endParaRPr lang="sl-SI" sz="2000" b="1" dirty="0">
              <a:latin typeface="Repubilca"/>
              <a:ea typeface="Times New Roman" panose="02020603050405020304" pitchFamily="18" charset="0"/>
              <a:cs typeface="Calibri" panose="020F0502020204030204" pitchFamily="34" charset="0"/>
            </a:endParaRPr>
          </a:p>
          <a:p>
            <a:pPr algn="just"/>
            <a:r>
              <a:rPr lang="sl-SI" sz="2000" dirty="0">
                <a:solidFill>
                  <a:srgbClr val="000000"/>
                </a:solidFill>
                <a:effectLst/>
                <a:latin typeface="Repubilca"/>
                <a:ea typeface="Times New Roman" panose="02020603050405020304" pitchFamily="18" charset="0"/>
                <a:cs typeface="Calibri" panose="020F0502020204030204" pitchFamily="34" charset="0"/>
              </a:rPr>
              <a:t>če se vrednost SSE vodenje konzorcija na podlagi vsakoletnih revidiranih podatkov spremeni za več kot 5 %, se za izvedene aktivnosti od 1. januarja prihodnjega leta, upošteva nova vrednost.</a:t>
            </a:r>
            <a:endParaRPr lang="sl-SI" sz="2000" dirty="0">
              <a:latin typeface="Repubilca"/>
              <a:cs typeface="Calibri" panose="020F0502020204030204" pitchFamily="34" charset="0"/>
            </a:endParaRPr>
          </a:p>
          <a:p>
            <a:pPr marL="0" lvl="0" indent="0" algn="just">
              <a:lnSpc>
                <a:spcPct val="103000"/>
              </a:lnSpc>
              <a:buNone/>
            </a:pPr>
            <a:endParaRPr lang="sl-SI"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0" indent="0">
              <a:buNone/>
            </a:pPr>
            <a:endParaRPr lang="sl-SI" sz="2000" dirty="0">
              <a:latin typeface="Calibri" panose="020F0502020204030204" pitchFamily="34" charset="0"/>
              <a:cs typeface="Calibri" panose="020F0502020204030204" pitchFamily="34" charset="0"/>
            </a:endParaRPr>
          </a:p>
        </p:txBody>
      </p:sp>
      <p:pic>
        <p:nvPicPr>
          <p:cNvPr id="11" name="Slika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8389" y="446687"/>
            <a:ext cx="3852909" cy="808321"/>
          </a:xfrm>
          <a:prstGeom prst="rect">
            <a:avLst/>
          </a:prstGeom>
        </p:spPr>
      </p:pic>
      <p:pic>
        <p:nvPicPr>
          <p:cNvPr id="1028" name="Picture 4" descr="Logo image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479418"/>
            <a:ext cx="1504335" cy="739420"/>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84014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značba mesta vsebine 9">
            <a:extLst>
              <a:ext uri="{FF2B5EF4-FFF2-40B4-BE49-F238E27FC236}">
                <a16:creationId xmlns:a16="http://schemas.microsoft.com/office/drawing/2014/main" id="{067F96E1-2497-4455-8663-139DEAC103C7}"/>
              </a:ext>
            </a:extLst>
          </p:cNvPr>
          <p:cNvSpPr>
            <a:spLocks noGrp="1"/>
          </p:cNvSpPr>
          <p:nvPr>
            <p:ph idx="1"/>
          </p:nvPr>
        </p:nvSpPr>
        <p:spPr>
          <a:xfrm>
            <a:off x="448056" y="1401312"/>
            <a:ext cx="10515600" cy="4876729"/>
          </a:xfrm>
        </p:spPr>
        <p:txBody>
          <a:bodyPr>
            <a:normAutofit/>
          </a:bodyPr>
          <a:lstStyle/>
          <a:p>
            <a:pPr marL="0" indent="0">
              <a:buNone/>
            </a:pPr>
            <a:r>
              <a:rPr lang="sl-SI" sz="2000" b="1" dirty="0">
                <a:solidFill>
                  <a:srgbClr val="171717"/>
                </a:solidFill>
                <a:latin typeface="Repubilca"/>
                <a:ea typeface="Times New Roman" panose="02020603050405020304" pitchFamily="18" charset="0"/>
              </a:rPr>
              <a:t>Točka 13 „</a:t>
            </a:r>
            <a:r>
              <a:rPr lang="sl-SI" sz="2000" b="1" dirty="0">
                <a:solidFill>
                  <a:srgbClr val="171717"/>
                </a:solidFill>
                <a:effectLst/>
                <a:latin typeface="Repubilca"/>
                <a:ea typeface="Times New Roman" panose="02020603050405020304" pitchFamily="18" charset="0"/>
              </a:rPr>
              <a:t>človeški viri za vodenje konzorcija“ prijavnega obrazca</a:t>
            </a:r>
            <a:endParaRPr lang="sl-SI" sz="2000" b="1" dirty="0">
              <a:solidFill>
                <a:srgbClr val="171717"/>
              </a:solidFill>
              <a:latin typeface="Repubilca"/>
              <a:ea typeface="Times New Roman" panose="02020603050405020304" pitchFamily="18" charset="0"/>
            </a:endParaRPr>
          </a:p>
          <a:p>
            <a:pPr marL="0" indent="0">
              <a:buNone/>
            </a:pPr>
            <a:endParaRPr lang="sl-SI" sz="1800" b="1" dirty="0">
              <a:solidFill>
                <a:srgbClr val="171717"/>
              </a:solidFill>
              <a:effectLst/>
              <a:latin typeface="Arial" panose="020B0604020202020204" pitchFamily="34" charset="0"/>
              <a:ea typeface="Times New Roman" panose="02020603050405020304" pitchFamily="18" charset="0"/>
            </a:endParaRPr>
          </a:p>
          <a:p>
            <a:pPr marL="0" indent="0">
              <a:buNone/>
            </a:pPr>
            <a:endParaRPr lang="sl-SI" sz="1800" b="1" dirty="0">
              <a:effectLst/>
              <a:latin typeface="Times New Roman" panose="02020603050405020304" pitchFamily="18" charset="0"/>
              <a:ea typeface="Times New Roman" panose="02020603050405020304" pitchFamily="18" charset="0"/>
            </a:endParaRPr>
          </a:p>
          <a:p>
            <a:pPr marL="0" indent="0">
              <a:buNone/>
            </a:pPr>
            <a:endParaRPr lang="sl-SI" sz="1800" b="1" dirty="0">
              <a:latin typeface="Times New Roman" panose="02020603050405020304" pitchFamily="18" charset="0"/>
              <a:ea typeface="Times New Roman" panose="02020603050405020304" pitchFamily="18" charset="0"/>
            </a:endParaRPr>
          </a:p>
          <a:p>
            <a:pPr marL="0" indent="0">
              <a:buNone/>
            </a:pPr>
            <a:endParaRPr lang="sl-SI" sz="1800" b="1" dirty="0">
              <a:effectLst/>
              <a:latin typeface="Times New Roman" panose="02020603050405020304" pitchFamily="18" charset="0"/>
              <a:ea typeface="Times New Roman" panose="02020603050405020304" pitchFamily="18" charset="0"/>
            </a:endParaRPr>
          </a:p>
          <a:p>
            <a:pPr marL="0" indent="0">
              <a:buNone/>
            </a:pPr>
            <a:endParaRPr lang="sl-SI" sz="1800" b="1" dirty="0">
              <a:latin typeface="Times New Roman" panose="02020603050405020304" pitchFamily="18" charset="0"/>
              <a:ea typeface="Times New Roman" panose="02020603050405020304" pitchFamily="18" charset="0"/>
            </a:endParaRPr>
          </a:p>
          <a:p>
            <a:pPr marL="0" indent="0">
              <a:buNone/>
            </a:pPr>
            <a:endParaRPr lang="sl-SI" sz="1800" b="1" dirty="0">
              <a:effectLst/>
              <a:latin typeface="Times New Roman" panose="02020603050405020304" pitchFamily="18" charset="0"/>
              <a:ea typeface="Times New Roman" panose="02020603050405020304" pitchFamily="18" charset="0"/>
            </a:endParaRPr>
          </a:p>
          <a:p>
            <a:pPr marL="0" indent="0">
              <a:buNone/>
            </a:pPr>
            <a:endParaRPr lang="sl-SI" sz="1800" b="1" dirty="0">
              <a:latin typeface="Times New Roman" panose="02020603050405020304" pitchFamily="18" charset="0"/>
              <a:ea typeface="Times New Roman" panose="02020603050405020304" pitchFamily="18" charset="0"/>
            </a:endParaRPr>
          </a:p>
          <a:p>
            <a:pPr marL="0" indent="0">
              <a:buNone/>
            </a:pPr>
            <a:endParaRPr lang="sl-SI" sz="1800" b="1" dirty="0">
              <a:effectLst/>
              <a:latin typeface="Times New Roman" panose="02020603050405020304" pitchFamily="18" charset="0"/>
              <a:ea typeface="Times New Roman" panose="02020603050405020304" pitchFamily="18" charset="0"/>
            </a:endParaRPr>
          </a:p>
        </p:txBody>
      </p:sp>
      <p:pic>
        <p:nvPicPr>
          <p:cNvPr id="11" name="Slika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8389" y="446687"/>
            <a:ext cx="3852909" cy="808321"/>
          </a:xfrm>
          <a:prstGeom prst="rect">
            <a:avLst/>
          </a:prstGeom>
        </p:spPr>
      </p:pic>
      <p:pic>
        <p:nvPicPr>
          <p:cNvPr id="1028" name="Picture 4" descr="Logo image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479418"/>
            <a:ext cx="1504335" cy="739420"/>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aphicFrame>
        <p:nvGraphicFramePr>
          <p:cNvPr id="4" name="Tabela 3">
            <a:extLst>
              <a:ext uri="{FF2B5EF4-FFF2-40B4-BE49-F238E27FC236}">
                <a16:creationId xmlns:a16="http://schemas.microsoft.com/office/drawing/2014/main" id="{57A92858-5A97-B95D-3905-1DE33C08D8B8}"/>
              </a:ext>
            </a:extLst>
          </p:cNvPr>
          <p:cNvGraphicFramePr>
            <a:graphicFrameLocks noGrp="1"/>
          </p:cNvGraphicFramePr>
          <p:nvPr/>
        </p:nvGraphicFramePr>
        <p:xfrm>
          <a:off x="893299" y="2145323"/>
          <a:ext cx="6727390" cy="2461845"/>
        </p:xfrm>
        <a:graphic>
          <a:graphicData uri="http://schemas.openxmlformats.org/drawingml/2006/table">
            <a:tbl>
              <a:tblPr firstRow="1" firstCol="1" bandRow="1">
                <a:tableStyleId>{5C22544A-7EE6-4342-B048-85BDC9FD1C3A}</a:tableStyleId>
              </a:tblPr>
              <a:tblGrid>
                <a:gridCol w="3505729">
                  <a:extLst>
                    <a:ext uri="{9D8B030D-6E8A-4147-A177-3AD203B41FA5}">
                      <a16:colId xmlns:a16="http://schemas.microsoft.com/office/drawing/2014/main" val="3455209919"/>
                    </a:ext>
                  </a:extLst>
                </a:gridCol>
                <a:gridCol w="3221661">
                  <a:extLst>
                    <a:ext uri="{9D8B030D-6E8A-4147-A177-3AD203B41FA5}">
                      <a16:colId xmlns:a16="http://schemas.microsoft.com/office/drawing/2014/main" val="2785319541"/>
                    </a:ext>
                  </a:extLst>
                </a:gridCol>
              </a:tblGrid>
              <a:tr h="354220">
                <a:tc gridSpan="2">
                  <a:txBody>
                    <a:bodyPr/>
                    <a:lstStyle/>
                    <a:p>
                      <a:r>
                        <a:rPr lang="sl-SI" sz="950" dirty="0">
                          <a:effectLst/>
                        </a:rPr>
                        <a:t>13. Človeški viri za vodenje konzorcija</a:t>
                      </a:r>
                      <a:endParaRPr lang="sl-SI" sz="1200" dirty="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endParaRPr lang="sl-SI"/>
                    </a:p>
                  </a:txBody>
                  <a:tcPr/>
                </a:tc>
                <a:extLst>
                  <a:ext uri="{0D108BD9-81ED-4DB2-BD59-A6C34878D82A}">
                    <a16:rowId xmlns:a16="http://schemas.microsoft.com/office/drawing/2014/main" val="606121124"/>
                  </a:ext>
                </a:extLst>
              </a:tr>
              <a:tr h="617683">
                <a:tc>
                  <a:txBody>
                    <a:bodyPr/>
                    <a:lstStyle/>
                    <a:p>
                      <a:pPr algn="just"/>
                      <a:r>
                        <a:rPr lang="sl-SI" sz="950" dirty="0">
                          <a:effectLst/>
                        </a:rPr>
                        <a:t>Strokovni delavec (organizator izobraževanja odraslih, učitelj, drugi strokovni delavec, (v primeru nove zaposlitve vpišite »nova zaposlitev«)</a:t>
                      </a:r>
                      <a:endParaRPr lang="sl-SI"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r>
                        <a:rPr lang="sl-SI" sz="950">
                          <a:effectLst/>
                        </a:rPr>
                        <a:t>Načrtovano število efektivnih ur na operaciji za celotno obdobje izvajanja operacije (skupno število ur na leto na posameznega strokovnega delavca ne sme presegati 1.651 efektivnih ur)</a:t>
                      </a:r>
                      <a:endParaRPr lang="sl-SI"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53981365"/>
                  </a:ext>
                </a:extLst>
              </a:tr>
              <a:tr h="308841">
                <a:tc>
                  <a:txBody>
                    <a:bodyPr/>
                    <a:lstStyle/>
                    <a:p>
                      <a:r>
                        <a:rPr lang="sl-SI" sz="950">
                          <a:effectLst/>
                        </a:rPr>
                        <a:t>Ime in priimek</a:t>
                      </a:r>
                      <a:endParaRPr lang="sl-SI" sz="1200">
                        <a:effectLst/>
                      </a:endParaRPr>
                    </a:p>
                    <a:p>
                      <a:pPr algn="just"/>
                      <a:r>
                        <a:rPr lang="sl-SI" sz="950">
                          <a:effectLst/>
                        </a:rPr>
                        <a:t>     </a:t>
                      </a:r>
                      <a:endParaRPr lang="sl-SI"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sl-SI" sz="950">
                          <a:effectLst/>
                        </a:rPr>
                        <a:t>       efektivnih ur</a:t>
                      </a:r>
                      <a:endParaRPr lang="sl-SI"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458237664"/>
                  </a:ext>
                </a:extLst>
              </a:tr>
              <a:tr h="308841">
                <a:tc>
                  <a:txBody>
                    <a:bodyPr/>
                    <a:lstStyle/>
                    <a:p>
                      <a:r>
                        <a:rPr lang="sl-SI" sz="950">
                          <a:effectLst/>
                        </a:rPr>
                        <a:t>Ime in priimek</a:t>
                      </a:r>
                      <a:endParaRPr lang="sl-SI" sz="1200">
                        <a:effectLst/>
                      </a:endParaRPr>
                    </a:p>
                    <a:p>
                      <a:pPr algn="just"/>
                      <a:r>
                        <a:rPr lang="sl-SI" sz="950">
                          <a:effectLst/>
                        </a:rPr>
                        <a:t>     </a:t>
                      </a:r>
                      <a:endParaRPr lang="sl-SI"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sl-SI" sz="950">
                          <a:effectLst/>
                        </a:rPr>
                        <a:t>      efektivnih ur</a:t>
                      </a:r>
                      <a:endParaRPr lang="sl-SI"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433312941"/>
                  </a:ext>
                </a:extLst>
              </a:tr>
              <a:tr h="492305">
                <a:tc>
                  <a:txBody>
                    <a:bodyPr/>
                    <a:lstStyle/>
                    <a:p>
                      <a:r>
                        <a:rPr lang="sl-SI" sz="950">
                          <a:effectLst/>
                        </a:rPr>
                        <a:t>Ime in priimek</a:t>
                      </a:r>
                      <a:endParaRPr lang="sl-SI" sz="1200">
                        <a:effectLst/>
                      </a:endParaRPr>
                    </a:p>
                    <a:p>
                      <a:r>
                        <a:rPr lang="sl-SI" sz="950">
                          <a:effectLst/>
                        </a:rPr>
                        <a:t>     </a:t>
                      </a:r>
                      <a:endParaRPr lang="sl-SI"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sl-SI" sz="950">
                          <a:effectLst/>
                        </a:rPr>
                        <a:t>      efektivnih ur</a:t>
                      </a:r>
                      <a:endParaRPr lang="sl-SI"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242611735"/>
                  </a:ext>
                </a:extLst>
              </a:tr>
              <a:tr h="379955">
                <a:tc>
                  <a:txBody>
                    <a:bodyPr/>
                    <a:lstStyle/>
                    <a:p>
                      <a:pPr algn="ctr"/>
                      <a:r>
                        <a:rPr lang="sl-SI" sz="950" dirty="0">
                          <a:effectLst/>
                        </a:rPr>
                        <a:t>Skupaj načrtovano število efektivnih ur na operacijo</a:t>
                      </a:r>
                      <a:endParaRPr lang="sl-SI"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r>
                        <a:rPr lang="sl-SI" sz="950" dirty="0">
                          <a:effectLst/>
                        </a:rPr>
                        <a:t>      efektivnih ur</a:t>
                      </a:r>
                      <a:endParaRPr lang="sl-SI"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143385762"/>
                  </a:ext>
                </a:extLst>
              </a:tr>
            </a:tbl>
          </a:graphicData>
        </a:graphic>
      </p:graphicFrame>
      <p:sp>
        <p:nvSpPr>
          <p:cNvPr id="5" name="Rectangle 1">
            <a:extLst>
              <a:ext uri="{FF2B5EF4-FFF2-40B4-BE49-F238E27FC236}">
                <a16:creationId xmlns:a16="http://schemas.microsoft.com/office/drawing/2014/main" id="{3E003ACF-D7A8-E690-C9CC-303BB82596FB}"/>
              </a:ext>
            </a:extLst>
          </p:cNvPr>
          <p:cNvSpPr>
            <a:spLocks noChangeArrowheads="1"/>
          </p:cNvSpPr>
          <p:nvPr/>
        </p:nvSpPr>
        <p:spPr bwMode="auto">
          <a:xfrm>
            <a:off x="2857500" y="29337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sl-SI" altLang="sl-SI" sz="1800" b="0" i="0" u="none" strike="noStrike" cap="none" normalizeH="0" baseline="0">
                <a:ln>
                  <a:noFill/>
                </a:ln>
                <a:solidFill>
                  <a:schemeClr val="tx1"/>
                </a:solidFill>
                <a:effectLst/>
                <a:latin typeface="Arial" panose="020B0604020202020204" pitchFamily="34" charset="0"/>
              </a:rPr>
            </a:br>
            <a:endParaRPr kumimoji="0" lang="sl-SI" altLang="sl-SI" sz="1800" b="0" i="0" u="none" strike="noStrike" cap="none" normalizeH="0" baseline="0">
              <a:ln>
                <a:noFill/>
              </a:ln>
              <a:solidFill>
                <a:schemeClr val="tx1"/>
              </a:solidFill>
              <a:effectLst/>
              <a:latin typeface="Arial" panose="020B0604020202020204" pitchFamily="34" charset="0"/>
            </a:endParaRPr>
          </a:p>
        </p:txBody>
      </p:sp>
      <p:sp>
        <p:nvSpPr>
          <p:cNvPr id="7" name="Rectangle 3">
            <a:extLst>
              <a:ext uri="{FF2B5EF4-FFF2-40B4-BE49-F238E27FC236}">
                <a16:creationId xmlns:a16="http://schemas.microsoft.com/office/drawing/2014/main" id="{D99278F9-8864-5ED3-49F8-E563C43FAE87}"/>
              </a:ext>
            </a:extLst>
          </p:cNvPr>
          <p:cNvSpPr>
            <a:spLocks noChangeArrowheads="1"/>
          </p:cNvSpPr>
          <p:nvPr/>
        </p:nvSpPr>
        <p:spPr bwMode="auto">
          <a:xfrm>
            <a:off x="2857500" y="3059341"/>
            <a:ext cx="26161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l-SI" altLang="zh-CN" sz="800" b="0" i="0" u="none" strike="noStrike" cap="none" normalizeH="0" baseline="3000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4"/>
              </a:rPr>
              <a:t>[</a:t>
            </a:r>
            <a:r>
              <a:rPr kumimoji="0" lang="sl-SI" altLang="zh-CN" sz="800" b="0" i="0" u="none" strike="noStrike" cap="none" normalizeH="0" baseline="30000" dirty="0" bmk="">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4"/>
              </a:rPr>
              <a:t>1]</a:t>
            </a:r>
            <a:endParaRPr kumimoji="0" lang="sl-SI" altLang="zh-CN" sz="1800" b="0" i="0" u="none" strike="noStrike" cap="none" normalizeH="0" baseline="0" dirty="0">
              <a:ln>
                <a:noFill/>
              </a:ln>
              <a:solidFill>
                <a:schemeClr val="tx1"/>
              </a:solidFill>
              <a:effectLst/>
              <a:latin typeface="Arial" panose="020B0604020202020204" pitchFamily="34" charset="0"/>
            </a:endParaRPr>
          </a:p>
        </p:txBody>
      </p:sp>
      <p:sp>
        <p:nvSpPr>
          <p:cNvPr id="12" name="Elipsa 11">
            <a:extLst>
              <a:ext uri="{FF2B5EF4-FFF2-40B4-BE49-F238E27FC236}">
                <a16:creationId xmlns:a16="http://schemas.microsoft.com/office/drawing/2014/main" id="{7DD40DA8-8DF9-0B72-FA10-609D602A0B9F}"/>
              </a:ext>
            </a:extLst>
          </p:cNvPr>
          <p:cNvSpPr/>
          <p:nvPr/>
        </p:nvSpPr>
        <p:spPr>
          <a:xfrm>
            <a:off x="1101969" y="4171742"/>
            <a:ext cx="4994031" cy="500909"/>
          </a:xfrm>
          <a:prstGeom prst="ellipse">
            <a:avLst/>
          </a:prstGeom>
          <a:noFill/>
          <a:ln w="31750">
            <a:solidFill>
              <a:schemeClr val="accent2"/>
            </a:solidFill>
          </a:ln>
        </p:spPr>
        <p:style>
          <a:lnRef idx="0">
            <a:scrgbClr r="0" g="0" b="0"/>
          </a:lnRef>
          <a:fillRef idx="0">
            <a:scrgbClr r="0" g="0" b="0"/>
          </a:fillRef>
          <a:effectRef idx="0">
            <a:scrgbClr r="0" g="0" b="0"/>
          </a:effectRef>
          <a:fontRef idx="minor">
            <a:schemeClr val="dk1"/>
          </a:fontRef>
        </p:style>
        <p:txBody>
          <a:bodyPr rtlCol="0" anchor="ctr"/>
          <a:lstStyle/>
          <a:p>
            <a:pPr algn="ctr"/>
            <a:endParaRPr lang="sl-SI">
              <a:solidFill>
                <a:srgbClr val="FF0000"/>
              </a:solidFill>
            </a:endParaRPr>
          </a:p>
        </p:txBody>
      </p:sp>
    </p:spTree>
    <p:extLst>
      <p:ext uri="{BB962C8B-B14F-4D97-AF65-F5344CB8AC3E}">
        <p14:creationId xmlns:p14="http://schemas.microsoft.com/office/powerpoint/2010/main" val="40912031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značba mesta vsebine 9">
            <a:extLst>
              <a:ext uri="{FF2B5EF4-FFF2-40B4-BE49-F238E27FC236}">
                <a16:creationId xmlns:a16="http://schemas.microsoft.com/office/drawing/2014/main" id="{067F96E1-2497-4455-8663-139DEAC103C7}"/>
              </a:ext>
            </a:extLst>
          </p:cNvPr>
          <p:cNvSpPr>
            <a:spLocks noGrp="1"/>
          </p:cNvSpPr>
          <p:nvPr>
            <p:ph idx="1"/>
          </p:nvPr>
        </p:nvSpPr>
        <p:spPr>
          <a:xfrm>
            <a:off x="448056" y="1401312"/>
            <a:ext cx="10515600" cy="4876729"/>
          </a:xfrm>
        </p:spPr>
        <p:txBody>
          <a:bodyPr>
            <a:normAutofit/>
          </a:bodyPr>
          <a:lstStyle/>
          <a:p>
            <a:pPr marL="0" indent="0">
              <a:buNone/>
            </a:pPr>
            <a:r>
              <a:rPr lang="sl-SI" sz="1800" b="1" dirty="0">
                <a:solidFill>
                  <a:srgbClr val="171717"/>
                </a:solidFill>
                <a:effectLst/>
                <a:latin typeface="Arial" panose="020B0604020202020204" pitchFamily="34" charset="0"/>
                <a:ea typeface="Times New Roman" panose="02020603050405020304" pitchFamily="18" charset="0"/>
              </a:rPr>
              <a:t>Primer zaposlitev strokovnega delavca</a:t>
            </a:r>
          </a:p>
          <a:p>
            <a:pPr marL="0" indent="0">
              <a:buNone/>
            </a:pPr>
            <a:endParaRPr lang="sl-SI" sz="1800" b="1" dirty="0">
              <a:solidFill>
                <a:srgbClr val="171717"/>
              </a:solidFill>
              <a:latin typeface="Arial" panose="020B0604020202020204" pitchFamily="34" charset="0"/>
              <a:ea typeface="Times New Roman" panose="02020603050405020304" pitchFamily="18" charset="0"/>
            </a:endParaRPr>
          </a:p>
          <a:p>
            <a:pPr marL="0" indent="0">
              <a:lnSpc>
                <a:spcPct val="100000"/>
              </a:lnSpc>
              <a:spcBef>
                <a:spcPts val="600"/>
              </a:spcBef>
              <a:buNone/>
            </a:pPr>
            <a:r>
              <a:rPr lang="sl-SI" sz="1800" dirty="0">
                <a:solidFill>
                  <a:srgbClr val="171717"/>
                </a:solidFill>
                <a:latin typeface="Arial" panose="020B0604020202020204" pitchFamily="34" charset="0"/>
                <a:ea typeface="Times New Roman" panose="02020603050405020304" pitchFamily="18" charset="0"/>
              </a:rPr>
              <a:t>Leto 2023:    100 efektivnih ur</a:t>
            </a:r>
          </a:p>
          <a:p>
            <a:pPr marL="0" indent="0">
              <a:lnSpc>
                <a:spcPct val="100000"/>
              </a:lnSpc>
              <a:spcBef>
                <a:spcPts val="600"/>
              </a:spcBef>
              <a:buNone/>
            </a:pPr>
            <a:r>
              <a:rPr lang="sl-SI" sz="1800" dirty="0">
                <a:solidFill>
                  <a:srgbClr val="171717"/>
                </a:solidFill>
                <a:latin typeface="Arial" panose="020B0604020202020204" pitchFamily="34" charset="0"/>
                <a:ea typeface="Times New Roman" panose="02020603050405020304" pitchFamily="18" charset="0"/>
              </a:rPr>
              <a:t>Leto 2024: 1.651 efektivnih ur </a:t>
            </a:r>
          </a:p>
          <a:p>
            <a:pPr marL="0" indent="0">
              <a:lnSpc>
                <a:spcPct val="100000"/>
              </a:lnSpc>
              <a:spcBef>
                <a:spcPts val="600"/>
              </a:spcBef>
              <a:buNone/>
            </a:pPr>
            <a:r>
              <a:rPr lang="sl-SI" sz="1800" dirty="0">
                <a:solidFill>
                  <a:srgbClr val="171717"/>
                </a:solidFill>
                <a:latin typeface="Arial" panose="020B0604020202020204" pitchFamily="34" charset="0"/>
                <a:ea typeface="Times New Roman" panose="02020603050405020304" pitchFamily="18" charset="0"/>
              </a:rPr>
              <a:t>Leto 2025: 1.651 efektivnih ur </a:t>
            </a:r>
          </a:p>
          <a:p>
            <a:pPr marL="0" indent="0">
              <a:lnSpc>
                <a:spcPct val="100000"/>
              </a:lnSpc>
              <a:spcBef>
                <a:spcPts val="600"/>
              </a:spcBef>
              <a:buNone/>
            </a:pPr>
            <a:r>
              <a:rPr lang="sl-SI" sz="1800" dirty="0">
                <a:solidFill>
                  <a:srgbClr val="171717"/>
                </a:solidFill>
                <a:latin typeface="Arial" panose="020B0604020202020204" pitchFamily="34" charset="0"/>
                <a:ea typeface="Times New Roman" panose="02020603050405020304" pitchFamily="18" charset="0"/>
              </a:rPr>
              <a:t>Leto 2026: 1.651 efektivnih ur </a:t>
            </a:r>
          </a:p>
          <a:p>
            <a:pPr marL="0" indent="0">
              <a:lnSpc>
                <a:spcPct val="100000"/>
              </a:lnSpc>
              <a:spcBef>
                <a:spcPts val="600"/>
              </a:spcBef>
              <a:buNone/>
            </a:pPr>
            <a:r>
              <a:rPr lang="sl-SI" sz="1800" dirty="0">
                <a:solidFill>
                  <a:srgbClr val="171717"/>
                </a:solidFill>
                <a:latin typeface="Arial" panose="020B0604020202020204" pitchFamily="34" charset="0"/>
                <a:ea typeface="Times New Roman" panose="02020603050405020304" pitchFamily="18" charset="0"/>
              </a:rPr>
              <a:t>Leto 2027: 1.651 efektivnih ur </a:t>
            </a:r>
          </a:p>
          <a:p>
            <a:pPr marL="0" indent="0">
              <a:lnSpc>
                <a:spcPct val="100000"/>
              </a:lnSpc>
              <a:spcBef>
                <a:spcPts val="600"/>
              </a:spcBef>
              <a:buNone/>
            </a:pPr>
            <a:r>
              <a:rPr lang="sl-SI" sz="1800" dirty="0">
                <a:solidFill>
                  <a:srgbClr val="171717"/>
                </a:solidFill>
                <a:latin typeface="Arial" panose="020B0604020202020204" pitchFamily="34" charset="0"/>
                <a:ea typeface="Times New Roman" panose="02020603050405020304" pitchFamily="18" charset="0"/>
              </a:rPr>
              <a:t>Leto 2028: 1.651 efektivnih ur </a:t>
            </a:r>
          </a:p>
          <a:p>
            <a:pPr marL="0" indent="0">
              <a:lnSpc>
                <a:spcPct val="100000"/>
              </a:lnSpc>
              <a:spcBef>
                <a:spcPts val="600"/>
              </a:spcBef>
              <a:buNone/>
            </a:pPr>
            <a:r>
              <a:rPr lang="sl-SI" sz="1800" dirty="0">
                <a:solidFill>
                  <a:srgbClr val="171717"/>
                </a:solidFill>
                <a:latin typeface="Arial" panose="020B0604020202020204" pitchFamily="34" charset="0"/>
                <a:ea typeface="Times New Roman" panose="02020603050405020304" pitchFamily="18" charset="0"/>
              </a:rPr>
              <a:t>Leto 2029:   825 efektivnih ur </a:t>
            </a:r>
            <a:r>
              <a:rPr lang="sl-SI" sz="1800" dirty="0">
                <a:solidFill>
                  <a:srgbClr val="171717"/>
                </a:solidFill>
                <a:effectLst/>
                <a:latin typeface="Arial" panose="020B0604020202020204" pitchFamily="34" charset="0"/>
                <a:ea typeface="Times New Roman" panose="02020603050405020304" pitchFamily="18" charset="0"/>
              </a:rPr>
              <a:t>_________________________________________________________________</a:t>
            </a:r>
          </a:p>
          <a:p>
            <a:pPr marL="0" indent="0">
              <a:buNone/>
            </a:pPr>
            <a:r>
              <a:rPr lang="sl-SI" sz="1800" dirty="0">
                <a:solidFill>
                  <a:srgbClr val="171717"/>
                </a:solidFill>
                <a:latin typeface="Arial" panose="020B0604020202020204" pitchFamily="34" charset="0"/>
                <a:ea typeface="Times New Roman" panose="02020603050405020304" pitchFamily="18" charset="0"/>
              </a:rPr>
              <a:t>Skupaj:     9.180 efektivnih ur</a:t>
            </a:r>
          </a:p>
          <a:p>
            <a:pPr marL="0" indent="0">
              <a:buNone/>
            </a:pPr>
            <a:endParaRPr lang="sl-SI" sz="1800" dirty="0">
              <a:solidFill>
                <a:srgbClr val="171717"/>
              </a:solidFill>
              <a:effectLst/>
              <a:latin typeface="Arial" panose="020B0604020202020204" pitchFamily="34" charset="0"/>
              <a:ea typeface="Times New Roman" panose="02020603050405020304" pitchFamily="18" charset="0"/>
            </a:endParaRPr>
          </a:p>
          <a:p>
            <a:pPr marL="0" indent="0">
              <a:buNone/>
            </a:pPr>
            <a:r>
              <a:rPr lang="sl-SI" sz="1800" u="sng" dirty="0">
                <a:solidFill>
                  <a:srgbClr val="171717"/>
                </a:solidFill>
                <a:effectLst/>
                <a:latin typeface="Arial" panose="020B0604020202020204" pitchFamily="34" charset="0"/>
                <a:ea typeface="Times New Roman" panose="02020603050405020304" pitchFamily="18" charset="0"/>
              </a:rPr>
              <a:t>IZRAČUN</a:t>
            </a:r>
            <a:r>
              <a:rPr lang="sl-SI" sz="1800" dirty="0">
                <a:solidFill>
                  <a:srgbClr val="171717"/>
                </a:solidFill>
                <a:effectLst/>
                <a:latin typeface="Arial" panose="020B0604020202020204" pitchFamily="34" charset="0"/>
                <a:ea typeface="Times New Roman" panose="02020603050405020304" pitchFamily="18" charset="0"/>
              </a:rPr>
              <a:t>: 9.</a:t>
            </a:r>
            <a:r>
              <a:rPr lang="sl-SI" sz="1800" dirty="0">
                <a:solidFill>
                  <a:srgbClr val="171717"/>
                </a:solidFill>
                <a:latin typeface="Arial" panose="020B0604020202020204" pitchFamily="34" charset="0"/>
                <a:ea typeface="Times New Roman" panose="02020603050405020304" pitchFamily="18" charset="0"/>
              </a:rPr>
              <a:t>180</a:t>
            </a:r>
            <a:r>
              <a:rPr lang="sl-SI" sz="1800" dirty="0">
                <a:solidFill>
                  <a:srgbClr val="171717"/>
                </a:solidFill>
                <a:effectLst/>
                <a:latin typeface="Arial" panose="020B0604020202020204" pitchFamily="34" charset="0"/>
                <a:ea typeface="Times New Roman" panose="02020603050405020304" pitchFamily="18" charset="0"/>
              </a:rPr>
              <a:t> efektivnih ur x 23,73 EUR = 217.841,40 EUR</a:t>
            </a:r>
          </a:p>
          <a:p>
            <a:pPr marL="0" indent="0">
              <a:buNone/>
            </a:pPr>
            <a:endParaRPr lang="sl-SI" sz="1800" b="1" dirty="0">
              <a:effectLst/>
              <a:latin typeface="Times New Roman" panose="02020603050405020304" pitchFamily="18" charset="0"/>
              <a:ea typeface="Times New Roman" panose="02020603050405020304" pitchFamily="18" charset="0"/>
            </a:endParaRPr>
          </a:p>
          <a:p>
            <a:pPr marL="0" indent="0">
              <a:buNone/>
            </a:pPr>
            <a:endParaRPr lang="sl-SI" sz="1800" b="1" dirty="0">
              <a:latin typeface="Times New Roman" panose="02020603050405020304" pitchFamily="18" charset="0"/>
              <a:ea typeface="Times New Roman" panose="02020603050405020304" pitchFamily="18" charset="0"/>
            </a:endParaRPr>
          </a:p>
          <a:p>
            <a:pPr marL="0" indent="0">
              <a:buNone/>
            </a:pPr>
            <a:endParaRPr lang="sl-SI" sz="1800" b="1" dirty="0">
              <a:effectLst/>
              <a:latin typeface="Times New Roman" panose="02020603050405020304" pitchFamily="18" charset="0"/>
              <a:ea typeface="Times New Roman" panose="02020603050405020304" pitchFamily="18" charset="0"/>
            </a:endParaRPr>
          </a:p>
          <a:p>
            <a:pPr marL="0" indent="0">
              <a:buNone/>
            </a:pPr>
            <a:endParaRPr lang="sl-SI" sz="1800" b="1" dirty="0">
              <a:latin typeface="Times New Roman" panose="02020603050405020304" pitchFamily="18" charset="0"/>
              <a:ea typeface="Times New Roman" panose="02020603050405020304" pitchFamily="18" charset="0"/>
            </a:endParaRPr>
          </a:p>
          <a:p>
            <a:pPr marL="0" indent="0">
              <a:buNone/>
            </a:pPr>
            <a:endParaRPr lang="sl-SI" sz="1800" b="1" dirty="0">
              <a:effectLst/>
              <a:latin typeface="Times New Roman" panose="02020603050405020304" pitchFamily="18" charset="0"/>
              <a:ea typeface="Times New Roman" panose="02020603050405020304" pitchFamily="18" charset="0"/>
            </a:endParaRPr>
          </a:p>
          <a:p>
            <a:pPr marL="0" indent="0">
              <a:buNone/>
            </a:pPr>
            <a:endParaRPr lang="sl-SI" sz="1800" b="1" dirty="0">
              <a:latin typeface="Times New Roman" panose="02020603050405020304" pitchFamily="18" charset="0"/>
              <a:ea typeface="Times New Roman" panose="02020603050405020304" pitchFamily="18" charset="0"/>
            </a:endParaRPr>
          </a:p>
          <a:p>
            <a:pPr marL="0" indent="0">
              <a:buNone/>
            </a:pPr>
            <a:endParaRPr lang="sl-SI" sz="1800" b="1" dirty="0">
              <a:effectLst/>
              <a:latin typeface="Times New Roman" panose="02020603050405020304" pitchFamily="18" charset="0"/>
              <a:ea typeface="Times New Roman" panose="02020603050405020304" pitchFamily="18" charset="0"/>
            </a:endParaRPr>
          </a:p>
        </p:txBody>
      </p:sp>
      <p:pic>
        <p:nvPicPr>
          <p:cNvPr id="11" name="Slika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8389" y="446687"/>
            <a:ext cx="3852909" cy="808321"/>
          </a:xfrm>
          <a:prstGeom prst="rect">
            <a:avLst/>
          </a:prstGeom>
        </p:spPr>
      </p:pic>
      <p:pic>
        <p:nvPicPr>
          <p:cNvPr id="1028" name="Picture 4" descr="Logo image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479418"/>
            <a:ext cx="1504335" cy="739420"/>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5" name="Rectangle 1">
            <a:extLst>
              <a:ext uri="{FF2B5EF4-FFF2-40B4-BE49-F238E27FC236}">
                <a16:creationId xmlns:a16="http://schemas.microsoft.com/office/drawing/2014/main" id="{3E003ACF-D7A8-E690-C9CC-303BB82596FB}"/>
              </a:ext>
            </a:extLst>
          </p:cNvPr>
          <p:cNvSpPr>
            <a:spLocks noChangeArrowheads="1"/>
          </p:cNvSpPr>
          <p:nvPr/>
        </p:nvSpPr>
        <p:spPr bwMode="auto">
          <a:xfrm>
            <a:off x="2857500" y="29337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sl-SI" altLang="sl-SI" sz="1800" b="0" i="0" u="none" strike="noStrike" cap="none" normalizeH="0" baseline="0">
                <a:ln>
                  <a:noFill/>
                </a:ln>
                <a:solidFill>
                  <a:schemeClr val="tx1"/>
                </a:solidFill>
                <a:effectLst/>
                <a:latin typeface="Arial" panose="020B0604020202020204" pitchFamily="34" charset="0"/>
              </a:rPr>
            </a:br>
            <a:endParaRPr kumimoji="0" lang="sl-SI" altLang="sl-SI"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948195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38200" y="879231"/>
            <a:ext cx="10515600" cy="1019907"/>
          </a:xfrm>
        </p:spPr>
        <p:txBody>
          <a:bodyPr>
            <a:normAutofit fontScale="90000"/>
          </a:bodyPr>
          <a:lstStyle/>
          <a:p>
            <a:br>
              <a:rPr lang="sl-SI" sz="2800" dirty="0">
                <a:solidFill>
                  <a:srgbClr val="034EA2"/>
                </a:solidFill>
                <a:effectLst>
                  <a:outerShdw blurRad="38100" dist="38100" dir="2700000" algn="tl">
                    <a:srgbClr val="000000">
                      <a:alpha val="43137"/>
                    </a:srgbClr>
                  </a:outerShdw>
                </a:effectLst>
                <a:latin typeface="Republika" panose="02000506040000020004" pitchFamily="2" charset="-18"/>
              </a:rPr>
            </a:br>
            <a:r>
              <a:rPr lang="sl-SI" sz="2800" dirty="0">
                <a:solidFill>
                  <a:srgbClr val="034EA2"/>
                </a:solidFill>
                <a:effectLst>
                  <a:outerShdw blurRad="38100" dist="38100" dir="2700000" algn="tl">
                    <a:srgbClr val="000000">
                      <a:alpha val="43137"/>
                    </a:srgbClr>
                  </a:outerShdw>
                </a:effectLst>
                <a:latin typeface="Republika" panose="02000506040000020004" pitchFamily="2" charset="-18"/>
              </a:rPr>
              <a:t>UPRAVIČENI STROŠKI ZA POSLOVODEČEGA PARTNERJA V KONZROCIJU</a:t>
            </a:r>
          </a:p>
        </p:txBody>
      </p:sp>
      <p:sp>
        <p:nvSpPr>
          <p:cNvPr id="10" name="Označba mesta vsebine 9">
            <a:extLst>
              <a:ext uri="{FF2B5EF4-FFF2-40B4-BE49-F238E27FC236}">
                <a16:creationId xmlns:a16="http://schemas.microsoft.com/office/drawing/2014/main" id="{067F96E1-2497-4455-8663-139DEAC103C7}"/>
              </a:ext>
            </a:extLst>
          </p:cNvPr>
          <p:cNvSpPr>
            <a:spLocks noGrp="1"/>
          </p:cNvSpPr>
          <p:nvPr>
            <p:ph idx="1"/>
          </p:nvPr>
        </p:nvSpPr>
        <p:spPr>
          <a:xfrm>
            <a:off x="739726" y="1740358"/>
            <a:ext cx="10515600" cy="4351338"/>
          </a:xfrm>
        </p:spPr>
        <p:txBody>
          <a:bodyPr>
            <a:noAutofit/>
          </a:bodyPr>
          <a:lstStyle/>
          <a:p>
            <a:pPr marL="0" indent="0" algn="just">
              <a:buNone/>
            </a:pPr>
            <a:endParaRPr lang="sl-SI" sz="2000" dirty="0">
              <a:latin typeface="Calibri" panose="020F0502020204030204" pitchFamily="34" charset="0"/>
              <a:cs typeface="Calibri" panose="020F0502020204030204" pitchFamily="34" charset="0"/>
            </a:endParaRPr>
          </a:p>
          <a:p>
            <a:pPr marL="0" indent="0" algn="just">
              <a:buNone/>
            </a:pPr>
            <a:r>
              <a:rPr lang="sl-SI" sz="2000" b="1" i="1" u="sng" dirty="0">
                <a:latin typeface="Repubilca"/>
                <a:cs typeface="Calibri" panose="020F0502020204030204" pitchFamily="34" charset="0"/>
              </a:rPr>
              <a:t>Stroški informiranja in komuniciranja</a:t>
            </a:r>
          </a:p>
          <a:p>
            <a:pPr algn="just"/>
            <a:r>
              <a:rPr lang="sl-SI" sz="2000" dirty="0">
                <a:solidFill>
                  <a:srgbClr val="171717"/>
                </a:solidFill>
                <a:effectLst/>
                <a:latin typeface="Repubilca"/>
                <a:ea typeface="Times New Roman" panose="02020603050405020304" pitchFamily="18" charset="0"/>
                <a:cs typeface="Calibri" panose="020F0502020204030204" pitchFamily="34" charset="0"/>
              </a:rPr>
              <a:t>organizacijo zaključne konference, </a:t>
            </a:r>
          </a:p>
          <a:p>
            <a:pPr algn="just">
              <a:lnSpc>
                <a:spcPct val="100000"/>
              </a:lnSpc>
              <a:spcBef>
                <a:spcPts val="600"/>
              </a:spcBef>
            </a:pPr>
            <a:r>
              <a:rPr lang="sl-SI" sz="2000" dirty="0">
                <a:solidFill>
                  <a:srgbClr val="171717"/>
                </a:solidFill>
                <a:effectLst/>
                <a:latin typeface="Repubilca"/>
                <a:ea typeface="Times New Roman" panose="02020603050405020304" pitchFamily="18" charset="0"/>
                <a:cs typeface="Calibri" panose="020F0502020204030204" pitchFamily="34" charset="0"/>
              </a:rPr>
              <a:t>stroške izdelave ali nadgradnje spletne strani posameznega konzorcija, </a:t>
            </a:r>
          </a:p>
          <a:p>
            <a:pPr algn="just">
              <a:lnSpc>
                <a:spcPct val="100000"/>
              </a:lnSpc>
              <a:spcBef>
                <a:spcPts val="600"/>
              </a:spcBef>
            </a:pPr>
            <a:r>
              <a:rPr lang="sl-SI" sz="2000" dirty="0">
                <a:solidFill>
                  <a:srgbClr val="171717"/>
                </a:solidFill>
                <a:effectLst/>
                <a:latin typeface="Repubilca"/>
                <a:ea typeface="Times New Roman" panose="02020603050405020304" pitchFamily="18" charset="0"/>
                <a:cs typeface="Calibri" panose="020F0502020204030204" pitchFamily="34" charset="0"/>
              </a:rPr>
              <a:t>stroške oglaševalskih storitev in stroški objav, </a:t>
            </a:r>
          </a:p>
          <a:p>
            <a:pPr algn="just">
              <a:lnSpc>
                <a:spcPct val="100000"/>
              </a:lnSpc>
              <a:spcBef>
                <a:spcPts val="600"/>
              </a:spcBef>
            </a:pPr>
            <a:r>
              <a:rPr lang="sl-SI" sz="2000" dirty="0">
                <a:solidFill>
                  <a:srgbClr val="171717"/>
                </a:solidFill>
                <a:effectLst/>
                <a:latin typeface="Repubilca"/>
                <a:ea typeface="Times New Roman" panose="02020603050405020304" pitchFamily="18" charset="0"/>
                <a:cs typeface="Calibri" panose="020F0502020204030204" pitchFamily="34" charset="0"/>
              </a:rPr>
              <a:t>stroške oblikovanja, priprave na tisk, tisk in dostava gradiv, </a:t>
            </a:r>
          </a:p>
          <a:p>
            <a:pPr algn="just">
              <a:lnSpc>
                <a:spcPct val="100000"/>
              </a:lnSpc>
              <a:spcBef>
                <a:spcPts val="600"/>
              </a:spcBef>
            </a:pPr>
            <a:r>
              <a:rPr lang="sl-SI" sz="2000" dirty="0">
                <a:solidFill>
                  <a:srgbClr val="171717"/>
                </a:solidFill>
                <a:effectLst/>
                <a:latin typeface="Repubilca"/>
                <a:ea typeface="Times New Roman" panose="02020603050405020304" pitchFamily="18" charset="0"/>
                <a:cs typeface="Calibri" panose="020F0502020204030204" pitchFamily="34" charset="0"/>
              </a:rPr>
              <a:t>druge stroške informiranja in komuniciranja.</a:t>
            </a:r>
          </a:p>
          <a:p>
            <a:pPr marL="0" indent="0" algn="just">
              <a:buNone/>
            </a:pPr>
            <a:endParaRPr lang="sl-SI" sz="2000" dirty="0">
              <a:solidFill>
                <a:srgbClr val="171717"/>
              </a:solidFill>
              <a:latin typeface="Repubilca"/>
              <a:cs typeface="Calibri" panose="020F0502020204030204" pitchFamily="34" charset="0"/>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sl-SI" sz="2000" b="1" i="1" u="sng" strike="noStrike" kern="1200" cap="none" spc="0" normalizeH="0" baseline="0" noProof="0" dirty="0">
                <a:ln>
                  <a:noFill/>
                </a:ln>
                <a:solidFill>
                  <a:prstClr val="black"/>
                </a:solidFill>
                <a:effectLst/>
                <a:uLnTx/>
                <a:uFillTx/>
                <a:latin typeface="Repubilca"/>
                <a:cs typeface="Calibri" panose="020F0502020204030204" pitchFamily="34" charset="0"/>
              </a:rPr>
              <a:t>Davek na dodano vrednost</a:t>
            </a:r>
            <a:r>
              <a:rPr kumimoji="0" lang="sl-SI" sz="2000" strike="noStrike" kern="1200" cap="none" spc="0" normalizeH="0" baseline="0" noProof="0" dirty="0">
                <a:ln>
                  <a:noFill/>
                </a:ln>
                <a:solidFill>
                  <a:prstClr val="black"/>
                </a:solidFill>
                <a:effectLst/>
                <a:uLnTx/>
                <a:uFillTx/>
                <a:latin typeface="Repubilca"/>
                <a:cs typeface="Calibri" panose="020F0502020204030204" pitchFamily="34" charset="0"/>
              </a:rPr>
              <a:t> </a:t>
            </a:r>
          </a:p>
          <a:p>
            <a:pPr marR="0" lvl="0" algn="just" defTabSz="914400" rtl="0" eaLnBrk="1" fontAlgn="auto" latinLnBrk="0" hangingPunct="1">
              <a:lnSpc>
                <a:spcPct val="90000"/>
              </a:lnSpc>
              <a:spcBef>
                <a:spcPts val="1000"/>
              </a:spcBef>
              <a:spcAft>
                <a:spcPts val="0"/>
              </a:spcAft>
              <a:buClrTx/>
              <a:buSzTx/>
              <a:tabLst/>
              <a:defRPr/>
            </a:pPr>
            <a:r>
              <a:rPr kumimoji="0" lang="sl-SI" sz="2000" b="0" i="0" strike="noStrike" kern="1200" cap="none" spc="0" normalizeH="0" baseline="0" noProof="0" dirty="0">
                <a:ln>
                  <a:noFill/>
                </a:ln>
                <a:solidFill>
                  <a:prstClr val="black"/>
                </a:solidFill>
                <a:effectLst/>
                <a:uLnTx/>
                <a:uFillTx/>
                <a:latin typeface="Repubilca"/>
                <a:cs typeface="Calibri" panose="020F0502020204030204" pitchFamily="34" charset="0"/>
              </a:rPr>
              <a:t>se uveljavlja za stroške informiranja in komuniciranja ter je za operacije do 5 mio EUR upravičen v celoti.</a:t>
            </a:r>
            <a:r>
              <a:rPr lang="sl-SI" sz="2000" dirty="0">
                <a:solidFill>
                  <a:prstClr val="black"/>
                </a:solidFill>
                <a:latin typeface="Repubilca"/>
                <a:cs typeface="Calibri" panose="020F0502020204030204" pitchFamily="34" charset="0"/>
              </a:rPr>
              <a:t> </a:t>
            </a:r>
            <a:endParaRPr lang="sl-SI" sz="2000" dirty="0">
              <a:latin typeface="Repubilca"/>
              <a:cs typeface="Calibri" panose="020F0502020204030204" pitchFamily="34" charset="0"/>
            </a:endParaRPr>
          </a:p>
        </p:txBody>
      </p:sp>
      <p:pic>
        <p:nvPicPr>
          <p:cNvPr id="11" name="Slika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8389" y="446687"/>
            <a:ext cx="3852909" cy="808321"/>
          </a:xfrm>
          <a:prstGeom prst="rect">
            <a:avLst/>
          </a:prstGeom>
        </p:spPr>
      </p:pic>
      <p:pic>
        <p:nvPicPr>
          <p:cNvPr id="1028" name="Picture 4" descr="Logo image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479418"/>
            <a:ext cx="1504335" cy="739420"/>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91850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38200" y="1395735"/>
            <a:ext cx="10113498" cy="228083"/>
          </a:xfrm>
        </p:spPr>
        <p:txBody>
          <a:bodyPr>
            <a:normAutofit fontScale="90000"/>
          </a:bodyPr>
          <a:lstStyle/>
          <a:p>
            <a:br>
              <a:rPr lang="sl-SI" sz="2800" dirty="0">
                <a:solidFill>
                  <a:srgbClr val="034EA2"/>
                </a:solidFill>
                <a:effectLst>
                  <a:outerShdw blurRad="38100" dist="38100" dir="2700000" algn="tl">
                    <a:srgbClr val="000000">
                      <a:alpha val="43137"/>
                    </a:srgbClr>
                  </a:outerShdw>
                </a:effectLst>
                <a:latin typeface="Republika" panose="02000506040000020004" pitchFamily="2" charset="-18"/>
              </a:rPr>
            </a:br>
            <a:br>
              <a:rPr lang="sl-SI" sz="2800" dirty="0">
                <a:solidFill>
                  <a:srgbClr val="034EA2"/>
                </a:solidFill>
                <a:effectLst>
                  <a:outerShdw blurRad="38100" dist="38100" dir="2700000" algn="tl">
                    <a:srgbClr val="000000">
                      <a:alpha val="43137"/>
                    </a:srgbClr>
                  </a:outerShdw>
                </a:effectLst>
                <a:latin typeface="Republika" panose="02000506040000020004" pitchFamily="2" charset="-18"/>
              </a:rPr>
            </a:br>
            <a:br>
              <a:rPr lang="sl-SI" sz="2800" dirty="0">
                <a:solidFill>
                  <a:srgbClr val="034EA2"/>
                </a:solidFill>
                <a:effectLst>
                  <a:outerShdw blurRad="38100" dist="38100" dir="2700000" algn="tl">
                    <a:srgbClr val="000000">
                      <a:alpha val="43137"/>
                    </a:srgbClr>
                  </a:outerShdw>
                </a:effectLst>
                <a:latin typeface="Republika" panose="02000506040000020004" pitchFamily="2" charset="-18"/>
              </a:rPr>
            </a:br>
            <a:br>
              <a:rPr lang="sl-SI" sz="2800" dirty="0">
                <a:solidFill>
                  <a:srgbClr val="034EA2"/>
                </a:solidFill>
                <a:effectLst>
                  <a:outerShdw blurRad="38100" dist="38100" dir="2700000" algn="tl">
                    <a:srgbClr val="000000">
                      <a:alpha val="43137"/>
                    </a:srgbClr>
                  </a:outerShdw>
                </a:effectLst>
                <a:latin typeface="Republika" panose="02000506040000020004" pitchFamily="2" charset="-18"/>
              </a:rPr>
            </a:br>
            <a:r>
              <a:rPr lang="sl-SI" sz="2800" dirty="0">
                <a:solidFill>
                  <a:srgbClr val="034EA2"/>
                </a:solidFill>
                <a:effectLst>
                  <a:outerShdw blurRad="38100" dist="38100" dir="2700000" algn="tl">
                    <a:srgbClr val="000000">
                      <a:alpha val="43137"/>
                    </a:srgbClr>
                  </a:outerShdw>
                </a:effectLst>
                <a:latin typeface="Republika" panose="02000506040000020004" pitchFamily="2" charset="-18"/>
              </a:rPr>
              <a:t>UPRAVIČENI STROŠKI ZA VSE KONZORCIJSKE PARTNERJE, VKLJUČNO S POSLOVODEČIM PARTNERJEM V KONZROCIJU</a:t>
            </a:r>
          </a:p>
        </p:txBody>
      </p:sp>
      <p:sp>
        <p:nvSpPr>
          <p:cNvPr id="10" name="Označba mesta vsebine 9">
            <a:extLst>
              <a:ext uri="{FF2B5EF4-FFF2-40B4-BE49-F238E27FC236}">
                <a16:creationId xmlns:a16="http://schemas.microsoft.com/office/drawing/2014/main" id="{067F96E1-2497-4455-8663-139DEAC103C7}"/>
              </a:ext>
            </a:extLst>
          </p:cNvPr>
          <p:cNvSpPr>
            <a:spLocks noGrp="1"/>
          </p:cNvSpPr>
          <p:nvPr>
            <p:ph idx="1"/>
          </p:nvPr>
        </p:nvSpPr>
        <p:spPr>
          <a:xfrm>
            <a:off x="838200" y="1659988"/>
            <a:ext cx="10515600" cy="4471749"/>
          </a:xfrm>
        </p:spPr>
        <p:txBody>
          <a:bodyPr>
            <a:normAutofit/>
          </a:bodyPr>
          <a:lstStyle/>
          <a:p>
            <a:pPr marL="0" indent="0">
              <a:buNone/>
            </a:pPr>
            <a:endParaRPr lang="sl-SI" sz="2000" dirty="0"/>
          </a:p>
          <a:p>
            <a:pPr marL="0" indent="0" algn="just">
              <a:buNone/>
            </a:pPr>
            <a:endParaRPr lang="sl-SI" sz="2000" dirty="0"/>
          </a:p>
          <a:p>
            <a:pPr marL="0" indent="0" algn="just">
              <a:buNone/>
            </a:pPr>
            <a:endParaRPr lang="sl-SI" sz="2000" dirty="0"/>
          </a:p>
          <a:p>
            <a:pPr marL="0" indent="0" algn="just">
              <a:buNone/>
            </a:pPr>
            <a:r>
              <a:rPr lang="sl-SI" sz="2000" b="1" i="1" u="sng" dirty="0">
                <a:latin typeface="Repubilca"/>
              </a:rPr>
              <a:t>SSE PROGRAMI</a:t>
            </a:r>
          </a:p>
          <a:p>
            <a:pPr algn="just"/>
            <a:r>
              <a:rPr lang="sl-SI" sz="2000" dirty="0">
                <a:latin typeface="Repubilca"/>
              </a:rPr>
              <a:t>vsi stroški za izvajanje javnoveljavnih in neformalnih izobraževalnih programov za odrasle  (neposredni stroški osebja za izvajanje in organizacijo programov), </a:t>
            </a:r>
          </a:p>
          <a:p>
            <a:pPr algn="just"/>
            <a:r>
              <a:rPr lang="sl-SI" sz="2000" dirty="0">
                <a:latin typeface="Repubilca"/>
              </a:rPr>
              <a:t>stroški promocije za namene pridobivanja udeležencev v programe,</a:t>
            </a:r>
          </a:p>
          <a:p>
            <a:pPr algn="just"/>
            <a:r>
              <a:rPr lang="sl-SI" sz="2000" dirty="0">
                <a:latin typeface="Repubilca"/>
              </a:rPr>
              <a:t>materialni stroški potrebni za izvedbo programov.</a:t>
            </a:r>
          </a:p>
          <a:p>
            <a:pPr marL="0" indent="0" algn="just">
              <a:buNone/>
            </a:pPr>
            <a:endParaRPr lang="sl-SI" sz="2000" dirty="0"/>
          </a:p>
          <a:p>
            <a:pPr marL="0" indent="0" algn="just">
              <a:buNone/>
            </a:pPr>
            <a:endParaRPr lang="sl-SI" sz="2000" dirty="0"/>
          </a:p>
        </p:txBody>
      </p:sp>
      <p:pic>
        <p:nvPicPr>
          <p:cNvPr id="11" name="Slika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58389" y="446687"/>
            <a:ext cx="3852909" cy="808321"/>
          </a:xfrm>
          <a:prstGeom prst="rect">
            <a:avLst/>
          </a:prstGeom>
        </p:spPr>
      </p:pic>
      <p:pic>
        <p:nvPicPr>
          <p:cNvPr id="1028" name="Picture 4" descr="Logo image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10400" y="479418"/>
            <a:ext cx="1504335" cy="739420"/>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89536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značba mesta vsebine 9">
            <a:extLst>
              <a:ext uri="{FF2B5EF4-FFF2-40B4-BE49-F238E27FC236}">
                <a16:creationId xmlns:a16="http://schemas.microsoft.com/office/drawing/2014/main" id="{067F96E1-2497-4455-8663-139DEAC103C7}"/>
              </a:ext>
            </a:extLst>
          </p:cNvPr>
          <p:cNvSpPr>
            <a:spLocks noGrp="1"/>
          </p:cNvSpPr>
          <p:nvPr>
            <p:ph idx="1"/>
          </p:nvPr>
        </p:nvSpPr>
        <p:spPr>
          <a:xfrm>
            <a:off x="448056" y="1401312"/>
            <a:ext cx="10515600" cy="4876729"/>
          </a:xfrm>
        </p:spPr>
        <p:txBody>
          <a:bodyPr>
            <a:normAutofit/>
          </a:bodyPr>
          <a:lstStyle/>
          <a:p>
            <a:pPr marL="0" indent="0" algn="just">
              <a:buNone/>
            </a:pPr>
            <a:r>
              <a:rPr lang="sl-SI" sz="2000" b="1" dirty="0">
                <a:solidFill>
                  <a:srgbClr val="171717"/>
                </a:solidFill>
                <a:effectLst/>
                <a:latin typeface="Repubilca"/>
                <a:ea typeface="Times New Roman" panose="02020603050405020304" pitchFamily="18" charset="0"/>
                <a:cs typeface="Calibri" panose="020F0502020204030204" pitchFamily="34" charset="0"/>
              </a:rPr>
              <a:t>Dokazila za upravičenost SSE programi</a:t>
            </a:r>
          </a:p>
          <a:p>
            <a:pPr algn="just"/>
            <a:r>
              <a:rPr lang="sl-SI" sz="2000" dirty="0">
                <a:solidFill>
                  <a:srgbClr val="171717"/>
                </a:solidFill>
                <a:effectLst/>
                <a:latin typeface="Repubilca"/>
                <a:ea typeface="Times New Roman" panose="02020603050405020304" pitchFamily="18" charset="0"/>
                <a:cs typeface="Calibri" panose="020F0502020204030204" pitchFamily="34" charset="0"/>
              </a:rPr>
              <a:t>izjava strokovnega aktiva o ustreznosti izobraževalnega programa, v kolikor le-ta ni javnoveljaven (Priloga 4),</a:t>
            </a:r>
            <a:endParaRPr lang="sl-SI" sz="2000" dirty="0">
              <a:solidFill>
                <a:srgbClr val="000000"/>
              </a:solidFill>
              <a:effectLst/>
              <a:latin typeface="Repubilca"/>
              <a:ea typeface="Times New Roman" panose="02020603050405020304" pitchFamily="18" charset="0"/>
              <a:cs typeface="Calibri" panose="020F0502020204030204" pitchFamily="34" charset="0"/>
            </a:endParaRPr>
          </a:p>
          <a:p>
            <a:pPr algn="just">
              <a:lnSpc>
                <a:spcPct val="110000"/>
              </a:lnSpc>
              <a:spcBef>
                <a:spcPts val="600"/>
              </a:spcBef>
            </a:pPr>
            <a:r>
              <a:rPr lang="sl-SI" sz="2000" dirty="0">
                <a:solidFill>
                  <a:srgbClr val="171717"/>
                </a:solidFill>
                <a:effectLst/>
                <a:latin typeface="Repubilca"/>
                <a:ea typeface="Times New Roman" panose="02020603050405020304" pitchFamily="18" charset="0"/>
                <a:cs typeface="Calibri" panose="020F0502020204030204" pitchFamily="34" charset="0"/>
              </a:rPr>
              <a:t>v primeru, da se programi izvajajo s fizično prisotnostjo, podpisane liste prisotnosti udeležencev v programih,</a:t>
            </a:r>
            <a:endParaRPr lang="sl-SI" sz="2000" dirty="0">
              <a:solidFill>
                <a:srgbClr val="000000"/>
              </a:solidFill>
              <a:effectLst/>
              <a:latin typeface="Repubilca"/>
              <a:ea typeface="Times New Roman" panose="02020603050405020304" pitchFamily="18" charset="0"/>
              <a:cs typeface="Calibri" panose="020F0502020204030204" pitchFamily="34" charset="0"/>
            </a:endParaRPr>
          </a:p>
          <a:p>
            <a:pPr algn="just">
              <a:lnSpc>
                <a:spcPct val="110000"/>
              </a:lnSpc>
              <a:spcBef>
                <a:spcPts val="600"/>
              </a:spcBef>
            </a:pPr>
            <a:r>
              <a:rPr lang="sl-SI" sz="2000" dirty="0">
                <a:solidFill>
                  <a:srgbClr val="171717"/>
                </a:solidFill>
                <a:effectLst/>
                <a:latin typeface="Repubilca"/>
                <a:ea typeface="Times New Roman" panose="02020603050405020304" pitchFamily="18" charset="0"/>
                <a:cs typeface="Calibri" panose="020F0502020204030204" pitchFamily="34" charset="0"/>
              </a:rPr>
              <a:t>v primeru, da se programi izvajajo na daljavo oziroma v kombinirani obliki (fizična prisotnost in na daljavo), dokazilo o opravljenem izobraževanju oziroma usposabljanju udeležencev (npr. dokazilo o registraciji prek spletne strani/portala, elektronski izpis udeležencev, seznam prijavljenih </a:t>
            </a:r>
            <a:r>
              <a:rPr lang="sl-SI" sz="2000" dirty="0" err="1">
                <a:solidFill>
                  <a:srgbClr val="171717"/>
                </a:solidFill>
                <a:effectLst/>
                <a:latin typeface="Repubilca"/>
                <a:ea typeface="Times New Roman" panose="02020603050405020304" pitchFamily="18" charset="0"/>
                <a:cs typeface="Calibri" panose="020F0502020204030204" pitchFamily="34" charset="0"/>
              </a:rPr>
              <a:t>itd</a:t>
            </a:r>
            <a:r>
              <a:rPr lang="sl-SI" sz="2000" dirty="0">
                <a:solidFill>
                  <a:srgbClr val="171717"/>
                </a:solidFill>
                <a:effectLst/>
                <a:latin typeface="Repubilca"/>
                <a:ea typeface="Times New Roman" panose="02020603050405020304" pitchFamily="18" charset="0"/>
                <a:cs typeface="Calibri" panose="020F0502020204030204" pitchFamily="34" charset="0"/>
              </a:rPr>
              <a:t>),</a:t>
            </a:r>
            <a:endParaRPr lang="sl-SI" sz="2000" dirty="0">
              <a:solidFill>
                <a:srgbClr val="000000"/>
              </a:solidFill>
              <a:effectLst/>
              <a:latin typeface="Repubilca"/>
              <a:ea typeface="Times New Roman" panose="02020603050405020304" pitchFamily="18" charset="0"/>
              <a:cs typeface="Calibri" panose="020F0502020204030204" pitchFamily="34" charset="0"/>
            </a:endParaRPr>
          </a:p>
          <a:p>
            <a:pPr algn="just">
              <a:lnSpc>
                <a:spcPct val="110000"/>
              </a:lnSpc>
              <a:spcBef>
                <a:spcPts val="600"/>
              </a:spcBef>
              <a:spcAft>
                <a:spcPts val="25"/>
              </a:spcAft>
            </a:pPr>
            <a:r>
              <a:rPr lang="sl-SI" sz="2000" dirty="0">
                <a:solidFill>
                  <a:srgbClr val="171717"/>
                </a:solidFill>
                <a:effectLst/>
                <a:latin typeface="Repubilca"/>
                <a:ea typeface="Times New Roman" panose="02020603050405020304" pitchFamily="18" charset="0"/>
                <a:cs typeface="Calibri" panose="020F0502020204030204" pitchFamily="34" charset="0"/>
              </a:rPr>
              <a:t>obračun izvedenih ur na udeleženca (Priloga 9).</a:t>
            </a:r>
            <a:endParaRPr lang="sl-SI" sz="2000" dirty="0">
              <a:solidFill>
                <a:srgbClr val="000000"/>
              </a:solidFill>
              <a:effectLst/>
              <a:latin typeface="Repubilca"/>
              <a:ea typeface="Times New Roman" panose="02020603050405020304" pitchFamily="18" charset="0"/>
              <a:cs typeface="Calibri" panose="020F0502020204030204" pitchFamily="34" charset="0"/>
            </a:endParaRPr>
          </a:p>
          <a:p>
            <a:pPr marL="0" indent="0" algn="just">
              <a:buNone/>
            </a:pPr>
            <a:endParaRPr lang="sl-SI" sz="2000" b="1" dirty="0">
              <a:solidFill>
                <a:srgbClr val="171717"/>
              </a:solidFill>
              <a:latin typeface="Repubilca"/>
              <a:cs typeface="Calibri" panose="020F0502020204030204" pitchFamily="34" charset="0"/>
            </a:endParaRPr>
          </a:p>
          <a:p>
            <a:pPr marL="0" indent="0" algn="just">
              <a:buNone/>
            </a:pPr>
            <a:r>
              <a:rPr lang="sl-SI" sz="2000" b="1" dirty="0">
                <a:solidFill>
                  <a:srgbClr val="171717"/>
                </a:solidFill>
                <a:latin typeface="Repubilca"/>
                <a:cs typeface="Calibri" panose="020F0502020204030204" pitchFamily="34" charset="0"/>
              </a:rPr>
              <a:t>Mejnik za revidiranje SSE programi</a:t>
            </a:r>
          </a:p>
          <a:p>
            <a:pPr algn="just"/>
            <a:r>
              <a:rPr lang="sl-SI" sz="2000" dirty="0">
                <a:solidFill>
                  <a:srgbClr val="171717"/>
                </a:solidFill>
                <a:effectLst/>
                <a:latin typeface="Repubilca"/>
                <a:ea typeface="Times New Roman" panose="02020603050405020304" pitchFamily="18" charset="0"/>
                <a:cs typeface="Calibri" panose="020F0502020204030204" pitchFamily="34" charset="0"/>
              </a:rPr>
              <a:t>za izvedene aktivnosti prične nova vrednost SSE programi veljati z novim proračunskim letom, tj. s 1. januarjem.</a:t>
            </a:r>
            <a:endParaRPr lang="sl-SI" sz="2000" dirty="0">
              <a:solidFill>
                <a:srgbClr val="000000"/>
              </a:solidFill>
              <a:effectLst/>
              <a:latin typeface="Repubilca"/>
              <a:ea typeface="Times New Roman" panose="02020603050405020304" pitchFamily="18" charset="0"/>
              <a:cs typeface="Calibri" panose="020F0502020204030204" pitchFamily="34" charset="0"/>
            </a:endParaRPr>
          </a:p>
          <a:p>
            <a:pPr marL="0" lvl="0" indent="0" algn="just">
              <a:lnSpc>
                <a:spcPct val="103000"/>
              </a:lnSpc>
              <a:buNone/>
            </a:pPr>
            <a:endParaRPr lang="sl-SI" sz="2000"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0" lvl="0" indent="0" algn="just">
              <a:lnSpc>
                <a:spcPct val="103000"/>
              </a:lnSpc>
              <a:buNone/>
            </a:pPr>
            <a:endParaRPr lang="sl-SI"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0" indent="0">
              <a:buNone/>
            </a:pPr>
            <a:endParaRPr lang="sl-SI" sz="2000" dirty="0">
              <a:latin typeface="Calibri" panose="020F0502020204030204" pitchFamily="34" charset="0"/>
              <a:cs typeface="Calibri" panose="020F0502020204030204" pitchFamily="34" charset="0"/>
            </a:endParaRPr>
          </a:p>
        </p:txBody>
      </p:sp>
      <p:pic>
        <p:nvPicPr>
          <p:cNvPr id="11" name="Slika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8389" y="446687"/>
            <a:ext cx="3852909" cy="808321"/>
          </a:xfrm>
          <a:prstGeom prst="rect">
            <a:avLst/>
          </a:prstGeom>
        </p:spPr>
      </p:pic>
      <p:pic>
        <p:nvPicPr>
          <p:cNvPr id="1028" name="Picture 4" descr="Logo image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479418"/>
            <a:ext cx="1504335" cy="739420"/>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55549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značba mesta vsebine 9">
            <a:extLst>
              <a:ext uri="{FF2B5EF4-FFF2-40B4-BE49-F238E27FC236}">
                <a16:creationId xmlns:a16="http://schemas.microsoft.com/office/drawing/2014/main" id="{067F96E1-2497-4455-8663-139DEAC103C7}"/>
              </a:ext>
            </a:extLst>
          </p:cNvPr>
          <p:cNvSpPr>
            <a:spLocks noGrp="1"/>
          </p:cNvSpPr>
          <p:nvPr>
            <p:ph idx="1"/>
          </p:nvPr>
        </p:nvSpPr>
        <p:spPr>
          <a:xfrm>
            <a:off x="448056" y="1401312"/>
            <a:ext cx="10515600" cy="4876729"/>
          </a:xfrm>
        </p:spPr>
        <p:txBody>
          <a:bodyPr>
            <a:normAutofit/>
          </a:bodyPr>
          <a:lstStyle/>
          <a:p>
            <a:pPr marL="0" indent="0" algn="just">
              <a:buNone/>
            </a:pPr>
            <a:r>
              <a:rPr lang="sl-SI" sz="2000" b="1" i="1" u="sng" dirty="0">
                <a:solidFill>
                  <a:srgbClr val="171717"/>
                </a:solidFill>
                <a:effectLst/>
                <a:latin typeface="Repubilca"/>
                <a:ea typeface="Times New Roman" panose="02020603050405020304" pitchFamily="18" charset="0"/>
                <a:cs typeface="Calibri" panose="020F0502020204030204" pitchFamily="34" charset="0"/>
              </a:rPr>
              <a:t>SSE IZPITI </a:t>
            </a:r>
            <a:endParaRPr lang="sl-SI" sz="2000" b="1" i="1" u="sng" dirty="0">
              <a:solidFill>
                <a:srgbClr val="171717"/>
              </a:solidFill>
              <a:latin typeface="Repubilca"/>
              <a:ea typeface="Times New Roman" panose="02020603050405020304" pitchFamily="18" charset="0"/>
              <a:cs typeface="Calibri" panose="020F0502020204030204" pitchFamily="34" charset="0"/>
            </a:endParaRPr>
          </a:p>
          <a:p>
            <a:pPr algn="just"/>
            <a:r>
              <a:rPr lang="sl-SI" sz="2000" dirty="0">
                <a:solidFill>
                  <a:srgbClr val="171717"/>
                </a:solidFill>
                <a:latin typeface="Repubilca"/>
                <a:cs typeface="Calibri" panose="020F0502020204030204" pitchFamily="34" charset="0"/>
              </a:rPr>
              <a:t>vključeni stroški izvajalcev za izvajanje izpitov, vključno s pripadajočim DDV.</a:t>
            </a:r>
          </a:p>
          <a:p>
            <a:pPr algn="just"/>
            <a:r>
              <a:rPr lang="sl-SI" sz="2000" dirty="0">
                <a:solidFill>
                  <a:srgbClr val="171717"/>
                </a:solidFill>
                <a:effectLst/>
                <a:latin typeface="Repubilca"/>
                <a:ea typeface="Times New Roman" panose="02020603050405020304" pitchFamily="18" charset="0"/>
                <a:cs typeface="Calibri" panose="020F0502020204030204" pitchFamily="34" charset="0"/>
              </a:rPr>
              <a:t>sofinanciranje stroškov za enkratno opravljanje izpitov:</a:t>
            </a:r>
          </a:p>
          <a:p>
            <a:pPr lvl="1" algn="just">
              <a:buFont typeface="Courier New" panose="02070309020205020404" pitchFamily="49" charset="0"/>
              <a:buChar char="o"/>
            </a:pPr>
            <a:r>
              <a:rPr lang="sl-SI" sz="2000" dirty="0">
                <a:solidFill>
                  <a:srgbClr val="171717"/>
                </a:solidFill>
                <a:effectLst/>
                <a:latin typeface="Repubilca"/>
                <a:ea typeface="Times New Roman" panose="02020603050405020304" pitchFamily="18" charset="0"/>
                <a:cs typeface="Calibri" panose="020F0502020204030204" pitchFamily="34" charset="0"/>
              </a:rPr>
              <a:t>Slovenščina kot drugi in tuji jezik na vstopni ravni,</a:t>
            </a:r>
          </a:p>
          <a:p>
            <a:pPr lvl="1" algn="just">
              <a:buFont typeface="Courier New" panose="02070309020205020404" pitchFamily="49" charset="0"/>
              <a:buChar char="o"/>
            </a:pPr>
            <a:r>
              <a:rPr lang="sl-SI" sz="2000" dirty="0">
                <a:solidFill>
                  <a:srgbClr val="171717"/>
                </a:solidFill>
                <a:effectLst/>
                <a:latin typeface="Repubilca"/>
                <a:ea typeface="Times New Roman" panose="02020603050405020304" pitchFamily="18" charset="0"/>
                <a:cs typeface="Calibri" panose="020F0502020204030204" pitchFamily="34" charset="0"/>
              </a:rPr>
              <a:t>Slovenščina kot drugi in tuji jezik na osnovni ravni,</a:t>
            </a:r>
          </a:p>
          <a:p>
            <a:pPr lvl="1" algn="just">
              <a:buFont typeface="Courier New" panose="02070309020205020404" pitchFamily="49" charset="0"/>
              <a:buChar char="o"/>
            </a:pPr>
            <a:r>
              <a:rPr lang="sl-SI" sz="2000" dirty="0">
                <a:solidFill>
                  <a:srgbClr val="171717"/>
                </a:solidFill>
                <a:effectLst/>
                <a:latin typeface="Repubilca"/>
                <a:ea typeface="Times New Roman" panose="02020603050405020304" pitchFamily="18" charset="0"/>
                <a:cs typeface="Calibri" panose="020F0502020204030204" pitchFamily="34" charset="0"/>
              </a:rPr>
              <a:t>Slovenščina kot drugi in tuji jezik na višji ravni,</a:t>
            </a:r>
          </a:p>
          <a:p>
            <a:pPr lvl="1" algn="just">
              <a:buFont typeface="Courier New" panose="02070309020205020404" pitchFamily="49" charset="0"/>
              <a:buChar char="o"/>
            </a:pPr>
            <a:r>
              <a:rPr lang="sl-SI" sz="2000" dirty="0">
                <a:solidFill>
                  <a:srgbClr val="171717"/>
                </a:solidFill>
                <a:effectLst/>
                <a:latin typeface="Repubilca"/>
                <a:ea typeface="Times New Roman" panose="02020603050405020304" pitchFamily="18" charset="0"/>
                <a:cs typeface="Calibri" panose="020F0502020204030204" pitchFamily="34" charset="0"/>
              </a:rPr>
              <a:t>Slovenščina kot drugi in tuji jezik na ravni odličnosti,</a:t>
            </a:r>
          </a:p>
          <a:p>
            <a:pPr lvl="1" algn="just">
              <a:buFont typeface="Courier New" panose="02070309020205020404" pitchFamily="49" charset="0"/>
              <a:buChar char="o"/>
            </a:pPr>
            <a:r>
              <a:rPr lang="sl-SI" sz="2000" dirty="0">
                <a:solidFill>
                  <a:srgbClr val="171717"/>
                </a:solidFill>
                <a:effectLst/>
                <a:latin typeface="Repubilca"/>
                <a:ea typeface="Times New Roman" panose="02020603050405020304" pitchFamily="18" charset="0"/>
                <a:cs typeface="Calibri" panose="020F0502020204030204" pitchFamily="34" charset="0"/>
              </a:rPr>
              <a:t>Izpiti iz tujega jezika za odrasle,</a:t>
            </a:r>
          </a:p>
          <a:p>
            <a:pPr lvl="1" algn="just">
              <a:buFont typeface="Courier New" panose="02070309020205020404" pitchFamily="49" charset="0"/>
              <a:buChar char="o"/>
            </a:pPr>
            <a:r>
              <a:rPr lang="sl-SI" sz="2000" dirty="0">
                <a:solidFill>
                  <a:srgbClr val="171717"/>
                </a:solidFill>
                <a:effectLst/>
                <a:latin typeface="Repubilca"/>
                <a:ea typeface="Times New Roman" panose="02020603050405020304" pitchFamily="18" charset="0"/>
                <a:cs typeface="Calibri" panose="020F0502020204030204" pitchFamily="34" charset="0"/>
              </a:rPr>
              <a:t>Strokovna izpita iz upravnega postopka.</a:t>
            </a:r>
          </a:p>
          <a:p>
            <a:pPr marL="0" lvl="0" indent="0" algn="just">
              <a:lnSpc>
                <a:spcPct val="103000"/>
              </a:lnSpc>
              <a:buNone/>
            </a:pPr>
            <a:endParaRPr lang="sl-SI" sz="2000"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0" lvl="0" indent="0" algn="just">
              <a:lnSpc>
                <a:spcPct val="103000"/>
              </a:lnSpc>
              <a:buNone/>
            </a:pPr>
            <a:endParaRPr lang="sl-SI"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0" indent="0">
              <a:buNone/>
            </a:pPr>
            <a:endParaRPr lang="sl-SI" sz="2000" dirty="0">
              <a:latin typeface="Calibri" panose="020F0502020204030204" pitchFamily="34" charset="0"/>
              <a:cs typeface="Calibri" panose="020F0502020204030204" pitchFamily="34" charset="0"/>
            </a:endParaRPr>
          </a:p>
        </p:txBody>
      </p:sp>
      <p:pic>
        <p:nvPicPr>
          <p:cNvPr id="11" name="Slika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8389" y="446687"/>
            <a:ext cx="3852909" cy="808321"/>
          </a:xfrm>
          <a:prstGeom prst="rect">
            <a:avLst/>
          </a:prstGeom>
        </p:spPr>
      </p:pic>
      <p:pic>
        <p:nvPicPr>
          <p:cNvPr id="1028" name="Picture 4" descr="Logo image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479418"/>
            <a:ext cx="1504335" cy="739420"/>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2587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značba mesta vsebine 9">
            <a:extLst>
              <a:ext uri="{FF2B5EF4-FFF2-40B4-BE49-F238E27FC236}">
                <a16:creationId xmlns:a16="http://schemas.microsoft.com/office/drawing/2014/main" id="{067F96E1-2497-4455-8663-139DEAC103C7}"/>
              </a:ext>
            </a:extLst>
          </p:cNvPr>
          <p:cNvSpPr>
            <a:spLocks noGrp="1"/>
          </p:cNvSpPr>
          <p:nvPr>
            <p:ph idx="1"/>
          </p:nvPr>
        </p:nvSpPr>
        <p:spPr/>
        <p:txBody>
          <a:bodyPr>
            <a:normAutofit/>
          </a:bodyPr>
          <a:lstStyle/>
          <a:p>
            <a:pPr marL="0" indent="0">
              <a:buNone/>
            </a:pPr>
            <a:endParaRPr lang="sl-SI" sz="2000" dirty="0"/>
          </a:p>
          <a:p>
            <a:pPr marL="0" indent="0">
              <a:buNone/>
            </a:pPr>
            <a:endParaRPr lang="sl-SI" sz="2000" dirty="0"/>
          </a:p>
        </p:txBody>
      </p:sp>
      <p:pic>
        <p:nvPicPr>
          <p:cNvPr id="11" name="Slika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8389" y="446687"/>
            <a:ext cx="3852909" cy="808321"/>
          </a:xfrm>
          <a:prstGeom prst="rect">
            <a:avLst/>
          </a:prstGeom>
        </p:spPr>
      </p:pic>
      <p:pic>
        <p:nvPicPr>
          <p:cNvPr id="1028" name="Picture 4" descr="Logo image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479418"/>
            <a:ext cx="1504335" cy="739420"/>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 name="PoljeZBesedilom 1">
            <a:extLst>
              <a:ext uri="{FF2B5EF4-FFF2-40B4-BE49-F238E27FC236}">
                <a16:creationId xmlns:a16="http://schemas.microsoft.com/office/drawing/2014/main" id="{EF003FB9-8599-B762-6874-6936E1CFFC5F}"/>
              </a:ext>
            </a:extLst>
          </p:cNvPr>
          <p:cNvSpPr txBox="1"/>
          <p:nvPr/>
        </p:nvSpPr>
        <p:spPr>
          <a:xfrm>
            <a:off x="838200" y="1740023"/>
            <a:ext cx="10820400" cy="4154984"/>
          </a:xfrm>
          <a:prstGeom prst="rect">
            <a:avLst/>
          </a:prstGeom>
          <a:noFill/>
        </p:spPr>
        <p:txBody>
          <a:bodyPr wrap="square" rtlCol="0">
            <a:spAutoFit/>
          </a:bodyPr>
          <a:lstStyle/>
          <a:p>
            <a:pPr algn="just"/>
            <a:r>
              <a:rPr lang="sl-SI" sz="2400" b="1" dirty="0">
                <a:latin typeface="Repubilca"/>
              </a:rPr>
              <a:t>Namen javnega razpisa: </a:t>
            </a:r>
            <a:r>
              <a:rPr lang="sl-SI" sz="2400" dirty="0">
                <a:latin typeface="Repubilca"/>
              </a:rPr>
              <a:t>povečati vključenost odraslih v vseživljenjsko učenje (VŽU) ter izboljšati kompetence, ki jih odrasli potrebujejo zaradi potreb na trgu dela, večje zaposljivosti in mobilnosti ter osebnega razvoja za delovanje in odzivanje na tehnološke, demografske in podnebne spremembe v sodobni družbi. </a:t>
            </a:r>
          </a:p>
          <a:p>
            <a:pPr algn="just"/>
            <a:endParaRPr lang="sl-SI" sz="2400" b="1" dirty="0">
              <a:latin typeface="Repubilca"/>
            </a:endParaRPr>
          </a:p>
          <a:p>
            <a:pPr algn="just"/>
            <a:r>
              <a:rPr lang="sl-SI" sz="2400" b="1" dirty="0">
                <a:latin typeface="Repubilca"/>
              </a:rPr>
              <a:t>Cilj javnega razpisa: </a:t>
            </a:r>
            <a:r>
              <a:rPr lang="sl-SI" sz="2400" dirty="0">
                <a:latin typeface="Repubilca"/>
              </a:rPr>
              <a:t>pridobitev in izboljšanje temeljnih kompetenc ter splošne izobraženosti odraslih.</a:t>
            </a:r>
          </a:p>
          <a:p>
            <a:pPr algn="just"/>
            <a:endParaRPr lang="sl-SI" sz="2400" b="1" dirty="0">
              <a:latin typeface="Repubilca"/>
            </a:endParaRPr>
          </a:p>
          <a:p>
            <a:pPr algn="just"/>
            <a:r>
              <a:rPr lang="sl-SI" sz="2400" b="1" dirty="0">
                <a:latin typeface="Repubilca"/>
              </a:rPr>
              <a:t>Predmet javnega razpisa: </a:t>
            </a:r>
            <a:r>
              <a:rPr lang="sl-SI" sz="2400" dirty="0">
                <a:latin typeface="Repubilca"/>
              </a:rPr>
              <a:t>sofinanciranje izvajanja izobraževalnih programov za odrasle za pridobitev temeljnih kompetenc. V programe se udeleženci vključujejo na podlagi njihovih potreb in njihove trenutne življenjske situacije.</a:t>
            </a:r>
          </a:p>
        </p:txBody>
      </p:sp>
    </p:spTree>
    <p:extLst>
      <p:ext uri="{BB962C8B-B14F-4D97-AF65-F5344CB8AC3E}">
        <p14:creationId xmlns:p14="http://schemas.microsoft.com/office/powerpoint/2010/main" val="158186291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značba mesta vsebine 9">
            <a:extLst>
              <a:ext uri="{FF2B5EF4-FFF2-40B4-BE49-F238E27FC236}">
                <a16:creationId xmlns:a16="http://schemas.microsoft.com/office/drawing/2014/main" id="{067F96E1-2497-4455-8663-139DEAC103C7}"/>
              </a:ext>
            </a:extLst>
          </p:cNvPr>
          <p:cNvSpPr>
            <a:spLocks noGrp="1"/>
          </p:cNvSpPr>
          <p:nvPr>
            <p:ph idx="1"/>
          </p:nvPr>
        </p:nvSpPr>
        <p:spPr>
          <a:xfrm>
            <a:off x="448056" y="1401312"/>
            <a:ext cx="10515600" cy="4876729"/>
          </a:xfrm>
        </p:spPr>
        <p:txBody>
          <a:bodyPr>
            <a:normAutofit/>
          </a:bodyPr>
          <a:lstStyle/>
          <a:p>
            <a:pPr marL="0" indent="0" algn="just">
              <a:buNone/>
            </a:pPr>
            <a:r>
              <a:rPr lang="sl-SI" sz="2000" b="1" dirty="0">
                <a:solidFill>
                  <a:srgbClr val="171717"/>
                </a:solidFill>
                <a:effectLst/>
                <a:latin typeface="Calibri" panose="020F0502020204030204" pitchFamily="34" charset="0"/>
                <a:ea typeface="Times New Roman" panose="02020603050405020304" pitchFamily="18" charset="0"/>
                <a:cs typeface="Calibri" panose="020F0502020204030204" pitchFamily="34" charset="0"/>
              </a:rPr>
              <a:t>Dokazila za upravičenost SSE izpiti</a:t>
            </a:r>
          </a:p>
          <a:p>
            <a:pPr algn="just"/>
            <a:r>
              <a:rPr lang="sl-SI" sz="2000" dirty="0">
                <a:solidFill>
                  <a:srgbClr val="171717"/>
                </a:solidFill>
                <a:effectLst/>
                <a:latin typeface="Calibri" panose="020F0502020204030204" pitchFamily="34" charset="0"/>
                <a:ea typeface="Times New Roman" panose="02020603050405020304" pitchFamily="18" charset="0"/>
                <a:cs typeface="Calibri" panose="020F0502020204030204" pitchFamily="34" charset="0"/>
              </a:rPr>
              <a:t>potrdilo o enkratni udeležbi posameznika na izpitu (npr. dokazilo o uspešno/neuspešno opravljenem izpitu, v primeru, da izpita ne izvaja </a:t>
            </a:r>
            <a:r>
              <a:rPr lang="sl-SI" sz="2000" dirty="0" err="1">
                <a:solidFill>
                  <a:srgbClr val="171717"/>
                </a:solidFill>
                <a:effectLst/>
                <a:latin typeface="Calibri" panose="020F0502020204030204" pitchFamily="34" charset="0"/>
                <a:ea typeface="Times New Roman" panose="02020603050405020304" pitchFamily="18" charset="0"/>
                <a:cs typeface="Calibri" panose="020F0502020204030204" pitchFamily="34" charset="0"/>
              </a:rPr>
              <a:t>poslovodeči</a:t>
            </a:r>
            <a:r>
              <a:rPr lang="sl-SI" sz="2000" dirty="0">
                <a:solidFill>
                  <a:srgbClr val="171717"/>
                </a:solidFill>
                <a:effectLst/>
                <a:latin typeface="Calibri" panose="020F0502020204030204" pitchFamily="34" charset="0"/>
                <a:ea typeface="Times New Roman" panose="02020603050405020304" pitchFamily="18" charset="0"/>
                <a:cs typeface="Calibri" panose="020F0502020204030204" pitchFamily="34" charset="0"/>
              </a:rPr>
              <a:t> partner v konzorciju ali </a:t>
            </a:r>
            <a:r>
              <a:rPr lang="sl-SI" sz="2000" dirty="0" err="1">
                <a:solidFill>
                  <a:srgbClr val="171717"/>
                </a:solidFill>
                <a:effectLst/>
                <a:latin typeface="Calibri" panose="020F0502020204030204" pitchFamily="34" charset="0"/>
                <a:ea typeface="Times New Roman" panose="02020603050405020304" pitchFamily="18" charset="0"/>
                <a:cs typeface="Calibri" panose="020F0502020204030204" pitchFamily="34" charset="0"/>
              </a:rPr>
              <a:t>konzorcijski</a:t>
            </a:r>
            <a:r>
              <a:rPr lang="sl-SI" sz="2000" dirty="0">
                <a:solidFill>
                  <a:srgbClr val="171717"/>
                </a:solidFill>
                <a:effectLst/>
                <a:latin typeface="Calibri" panose="020F0502020204030204" pitchFamily="34" charset="0"/>
                <a:ea typeface="Times New Roman" panose="02020603050405020304" pitchFamily="18" charset="0"/>
                <a:cs typeface="Calibri" panose="020F0502020204030204" pitchFamily="34" charset="0"/>
              </a:rPr>
              <a:t> partner, se lahko priloži izjava izvajalca izpita, da je posameznik pristopil k izpitu),</a:t>
            </a:r>
            <a:endParaRPr lang="sl-SI"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lvl="0" algn="just">
              <a:lnSpc>
                <a:spcPct val="103000"/>
              </a:lnSpc>
            </a:pPr>
            <a:r>
              <a:rPr lang="sl-SI" sz="2000" dirty="0">
                <a:solidFill>
                  <a:srgbClr val="171717"/>
                </a:solidFill>
                <a:effectLst/>
                <a:latin typeface="Calibri" panose="020F0502020204030204" pitchFamily="34" charset="0"/>
                <a:ea typeface="Times New Roman" panose="02020603050405020304" pitchFamily="18" charset="0"/>
                <a:cs typeface="Calibri" panose="020F0502020204030204" pitchFamily="34" charset="0"/>
              </a:rPr>
              <a:t>dokazilo o uspešno opravljenem programu v Kompetence 2023-2029 za posameznega udeleženca (npr. potrdilo o uspešno opravljenem programu, obračun SSE programi), </a:t>
            </a:r>
            <a:endParaRPr lang="sl-SI"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lvl="0" algn="just">
              <a:lnSpc>
                <a:spcPct val="103000"/>
              </a:lnSpc>
              <a:spcAft>
                <a:spcPts val="25"/>
              </a:spcAft>
            </a:pPr>
            <a:r>
              <a:rPr lang="sl-SI" sz="2000" dirty="0">
                <a:solidFill>
                  <a:srgbClr val="171717"/>
                </a:solidFill>
                <a:effectLst/>
                <a:latin typeface="Calibri" panose="020F0502020204030204" pitchFamily="34" charset="0"/>
                <a:ea typeface="Times New Roman" panose="02020603050405020304" pitchFamily="18" charset="0"/>
                <a:cs typeface="Calibri" panose="020F0502020204030204" pitchFamily="34" charset="0"/>
              </a:rPr>
              <a:t>obračun SSE izpiti (Priloga 10).</a:t>
            </a:r>
            <a:endParaRPr lang="sl-SI"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0" indent="0" algn="just">
              <a:buNone/>
            </a:pPr>
            <a:endParaRPr lang="sl-SI" sz="2000" b="1" dirty="0">
              <a:solidFill>
                <a:srgbClr val="171717"/>
              </a:solidFill>
              <a:latin typeface="Calibri" panose="020F0502020204030204" pitchFamily="34" charset="0"/>
              <a:cs typeface="Calibri" panose="020F0502020204030204" pitchFamily="34" charset="0"/>
            </a:endParaRPr>
          </a:p>
          <a:p>
            <a:pPr marL="0" indent="0" algn="just">
              <a:buNone/>
            </a:pPr>
            <a:r>
              <a:rPr lang="sl-SI" sz="2000" b="1" dirty="0">
                <a:solidFill>
                  <a:srgbClr val="171717"/>
                </a:solidFill>
                <a:latin typeface="Calibri" panose="020F0502020204030204" pitchFamily="34" charset="0"/>
                <a:cs typeface="Calibri" panose="020F0502020204030204" pitchFamily="34" charset="0"/>
              </a:rPr>
              <a:t>Mejnik za revidiranje SSE izpiti</a:t>
            </a:r>
          </a:p>
          <a:p>
            <a:pPr algn="just"/>
            <a:r>
              <a:rPr lang="sl-SI" sz="2000" dirty="0">
                <a:solidFill>
                  <a:srgbClr val="00000A"/>
                </a:solidFill>
                <a:latin typeface="Calibri" panose="020F0502020204030204" pitchFamily="34" charset="0"/>
                <a:cs typeface="Calibri" panose="020F0502020204030204" pitchFamily="34" charset="0"/>
              </a:rPr>
              <a:t>č</a:t>
            </a:r>
            <a:r>
              <a:rPr lang="sl-SI" sz="2000" dirty="0">
                <a:solidFill>
                  <a:srgbClr val="00000A"/>
                </a:solidFill>
                <a:effectLst/>
                <a:latin typeface="Calibri" panose="020F0502020204030204" pitchFamily="34" charset="0"/>
                <a:ea typeface="Calibri" panose="020F0502020204030204" pitchFamily="34" charset="0"/>
                <a:cs typeface="Calibri" panose="020F0502020204030204" pitchFamily="34" charset="0"/>
              </a:rPr>
              <a:t>e se vrednost SSE izpiti na podlagi revidiranih podatkov spremeni za več kot 5 %, se za izvedene aktivnosti od 1. januarja leta 2027 upošteva nova vrednost.</a:t>
            </a:r>
            <a:endParaRPr lang="sl-SI"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0" lvl="0" indent="0" algn="just">
              <a:lnSpc>
                <a:spcPct val="103000"/>
              </a:lnSpc>
              <a:buNone/>
            </a:pPr>
            <a:endParaRPr lang="sl-SI" sz="2000"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0" lvl="0" indent="0" algn="just">
              <a:lnSpc>
                <a:spcPct val="103000"/>
              </a:lnSpc>
              <a:buNone/>
            </a:pPr>
            <a:endParaRPr lang="sl-SI"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0" indent="0">
              <a:buNone/>
            </a:pPr>
            <a:endParaRPr lang="sl-SI" sz="2000" dirty="0">
              <a:latin typeface="Calibri" panose="020F0502020204030204" pitchFamily="34" charset="0"/>
              <a:cs typeface="Calibri" panose="020F0502020204030204" pitchFamily="34" charset="0"/>
            </a:endParaRPr>
          </a:p>
        </p:txBody>
      </p:sp>
      <p:pic>
        <p:nvPicPr>
          <p:cNvPr id="11" name="Slika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8389" y="446687"/>
            <a:ext cx="3852909" cy="808321"/>
          </a:xfrm>
          <a:prstGeom prst="rect">
            <a:avLst/>
          </a:prstGeom>
        </p:spPr>
      </p:pic>
      <p:pic>
        <p:nvPicPr>
          <p:cNvPr id="1028" name="Picture 4" descr="Logo image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479418"/>
            <a:ext cx="1504335" cy="739420"/>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699916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značba mesta vsebine 9">
            <a:extLst>
              <a:ext uri="{FF2B5EF4-FFF2-40B4-BE49-F238E27FC236}">
                <a16:creationId xmlns:a16="http://schemas.microsoft.com/office/drawing/2014/main" id="{067F96E1-2497-4455-8663-139DEAC103C7}"/>
              </a:ext>
            </a:extLst>
          </p:cNvPr>
          <p:cNvSpPr>
            <a:spLocks noGrp="1"/>
          </p:cNvSpPr>
          <p:nvPr>
            <p:ph idx="1"/>
          </p:nvPr>
        </p:nvSpPr>
        <p:spPr>
          <a:xfrm>
            <a:off x="448056" y="1401312"/>
            <a:ext cx="10515600" cy="4876729"/>
          </a:xfrm>
        </p:spPr>
        <p:txBody>
          <a:bodyPr>
            <a:normAutofit/>
          </a:bodyPr>
          <a:lstStyle/>
          <a:p>
            <a:pPr marL="0" indent="0" algn="just">
              <a:buNone/>
            </a:pPr>
            <a:r>
              <a:rPr lang="sl-SI" sz="2000" b="1" dirty="0">
                <a:solidFill>
                  <a:srgbClr val="171717"/>
                </a:solidFill>
                <a:effectLst/>
                <a:latin typeface="Calibri" panose="020F0502020204030204" pitchFamily="34" charset="0"/>
                <a:ea typeface="Times New Roman" panose="02020603050405020304" pitchFamily="18" charset="0"/>
                <a:cs typeface="Calibri" panose="020F0502020204030204" pitchFamily="34" charset="0"/>
              </a:rPr>
              <a:t>Finančni načrt</a:t>
            </a:r>
          </a:p>
          <a:p>
            <a:pPr marL="0" indent="0" algn="just">
              <a:buNone/>
            </a:pPr>
            <a:endParaRPr lang="sl-SI" sz="2000"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0" lvl="0" indent="0" algn="just">
              <a:lnSpc>
                <a:spcPct val="103000"/>
              </a:lnSpc>
              <a:buNone/>
            </a:pPr>
            <a:endParaRPr lang="sl-SI"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0" indent="0">
              <a:buNone/>
            </a:pPr>
            <a:endParaRPr lang="sl-SI" sz="2000" dirty="0">
              <a:latin typeface="Calibri" panose="020F0502020204030204" pitchFamily="34" charset="0"/>
              <a:cs typeface="Calibri" panose="020F0502020204030204" pitchFamily="34" charset="0"/>
            </a:endParaRPr>
          </a:p>
        </p:txBody>
      </p:sp>
      <p:pic>
        <p:nvPicPr>
          <p:cNvPr id="11" name="Slika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8389" y="446687"/>
            <a:ext cx="3852909" cy="808321"/>
          </a:xfrm>
          <a:prstGeom prst="rect">
            <a:avLst/>
          </a:prstGeom>
        </p:spPr>
      </p:pic>
      <p:pic>
        <p:nvPicPr>
          <p:cNvPr id="1028" name="Picture 4" descr="Logo image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479418"/>
            <a:ext cx="1504335" cy="739420"/>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aphicFrame>
        <p:nvGraphicFramePr>
          <p:cNvPr id="6" name="Tabela 5">
            <a:extLst>
              <a:ext uri="{FF2B5EF4-FFF2-40B4-BE49-F238E27FC236}">
                <a16:creationId xmlns:a16="http://schemas.microsoft.com/office/drawing/2014/main" id="{2AC6362D-1C0F-D361-788C-946C7113DF83}"/>
              </a:ext>
            </a:extLst>
          </p:cNvPr>
          <p:cNvGraphicFramePr>
            <a:graphicFrameLocks noGrp="1"/>
          </p:cNvGraphicFramePr>
          <p:nvPr/>
        </p:nvGraphicFramePr>
        <p:xfrm>
          <a:off x="838199" y="2401832"/>
          <a:ext cx="10465801" cy="3198923"/>
        </p:xfrm>
        <a:graphic>
          <a:graphicData uri="http://schemas.openxmlformats.org/drawingml/2006/table">
            <a:tbl>
              <a:tblPr/>
              <a:tblGrid>
                <a:gridCol w="333266">
                  <a:extLst>
                    <a:ext uri="{9D8B030D-6E8A-4147-A177-3AD203B41FA5}">
                      <a16:colId xmlns:a16="http://schemas.microsoft.com/office/drawing/2014/main" val="1787722991"/>
                    </a:ext>
                  </a:extLst>
                </a:gridCol>
                <a:gridCol w="2715762">
                  <a:extLst>
                    <a:ext uri="{9D8B030D-6E8A-4147-A177-3AD203B41FA5}">
                      <a16:colId xmlns:a16="http://schemas.microsoft.com/office/drawing/2014/main" val="199260422"/>
                    </a:ext>
                  </a:extLst>
                </a:gridCol>
                <a:gridCol w="460900">
                  <a:extLst>
                    <a:ext uri="{9D8B030D-6E8A-4147-A177-3AD203B41FA5}">
                      <a16:colId xmlns:a16="http://schemas.microsoft.com/office/drawing/2014/main" val="3613436825"/>
                    </a:ext>
                  </a:extLst>
                </a:gridCol>
                <a:gridCol w="517626">
                  <a:extLst>
                    <a:ext uri="{9D8B030D-6E8A-4147-A177-3AD203B41FA5}">
                      <a16:colId xmlns:a16="http://schemas.microsoft.com/office/drawing/2014/main" val="2463553327"/>
                    </a:ext>
                  </a:extLst>
                </a:gridCol>
                <a:gridCol w="482172">
                  <a:extLst>
                    <a:ext uri="{9D8B030D-6E8A-4147-A177-3AD203B41FA5}">
                      <a16:colId xmlns:a16="http://schemas.microsoft.com/office/drawing/2014/main" val="2531763490"/>
                    </a:ext>
                  </a:extLst>
                </a:gridCol>
                <a:gridCol w="482172">
                  <a:extLst>
                    <a:ext uri="{9D8B030D-6E8A-4147-A177-3AD203B41FA5}">
                      <a16:colId xmlns:a16="http://schemas.microsoft.com/office/drawing/2014/main" val="2893415431"/>
                    </a:ext>
                  </a:extLst>
                </a:gridCol>
                <a:gridCol w="460900">
                  <a:extLst>
                    <a:ext uri="{9D8B030D-6E8A-4147-A177-3AD203B41FA5}">
                      <a16:colId xmlns:a16="http://schemas.microsoft.com/office/drawing/2014/main" val="3134568346"/>
                    </a:ext>
                  </a:extLst>
                </a:gridCol>
                <a:gridCol w="475081">
                  <a:extLst>
                    <a:ext uri="{9D8B030D-6E8A-4147-A177-3AD203B41FA5}">
                      <a16:colId xmlns:a16="http://schemas.microsoft.com/office/drawing/2014/main" val="1843787867"/>
                    </a:ext>
                  </a:extLst>
                </a:gridCol>
                <a:gridCol w="496353">
                  <a:extLst>
                    <a:ext uri="{9D8B030D-6E8A-4147-A177-3AD203B41FA5}">
                      <a16:colId xmlns:a16="http://schemas.microsoft.com/office/drawing/2014/main" val="354251087"/>
                    </a:ext>
                  </a:extLst>
                </a:gridCol>
                <a:gridCol w="609806">
                  <a:extLst>
                    <a:ext uri="{9D8B030D-6E8A-4147-A177-3AD203B41FA5}">
                      <a16:colId xmlns:a16="http://schemas.microsoft.com/office/drawing/2014/main" val="1246957548"/>
                    </a:ext>
                  </a:extLst>
                </a:gridCol>
                <a:gridCol w="496353">
                  <a:extLst>
                    <a:ext uri="{9D8B030D-6E8A-4147-A177-3AD203B41FA5}">
                      <a16:colId xmlns:a16="http://schemas.microsoft.com/office/drawing/2014/main" val="4147483649"/>
                    </a:ext>
                  </a:extLst>
                </a:gridCol>
                <a:gridCol w="482172">
                  <a:extLst>
                    <a:ext uri="{9D8B030D-6E8A-4147-A177-3AD203B41FA5}">
                      <a16:colId xmlns:a16="http://schemas.microsoft.com/office/drawing/2014/main" val="1443681713"/>
                    </a:ext>
                  </a:extLst>
                </a:gridCol>
                <a:gridCol w="460900">
                  <a:extLst>
                    <a:ext uri="{9D8B030D-6E8A-4147-A177-3AD203B41FA5}">
                      <a16:colId xmlns:a16="http://schemas.microsoft.com/office/drawing/2014/main" val="3349211576"/>
                    </a:ext>
                  </a:extLst>
                </a:gridCol>
                <a:gridCol w="482172">
                  <a:extLst>
                    <a:ext uri="{9D8B030D-6E8A-4147-A177-3AD203B41FA5}">
                      <a16:colId xmlns:a16="http://schemas.microsoft.com/office/drawing/2014/main" val="1222660499"/>
                    </a:ext>
                  </a:extLst>
                </a:gridCol>
                <a:gridCol w="482172">
                  <a:extLst>
                    <a:ext uri="{9D8B030D-6E8A-4147-A177-3AD203B41FA5}">
                      <a16:colId xmlns:a16="http://schemas.microsoft.com/office/drawing/2014/main" val="128192048"/>
                    </a:ext>
                  </a:extLst>
                </a:gridCol>
                <a:gridCol w="446718">
                  <a:extLst>
                    <a:ext uri="{9D8B030D-6E8A-4147-A177-3AD203B41FA5}">
                      <a16:colId xmlns:a16="http://schemas.microsoft.com/office/drawing/2014/main" val="1807824336"/>
                    </a:ext>
                  </a:extLst>
                </a:gridCol>
                <a:gridCol w="581276">
                  <a:extLst>
                    <a:ext uri="{9D8B030D-6E8A-4147-A177-3AD203B41FA5}">
                      <a16:colId xmlns:a16="http://schemas.microsoft.com/office/drawing/2014/main" val="2069443659"/>
                    </a:ext>
                  </a:extLst>
                </a:gridCol>
              </a:tblGrid>
              <a:tr h="132952">
                <a:tc>
                  <a:txBody>
                    <a:bodyPr/>
                    <a:lstStyle/>
                    <a:p>
                      <a:pPr algn="l" fontAlgn="b"/>
                      <a:endParaRPr lang="sl-SI" sz="700" b="1" i="0" u="none" strike="noStrike">
                        <a:effectLst/>
                        <a:latin typeface="Arial" panose="020B0604020202020204" pitchFamily="34" charset="0"/>
                      </a:endParaRPr>
                    </a:p>
                  </a:txBody>
                  <a:tcPr marL="0" marR="0" marT="0" marB="0" anchor="b">
                    <a:lnL>
                      <a:noFill/>
                    </a:lnL>
                    <a:lnR>
                      <a:noFill/>
                    </a:lnR>
                    <a:lnT>
                      <a:noFill/>
                    </a:lnT>
                    <a:lnB>
                      <a:noFill/>
                    </a:lnB>
                  </a:tcPr>
                </a:tc>
                <a:tc gridSpan="4">
                  <a:txBody>
                    <a:bodyPr/>
                    <a:lstStyle/>
                    <a:p>
                      <a:pPr algn="l" fontAlgn="b"/>
                      <a:r>
                        <a:rPr lang="pl-PL" sz="700" b="1" i="0" u="none" strike="noStrike">
                          <a:effectLst/>
                          <a:latin typeface="Arial" panose="020B0604020202020204" pitchFamily="34" charset="0"/>
                        </a:rPr>
                        <a:t>I. NAČRTOVANI STROŠKI UPRAVIČENCA OZ. PARTNERJA (od 1.1. do 31.12.)</a:t>
                      </a:r>
                    </a:p>
                  </a:txBody>
                  <a:tcPr marL="0" marR="0" marT="0" marB="0" anchor="b">
                    <a:lnL>
                      <a:noFill/>
                    </a:lnL>
                    <a:lnR>
                      <a:noFill/>
                    </a:lnR>
                    <a:lnT>
                      <a:noFill/>
                    </a:lnT>
                    <a:lnB>
                      <a:noFill/>
                    </a:lnB>
                  </a:tcPr>
                </a:tc>
                <a:tc hMerge="1">
                  <a:txBody>
                    <a:bodyPr/>
                    <a:lstStyle/>
                    <a:p>
                      <a:endParaRPr lang="sl-SI"/>
                    </a:p>
                  </a:txBody>
                  <a:tcPr/>
                </a:tc>
                <a:tc hMerge="1">
                  <a:txBody>
                    <a:bodyPr/>
                    <a:lstStyle/>
                    <a:p>
                      <a:endParaRPr lang="sl-SI"/>
                    </a:p>
                  </a:txBody>
                  <a:tcPr/>
                </a:tc>
                <a:tc hMerge="1">
                  <a:txBody>
                    <a:bodyPr/>
                    <a:lstStyle/>
                    <a:p>
                      <a:endParaRPr lang="sl-SI"/>
                    </a:p>
                  </a:txBody>
                  <a:tcPr/>
                </a:tc>
                <a:tc>
                  <a:txBody>
                    <a:bodyPr/>
                    <a:lstStyle/>
                    <a:p>
                      <a:pPr algn="l" fontAlgn="b"/>
                      <a:endParaRPr lang="sl-SI" sz="7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7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7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7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7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7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7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7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7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7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7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700" b="0"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3237290517"/>
                  </a:ext>
                </a:extLst>
              </a:tr>
              <a:tr h="116998">
                <a:tc>
                  <a:txBody>
                    <a:bodyPr/>
                    <a:lstStyle/>
                    <a:p>
                      <a:pPr algn="l" fontAlgn="b"/>
                      <a:endParaRPr lang="sl-SI" sz="700" b="1" i="0" u="none" strike="noStrike">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l-SI" sz="700" b="0" i="0" u="none" strike="noStrike">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l-SI" sz="700" b="1" i="0" u="none" strike="noStrike">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l-SI" sz="700" b="1" i="0" u="none" strike="noStrike">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l-SI" sz="700" b="1" i="0" u="none" strike="noStrike">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l-SI" sz="700" b="1" i="0" u="none" strike="noStrike">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l-SI" sz="700" b="1" i="0" u="none" strike="noStrike">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l-SI" sz="700" b="1" i="0" u="none" strike="noStrike">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l-SI" sz="700" b="1" i="0" u="none" strike="noStrike">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l-SI" sz="700" b="1" i="0" u="none" strike="noStrike">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l-SI" sz="700" b="1" i="0" u="none" strike="noStrike">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l-SI" sz="700" b="1" i="0" u="none" strike="noStrike">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l-SI" sz="700" b="1" i="0" u="none" strike="noStrike">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l-SI" sz="700" b="0" i="0" u="none" strike="noStrike">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l-SI" sz="700" b="0" i="0" u="none" strike="noStrike">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l-SI" sz="700" b="0" i="0" u="none" strike="noStrike">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l-SI" sz="700" b="0" i="0" u="none" strike="noStrike">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94531574"/>
                  </a:ext>
                </a:extLst>
              </a:tr>
              <a:tr h="404173">
                <a:tc>
                  <a:txBody>
                    <a:bodyPr/>
                    <a:lstStyle/>
                    <a:p>
                      <a:pPr algn="l" fontAlgn="b"/>
                      <a:r>
                        <a:rPr lang="sl-SI" sz="700" b="0" i="0" u="none" strike="noStrike">
                          <a:effectLst/>
                          <a:latin typeface="Arial" panose="020B0604020202020204" pitchFamily="34" charset="0"/>
                        </a:rPr>
                        <a:t>Zap.št.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l-SI" sz="700" b="1" i="0" u="none" strike="noStrike">
                          <a:effectLst/>
                          <a:latin typeface="Arial" panose="020B0604020202020204" pitchFamily="34" charset="0"/>
                        </a:rPr>
                        <a:t>Leto 2023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sl-SI" sz="700" b="1" i="0" u="none" strike="noStrike">
                          <a:effectLst/>
                          <a:latin typeface="Arial" panose="020B0604020202020204" pitchFamily="34" charset="0"/>
                        </a:rPr>
                        <a:t>Leto 2024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sl-SI" sz="700" b="1" i="0" u="none" strike="noStrike">
                          <a:effectLst/>
                          <a:latin typeface="Arial" panose="020B0604020202020204" pitchFamily="34" charset="0"/>
                        </a:rPr>
                        <a:t>Leto 2025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sl-SI" sz="700" b="1" i="0" u="none" strike="noStrike">
                          <a:effectLst/>
                          <a:latin typeface="Arial" panose="020B0604020202020204" pitchFamily="34" charset="0"/>
                        </a:rPr>
                        <a:t>Leto 2026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sl-SI" sz="700" b="1" i="0" u="none" strike="noStrike">
                          <a:effectLst/>
                          <a:latin typeface="Arial" panose="020B0604020202020204" pitchFamily="34" charset="0"/>
                        </a:rPr>
                        <a:t>Leto 2027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sl-SI" sz="700" b="1" i="0" u="none" strike="noStrike">
                          <a:effectLst/>
                          <a:latin typeface="Arial" panose="020B0604020202020204" pitchFamily="34" charset="0"/>
                        </a:rPr>
                        <a:t>Leto 2028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sl-SI" sz="700" b="1" i="0" u="none" strike="noStrike">
                          <a:effectLst/>
                          <a:latin typeface="Arial" panose="020B0604020202020204" pitchFamily="34" charset="0"/>
                        </a:rPr>
                        <a:t>Leto 2029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sl-SI" sz="700" b="1" i="0" u="none" strike="noStrike" dirty="0">
                          <a:effectLst/>
                          <a:latin typeface="Arial" panose="020B0604020202020204" pitchFamily="34" charset="0"/>
                        </a:rPr>
                        <a:t>Skupaj </a:t>
                      </a:r>
                    </a:p>
                  </a:txBody>
                  <a:tcPr marL="0" marR="0"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sl-SI" sz="700" b="1" i="0" u="none" strike="noStrike">
                          <a:effectLst/>
                          <a:latin typeface="Arial" panose="020B0604020202020204" pitchFamily="34" charset="0"/>
                        </a:rPr>
                        <a:t>Prijavitelj</a:t>
                      </a:r>
                    </a:p>
                  </a:txBody>
                  <a:tcPr marL="0" marR="0" marT="0"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sl-SI" sz="700" b="1" i="0" u="none" strike="noStrike">
                          <a:effectLst/>
                          <a:latin typeface="Arial" panose="020B0604020202020204" pitchFamily="34" charset="0"/>
                        </a:rPr>
                        <a:t>Naziv partnerja 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ctr" fontAlgn="ctr"/>
                      <a:r>
                        <a:rPr lang="sl-SI" sz="700" b="1" i="0" u="none" strike="noStrike">
                          <a:effectLst/>
                          <a:latin typeface="Arial" panose="020B0604020202020204" pitchFamily="34" charset="0"/>
                        </a:rPr>
                        <a:t>Naziv partnerja 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ctr" fontAlgn="ctr"/>
                      <a:r>
                        <a:rPr lang="sl-SI" sz="700" b="1" i="0" u="none" strike="noStrike">
                          <a:effectLst/>
                          <a:latin typeface="Arial" panose="020B0604020202020204" pitchFamily="34" charset="0"/>
                        </a:rPr>
                        <a:t>Naziv partnerja 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ctr" fontAlgn="ctr"/>
                      <a:r>
                        <a:rPr lang="sl-SI" sz="700" b="1" i="0" u="none" strike="noStrike">
                          <a:effectLst/>
                          <a:latin typeface="Arial" panose="020B0604020202020204" pitchFamily="34" charset="0"/>
                        </a:rPr>
                        <a:t>Naziv partnerja 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ctr" fontAlgn="ctr"/>
                      <a:r>
                        <a:rPr lang="sl-SI" sz="700" b="1" i="0" u="none" strike="noStrike">
                          <a:effectLst/>
                          <a:latin typeface="Arial" panose="020B0604020202020204" pitchFamily="34" charset="0"/>
                        </a:rPr>
                        <a:t>Naziv partnerja 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ctr" fontAlgn="ctr"/>
                      <a:r>
                        <a:rPr lang="sl-SI" sz="700" b="1" i="0" u="none" strike="noStrike">
                          <a:effectLst/>
                          <a:latin typeface="Arial" panose="020B0604020202020204" pitchFamily="34" charset="0"/>
                        </a:rPr>
                        <a:t>Skupaj (prijavitelj in partnerji)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2580094209"/>
                  </a:ext>
                </a:extLst>
              </a:tr>
              <a:tr h="142524">
                <a:tc>
                  <a:txBody>
                    <a:bodyPr/>
                    <a:lstStyle/>
                    <a:p>
                      <a:pPr algn="l" fontAlgn="b"/>
                      <a:r>
                        <a:rPr lang="sl-SI" sz="700" b="1" i="0" u="none" strike="noStrike">
                          <a:effectLst/>
                          <a:latin typeface="Arial" panose="020B060402020202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4DFEC"/>
                    </a:solidFill>
                  </a:tcPr>
                </a:tc>
                <a:tc>
                  <a:txBody>
                    <a:bodyPr/>
                    <a:lstStyle/>
                    <a:p>
                      <a:pPr algn="l" fontAlgn="b"/>
                      <a:r>
                        <a:rPr lang="sl-SI" sz="700" b="1" i="0" u="none" strike="noStrike">
                          <a:effectLst/>
                          <a:latin typeface="Arial" panose="020B0604020202020204" pitchFamily="34" charset="0"/>
                        </a:rPr>
                        <a:t>Informiranje in komuniciranje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4DFEC"/>
                    </a:solidFill>
                  </a:tcPr>
                </a:tc>
                <a:tc>
                  <a:txBody>
                    <a:bodyPr/>
                    <a:lstStyle/>
                    <a:p>
                      <a:pPr algn="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r" fontAlgn="b"/>
                      <a:r>
                        <a:rPr lang="sl-SI" sz="700" b="1" i="0" u="none" strike="noStrike">
                          <a:effectLst/>
                          <a:latin typeface="Arial" panose="020B0604020202020204" pitchFamily="34" charset="0"/>
                        </a:rPr>
                        <a:t>0,00</a:t>
                      </a:r>
                    </a:p>
                  </a:txBody>
                  <a:tcPr marL="0" marR="0" marT="0"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r" fontAlgn="b"/>
                      <a:r>
                        <a:rPr lang="sl-SI" sz="700" b="1"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A6A6A6"/>
                    </a:solidFill>
                  </a:tcPr>
                </a:tc>
                <a:tc>
                  <a:txBody>
                    <a:bodyPr/>
                    <a:lstStyle/>
                    <a:p>
                      <a:pPr algn="r" fontAlgn="b"/>
                      <a:r>
                        <a:rPr lang="sl-SI" sz="700" b="1" i="0" u="none" strike="noStrike">
                          <a:effectLst/>
                          <a:latin typeface="Arial" panose="020B0604020202020204" pitchFamily="34" charset="0"/>
                        </a:rPr>
                        <a:t> </a:t>
                      </a:r>
                    </a:p>
                  </a:txBody>
                  <a:tcPr marL="0" marR="0" marT="0" marB="0" anchor="b">
                    <a:lnL>
                      <a:noFill/>
                    </a:lnL>
                    <a:lnR>
                      <a:noFill/>
                    </a:lnR>
                    <a:lnT>
                      <a:noFill/>
                    </a:lnT>
                    <a:lnB>
                      <a:noFill/>
                    </a:lnB>
                    <a:solidFill>
                      <a:srgbClr val="A6A6A6"/>
                    </a:solidFill>
                  </a:tcPr>
                </a:tc>
                <a:tc>
                  <a:txBody>
                    <a:bodyPr/>
                    <a:lstStyle/>
                    <a:p>
                      <a:pPr algn="r" fontAlgn="b"/>
                      <a:r>
                        <a:rPr lang="sl-SI" sz="700" b="1" i="0" u="none" strike="noStrike">
                          <a:effectLst/>
                          <a:latin typeface="Arial" panose="020B0604020202020204" pitchFamily="34" charset="0"/>
                        </a:rPr>
                        <a:t> </a:t>
                      </a:r>
                    </a:p>
                  </a:txBody>
                  <a:tcPr marL="0" marR="0" marT="0" marB="0" anchor="b">
                    <a:lnL>
                      <a:noFill/>
                    </a:lnL>
                    <a:lnR>
                      <a:noFill/>
                    </a:lnR>
                    <a:lnT>
                      <a:noFill/>
                    </a:lnT>
                    <a:lnB>
                      <a:noFill/>
                    </a:lnB>
                    <a:solidFill>
                      <a:srgbClr val="A6A6A6"/>
                    </a:solidFill>
                  </a:tcPr>
                </a:tc>
                <a:tc>
                  <a:txBody>
                    <a:bodyPr/>
                    <a:lstStyle/>
                    <a:p>
                      <a:pPr algn="r" fontAlgn="b"/>
                      <a:r>
                        <a:rPr lang="sl-SI" sz="700" b="1" i="0" u="none" strike="noStrike">
                          <a:effectLst/>
                          <a:latin typeface="Arial" panose="020B0604020202020204" pitchFamily="34" charset="0"/>
                        </a:rPr>
                        <a:t> </a:t>
                      </a:r>
                    </a:p>
                  </a:txBody>
                  <a:tcPr marL="0" marR="0" marT="0" marB="0" anchor="b">
                    <a:lnL>
                      <a:noFill/>
                    </a:lnL>
                    <a:lnR>
                      <a:noFill/>
                    </a:lnR>
                    <a:lnT>
                      <a:noFill/>
                    </a:lnT>
                    <a:lnB>
                      <a:noFill/>
                    </a:lnB>
                    <a:solidFill>
                      <a:srgbClr val="A6A6A6"/>
                    </a:solidFill>
                  </a:tcPr>
                </a:tc>
                <a:tc>
                  <a:txBody>
                    <a:bodyPr/>
                    <a:lstStyle/>
                    <a:p>
                      <a:pPr algn="r" fontAlgn="b"/>
                      <a:r>
                        <a:rPr lang="sl-SI" sz="700" b="1" i="0" u="none" strike="noStrike">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A6A6A6"/>
                    </a:solidFill>
                  </a:tcPr>
                </a:tc>
                <a:tc>
                  <a:txBody>
                    <a:bodyPr/>
                    <a:lstStyle/>
                    <a:p>
                      <a:pPr algn="ct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extLst>
                  <a:ext uri="{0D108BD9-81ED-4DB2-BD59-A6C34878D82A}">
                    <a16:rowId xmlns:a16="http://schemas.microsoft.com/office/drawing/2014/main" val="2682939797"/>
                  </a:ext>
                </a:extLst>
              </a:tr>
              <a:tr h="467990">
                <a:tc>
                  <a:txBody>
                    <a:bodyPr/>
                    <a:lstStyle/>
                    <a:p>
                      <a:pPr algn="l" fontAlgn="b"/>
                      <a:r>
                        <a:rPr lang="sl-SI" sz="700" b="0" i="0" u="none" strike="noStrike">
                          <a:effectLst/>
                          <a:latin typeface="Arial" panose="020B0604020202020204" pitchFamily="34" charset="0"/>
                        </a:rPr>
                        <a:t>1.1</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b"/>
                      <a:r>
                        <a:rPr lang="sl-SI" sz="700" b="0" i="0" u="none" strike="noStrike">
                          <a:effectLst/>
                          <a:latin typeface="Arial" panose="020B0604020202020204" pitchFamily="34" charset="0"/>
                        </a:rPr>
                        <a:t>Stroški organizacije in izvedbe konferenc, seminarjev in simpozijev (npr. stroški za izvedbo zaključne konference, stroški najema prostorov in opreme, stroški brezalkoholnih pijač in prigrizkov na seminarjih oz. usposabljanjih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700" b="0" i="0" u="none" strike="noStrike">
                          <a:effectLst/>
                          <a:latin typeface="Arial" panose="020B0604020202020204" pitchFamily="34" charset="0"/>
                        </a:rPr>
                        <a:t> </a:t>
                      </a:r>
                    </a:p>
                  </a:txBody>
                  <a:tcPr marL="0" marR="0" marT="0"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A6A6A6"/>
                    </a:solidFill>
                  </a:tcPr>
                </a:tc>
                <a:tc>
                  <a:txBody>
                    <a:bodyPr/>
                    <a:lstStyle/>
                    <a:p>
                      <a:pPr algn="l" fontAlgn="b"/>
                      <a:r>
                        <a:rPr lang="sl-SI" sz="700" b="0" i="0" u="none" strike="noStrike">
                          <a:effectLst/>
                          <a:latin typeface="Arial" panose="020B0604020202020204" pitchFamily="34" charset="0"/>
                        </a:rPr>
                        <a:t> </a:t>
                      </a:r>
                    </a:p>
                  </a:txBody>
                  <a:tcPr marL="0" marR="0" marT="0" marB="0" anchor="b">
                    <a:lnL>
                      <a:noFill/>
                    </a:lnL>
                    <a:lnR>
                      <a:noFill/>
                    </a:lnR>
                    <a:lnT>
                      <a:noFill/>
                    </a:lnT>
                    <a:lnB>
                      <a:noFill/>
                    </a:lnB>
                    <a:solidFill>
                      <a:srgbClr val="A6A6A6"/>
                    </a:solidFill>
                  </a:tcPr>
                </a:tc>
                <a:tc>
                  <a:txBody>
                    <a:bodyPr/>
                    <a:lstStyle/>
                    <a:p>
                      <a:pPr algn="l" fontAlgn="b"/>
                      <a:r>
                        <a:rPr lang="sl-SI" sz="700" b="0" i="0" u="none" strike="noStrike">
                          <a:effectLst/>
                          <a:latin typeface="Arial" panose="020B0604020202020204" pitchFamily="34" charset="0"/>
                        </a:rPr>
                        <a:t> </a:t>
                      </a:r>
                    </a:p>
                  </a:txBody>
                  <a:tcPr marL="0" marR="0" marT="0" marB="0" anchor="b">
                    <a:lnL>
                      <a:noFill/>
                    </a:lnL>
                    <a:lnR>
                      <a:noFill/>
                    </a:lnR>
                    <a:lnT>
                      <a:noFill/>
                    </a:lnT>
                    <a:lnB>
                      <a:noFill/>
                    </a:lnB>
                    <a:solidFill>
                      <a:srgbClr val="A6A6A6"/>
                    </a:solidFill>
                  </a:tcPr>
                </a:tc>
                <a:tc>
                  <a:txBody>
                    <a:bodyPr/>
                    <a:lstStyle/>
                    <a:p>
                      <a:pPr algn="l" fontAlgn="b"/>
                      <a:r>
                        <a:rPr lang="sl-SI" sz="700" b="0" i="0" u="none" strike="noStrike">
                          <a:effectLst/>
                          <a:latin typeface="Arial" panose="020B0604020202020204" pitchFamily="34" charset="0"/>
                        </a:rPr>
                        <a:t> </a:t>
                      </a:r>
                    </a:p>
                  </a:txBody>
                  <a:tcPr marL="0" marR="0" marT="0" marB="0" anchor="b">
                    <a:lnL>
                      <a:noFill/>
                    </a:lnL>
                    <a:lnR>
                      <a:noFill/>
                    </a:lnR>
                    <a:lnT>
                      <a:noFill/>
                    </a:lnT>
                    <a:lnB>
                      <a:noFill/>
                    </a:lnB>
                    <a:solidFill>
                      <a:srgbClr val="A6A6A6"/>
                    </a:solidFill>
                  </a:tcPr>
                </a:tc>
                <a:tc>
                  <a:txBody>
                    <a:bodyPr/>
                    <a:lstStyle/>
                    <a:p>
                      <a:pPr algn="l" fontAlgn="b"/>
                      <a:r>
                        <a:rPr lang="sl-SI" sz="700" b="0" i="0" u="none" strike="noStrike">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A6A6A6"/>
                    </a:solidFill>
                  </a:tcPr>
                </a:tc>
                <a:tc>
                  <a:txBody>
                    <a:bodyPr/>
                    <a:lstStyle/>
                    <a:p>
                      <a:pPr algn="ctr" fontAlgn="b"/>
                      <a:r>
                        <a:rPr lang="sl-SI" sz="700" b="0"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5916826"/>
                  </a:ext>
                </a:extLst>
              </a:tr>
              <a:tr h="142524">
                <a:tc>
                  <a:txBody>
                    <a:bodyPr/>
                    <a:lstStyle/>
                    <a:p>
                      <a:pPr algn="l" fontAlgn="b"/>
                      <a:r>
                        <a:rPr lang="sl-SI" sz="700" b="0" i="0" u="none" strike="noStrike">
                          <a:effectLst/>
                          <a:latin typeface="Arial" panose="020B0604020202020204" pitchFamily="34" charset="0"/>
                        </a:rPr>
                        <a:t>1.2</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b"/>
                      <a:r>
                        <a:rPr lang="sl-SI" sz="700" b="0" i="0" u="none" strike="noStrike">
                          <a:effectLst/>
                          <a:latin typeface="Arial" panose="020B0604020202020204" pitchFamily="34" charset="0"/>
                        </a:rPr>
                        <a:t>Stroški izdelave ali nadgradnje spletnih strani</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700" b="0" i="0" u="none" strike="noStrike">
                          <a:effectLst/>
                          <a:latin typeface="Arial" panose="020B0604020202020204" pitchFamily="34" charset="0"/>
                        </a:rPr>
                        <a:t> </a:t>
                      </a:r>
                    </a:p>
                  </a:txBody>
                  <a:tcPr marL="0" marR="0" marT="0"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A6A6A6"/>
                    </a:solidFill>
                  </a:tcPr>
                </a:tc>
                <a:tc>
                  <a:txBody>
                    <a:bodyPr/>
                    <a:lstStyle/>
                    <a:p>
                      <a:pPr algn="l" fontAlgn="b"/>
                      <a:r>
                        <a:rPr lang="sl-SI" sz="700" b="0" i="0" u="none" strike="noStrike">
                          <a:effectLst/>
                          <a:latin typeface="Arial" panose="020B0604020202020204" pitchFamily="34" charset="0"/>
                        </a:rPr>
                        <a:t> </a:t>
                      </a:r>
                    </a:p>
                  </a:txBody>
                  <a:tcPr marL="0" marR="0" marT="0" marB="0" anchor="b">
                    <a:lnL>
                      <a:noFill/>
                    </a:lnL>
                    <a:lnR>
                      <a:noFill/>
                    </a:lnR>
                    <a:lnT>
                      <a:noFill/>
                    </a:lnT>
                    <a:lnB>
                      <a:noFill/>
                    </a:lnB>
                    <a:solidFill>
                      <a:srgbClr val="A6A6A6"/>
                    </a:solidFill>
                  </a:tcPr>
                </a:tc>
                <a:tc>
                  <a:txBody>
                    <a:bodyPr/>
                    <a:lstStyle/>
                    <a:p>
                      <a:pPr algn="l" fontAlgn="b"/>
                      <a:r>
                        <a:rPr lang="sl-SI" sz="700" b="0" i="0" u="none" strike="noStrike">
                          <a:effectLst/>
                          <a:latin typeface="Arial" panose="020B0604020202020204" pitchFamily="34" charset="0"/>
                        </a:rPr>
                        <a:t> </a:t>
                      </a:r>
                    </a:p>
                  </a:txBody>
                  <a:tcPr marL="0" marR="0" marT="0" marB="0" anchor="b">
                    <a:lnL>
                      <a:noFill/>
                    </a:lnL>
                    <a:lnR>
                      <a:noFill/>
                    </a:lnR>
                    <a:lnT>
                      <a:noFill/>
                    </a:lnT>
                    <a:lnB>
                      <a:noFill/>
                    </a:lnB>
                    <a:solidFill>
                      <a:srgbClr val="A6A6A6"/>
                    </a:solidFill>
                  </a:tcPr>
                </a:tc>
                <a:tc>
                  <a:txBody>
                    <a:bodyPr/>
                    <a:lstStyle/>
                    <a:p>
                      <a:pPr algn="l" fontAlgn="b"/>
                      <a:r>
                        <a:rPr lang="sl-SI" sz="700" b="0" i="0" u="none" strike="noStrike">
                          <a:effectLst/>
                          <a:latin typeface="Arial" panose="020B0604020202020204" pitchFamily="34" charset="0"/>
                        </a:rPr>
                        <a:t> </a:t>
                      </a:r>
                    </a:p>
                  </a:txBody>
                  <a:tcPr marL="0" marR="0" marT="0" marB="0" anchor="b">
                    <a:lnL>
                      <a:noFill/>
                    </a:lnL>
                    <a:lnR>
                      <a:noFill/>
                    </a:lnR>
                    <a:lnT>
                      <a:noFill/>
                    </a:lnT>
                    <a:lnB>
                      <a:noFill/>
                    </a:lnB>
                    <a:solidFill>
                      <a:srgbClr val="A6A6A6"/>
                    </a:solidFill>
                  </a:tcPr>
                </a:tc>
                <a:tc>
                  <a:txBody>
                    <a:bodyPr/>
                    <a:lstStyle/>
                    <a:p>
                      <a:pPr algn="l" fontAlgn="b"/>
                      <a:r>
                        <a:rPr lang="sl-SI" sz="700" b="0" i="0" u="none" strike="noStrike">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A6A6A6"/>
                    </a:solidFill>
                  </a:tcPr>
                </a:tc>
                <a:tc>
                  <a:txBody>
                    <a:bodyPr/>
                    <a:lstStyle/>
                    <a:p>
                      <a:pPr algn="ctr" fontAlgn="b"/>
                      <a:r>
                        <a:rPr lang="sl-SI" sz="700" b="0"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5516984"/>
                  </a:ext>
                </a:extLst>
              </a:tr>
              <a:tr h="142524">
                <a:tc>
                  <a:txBody>
                    <a:bodyPr/>
                    <a:lstStyle/>
                    <a:p>
                      <a:pPr algn="l" fontAlgn="b"/>
                      <a:r>
                        <a:rPr lang="sl-SI" sz="700" b="0" i="0" u="none" strike="noStrike">
                          <a:effectLst/>
                          <a:latin typeface="Arial" panose="020B0604020202020204" pitchFamily="34" charset="0"/>
                        </a:rPr>
                        <a:t>1.3</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b"/>
                      <a:r>
                        <a:rPr lang="sl-SI" sz="700" b="0" i="0" u="none" strike="noStrike">
                          <a:effectLst/>
                          <a:latin typeface="Arial" panose="020B0604020202020204" pitchFamily="34" charset="0"/>
                        </a:rPr>
                        <a:t>Stroški oglaševalskih storitev in stroški objav</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700" b="0" i="0" u="none" strike="noStrike">
                          <a:effectLst/>
                          <a:latin typeface="Arial" panose="020B0604020202020204" pitchFamily="34" charset="0"/>
                        </a:rPr>
                        <a:t> </a:t>
                      </a:r>
                    </a:p>
                  </a:txBody>
                  <a:tcPr marL="0" marR="0" marT="0"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A6A6A6"/>
                    </a:solidFill>
                  </a:tcPr>
                </a:tc>
                <a:tc>
                  <a:txBody>
                    <a:bodyPr/>
                    <a:lstStyle/>
                    <a:p>
                      <a:pPr algn="l" fontAlgn="b"/>
                      <a:r>
                        <a:rPr lang="sl-SI" sz="700" b="0" i="0" u="none" strike="noStrike">
                          <a:effectLst/>
                          <a:latin typeface="Arial" panose="020B0604020202020204" pitchFamily="34" charset="0"/>
                        </a:rPr>
                        <a:t> </a:t>
                      </a:r>
                    </a:p>
                  </a:txBody>
                  <a:tcPr marL="0" marR="0" marT="0" marB="0" anchor="b">
                    <a:lnL>
                      <a:noFill/>
                    </a:lnL>
                    <a:lnR>
                      <a:noFill/>
                    </a:lnR>
                    <a:lnT>
                      <a:noFill/>
                    </a:lnT>
                    <a:lnB>
                      <a:noFill/>
                    </a:lnB>
                    <a:solidFill>
                      <a:srgbClr val="A6A6A6"/>
                    </a:solidFill>
                  </a:tcPr>
                </a:tc>
                <a:tc>
                  <a:txBody>
                    <a:bodyPr/>
                    <a:lstStyle/>
                    <a:p>
                      <a:pPr algn="l" fontAlgn="b"/>
                      <a:r>
                        <a:rPr lang="sl-SI" sz="700" b="0" i="0" u="none" strike="noStrike">
                          <a:effectLst/>
                          <a:latin typeface="Arial" panose="020B0604020202020204" pitchFamily="34" charset="0"/>
                        </a:rPr>
                        <a:t> </a:t>
                      </a:r>
                    </a:p>
                  </a:txBody>
                  <a:tcPr marL="0" marR="0" marT="0" marB="0" anchor="b">
                    <a:lnL>
                      <a:noFill/>
                    </a:lnL>
                    <a:lnR>
                      <a:noFill/>
                    </a:lnR>
                    <a:lnT>
                      <a:noFill/>
                    </a:lnT>
                    <a:lnB>
                      <a:noFill/>
                    </a:lnB>
                    <a:solidFill>
                      <a:srgbClr val="A6A6A6"/>
                    </a:solidFill>
                  </a:tcPr>
                </a:tc>
                <a:tc>
                  <a:txBody>
                    <a:bodyPr/>
                    <a:lstStyle/>
                    <a:p>
                      <a:pPr algn="l" fontAlgn="b"/>
                      <a:r>
                        <a:rPr lang="sl-SI" sz="700" b="0" i="0" u="none" strike="noStrike">
                          <a:effectLst/>
                          <a:latin typeface="Arial" panose="020B0604020202020204" pitchFamily="34" charset="0"/>
                        </a:rPr>
                        <a:t> </a:t>
                      </a:r>
                    </a:p>
                  </a:txBody>
                  <a:tcPr marL="0" marR="0" marT="0" marB="0" anchor="b">
                    <a:lnL>
                      <a:noFill/>
                    </a:lnL>
                    <a:lnR>
                      <a:noFill/>
                    </a:lnR>
                    <a:lnT>
                      <a:noFill/>
                    </a:lnT>
                    <a:lnB>
                      <a:noFill/>
                    </a:lnB>
                    <a:solidFill>
                      <a:srgbClr val="A6A6A6"/>
                    </a:solidFill>
                  </a:tcPr>
                </a:tc>
                <a:tc>
                  <a:txBody>
                    <a:bodyPr/>
                    <a:lstStyle/>
                    <a:p>
                      <a:pPr algn="l" fontAlgn="b"/>
                      <a:r>
                        <a:rPr lang="sl-SI" sz="700" b="0" i="0" u="none" strike="noStrike">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A6A6A6"/>
                    </a:solidFill>
                  </a:tcPr>
                </a:tc>
                <a:tc>
                  <a:txBody>
                    <a:bodyPr/>
                    <a:lstStyle/>
                    <a:p>
                      <a:pPr algn="ctr" fontAlgn="b"/>
                      <a:r>
                        <a:rPr lang="sl-SI" sz="700" b="0"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9928747"/>
                  </a:ext>
                </a:extLst>
              </a:tr>
              <a:tr h="142524">
                <a:tc>
                  <a:txBody>
                    <a:bodyPr/>
                    <a:lstStyle/>
                    <a:p>
                      <a:pPr algn="l" fontAlgn="b"/>
                      <a:r>
                        <a:rPr lang="sl-SI" sz="700" b="0" i="0" u="none" strike="noStrike">
                          <a:effectLst/>
                          <a:latin typeface="Arial" panose="020B0604020202020204" pitchFamily="34" charset="0"/>
                        </a:rPr>
                        <a:t>1.4</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b"/>
                      <a:r>
                        <a:rPr lang="sl-SI" sz="700" b="0" i="0" u="none" strike="noStrike">
                          <a:effectLst/>
                          <a:latin typeface="Arial" panose="020B0604020202020204" pitchFamily="34" charset="0"/>
                        </a:rPr>
                        <a:t>Stroški oblikovanja, priprave na tisk, tiska in dostave gradiv</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700" b="0" i="0" u="none" strike="noStrike">
                          <a:effectLst/>
                          <a:latin typeface="Arial" panose="020B0604020202020204" pitchFamily="34" charset="0"/>
                        </a:rPr>
                        <a:t> </a:t>
                      </a:r>
                    </a:p>
                  </a:txBody>
                  <a:tcPr marL="0" marR="0" marT="0"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A6A6A6"/>
                    </a:solidFill>
                  </a:tcPr>
                </a:tc>
                <a:tc>
                  <a:txBody>
                    <a:bodyPr/>
                    <a:lstStyle/>
                    <a:p>
                      <a:pPr algn="l" fontAlgn="b"/>
                      <a:r>
                        <a:rPr lang="sl-SI" sz="700" b="0" i="0" u="none" strike="noStrike">
                          <a:effectLst/>
                          <a:latin typeface="Arial" panose="020B0604020202020204" pitchFamily="34" charset="0"/>
                        </a:rPr>
                        <a:t> </a:t>
                      </a:r>
                    </a:p>
                  </a:txBody>
                  <a:tcPr marL="0" marR="0" marT="0" marB="0" anchor="b">
                    <a:lnL>
                      <a:noFill/>
                    </a:lnL>
                    <a:lnR>
                      <a:noFill/>
                    </a:lnR>
                    <a:lnT>
                      <a:noFill/>
                    </a:lnT>
                    <a:lnB>
                      <a:noFill/>
                    </a:lnB>
                    <a:solidFill>
                      <a:srgbClr val="A6A6A6"/>
                    </a:solidFill>
                  </a:tcPr>
                </a:tc>
                <a:tc>
                  <a:txBody>
                    <a:bodyPr/>
                    <a:lstStyle/>
                    <a:p>
                      <a:pPr algn="l" fontAlgn="b"/>
                      <a:r>
                        <a:rPr lang="sl-SI" sz="700" b="0" i="0" u="none" strike="noStrike">
                          <a:effectLst/>
                          <a:latin typeface="Arial" panose="020B0604020202020204" pitchFamily="34" charset="0"/>
                        </a:rPr>
                        <a:t> </a:t>
                      </a:r>
                    </a:p>
                  </a:txBody>
                  <a:tcPr marL="0" marR="0" marT="0" marB="0" anchor="b">
                    <a:lnL>
                      <a:noFill/>
                    </a:lnL>
                    <a:lnR>
                      <a:noFill/>
                    </a:lnR>
                    <a:lnT>
                      <a:noFill/>
                    </a:lnT>
                    <a:lnB>
                      <a:noFill/>
                    </a:lnB>
                    <a:solidFill>
                      <a:srgbClr val="A6A6A6"/>
                    </a:solidFill>
                  </a:tcPr>
                </a:tc>
                <a:tc>
                  <a:txBody>
                    <a:bodyPr/>
                    <a:lstStyle/>
                    <a:p>
                      <a:pPr algn="l" fontAlgn="b"/>
                      <a:r>
                        <a:rPr lang="sl-SI" sz="700" b="0" i="0" u="none" strike="noStrike">
                          <a:effectLst/>
                          <a:latin typeface="Arial" panose="020B0604020202020204" pitchFamily="34" charset="0"/>
                        </a:rPr>
                        <a:t> </a:t>
                      </a:r>
                    </a:p>
                  </a:txBody>
                  <a:tcPr marL="0" marR="0" marT="0" marB="0" anchor="b">
                    <a:lnL>
                      <a:noFill/>
                    </a:lnL>
                    <a:lnR>
                      <a:noFill/>
                    </a:lnR>
                    <a:lnT>
                      <a:noFill/>
                    </a:lnT>
                    <a:lnB>
                      <a:noFill/>
                    </a:lnB>
                    <a:solidFill>
                      <a:srgbClr val="A6A6A6"/>
                    </a:solidFill>
                  </a:tcPr>
                </a:tc>
                <a:tc>
                  <a:txBody>
                    <a:bodyPr/>
                    <a:lstStyle/>
                    <a:p>
                      <a:pPr algn="l" fontAlgn="b"/>
                      <a:r>
                        <a:rPr lang="sl-SI" sz="700" b="0" i="0" u="none" strike="noStrike">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A6A6A6"/>
                    </a:solidFill>
                  </a:tcPr>
                </a:tc>
                <a:tc>
                  <a:txBody>
                    <a:bodyPr/>
                    <a:lstStyle/>
                    <a:p>
                      <a:pPr algn="ctr" fontAlgn="b"/>
                      <a:r>
                        <a:rPr lang="sl-SI" sz="700" b="0"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46440874"/>
                  </a:ext>
                </a:extLst>
              </a:tr>
              <a:tr h="138270">
                <a:tc>
                  <a:txBody>
                    <a:bodyPr/>
                    <a:lstStyle/>
                    <a:p>
                      <a:pPr algn="l" fontAlgn="b"/>
                      <a:r>
                        <a:rPr lang="sl-SI" sz="700" b="0" i="0" u="none" strike="noStrike">
                          <a:effectLst/>
                          <a:latin typeface="Arial" panose="020B0604020202020204" pitchFamily="34" charset="0"/>
                        </a:rPr>
                        <a:t>1.5</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700" b="0" i="0" u="none" strike="noStrike">
                          <a:effectLst/>
                          <a:latin typeface="Arial" panose="020B0604020202020204" pitchFamily="34" charset="0"/>
                        </a:rPr>
                        <a:t>Drugi stroški informiranja in komuniciranja</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700" b="0" i="0" u="none" strike="noStrike">
                          <a:effectLst/>
                          <a:latin typeface="Arial" panose="020B0604020202020204" pitchFamily="34" charset="0"/>
                        </a:rPr>
                        <a:t> </a:t>
                      </a:r>
                    </a:p>
                  </a:txBody>
                  <a:tcPr marL="0" marR="0" marT="0"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A6A6A6"/>
                    </a:solidFill>
                  </a:tcPr>
                </a:tc>
                <a:tc>
                  <a:txBody>
                    <a:bodyPr/>
                    <a:lstStyle/>
                    <a:p>
                      <a:pPr algn="l" fontAlgn="b"/>
                      <a:r>
                        <a:rPr lang="sl-SI" sz="700" b="0" i="0" u="none" strike="noStrike">
                          <a:effectLst/>
                          <a:latin typeface="Arial" panose="020B0604020202020204" pitchFamily="34" charset="0"/>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A6A6A6"/>
                    </a:solidFill>
                  </a:tcPr>
                </a:tc>
                <a:tc>
                  <a:txBody>
                    <a:bodyPr/>
                    <a:lstStyle/>
                    <a:p>
                      <a:pPr algn="l" fontAlgn="b"/>
                      <a:r>
                        <a:rPr lang="sl-SI" sz="700" b="0" i="0" u="none" strike="noStrike">
                          <a:effectLst/>
                          <a:latin typeface="Arial" panose="020B0604020202020204" pitchFamily="34" charset="0"/>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A6A6A6"/>
                    </a:solidFill>
                  </a:tcPr>
                </a:tc>
                <a:tc>
                  <a:txBody>
                    <a:bodyPr/>
                    <a:lstStyle/>
                    <a:p>
                      <a:pPr algn="l" fontAlgn="b"/>
                      <a:r>
                        <a:rPr lang="sl-SI" sz="700" b="0" i="0" u="none" strike="noStrike">
                          <a:effectLst/>
                          <a:latin typeface="Arial" panose="020B0604020202020204" pitchFamily="34" charset="0"/>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A6A6A6"/>
                    </a:solidFill>
                  </a:tcPr>
                </a:tc>
                <a:tc>
                  <a:txBody>
                    <a:bodyPr/>
                    <a:lstStyle/>
                    <a:p>
                      <a:pPr algn="l" fontAlgn="b"/>
                      <a:r>
                        <a:rPr lang="sl-SI" sz="700" b="0" i="0" u="none" strike="noStrike">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6A6A6"/>
                    </a:solidFill>
                  </a:tcPr>
                </a:tc>
                <a:tc>
                  <a:txBody>
                    <a:bodyPr/>
                    <a:lstStyle/>
                    <a:p>
                      <a:pPr algn="ctr" fontAlgn="b"/>
                      <a:r>
                        <a:rPr lang="sl-SI" sz="700" b="0"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4170994"/>
                  </a:ext>
                </a:extLst>
              </a:tr>
              <a:tr h="233995">
                <a:tc>
                  <a:txBody>
                    <a:bodyPr/>
                    <a:lstStyle/>
                    <a:p>
                      <a:pPr algn="l" fontAlgn="b"/>
                      <a:r>
                        <a:rPr lang="sl-SI" sz="700" b="1" i="0" u="none" strike="noStrike">
                          <a:effectLst/>
                          <a:latin typeface="Arial" panose="020B060402020202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4DFEC"/>
                    </a:solidFill>
                  </a:tcPr>
                </a:tc>
                <a:tc>
                  <a:txBody>
                    <a:bodyPr/>
                    <a:lstStyle/>
                    <a:p>
                      <a:pPr algn="l" fontAlgn="b"/>
                      <a:r>
                        <a:rPr lang="sl-SI" sz="700" b="1" i="0" u="none" strike="noStrike">
                          <a:effectLst/>
                          <a:latin typeface="Arial" panose="020B0604020202020204" pitchFamily="34" charset="0"/>
                        </a:rPr>
                        <a:t>Poenostavljene oblike nepovratnih sredstev in vračljive podpore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4DFEC"/>
                    </a:solidFill>
                  </a:tcPr>
                </a:tc>
                <a:tc>
                  <a:txBody>
                    <a:bodyPr/>
                    <a:lstStyle/>
                    <a:p>
                      <a:pPr algn="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r" fontAlgn="b"/>
                      <a:r>
                        <a:rPr lang="sl-SI" sz="700" b="1" i="0" u="none" strike="noStrike">
                          <a:effectLst/>
                          <a:latin typeface="Arial" panose="020B0604020202020204" pitchFamily="34" charset="0"/>
                        </a:rPr>
                        <a:t>0,00</a:t>
                      </a:r>
                    </a:p>
                  </a:txBody>
                  <a:tcPr marL="0" marR="0" marT="0"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extLst>
                  <a:ext uri="{0D108BD9-81ED-4DB2-BD59-A6C34878D82A}">
                    <a16:rowId xmlns:a16="http://schemas.microsoft.com/office/drawing/2014/main" val="375893640"/>
                  </a:ext>
                </a:extLst>
              </a:tr>
              <a:tr h="212723">
                <a:tc>
                  <a:txBody>
                    <a:bodyPr/>
                    <a:lstStyle/>
                    <a:p>
                      <a:pPr algn="l" fontAlgn="b"/>
                      <a:r>
                        <a:rPr lang="sl-SI" sz="700" b="0" i="0" u="none" strike="noStrike">
                          <a:effectLst/>
                          <a:latin typeface="Arial" panose="020B0604020202020204" pitchFamily="34" charset="0"/>
                        </a:rPr>
                        <a:t>2.1</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b"/>
                      <a:r>
                        <a:rPr lang="sl-SI" sz="700" b="0" i="0" u="none" strike="noStrike">
                          <a:effectLst/>
                          <a:latin typeface="Arial" panose="020B0604020202020204" pitchFamily="34" charset="0"/>
                        </a:rPr>
                        <a:t>SSE A: Strošek na enoto za vodenje konzorcija (SSE vodenje konzorcija)</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sl-SI" sz="700" b="0" i="0" u="none" strike="noStrike">
                          <a:effectLst/>
                          <a:latin typeface="Arial" panose="020B0604020202020204" pitchFamily="34" charset="0"/>
                        </a:rPr>
                        <a:t> </a:t>
                      </a:r>
                    </a:p>
                  </a:txBody>
                  <a:tcPr marL="0" marR="0" marT="0"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r" fontAlgn="b"/>
                      <a:r>
                        <a:rPr lang="sl-SI" sz="700" b="0" i="0" u="none" strike="noStrike">
                          <a:effectLst/>
                          <a:latin typeface="Arial" panose="020B060402020202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r" fontAlgn="b"/>
                      <a:r>
                        <a:rPr lang="sl-SI" sz="700" b="0" i="0" u="none" strike="noStrike">
                          <a:effectLst/>
                          <a:latin typeface="Arial" panose="020B060402020202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r" fontAlgn="b"/>
                      <a:r>
                        <a:rPr lang="sl-SI" sz="700" b="0" i="0" u="none" strike="noStrike">
                          <a:effectLst/>
                          <a:latin typeface="Arial" panose="020B060402020202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r" fontAlgn="b"/>
                      <a:r>
                        <a:rPr lang="sl-SI" sz="700" b="0" i="0" u="none" strike="noStrike">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ctr" fontAlgn="b"/>
                      <a:r>
                        <a:rPr lang="sl-SI" sz="700" b="0"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0004721"/>
                  </a:ext>
                </a:extLst>
              </a:tr>
              <a:tr h="216977">
                <a:tc>
                  <a:txBody>
                    <a:bodyPr/>
                    <a:lstStyle/>
                    <a:p>
                      <a:pPr algn="l" fontAlgn="b"/>
                      <a:r>
                        <a:rPr lang="sl-SI" sz="700" b="0" i="0" u="none" strike="noStrike">
                          <a:effectLst/>
                          <a:latin typeface="Arial" panose="020B0604020202020204" pitchFamily="34" charset="0"/>
                        </a:rPr>
                        <a:t>2.2</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b"/>
                      <a:r>
                        <a:rPr lang="pl-PL" sz="700" b="0" i="0" u="none" strike="noStrike">
                          <a:effectLst/>
                          <a:latin typeface="Arial" panose="020B0604020202020204" pitchFamily="34" charset="0"/>
                        </a:rPr>
                        <a:t>SSE B: Strošek na enoto za izvedbo programa na udeleženca na uro (SSE programi)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700" b="0" i="0" u="none" strike="noStrike">
                          <a:effectLst/>
                          <a:latin typeface="Arial" panose="020B0604020202020204" pitchFamily="34" charset="0"/>
                        </a:rPr>
                        <a:t> </a:t>
                      </a:r>
                    </a:p>
                  </a:txBody>
                  <a:tcPr marL="0" marR="0" marT="0"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b"/>
                      <a:r>
                        <a:rPr lang="sl-SI" sz="700" b="0"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2745602"/>
                  </a:ext>
                </a:extLst>
              </a:tr>
              <a:tr h="148906">
                <a:tc>
                  <a:txBody>
                    <a:bodyPr/>
                    <a:lstStyle/>
                    <a:p>
                      <a:pPr algn="l" fontAlgn="b"/>
                      <a:r>
                        <a:rPr lang="sl-SI" sz="700" b="0" i="0" u="none" strike="noStrike">
                          <a:effectLst/>
                          <a:latin typeface="Arial" panose="020B0604020202020204" pitchFamily="34" charset="0"/>
                        </a:rPr>
                        <a:t>2.3</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700" b="0" i="0" u="none" strike="noStrike">
                          <a:effectLst/>
                          <a:latin typeface="Arial" panose="020B0604020202020204" pitchFamily="34" charset="0"/>
                        </a:rPr>
                        <a:t>SSE C: Strošek za izvajanja izpitov (SSE izpiti)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700" b="0" i="0" u="none" strike="noStrike">
                          <a:effectLst/>
                          <a:latin typeface="Arial" panose="020B0604020202020204" pitchFamily="34" charset="0"/>
                        </a:rPr>
                        <a:t> </a:t>
                      </a:r>
                    </a:p>
                  </a:txBody>
                  <a:tcPr marL="0" marR="0" marT="0"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b"/>
                      <a:r>
                        <a:rPr lang="sl-SI" sz="700" b="0"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4109580"/>
                  </a:ext>
                </a:extLst>
              </a:tr>
              <a:tr h="199959">
                <a:tc>
                  <a:txBody>
                    <a:bodyPr/>
                    <a:lstStyle/>
                    <a:p>
                      <a:pPr algn="l" fontAlgn="b"/>
                      <a:r>
                        <a:rPr lang="sl-SI" sz="700" b="1" i="0" u="none" strike="noStrike">
                          <a:effectLst/>
                          <a:latin typeface="Arial" panose="020B0604020202020204" pitchFamily="34" charset="0"/>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4DFEC"/>
                    </a:solidFill>
                  </a:tcPr>
                </a:tc>
                <a:tc>
                  <a:txBody>
                    <a:bodyPr/>
                    <a:lstStyle/>
                    <a:p>
                      <a:pPr algn="l" fontAlgn="b"/>
                      <a:r>
                        <a:rPr lang="sl-SI" sz="700" b="1" i="0" u="none" strike="noStrike">
                          <a:effectLst/>
                          <a:latin typeface="Arial" panose="020B0604020202020204" pitchFamily="34" charset="0"/>
                        </a:rPr>
                        <a:t>Davek na dodano vrednost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4DFEC"/>
                    </a:solidFill>
                  </a:tcPr>
                </a:tc>
                <a:tc>
                  <a:txBody>
                    <a:bodyPr/>
                    <a:lstStyle/>
                    <a:p>
                      <a:pPr algn="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r" fontAlgn="b"/>
                      <a:r>
                        <a:rPr lang="sl-SI" sz="700" b="1" i="0" u="none" strike="noStrike">
                          <a:effectLst/>
                          <a:latin typeface="Arial" panose="020B0604020202020204" pitchFamily="34" charset="0"/>
                        </a:rPr>
                        <a:t>0,00</a:t>
                      </a:r>
                    </a:p>
                  </a:txBody>
                  <a:tcPr marL="0" marR="0" marT="0"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l"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A6A6A6"/>
                    </a:solidFill>
                  </a:tcPr>
                </a:tc>
                <a:tc>
                  <a:txBody>
                    <a:bodyPr/>
                    <a:lstStyle/>
                    <a:p>
                      <a:pPr algn="l" fontAlgn="b"/>
                      <a:r>
                        <a:rPr lang="sl-SI" sz="700" b="0" i="0" u="none" strike="noStrike">
                          <a:effectLst/>
                          <a:latin typeface="Arial" panose="020B060402020202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A6A6A6"/>
                    </a:solidFill>
                  </a:tcPr>
                </a:tc>
                <a:tc>
                  <a:txBody>
                    <a:bodyPr/>
                    <a:lstStyle/>
                    <a:p>
                      <a:pPr algn="l" fontAlgn="b"/>
                      <a:r>
                        <a:rPr lang="sl-SI" sz="700" b="0" i="0" u="none" strike="noStrike">
                          <a:effectLst/>
                          <a:latin typeface="Arial" panose="020B060402020202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A6A6A6"/>
                    </a:solidFill>
                  </a:tcPr>
                </a:tc>
                <a:tc>
                  <a:txBody>
                    <a:bodyPr/>
                    <a:lstStyle/>
                    <a:p>
                      <a:pPr algn="l" fontAlgn="b"/>
                      <a:r>
                        <a:rPr lang="sl-SI" sz="700" b="0" i="0" u="none" strike="noStrike">
                          <a:effectLst/>
                          <a:latin typeface="Arial" panose="020B060402020202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A6A6A6"/>
                    </a:solidFill>
                  </a:tcPr>
                </a:tc>
                <a:tc>
                  <a:txBody>
                    <a:bodyPr/>
                    <a:lstStyle/>
                    <a:p>
                      <a:pPr algn="l" fontAlgn="b"/>
                      <a:r>
                        <a:rPr lang="sl-SI" sz="700" b="0" i="0" u="none" strike="noStrike">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A6A6A6"/>
                    </a:solidFill>
                  </a:tcPr>
                </a:tc>
                <a:tc>
                  <a:txBody>
                    <a:bodyPr/>
                    <a:lstStyle/>
                    <a:p>
                      <a:pPr algn="ctr" fontAlgn="b"/>
                      <a:r>
                        <a:rPr lang="sl-SI" sz="700" b="0"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extLst>
                  <a:ext uri="{0D108BD9-81ED-4DB2-BD59-A6C34878D82A}">
                    <a16:rowId xmlns:a16="http://schemas.microsoft.com/office/drawing/2014/main" val="2536770850"/>
                  </a:ext>
                </a:extLst>
              </a:tr>
              <a:tr h="212723">
                <a:tc>
                  <a:txBody>
                    <a:bodyPr/>
                    <a:lstStyle/>
                    <a:p>
                      <a:pPr algn="l" fontAlgn="b"/>
                      <a:r>
                        <a:rPr lang="sl-SI" sz="700" b="0" i="0" u="none" strike="noStrike">
                          <a:effectLst/>
                          <a:latin typeface="Arial" panose="020B0604020202020204" pitchFamily="34" charset="0"/>
                        </a:rPr>
                        <a:t>3.1</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b"/>
                      <a:r>
                        <a:rPr lang="sl-SI" sz="700" b="0" i="0" u="none" strike="noStrike">
                          <a:effectLst/>
                          <a:latin typeface="Arial" panose="020B0604020202020204" pitchFamily="34" charset="0"/>
                        </a:rPr>
                        <a:t>DDV</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700" b="0" i="0" u="none" strike="noStrike">
                          <a:effectLst/>
                          <a:latin typeface="Arial" panose="020B0604020202020204" pitchFamily="34" charset="0"/>
                        </a:rPr>
                        <a:t> </a:t>
                      </a:r>
                    </a:p>
                  </a:txBody>
                  <a:tcPr marL="0" marR="0" marT="0"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7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A6A6A6"/>
                    </a:solidFill>
                  </a:tcPr>
                </a:tc>
                <a:tc>
                  <a:txBody>
                    <a:bodyPr/>
                    <a:lstStyle/>
                    <a:p>
                      <a:pPr algn="l" fontAlgn="b"/>
                      <a:r>
                        <a:rPr lang="sl-SI" sz="700" b="0" i="0" u="none" strike="noStrike">
                          <a:effectLst/>
                          <a:latin typeface="Arial" panose="020B0604020202020204" pitchFamily="34" charset="0"/>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A6A6A6"/>
                    </a:solidFill>
                  </a:tcPr>
                </a:tc>
                <a:tc>
                  <a:txBody>
                    <a:bodyPr/>
                    <a:lstStyle/>
                    <a:p>
                      <a:pPr algn="l" fontAlgn="b"/>
                      <a:r>
                        <a:rPr lang="sl-SI" sz="700" b="0" i="0" u="none" strike="noStrike">
                          <a:effectLst/>
                          <a:latin typeface="Arial" panose="020B0604020202020204" pitchFamily="34" charset="0"/>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A6A6A6"/>
                    </a:solidFill>
                  </a:tcPr>
                </a:tc>
                <a:tc>
                  <a:txBody>
                    <a:bodyPr/>
                    <a:lstStyle/>
                    <a:p>
                      <a:pPr algn="l" fontAlgn="b"/>
                      <a:r>
                        <a:rPr lang="sl-SI" sz="700" b="0" i="0" u="none" strike="noStrike">
                          <a:effectLst/>
                          <a:latin typeface="Arial" panose="020B0604020202020204" pitchFamily="34" charset="0"/>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A6A6A6"/>
                    </a:solidFill>
                  </a:tcPr>
                </a:tc>
                <a:tc>
                  <a:txBody>
                    <a:bodyPr/>
                    <a:lstStyle/>
                    <a:p>
                      <a:pPr algn="l" fontAlgn="b"/>
                      <a:r>
                        <a:rPr lang="sl-SI" sz="700" b="0" i="0" u="none" strike="noStrike">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6A6A6"/>
                    </a:solidFill>
                  </a:tcPr>
                </a:tc>
                <a:tc>
                  <a:txBody>
                    <a:bodyPr/>
                    <a:lstStyle/>
                    <a:p>
                      <a:pPr algn="ctr" fontAlgn="b"/>
                      <a:r>
                        <a:rPr lang="sl-SI" sz="700" b="0"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7473887"/>
                  </a:ext>
                </a:extLst>
              </a:tr>
              <a:tr h="142524">
                <a:tc>
                  <a:txBody>
                    <a:bodyPr/>
                    <a:lstStyle/>
                    <a:p>
                      <a:pPr algn="l" fontAlgn="b"/>
                      <a:r>
                        <a:rPr lang="sl-SI" sz="700" b="0" i="0" u="none" strike="noStrike">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b"/>
                      <a:r>
                        <a:rPr lang="sl-SI" sz="700" b="1" i="0" u="none" strike="noStrike">
                          <a:effectLst/>
                          <a:latin typeface="Arial" panose="020B0604020202020204" pitchFamily="34" charset="0"/>
                        </a:rPr>
                        <a:t>Skupaj</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r" fontAlgn="b"/>
                      <a:r>
                        <a:rPr lang="sl-SI" sz="700" b="1" i="0" u="none" strike="noStrike">
                          <a:effectLst/>
                          <a:latin typeface="Arial" panose="020B0604020202020204" pitchFamily="34" charset="0"/>
                        </a:rPr>
                        <a:t>0,00</a:t>
                      </a:r>
                    </a:p>
                  </a:txBody>
                  <a:tcPr marL="0" marR="0" marT="0"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r" fontAlgn="b"/>
                      <a:r>
                        <a:rPr lang="sl-SI" sz="7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b"/>
                      <a:r>
                        <a:rPr lang="sl-SI" sz="700" b="1" i="0" u="none" strike="noStrike" dirty="0">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extLst>
                  <a:ext uri="{0D108BD9-81ED-4DB2-BD59-A6C34878D82A}">
                    <a16:rowId xmlns:a16="http://schemas.microsoft.com/office/drawing/2014/main" val="2573726675"/>
                  </a:ext>
                </a:extLst>
              </a:tr>
            </a:tbl>
          </a:graphicData>
        </a:graphic>
      </p:graphicFrame>
      <p:sp>
        <p:nvSpPr>
          <p:cNvPr id="7" name="Elipsa 6">
            <a:extLst>
              <a:ext uri="{FF2B5EF4-FFF2-40B4-BE49-F238E27FC236}">
                <a16:creationId xmlns:a16="http://schemas.microsoft.com/office/drawing/2014/main" id="{123E5861-D406-3637-A49B-C6E0B53F11BC}"/>
              </a:ext>
            </a:extLst>
          </p:cNvPr>
          <p:cNvSpPr/>
          <p:nvPr/>
        </p:nvSpPr>
        <p:spPr>
          <a:xfrm>
            <a:off x="7308000" y="2401832"/>
            <a:ext cx="518400" cy="3646168"/>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solidFill>
                <a:schemeClr val="bg1"/>
              </a:solidFill>
            </a:endParaRPr>
          </a:p>
        </p:txBody>
      </p:sp>
      <p:sp>
        <p:nvSpPr>
          <p:cNvPr id="8" name="Elipsa 7">
            <a:extLst>
              <a:ext uri="{FF2B5EF4-FFF2-40B4-BE49-F238E27FC236}">
                <a16:creationId xmlns:a16="http://schemas.microsoft.com/office/drawing/2014/main" id="{E9927B68-CB8B-18F3-B0A0-EAE2A0A8447D}"/>
              </a:ext>
            </a:extLst>
          </p:cNvPr>
          <p:cNvSpPr/>
          <p:nvPr/>
        </p:nvSpPr>
        <p:spPr>
          <a:xfrm>
            <a:off x="10749600" y="2401832"/>
            <a:ext cx="518400" cy="3487768"/>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dirty="0">
              <a:solidFill>
                <a:srgbClr val="FF0000"/>
              </a:solidFill>
            </a:endParaRPr>
          </a:p>
        </p:txBody>
      </p:sp>
      <p:sp>
        <p:nvSpPr>
          <p:cNvPr id="9" name="Je enako 8">
            <a:extLst>
              <a:ext uri="{FF2B5EF4-FFF2-40B4-BE49-F238E27FC236}">
                <a16:creationId xmlns:a16="http://schemas.microsoft.com/office/drawing/2014/main" id="{1D59239E-0D38-682F-E4CA-7305BFEB4596}"/>
              </a:ext>
            </a:extLst>
          </p:cNvPr>
          <p:cNvSpPr/>
          <p:nvPr/>
        </p:nvSpPr>
        <p:spPr>
          <a:xfrm>
            <a:off x="8658389" y="5781600"/>
            <a:ext cx="1896811" cy="496441"/>
          </a:xfrm>
          <a:prstGeom prst="mathEqual">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dirty="0">
              <a:solidFill>
                <a:schemeClr val="tx1"/>
              </a:solidFill>
              <a:highlight>
                <a:srgbClr val="FF0000"/>
              </a:highlight>
            </a:endParaRPr>
          </a:p>
        </p:txBody>
      </p:sp>
    </p:spTree>
    <p:extLst>
      <p:ext uri="{BB962C8B-B14F-4D97-AF65-F5344CB8AC3E}">
        <p14:creationId xmlns:p14="http://schemas.microsoft.com/office/powerpoint/2010/main" val="331721115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značba mesta vsebine 9">
            <a:extLst>
              <a:ext uri="{FF2B5EF4-FFF2-40B4-BE49-F238E27FC236}">
                <a16:creationId xmlns:a16="http://schemas.microsoft.com/office/drawing/2014/main" id="{067F96E1-2497-4455-8663-139DEAC103C7}"/>
              </a:ext>
            </a:extLst>
          </p:cNvPr>
          <p:cNvSpPr>
            <a:spLocks noGrp="1"/>
          </p:cNvSpPr>
          <p:nvPr>
            <p:ph idx="1"/>
          </p:nvPr>
        </p:nvSpPr>
        <p:spPr>
          <a:xfrm>
            <a:off x="448056" y="1401312"/>
            <a:ext cx="10515600" cy="4876729"/>
          </a:xfrm>
        </p:spPr>
        <p:txBody>
          <a:bodyPr>
            <a:normAutofit/>
          </a:bodyPr>
          <a:lstStyle/>
          <a:p>
            <a:pPr marL="0" indent="0" algn="just">
              <a:buNone/>
            </a:pPr>
            <a:r>
              <a:rPr lang="sl-SI" sz="2000" b="1" dirty="0">
                <a:solidFill>
                  <a:srgbClr val="171717"/>
                </a:solidFill>
                <a:effectLst/>
                <a:latin typeface="Calibri" panose="020F0502020204030204" pitchFamily="34" charset="0"/>
                <a:ea typeface="Times New Roman" panose="02020603050405020304" pitchFamily="18" charset="0"/>
                <a:cs typeface="Calibri" panose="020F0502020204030204" pitchFamily="34" charset="0"/>
              </a:rPr>
              <a:t>Finančni načrt</a:t>
            </a:r>
          </a:p>
          <a:p>
            <a:pPr marL="0" indent="0" algn="just">
              <a:buNone/>
            </a:pPr>
            <a:endParaRPr lang="sl-SI" sz="2000"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0" lvl="0" indent="0" algn="just">
              <a:lnSpc>
                <a:spcPct val="103000"/>
              </a:lnSpc>
              <a:buNone/>
            </a:pPr>
            <a:endParaRPr lang="sl-SI"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0" indent="0">
              <a:buNone/>
            </a:pPr>
            <a:endParaRPr lang="sl-SI" sz="2000" dirty="0">
              <a:latin typeface="Calibri" panose="020F0502020204030204" pitchFamily="34" charset="0"/>
              <a:cs typeface="Calibri" panose="020F0502020204030204" pitchFamily="34" charset="0"/>
            </a:endParaRPr>
          </a:p>
        </p:txBody>
      </p:sp>
      <p:pic>
        <p:nvPicPr>
          <p:cNvPr id="11" name="Slika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8389" y="446687"/>
            <a:ext cx="3852909" cy="808321"/>
          </a:xfrm>
          <a:prstGeom prst="rect">
            <a:avLst/>
          </a:prstGeom>
        </p:spPr>
      </p:pic>
      <p:pic>
        <p:nvPicPr>
          <p:cNvPr id="1028" name="Picture 4" descr="Logo image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479418"/>
            <a:ext cx="1504335" cy="739420"/>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aphicFrame>
        <p:nvGraphicFramePr>
          <p:cNvPr id="2" name="Tabela 1">
            <a:extLst>
              <a:ext uri="{FF2B5EF4-FFF2-40B4-BE49-F238E27FC236}">
                <a16:creationId xmlns:a16="http://schemas.microsoft.com/office/drawing/2014/main" id="{051353AE-6EAB-D6F7-6DEC-2EDD72D321F8}"/>
              </a:ext>
            </a:extLst>
          </p:cNvPr>
          <p:cNvGraphicFramePr>
            <a:graphicFrameLocks noGrp="1"/>
          </p:cNvGraphicFramePr>
          <p:nvPr/>
        </p:nvGraphicFramePr>
        <p:xfrm>
          <a:off x="1685595" y="1863050"/>
          <a:ext cx="9125643" cy="4351340"/>
        </p:xfrm>
        <a:graphic>
          <a:graphicData uri="http://schemas.openxmlformats.org/drawingml/2006/table">
            <a:tbl>
              <a:tblPr/>
              <a:tblGrid>
                <a:gridCol w="3698541">
                  <a:extLst>
                    <a:ext uri="{9D8B030D-6E8A-4147-A177-3AD203B41FA5}">
                      <a16:colId xmlns:a16="http://schemas.microsoft.com/office/drawing/2014/main" val="2752696986"/>
                    </a:ext>
                  </a:extLst>
                </a:gridCol>
                <a:gridCol w="627690">
                  <a:extLst>
                    <a:ext uri="{9D8B030D-6E8A-4147-A177-3AD203B41FA5}">
                      <a16:colId xmlns:a16="http://schemas.microsoft.com/office/drawing/2014/main" val="4008126421"/>
                    </a:ext>
                  </a:extLst>
                </a:gridCol>
                <a:gridCol w="704944">
                  <a:extLst>
                    <a:ext uri="{9D8B030D-6E8A-4147-A177-3AD203B41FA5}">
                      <a16:colId xmlns:a16="http://schemas.microsoft.com/office/drawing/2014/main" val="828294982"/>
                    </a:ext>
                  </a:extLst>
                </a:gridCol>
                <a:gridCol w="656660">
                  <a:extLst>
                    <a:ext uri="{9D8B030D-6E8A-4147-A177-3AD203B41FA5}">
                      <a16:colId xmlns:a16="http://schemas.microsoft.com/office/drawing/2014/main" val="2261048582"/>
                    </a:ext>
                  </a:extLst>
                </a:gridCol>
                <a:gridCol w="656660">
                  <a:extLst>
                    <a:ext uri="{9D8B030D-6E8A-4147-A177-3AD203B41FA5}">
                      <a16:colId xmlns:a16="http://schemas.microsoft.com/office/drawing/2014/main" val="381070743"/>
                    </a:ext>
                  </a:extLst>
                </a:gridCol>
                <a:gridCol w="627690">
                  <a:extLst>
                    <a:ext uri="{9D8B030D-6E8A-4147-A177-3AD203B41FA5}">
                      <a16:colId xmlns:a16="http://schemas.microsoft.com/office/drawing/2014/main" val="4185408467"/>
                    </a:ext>
                  </a:extLst>
                </a:gridCol>
                <a:gridCol w="647003">
                  <a:extLst>
                    <a:ext uri="{9D8B030D-6E8A-4147-A177-3AD203B41FA5}">
                      <a16:colId xmlns:a16="http://schemas.microsoft.com/office/drawing/2014/main" val="1293329384"/>
                    </a:ext>
                  </a:extLst>
                </a:gridCol>
                <a:gridCol w="675973">
                  <a:extLst>
                    <a:ext uri="{9D8B030D-6E8A-4147-A177-3AD203B41FA5}">
                      <a16:colId xmlns:a16="http://schemas.microsoft.com/office/drawing/2014/main" val="1976962696"/>
                    </a:ext>
                  </a:extLst>
                </a:gridCol>
                <a:gridCol w="830482">
                  <a:extLst>
                    <a:ext uri="{9D8B030D-6E8A-4147-A177-3AD203B41FA5}">
                      <a16:colId xmlns:a16="http://schemas.microsoft.com/office/drawing/2014/main" val="3515534532"/>
                    </a:ext>
                  </a:extLst>
                </a:gridCol>
              </a:tblGrid>
              <a:tr h="194101">
                <a:tc>
                  <a:txBody>
                    <a:bodyPr/>
                    <a:lstStyle/>
                    <a:p>
                      <a:pPr algn="l" fontAlgn="b"/>
                      <a:r>
                        <a:rPr lang="it-IT" sz="900" b="1" i="0" u="none" strike="noStrike">
                          <a:effectLst/>
                          <a:latin typeface="Arial" panose="020B0604020202020204" pitchFamily="34" charset="0"/>
                        </a:rPr>
                        <a:t>II. VIRI IN DINAMIKA FINANCIRANJA </a:t>
                      </a:r>
                    </a:p>
                  </a:txBody>
                  <a:tcPr marL="5794" marR="5794" marT="5794" marB="0" anchor="b">
                    <a:lnL>
                      <a:noFill/>
                    </a:lnL>
                    <a:lnR>
                      <a:noFill/>
                    </a:lnR>
                    <a:lnT>
                      <a:noFill/>
                    </a:lnT>
                    <a:lnB>
                      <a:noFill/>
                    </a:lnB>
                  </a:tcPr>
                </a:tc>
                <a:tc>
                  <a:txBody>
                    <a:bodyPr/>
                    <a:lstStyle/>
                    <a:p>
                      <a:pPr algn="r" fontAlgn="b"/>
                      <a:endParaRPr lang="sl-SI" sz="900" b="1" i="0" u="none" strike="noStrike">
                        <a:effectLst/>
                        <a:latin typeface="Arial" panose="020B0604020202020204" pitchFamily="34" charset="0"/>
                      </a:endParaRPr>
                    </a:p>
                  </a:txBody>
                  <a:tcPr marL="5794" marR="5794" marT="5794" marB="0" anchor="b">
                    <a:lnL>
                      <a:noFill/>
                    </a:lnL>
                    <a:lnR>
                      <a:noFill/>
                    </a:lnR>
                    <a:lnT>
                      <a:noFill/>
                    </a:lnT>
                    <a:lnB>
                      <a:noFill/>
                    </a:lnB>
                  </a:tcPr>
                </a:tc>
                <a:tc>
                  <a:txBody>
                    <a:bodyPr/>
                    <a:lstStyle/>
                    <a:p>
                      <a:pPr algn="ctr" fontAlgn="b"/>
                      <a:endParaRPr lang="sl-SI" sz="900" b="1" i="0" u="none" strike="noStrike">
                        <a:effectLst/>
                        <a:latin typeface="Arial" panose="020B0604020202020204" pitchFamily="34" charset="0"/>
                      </a:endParaRPr>
                    </a:p>
                  </a:txBody>
                  <a:tcPr marL="5794" marR="5794" marT="5794" marB="0" anchor="b">
                    <a:lnL>
                      <a:noFill/>
                    </a:lnL>
                    <a:lnR>
                      <a:noFill/>
                    </a:lnR>
                    <a:lnT>
                      <a:noFill/>
                    </a:lnT>
                    <a:lnB>
                      <a:noFill/>
                    </a:lnB>
                  </a:tcPr>
                </a:tc>
                <a:tc>
                  <a:txBody>
                    <a:bodyPr/>
                    <a:lstStyle/>
                    <a:p>
                      <a:pPr algn="ctr" fontAlgn="b"/>
                      <a:endParaRPr lang="sl-SI" sz="900" b="1" i="0" u="none" strike="noStrike">
                        <a:effectLst/>
                        <a:latin typeface="Arial" panose="020B0604020202020204" pitchFamily="34" charset="0"/>
                      </a:endParaRPr>
                    </a:p>
                  </a:txBody>
                  <a:tcPr marL="5794" marR="5794" marT="5794" marB="0" anchor="b">
                    <a:lnL>
                      <a:noFill/>
                    </a:lnL>
                    <a:lnR>
                      <a:noFill/>
                    </a:lnR>
                    <a:lnT>
                      <a:noFill/>
                    </a:lnT>
                    <a:lnB>
                      <a:noFill/>
                    </a:lnB>
                  </a:tcPr>
                </a:tc>
                <a:tc>
                  <a:txBody>
                    <a:bodyPr/>
                    <a:lstStyle/>
                    <a:p>
                      <a:pPr algn="ctr" fontAlgn="b"/>
                      <a:endParaRPr lang="sl-SI" sz="900" b="1" i="0" u="none" strike="noStrike">
                        <a:effectLst/>
                        <a:latin typeface="Arial" panose="020B0604020202020204" pitchFamily="34" charset="0"/>
                      </a:endParaRPr>
                    </a:p>
                  </a:txBody>
                  <a:tcPr marL="5794" marR="5794" marT="5794" marB="0" anchor="b">
                    <a:lnL>
                      <a:noFill/>
                    </a:lnL>
                    <a:lnR>
                      <a:noFill/>
                    </a:lnR>
                    <a:lnT>
                      <a:noFill/>
                    </a:lnT>
                    <a:lnB>
                      <a:noFill/>
                    </a:lnB>
                  </a:tcPr>
                </a:tc>
                <a:tc>
                  <a:txBody>
                    <a:bodyPr/>
                    <a:lstStyle/>
                    <a:p>
                      <a:pPr algn="ctr" fontAlgn="b"/>
                      <a:endParaRPr lang="sl-SI" sz="900" b="1" i="0" u="none" strike="noStrike">
                        <a:effectLst/>
                        <a:latin typeface="Arial" panose="020B0604020202020204" pitchFamily="34" charset="0"/>
                      </a:endParaRPr>
                    </a:p>
                  </a:txBody>
                  <a:tcPr marL="5794" marR="5794" marT="5794" marB="0" anchor="b">
                    <a:lnL>
                      <a:noFill/>
                    </a:lnL>
                    <a:lnR>
                      <a:noFill/>
                    </a:lnR>
                    <a:lnT>
                      <a:noFill/>
                    </a:lnT>
                    <a:lnB>
                      <a:noFill/>
                    </a:lnB>
                  </a:tcPr>
                </a:tc>
                <a:tc>
                  <a:txBody>
                    <a:bodyPr/>
                    <a:lstStyle/>
                    <a:p>
                      <a:pPr algn="ctr" fontAlgn="b"/>
                      <a:endParaRPr lang="sl-SI" sz="900" b="1" i="0" u="none" strike="noStrike">
                        <a:effectLst/>
                        <a:latin typeface="Arial" panose="020B0604020202020204" pitchFamily="34" charset="0"/>
                      </a:endParaRPr>
                    </a:p>
                  </a:txBody>
                  <a:tcPr marL="5794" marR="5794" marT="5794" marB="0" anchor="b">
                    <a:lnL>
                      <a:noFill/>
                    </a:lnL>
                    <a:lnR>
                      <a:noFill/>
                    </a:lnR>
                    <a:lnT>
                      <a:noFill/>
                    </a:lnT>
                    <a:lnB>
                      <a:noFill/>
                    </a:lnB>
                  </a:tcPr>
                </a:tc>
                <a:tc>
                  <a:txBody>
                    <a:bodyPr/>
                    <a:lstStyle/>
                    <a:p>
                      <a:pPr algn="ctr" fontAlgn="b"/>
                      <a:endParaRPr lang="sl-SI" sz="900" b="1" i="0" u="none" strike="noStrike">
                        <a:effectLst/>
                        <a:latin typeface="Arial" panose="020B0604020202020204" pitchFamily="34" charset="0"/>
                      </a:endParaRPr>
                    </a:p>
                  </a:txBody>
                  <a:tcPr marL="5794" marR="5794" marT="5794" marB="0" anchor="b">
                    <a:lnL>
                      <a:noFill/>
                    </a:lnL>
                    <a:lnR>
                      <a:noFill/>
                    </a:lnR>
                    <a:lnT>
                      <a:noFill/>
                    </a:lnT>
                    <a:lnB>
                      <a:noFill/>
                    </a:lnB>
                  </a:tcPr>
                </a:tc>
                <a:tc>
                  <a:txBody>
                    <a:bodyPr/>
                    <a:lstStyle/>
                    <a:p>
                      <a:pPr algn="r" fontAlgn="b"/>
                      <a:endParaRPr lang="sl-SI" sz="900" b="1" i="0" u="none" strike="noStrike">
                        <a:effectLst/>
                        <a:latin typeface="Arial" panose="020B0604020202020204" pitchFamily="34" charset="0"/>
                      </a:endParaRPr>
                    </a:p>
                  </a:txBody>
                  <a:tcPr marL="5794" marR="5794" marT="5794" marB="0" anchor="b">
                    <a:lnL>
                      <a:noFill/>
                    </a:lnL>
                    <a:lnR>
                      <a:noFill/>
                    </a:lnR>
                    <a:lnT>
                      <a:noFill/>
                    </a:lnT>
                    <a:lnB>
                      <a:noFill/>
                    </a:lnB>
                  </a:tcPr>
                </a:tc>
                <a:extLst>
                  <a:ext uri="{0D108BD9-81ED-4DB2-BD59-A6C34878D82A}">
                    <a16:rowId xmlns:a16="http://schemas.microsoft.com/office/drawing/2014/main" val="3951377266"/>
                  </a:ext>
                </a:extLst>
              </a:tr>
              <a:tr h="194101">
                <a:tc>
                  <a:txBody>
                    <a:bodyPr/>
                    <a:lstStyle/>
                    <a:p>
                      <a:pPr algn="l" fontAlgn="b"/>
                      <a:endParaRPr lang="sl-SI" sz="900" b="1" i="0" u="none" strike="noStrike">
                        <a:effectLst/>
                        <a:latin typeface="Arial" panose="020B0604020202020204" pitchFamily="34" charset="0"/>
                      </a:endParaRPr>
                    </a:p>
                  </a:txBody>
                  <a:tcPr marL="5794" marR="5794" marT="5794" marB="0" anchor="b">
                    <a:lnL>
                      <a:noFill/>
                    </a:lnL>
                    <a:lnR>
                      <a:noFill/>
                    </a:lnR>
                    <a:lnT>
                      <a:noFill/>
                    </a:lnT>
                    <a:lnB>
                      <a:noFill/>
                    </a:lnB>
                  </a:tcPr>
                </a:tc>
                <a:tc>
                  <a:txBody>
                    <a:bodyPr/>
                    <a:lstStyle/>
                    <a:p>
                      <a:pPr algn="r" fontAlgn="b"/>
                      <a:endParaRPr lang="sl-SI" sz="900" b="1" i="0" u="none" strike="noStrike">
                        <a:effectLst/>
                        <a:latin typeface="Arial" panose="020B0604020202020204" pitchFamily="34" charset="0"/>
                      </a:endParaRPr>
                    </a:p>
                  </a:txBody>
                  <a:tcPr marL="5794" marR="5794" marT="579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sl-SI" sz="900" b="1" i="0" u="none" strike="noStrike">
                        <a:effectLst/>
                        <a:latin typeface="Arial" panose="020B0604020202020204" pitchFamily="34" charset="0"/>
                      </a:endParaRPr>
                    </a:p>
                  </a:txBody>
                  <a:tcPr marL="5794" marR="5794" marT="579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sl-SI" sz="900" b="1" i="0" u="none" strike="noStrike">
                        <a:effectLst/>
                        <a:latin typeface="Arial" panose="020B0604020202020204" pitchFamily="34" charset="0"/>
                      </a:endParaRPr>
                    </a:p>
                  </a:txBody>
                  <a:tcPr marL="5794" marR="5794" marT="579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sl-SI" sz="900" b="1" i="0" u="none" strike="noStrike">
                        <a:effectLst/>
                        <a:latin typeface="Arial" panose="020B0604020202020204" pitchFamily="34" charset="0"/>
                      </a:endParaRPr>
                    </a:p>
                  </a:txBody>
                  <a:tcPr marL="5794" marR="5794" marT="579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sl-SI" sz="900" b="1" i="0" u="none" strike="noStrike">
                        <a:effectLst/>
                        <a:latin typeface="Arial" panose="020B0604020202020204" pitchFamily="34" charset="0"/>
                      </a:endParaRPr>
                    </a:p>
                  </a:txBody>
                  <a:tcPr marL="5794" marR="5794" marT="579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sl-SI" sz="900" b="1" i="0" u="none" strike="noStrike">
                        <a:effectLst/>
                        <a:latin typeface="Arial" panose="020B0604020202020204" pitchFamily="34" charset="0"/>
                      </a:endParaRPr>
                    </a:p>
                  </a:txBody>
                  <a:tcPr marL="5794" marR="5794" marT="579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sl-SI" sz="900" b="1" i="0" u="none" strike="noStrike">
                        <a:effectLst/>
                        <a:latin typeface="Arial" panose="020B0604020202020204" pitchFamily="34" charset="0"/>
                      </a:endParaRPr>
                    </a:p>
                  </a:txBody>
                  <a:tcPr marL="5794" marR="5794" marT="579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endParaRPr lang="sl-SI" sz="900" b="1" i="0" u="none" strike="noStrike">
                        <a:effectLst/>
                        <a:latin typeface="Arial" panose="020B0604020202020204" pitchFamily="34" charset="0"/>
                      </a:endParaRPr>
                    </a:p>
                  </a:txBody>
                  <a:tcPr marL="5794" marR="5794" marT="5794"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40990663"/>
                  </a:ext>
                </a:extLst>
              </a:tr>
              <a:tr h="405584">
                <a:tc>
                  <a:txBody>
                    <a:bodyPr/>
                    <a:lstStyle/>
                    <a:p>
                      <a:pPr algn="l" fontAlgn="b"/>
                      <a:endParaRPr lang="sl-SI" sz="900" b="0" i="0" u="none" strike="noStrike">
                        <a:effectLst/>
                        <a:latin typeface="Arial" panose="020B0604020202020204" pitchFamily="34" charset="0"/>
                      </a:endParaRPr>
                    </a:p>
                  </a:txBody>
                  <a:tcPr marL="5794" marR="5794" marT="579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sl-SI" sz="900" b="1" i="0" u="none" strike="noStrike">
                          <a:effectLst/>
                          <a:latin typeface="Arial" panose="020B0604020202020204" pitchFamily="34" charset="0"/>
                        </a:rPr>
                        <a:t>Leto 2023</a:t>
                      </a:r>
                    </a:p>
                  </a:txBody>
                  <a:tcPr marL="5794" marR="5794" marT="5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sl-SI" sz="900" b="1" i="0" u="none" strike="noStrike">
                          <a:effectLst/>
                          <a:latin typeface="Arial" panose="020B0604020202020204" pitchFamily="34" charset="0"/>
                        </a:rPr>
                        <a:t>Leto 2024</a:t>
                      </a:r>
                    </a:p>
                  </a:txBody>
                  <a:tcPr marL="5794" marR="5794" marT="5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sl-SI" sz="900" b="1" i="0" u="none" strike="noStrike">
                          <a:effectLst/>
                          <a:latin typeface="Arial" panose="020B0604020202020204" pitchFamily="34" charset="0"/>
                        </a:rPr>
                        <a:t>Leto 2025</a:t>
                      </a:r>
                    </a:p>
                  </a:txBody>
                  <a:tcPr marL="5794" marR="5794" marT="5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sl-SI" sz="900" b="1" i="0" u="none" strike="noStrike">
                          <a:effectLst/>
                          <a:latin typeface="Arial" panose="020B0604020202020204" pitchFamily="34" charset="0"/>
                        </a:rPr>
                        <a:t>Leto 2026</a:t>
                      </a:r>
                    </a:p>
                  </a:txBody>
                  <a:tcPr marL="5794" marR="5794" marT="5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sl-SI" sz="900" b="1" i="0" u="none" strike="noStrike">
                          <a:effectLst/>
                          <a:latin typeface="Arial" panose="020B0604020202020204" pitchFamily="34" charset="0"/>
                        </a:rPr>
                        <a:t>Leto 2027</a:t>
                      </a:r>
                    </a:p>
                  </a:txBody>
                  <a:tcPr marL="5794" marR="5794" marT="5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sl-SI" sz="900" b="1" i="0" u="none" strike="noStrike">
                          <a:effectLst/>
                          <a:latin typeface="Arial" panose="020B0604020202020204" pitchFamily="34" charset="0"/>
                        </a:rPr>
                        <a:t>Leto 2028</a:t>
                      </a:r>
                    </a:p>
                  </a:txBody>
                  <a:tcPr marL="5794" marR="5794" marT="5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sl-SI" sz="900" b="1" i="0" u="none" strike="noStrike">
                          <a:effectLst/>
                          <a:latin typeface="Arial" panose="020B0604020202020204" pitchFamily="34" charset="0"/>
                        </a:rPr>
                        <a:t>Leto 2029</a:t>
                      </a:r>
                    </a:p>
                  </a:txBody>
                  <a:tcPr marL="5794" marR="5794" marT="5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rowSpan="2">
                  <a:txBody>
                    <a:bodyPr/>
                    <a:lstStyle/>
                    <a:p>
                      <a:pPr algn="ctr" fontAlgn="ctr"/>
                      <a:r>
                        <a:rPr lang="sl-SI" sz="900" b="1" i="0" u="none" strike="noStrike">
                          <a:effectLst/>
                          <a:latin typeface="Arial" panose="020B0604020202020204" pitchFamily="34" charset="0"/>
                        </a:rPr>
                        <a:t>Skupaj v EUR - vsa leta</a:t>
                      </a:r>
                    </a:p>
                  </a:txBody>
                  <a:tcPr marL="5794" marR="5794" marT="5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836111331"/>
                  </a:ext>
                </a:extLst>
              </a:tr>
              <a:tr h="150646">
                <a:tc>
                  <a:txBody>
                    <a:bodyPr/>
                    <a:lstStyle/>
                    <a:p>
                      <a:pPr algn="l" fontAlgn="b"/>
                      <a:endParaRPr lang="sl-SI" sz="900" b="0" i="0" u="none" strike="noStrike">
                        <a:effectLst/>
                        <a:latin typeface="Arial" panose="020B0604020202020204" pitchFamily="34" charset="0"/>
                      </a:endParaRPr>
                    </a:p>
                  </a:txBody>
                  <a:tcPr marL="5794" marR="5794" marT="5794" marB="0" anchor="b">
                    <a:lnL>
                      <a:noFill/>
                    </a:lnL>
                    <a:lnR w="6350" cap="flat" cmpd="sng" algn="ctr">
                      <a:solidFill>
                        <a:srgbClr val="00000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tcPr>
                </a:tc>
                <a:tc>
                  <a:txBody>
                    <a:bodyPr/>
                    <a:lstStyle/>
                    <a:p>
                      <a:pPr algn="ctr" fontAlgn="ctr"/>
                      <a:r>
                        <a:rPr lang="sl-SI" sz="900" b="1" i="0" u="none" strike="noStrike">
                          <a:effectLst/>
                          <a:latin typeface="Arial" panose="020B0604020202020204" pitchFamily="34" charset="0"/>
                        </a:rPr>
                        <a:t>Skupaj</a:t>
                      </a:r>
                    </a:p>
                  </a:txBody>
                  <a:tcPr marL="5794" marR="5794" marT="5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sl-SI" sz="900" b="1" i="0" u="none" strike="noStrike">
                          <a:effectLst/>
                          <a:latin typeface="Arial" panose="020B0604020202020204" pitchFamily="34" charset="0"/>
                        </a:rPr>
                        <a:t>Skupaj</a:t>
                      </a:r>
                    </a:p>
                  </a:txBody>
                  <a:tcPr marL="5794" marR="5794" marT="5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sl-SI" sz="900" b="1" i="0" u="none" strike="noStrike">
                          <a:effectLst/>
                          <a:latin typeface="Arial" panose="020B0604020202020204" pitchFamily="34" charset="0"/>
                        </a:rPr>
                        <a:t>Skupaj</a:t>
                      </a:r>
                    </a:p>
                  </a:txBody>
                  <a:tcPr marL="5794" marR="5794" marT="5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sl-SI" sz="900" b="1" i="0" u="none" strike="noStrike">
                          <a:effectLst/>
                          <a:latin typeface="Arial" panose="020B0604020202020204" pitchFamily="34" charset="0"/>
                        </a:rPr>
                        <a:t>Skupaj</a:t>
                      </a:r>
                    </a:p>
                  </a:txBody>
                  <a:tcPr marL="5794" marR="5794" marT="5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sl-SI" sz="900" b="1" i="0" u="none" strike="noStrike">
                          <a:effectLst/>
                          <a:latin typeface="Arial" panose="020B0604020202020204" pitchFamily="34" charset="0"/>
                        </a:rPr>
                        <a:t>Skupaj</a:t>
                      </a:r>
                    </a:p>
                  </a:txBody>
                  <a:tcPr marL="5794" marR="5794" marT="5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sl-SI" sz="900" b="1" i="0" u="none" strike="noStrike">
                          <a:effectLst/>
                          <a:latin typeface="Arial" panose="020B0604020202020204" pitchFamily="34" charset="0"/>
                        </a:rPr>
                        <a:t>Skupaj</a:t>
                      </a:r>
                    </a:p>
                  </a:txBody>
                  <a:tcPr marL="5794" marR="5794" marT="5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sl-SI" sz="900" b="1" i="0" u="none" strike="noStrike">
                          <a:effectLst/>
                          <a:latin typeface="Arial" panose="020B0604020202020204" pitchFamily="34" charset="0"/>
                        </a:rPr>
                        <a:t>Skupaj</a:t>
                      </a:r>
                    </a:p>
                  </a:txBody>
                  <a:tcPr marL="5794" marR="5794" marT="5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vMerge="1">
                  <a:txBody>
                    <a:bodyPr/>
                    <a:lstStyle/>
                    <a:p>
                      <a:endParaRPr lang="sl-SI"/>
                    </a:p>
                  </a:txBody>
                  <a:tcPr/>
                </a:tc>
                <a:extLst>
                  <a:ext uri="{0D108BD9-81ED-4DB2-BD59-A6C34878D82A}">
                    <a16:rowId xmlns:a16="http://schemas.microsoft.com/office/drawing/2014/main" val="4243195214"/>
                  </a:ext>
                </a:extLst>
              </a:tr>
              <a:tr h="194101">
                <a:tc>
                  <a:txBody>
                    <a:bodyPr/>
                    <a:lstStyle/>
                    <a:p>
                      <a:pPr algn="l" fontAlgn="b"/>
                      <a:r>
                        <a:rPr lang="sl-SI" sz="900" b="1" i="0" u="none" strike="noStrike">
                          <a:effectLst/>
                          <a:latin typeface="Arial" panose="020B0604020202020204" pitchFamily="34" charset="0"/>
                        </a:rPr>
                        <a:t>Zasebni viri (upravičeni in neupravičeni stroški)</a:t>
                      </a:r>
                    </a:p>
                  </a:txBody>
                  <a:tcPr marL="5794" marR="5794" marT="5794" marB="0" anchor="b">
                    <a:lnL w="635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EECE1"/>
                    </a:solidFill>
                  </a:tcPr>
                </a:tc>
                <a:tc>
                  <a:txBody>
                    <a:bodyPr/>
                    <a:lstStyle/>
                    <a:p>
                      <a:pPr algn="r" fontAlgn="b"/>
                      <a:r>
                        <a:rPr lang="sl-SI" sz="900" b="1" i="0" u="none" strike="noStrike">
                          <a:effectLst/>
                          <a:latin typeface="Arial" panose="020B0604020202020204" pitchFamily="34" charset="0"/>
                        </a:rPr>
                        <a:t>0,00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r" fontAlgn="b"/>
                      <a:r>
                        <a:rPr lang="sl-SI" sz="900" b="1" i="0" u="none" strike="noStrike">
                          <a:effectLst/>
                          <a:latin typeface="Arial" panose="020B0604020202020204" pitchFamily="34" charset="0"/>
                        </a:rPr>
                        <a:t>0,00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r" fontAlgn="b"/>
                      <a:r>
                        <a:rPr lang="sl-SI" sz="900" b="1" i="0" u="none" strike="noStrike">
                          <a:effectLst/>
                          <a:latin typeface="Arial" panose="020B0604020202020204" pitchFamily="34" charset="0"/>
                        </a:rPr>
                        <a:t>0,00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r" fontAlgn="b"/>
                      <a:r>
                        <a:rPr lang="sl-SI" sz="900" b="1" i="0" u="none" strike="noStrike">
                          <a:effectLst/>
                          <a:latin typeface="Arial" panose="020B0604020202020204" pitchFamily="34" charset="0"/>
                        </a:rPr>
                        <a:t>0,00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r" fontAlgn="b"/>
                      <a:r>
                        <a:rPr lang="sl-SI" sz="900" b="1" i="0" u="none" strike="noStrike">
                          <a:effectLst/>
                          <a:latin typeface="Arial" panose="020B0604020202020204" pitchFamily="34" charset="0"/>
                        </a:rPr>
                        <a:t>0,00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r" fontAlgn="b"/>
                      <a:r>
                        <a:rPr lang="sl-SI" sz="900" b="1" i="0" u="none" strike="noStrike">
                          <a:effectLst/>
                          <a:latin typeface="Arial" panose="020B0604020202020204" pitchFamily="34" charset="0"/>
                        </a:rPr>
                        <a:t>0,00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r" fontAlgn="b"/>
                      <a:r>
                        <a:rPr lang="sl-SI" sz="900" b="1" i="0" u="none" strike="noStrike">
                          <a:effectLst/>
                          <a:latin typeface="Arial" panose="020B0604020202020204" pitchFamily="34" charset="0"/>
                        </a:rPr>
                        <a:t>0,00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r" fontAlgn="b"/>
                      <a:r>
                        <a:rPr lang="sl-SI" sz="900" b="1" i="0" u="none" strike="noStrike">
                          <a:effectLst/>
                          <a:latin typeface="Arial" panose="020B0604020202020204" pitchFamily="34" charset="0"/>
                        </a:rPr>
                        <a:t>0,00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extLst>
                  <a:ext uri="{0D108BD9-81ED-4DB2-BD59-A6C34878D82A}">
                    <a16:rowId xmlns:a16="http://schemas.microsoft.com/office/drawing/2014/main" val="2997205569"/>
                  </a:ext>
                </a:extLst>
              </a:tr>
              <a:tr h="194101">
                <a:tc>
                  <a:txBody>
                    <a:bodyPr/>
                    <a:lstStyle/>
                    <a:p>
                      <a:pPr algn="l" fontAlgn="b"/>
                      <a:r>
                        <a:rPr lang="pl-PL" sz="900" b="0" i="0" u="none" strike="noStrike">
                          <a:effectLst/>
                          <a:latin typeface="Arial" panose="020B0604020202020204" pitchFamily="34" charset="0"/>
                        </a:rPr>
                        <a:t>Drugi zasebni vir - upravičeni stroški</a:t>
                      </a:r>
                    </a:p>
                  </a:txBody>
                  <a:tcPr marL="5794" marR="5794" marT="5794" marB="0" anchor="b">
                    <a:lnL w="635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900" b="0" i="0" u="none" strike="noStrike">
                          <a:effectLst/>
                          <a:latin typeface="Arial" panose="020B0604020202020204" pitchFamily="34" charset="0"/>
                        </a:rPr>
                        <a:t>0,00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4832769"/>
                  </a:ext>
                </a:extLst>
              </a:tr>
              <a:tr h="194101">
                <a:tc>
                  <a:txBody>
                    <a:bodyPr/>
                    <a:lstStyle/>
                    <a:p>
                      <a:pPr algn="l" fontAlgn="b"/>
                      <a:r>
                        <a:rPr lang="sl-SI" sz="900" b="0" i="0" u="none" strike="noStrike">
                          <a:effectLst/>
                          <a:latin typeface="Arial" panose="020B0604020202020204" pitchFamily="34" charset="0"/>
                        </a:rPr>
                        <a:t>Drugi zasebni vir - neupravičeni stroški</a:t>
                      </a:r>
                    </a:p>
                  </a:txBody>
                  <a:tcPr marL="5794" marR="5794" marT="5794" marB="0" anchor="b">
                    <a:lnL w="635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900" b="0" i="0" u="none" strike="noStrike">
                          <a:effectLst/>
                          <a:latin typeface="Arial" panose="020B0604020202020204" pitchFamily="34" charset="0"/>
                        </a:rPr>
                        <a:t>0,00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35008276"/>
                  </a:ext>
                </a:extLst>
              </a:tr>
              <a:tr h="194101">
                <a:tc>
                  <a:txBody>
                    <a:bodyPr/>
                    <a:lstStyle/>
                    <a:p>
                      <a:pPr algn="l" fontAlgn="b"/>
                      <a:r>
                        <a:rPr lang="sl-SI" sz="900" b="0" i="0" u="none" strike="noStrike">
                          <a:effectLst/>
                          <a:latin typeface="Arial" panose="020B0604020202020204" pitchFamily="34" charset="0"/>
                        </a:rPr>
                        <a:t>Prihodki projekta</a:t>
                      </a:r>
                    </a:p>
                  </a:txBody>
                  <a:tcPr marL="5794" marR="5794" marT="5794" marB="0" anchor="b">
                    <a:lnL w="635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900" b="0" i="0" u="none" strike="noStrike">
                          <a:effectLst/>
                          <a:latin typeface="Arial" panose="020B0604020202020204" pitchFamily="34" charset="0"/>
                        </a:rPr>
                        <a:t>0,00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9706933"/>
                  </a:ext>
                </a:extLst>
              </a:tr>
              <a:tr h="194101">
                <a:tc>
                  <a:txBody>
                    <a:bodyPr/>
                    <a:lstStyle/>
                    <a:p>
                      <a:pPr algn="l" fontAlgn="b"/>
                      <a:r>
                        <a:rPr lang="sl-SI" sz="900" b="0" i="0" u="none" strike="noStrike">
                          <a:effectLst/>
                          <a:latin typeface="Arial" panose="020B0604020202020204" pitchFamily="34" charset="0"/>
                        </a:rPr>
                        <a:t>Drugo (Posojila EIB/EIS) - upravičeni stroški</a:t>
                      </a:r>
                    </a:p>
                  </a:txBody>
                  <a:tcPr marL="5794" marR="5794" marT="5794" marB="0" anchor="b">
                    <a:lnL w="635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900" b="0" i="0" u="none" strike="noStrike">
                          <a:effectLst/>
                          <a:latin typeface="Arial" panose="020B0604020202020204" pitchFamily="34" charset="0"/>
                        </a:rPr>
                        <a:t>0,00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2050054"/>
                  </a:ext>
                </a:extLst>
              </a:tr>
              <a:tr h="194101">
                <a:tc>
                  <a:txBody>
                    <a:bodyPr/>
                    <a:lstStyle/>
                    <a:p>
                      <a:pPr algn="l" fontAlgn="b"/>
                      <a:r>
                        <a:rPr lang="sl-SI" sz="900" b="0" i="0" u="none" strike="noStrike">
                          <a:effectLst/>
                          <a:latin typeface="Arial" panose="020B0604020202020204" pitchFamily="34" charset="0"/>
                        </a:rPr>
                        <a:t>Drugo (Posojila EIB/EIS) - neupravičeni stroški</a:t>
                      </a:r>
                    </a:p>
                  </a:txBody>
                  <a:tcPr marL="5794" marR="5794" marT="5794" marB="0" anchor="b">
                    <a:lnL w="635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900" b="0" i="0" u="none" strike="noStrike">
                          <a:effectLst/>
                          <a:latin typeface="Arial" panose="020B0604020202020204" pitchFamily="34" charset="0"/>
                        </a:rPr>
                        <a:t>0,00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6758003"/>
                  </a:ext>
                </a:extLst>
              </a:tr>
              <a:tr h="194101">
                <a:tc>
                  <a:txBody>
                    <a:bodyPr/>
                    <a:lstStyle/>
                    <a:p>
                      <a:pPr algn="l" fontAlgn="b"/>
                      <a:r>
                        <a:rPr lang="it-IT" sz="900" b="1" i="0" u="none" strike="noStrike">
                          <a:effectLst/>
                          <a:latin typeface="Arial" panose="020B0604020202020204" pitchFamily="34" charset="0"/>
                        </a:rPr>
                        <a:t>Drugi javni viri (upravičeni in neupravičeni stroški)</a:t>
                      </a:r>
                    </a:p>
                  </a:txBody>
                  <a:tcPr marL="5794" marR="5794" marT="5794" marB="0" anchor="b">
                    <a:lnL w="635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EECE1"/>
                    </a:solidFill>
                  </a:tcPr>
                </a:tc>
                <a:tc>
                  <a:txBody>
                    <a:bodyPr/>
                    <a:lstStyle/>
                    <a:p>
                      <a:pPr algn="r" fontAlgn="b"/>
                      <a:r>
                        <a:rPr lang="sl-SI" sz="900" b="1" i="0" u="none" strike="noStrike">
                          <a:effectLst/>
                          <a:latin typeface="Arial" panose="020B0604020202020204" pitchFamily="34" charset="0"/>
                        </a:rPr>
                        <a:t>0,00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r" fontAlgn="b"/>
                      <a:r>
                        <a:rPr lang="sl-SI" sz="900" b="1" i="0" u="none" strike="noStrike">
                          <a:effectLst/>
                          <a:latin typeface="Arial" panose="020B0604020202020204" pitchFamily="34" charset="0"/>
                        </a:rPr>
                        <a:t>0,00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r" fontAlgn="b"/>
                      <a:r>
                        <a:rPr lang="sl-SI" sz="900" b="1" i="0" u="none" strike="noStrike">
                          <a:effectLst/>
                          <a:latin typeface="Arial" panose="020B0604020202020204" pitchFamily="34" charset="0"/>
                        </a:rPr>
                        <a:t>0,00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r" fontAlgn="b"/>
                      <a:r>
                        <a:rPr lang="sl-SI" sz="900" b="1" i="0" u="none" strike="noStrike">
                          <a:effectLst/>
                          <a:latin typeface="Arial" panose="020B0604020202020204" pitchFamily="34" charset="0"/>
                        </a:rPr>
                        <a:t>0,00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r" fontAlgn="b"/>
                      <a:r>
                        <a:rPr lang="sl-SI" sz="900" b="1" i="0" u="none" strike="noStrike">
                          <a:effectLst/>
                          <a:latin typeface="Arial" panose="020B0604020202020204" pitchFamily="34" charset="0"/>
                        </a:rPr>
                        <a:t>0,00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r" fontAlgn="b"/>
                      <a:r>
                        <a:rPr lang="sl-SI" sz="900" b="1" i="0" u="none" strike="noStrike">
                          <a:effectLst/>
                          <a:latin typeface="Arial" panose="020B0604020202020204" pitchFamily="34" charset="0"/>
                        </a:rPr>
                        <a:t>0,00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r" fontAlgn="b"/>
                      <a:r>
                        <a:rPr lang="sl-SI" sz="900" b="1" i="0" u="none" strike="noStrike">
                          <a:effectLst/>
                          <a:latin typeface="Arial" panose="020B0604020202020204" pitchFamily="34" charset="0"/>
                        </a:rPr>
                        <a:t>0,00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r" fontAlgn="b"/>
                      <a:r>
                        <a:rPr lang="sl-SI" sz="900" b="1" i="0" u="none" strike="noStrike">
                          <a:effectLst/>
                          <a:latin typeface="Arial" panose="020B0604020202020204" pitchFamily="34" charset="0"/>
                        </a:rPr>
                        <a:t>0,00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extLst>
                  <a:ext uri="{0D108BD9-81ED-4DB2-BD59-A6C34878D82A}">
                    <a16:rowId xmlns:a16="http://schemas.microsoft.com/office/drawing/2014/main" val="3477838078"/>
                  </a:ext>
                </a:extLst>
              </a:tr>
              <a:tr h="194101">
                <a:tc>
                  <a:txBody>
                    <a:bodyPr/>
                    <a:lstStyle/>
                    <a:p>
                      <a:pPr algn="l" fontAlgn="b"/>
                      <a:r>
                        <a:rPr lang="sl-SI" sz="900" b="0" i="0" u="none" strike="noStrike">
                          <a:effectLst/>
                          <a:latin typeface="Arial" panose="020B0604020202020204" pitchFamily="34" charset="0"/>
                        </a:rPr>
                        <a:t>Drugi javni vir iz državnega proračuna - upravičeni stroški</a:t>
                      </a:r>
                    </a:p>
                  </a:txBody>
                  <a:tcPr marL="5794" marR="5794" marT="5794" marB="0" anchor="b">
                    <a:lnL w="635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900" b="0" i="0" u="none" strike="noStrike">
                          <a:effectLst/>
                          <a:latin typeface="Arial" panose="020B0604020202020204" pitchFamily="34" charset="0"/>
                        </a:rPr>
                        <a:t>0,00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3687614"/>
                  </a:ext>
                </a:extLst>
              </a:tr>
              <a:tr h="194101">
                <a:tc>
                  <a:txBody>
                    <a:bodyPr/>
                    <a:lstStyle/>
                    <a:p>
                      <a:pPr algn="l" fontAlgn="b"/>
                      <a:r>
                        <a:rPr lang="sl-SI" sz="900" b="0" i="0" u="none" strike="noStrike">
                          <a:effectLst/>
                          <a:latin typeface="Arial" panose="020B0604020202020204" pitchFamily="34" charset="0"/>
                        </a:rPr>
                        <a:t>Drugi javni vir iz državnega proračuna - neupravičeni stroški</a:t>
                      </a:r>
                    </a:p>
                  </a:txBody>
                  <a:tcPr marL="5794" marR="5794" marT="5794" marB="0" anchor="b">
                    <a:lnL w="635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900" b="0" i="0" u="none" strike="noStrike">
                          <a:effectLst/>
                          <a:latin typeface="Arial" panose="020B0604020202020204" pitchFamily="34" charset="0"/>
                        </a:rPr>
                        <a:t>0,00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3100170"/>
                  </a:ext>
                </a:extLst>
              </a:tr>
              <a:tr h="194101">
                <a:tc>
                  <a:txBody>
                    <a:bodyPr/>
                    <a:lstStyle/>
                    <a:p>
                      <a:pPr algn="l" fontAlgn="b"/>
                      <a:r>
                        <a:rPr lang="sl-SI" sz="900" b="0" i="0" u="none" strike="noStrike">
                          <a:effectLst/>
                          <a:latin typeface="Arial" panose="020B0604020202020204" pitchFamily="34" charset="0"/>
                        </a:rPr>
                        <a:t>Drugi javni vir iz drugih javnih virov - upravičeni stroški</a:t>
                      </a:r>
                    </a:p>
                  </a:txBody>
                  <a:tcPr marL="5794" marR="5794" marT="5794" marB="0" anchor="b">
                    <a:lnL w="635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900" b="0" i="0" u="none" strike="noStrike">
                          <a:effectLst/>
                          <a:latin typeface="Arial" panose="020B0604020202020204" pitchFamily="34" charset="0"/>
                        </a:rPr>
                        <a:t>0,00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86718118"/>
                  </a:ext>
                </a:extLst>
              </a:tr>
              <a:tr h="194101">
                <a:tc>
                  <a:txBody>
                    <a:bodyPr/>
                    <a:lstStyle/>
                    <a:p>
                      <a:pPr algn="l" fontAlgn="b"/>
                      <a:r>
                        <a:rPr lang="sl-SI" sz="900" b="0" i="0" u="none" strike="noStrike">
                          <a:effectLst/>
                          <a:latin typeface="Arial" panose="020B0604020202020204" pitchFamily="34" charset="0"/>
                        </a:rPr>
                        <a:t>Drugi javni vir iz drugih javnih virov - neupravičeni stroški</a:t>
                      </a:r>
                    </a:p>
                  </a:txBody>
                  <a:tcPr marL="5794" marR="5794" marT="5794" marB="0" anchor="b">
                    <a:lnL w="635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900" b="0" i="0" u="none" strike="noStrike">
                          <a:effectLst/>
                          <a:latin typeface="Arial" panose="020B0604020202020204" pitchFamily="34" charset="0"/>
                        </a:rPr>
                        <a:t>0,00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91372839"/>
                  </a:ext>
                </a:extLst>
              </a:tr>
              <a:tr h="173822">
                <a:tc>
                  <a:txBody>
                    <a:bodyPr/>
                    <a:lstStyle/>
                    <a:p>
                      <a:pPr algn="l" fontAlgn="b"/>
                      <a:r>
                        <a:rPr lang="pt-BR" sz="900" b="1" i="0" u="none" strike="noStrike">
                          <a:effectLst/>
                          <a:latin typeface="Arial" panose="020B0604020202020204" pitchFamily="34" charset="0"/>
                        </a:rPr>
                        <a:t>EU in nacionalni viri (upravičeni stroški do sofinanciranja)</a:t>
                      </a:r>
                    </a:p>
                  </a:txBody>
                  <a:tcPr marL="5794" marR="5794" marT="5794" marB="0" anchor="b">
                    <a:lnL w="635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EECE1"/>
                    </a:solidFill>
                  </a:tcPr>
                </a:tc>
                <a:tc>
                  <a:txBody>
                    <a:bodyPr/>
                    <a:lstStyle/>
                    <a:p>
                      <a:pPr algn="r" fontAlgn="b"/>
                      <a:r>
                        <a:rPr lang="sl-SI" sz="900" b="1" i="0" u="none" strike="noStrike">
                          <a:effectLst/>
                          <a:latin typeface="Arial" panose="020B0604020202020204" pitchFamily="34" charset="0"/>
                        </a:rPr>
                        <a:t>0,00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r" fontAlgn="b"/>
                      <a:r>
                        <a:rPr lang="sl-SI" sz="900" b="1" i="0" u="none" strike="noStrike">
                          <a:effectLst/>
                          <a:latin typeface="Arial" panose="020B0604020202020204" pitchFamily="34" charset="0"/>
                        </a:rPr>
                        <a:t>0,00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r" fontAlgn="b"/>
                      <a:r>
                        <a:rPr lang="sl-SI" sz="900" b="1" i="0" u="none" strike="noStrike">
                          <a:effectLst/>
                          <a:latin typeface="Arial" panose="020B0604020202020204" pitchFamily="34" charset="0"/>
                        </a:rPr>
                        <a:t>0,00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r" fontAlgn="b"/>
                      <a:r>
                        <a:rPr lang="sl-SI" sz="900" b="1" i="0" u="none" strike="noStrike">
                          <a:effectLst/>
                          <a:latin typeface="Arial" panose="020B0604020202020204" pitchFamily="34" charset="0"/>
                        </a:rPr>
                        <a:t>0,00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r" fontAlgn="b"/>
                      <a:r>
                        <a:rPr lang="sl-SI" sz="900" b="1" i="0" u="none" strike="noStrike">
                          <a:effectLst/>
                          <a:latin typeface="Arial" panose="020B0604020202020204" pitchFamily="34" charset="0"/>
                        </a:rPr>
                        <a:t>0,00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r" fontAlgn="b"/>
                      <a:r>
                        <a:rPr lang="sl-SI" sz="900" b="1" i="0" u="none" strike="noStrike">
                          <a:effectLst/>
                          <a:latin typeface="Arial" panose="020B0604020202020204" pitchFamily="34" charset="0"/>
                        </a:rPr>
                        <a:t>0,00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r" fontAlgn="b"/>
                      <a:r>
                        <a:rPr lang="sl-SI" sz="900" b="1" i="0" u="none" strike="noStrike">
                          <a:effectLst/>
                          <a:latin typeface="Arial" panose="020B0604020202020204" pitchFamily="34" charset="0"/>
                        </a:rPr>
                        <a:t>0,00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r" fontAlgn="b"/>
                      <a:r>
                        <a:rPr lang="sl-SI" sz="900" b="1" i="0" u="none" strike="noStrike">
                          <a:effectLst/>
                          <a:latin typeface="Arial" panose="020B0604020202020204" pitchFamily="34" charset="0"/>
                        </a:rPr>
                        <a:t>0,00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extLst>
                  <a:ext uri="{0D108BD9-81ED-4DB2-BD59-A6C34878D82A}">
                    <a16:rowId xmlns:a16="http://schemas.microsoft.com/office/drawing/2014/main" val="1016038133"/>
                  </a:ext>
                </a:extLst>
              </a:tr>
              <a:tr h="451937">
                <a:tc>
                  <a:txBody>
                    <a:bodyPr/>
                    <a:lstStyle/>
                    <a:p>
                      <a:pPr algn="l" fontAlgn="b"/>
                      <a:r>
                        <a:rPr lang="sl-SI" sz="900" b="1" i="0" u="none" strike="noStrike" dirty="0">
                          <a:effectLst/>
                          <a:latin typeface="Arial" panose="020B0604020202020204" pitchFamily="34" charset="0"/>
                        </a:rPr>
                        <a:t>Podpora Unije - delež EU</a:t>
                      </a:r>
                      <a:r>
                        <a:rPr lang="sl-SI" sz="900" b="1" i="0" u="none" strike="noStrike" dirty="0">
                          <a:solidFill>
                            <a:srgbClr val="FF0000"/>
                          </a:solidFill>
                          <a:effectLst/>
                          <a:latin typeface="Arial" panose="020B0604020202020204" pitchFamily="34" charset="0"/>
                        </a:rPr>
                        <a:t> (85 % ali 40 %) - USTREZNO IZBRATI GLEDE NA KOHEZIJSKO REGIJO PRIJAVITELJA</a:t>
                      </a:r>
                      <a:r>
                        <a:rPr lang="sl-SI" sz="900" b="1" i="0" u="none" strike="noStrike" dirty="0">
                          <a:effectLst/>
                          <a:latin typeface="Arial" panose="020B0604020202020204" pitchFamily="34" charset="0"/>
                        </a:rPr>
                        <a:t> </a:t>
                      </a:r>
                      <a:r>
                        <a:rPr lang="sl-SI" sz="900" b="1" i="0" u="none" strike="noStrike" dirty="0">
                          <a:solidFill>
                            <a:srgbClr val="FF0000"/>
                          </a:solidFill>
                          <a:effectLst/>
                          <a:latin typeface="Arial" panose="020B0604020202020204" pitchFamily="34" charset="0"/>
                        </a:rPr>
                        <a:t>-</a:t>
                      </a:r>
                      <a:r>
                        <a:rPr lang="sl-SI" sz="900" b="1" i="0" u="none" strike="noStrike" dirty="0">
                          <a:effectLst/>
                          <a:latin typeface="Arial" panose="020B0604020202020204" pitchFamily="34" charset="0"/>
                        </a:rPr>
                        <a:t> </a:t>
                      </a:r>
                      <a:r>
                        <a:rPr lang="sl-SI" sz="900" b="1" i="0" u="none" strike="noStrike" dirty="0">
                          <a:solidFill>
                            <a:srgbClr val="FF0000"/>
                          </a:solidFill>
                          <a:effectLst/>
                          <a:latin typeface="Arial" panose="020B0604020202020204" pitchFamily="34" charset="0"/>
                        </a:rPr>
                        <a:t>KRVS: 85 %; KRZS: 40 %</a:t>
                      </a:r>
                      <a:endParaRPr lang="sl-SI" sz="900" b="1" i="0" u="none" strike="noStrike" dirty="0">
                        <a:effectLst/>
                        <a:latin typeface="Arial" panose="020B0604020202020204" pitchFamily="34" charset="0"/>
                      </a:endParaRPr>
                    </a:p>
                  </a:txBody>
                  <a:tcPr marL="5794" marR="5794" marT="5794" marB="0" anchor="b">
                    <a:lnL w="635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900" b="0" i="0" u="none" strike="noStrike" dirty="0">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900" b="0" i="0" u="none" strike="noStrike">
                          <a:effectLst/>
                          <a:latin typeface="Arial" panose="020B0604020202020204" pitchFamily="34" charset="0"/>
                        </a:rPr>
                        <a:t>0,00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2553083"/>
                  </a:ext>
                </a:extLst>
              </a:tr>
              <a:tr h="451937">
                <a:tc>
                  <a:txBody>
                    <a:bodyPr/>
                    <a:lstStyle/>
                    <a:p>
                      <a:pPr algn="l" fontAlgn="b"/>
                      <a:r>
                        <a:rPr lang="sl-SI" sz="900" b="1" i="0" u="none" strike="noStrike">
                          <a:effectLst/>
                          <a:latin typeface="Arial" panose="020B0604020202020204" pitchFamily="34" charset="0"/>
                        </a:rPr>
                        <a:t>Nacionalni javni prispevek iz državnega proračuna </a:t>
                      </a:r>
                      <a:r>
                        <a:rPr lang="sl-SI" sz="900" b="1" i="0" u="none" strike="noStrike">
                          <a:solidFill>
                            <a:srgbClr val="FF0000"/>
                          </a:solidFill>
                          <a:effectLst/>
                          <a:latin typeface="Arial" panose="020B0604020202020204" pitchFamily="34" charset="0"/>
                        </a:rPr>
                        <a:t>(15 % ALI 60 %)</a:t>
                      </a:r>
                      <a:r>
                        <a:rPr lang="sl-SI" sz="900" b="1" i="0" u="none" strike="noStrike">
                          <a:effectLst/>
                          <a:latin typeface="Arial" panose="020B0604020202020204" pitchFamily="34" charset="0"/>
                        </a:rPr>
                        <a:t> </a:t>
                      </a:r>
                      <a:r>
                        <a:rPr lang="sl-SI" sz="900" b="1" i="0" u="none" strike="noStrike">
                          <a:solidFill>
                            <a:srgbClr val="FF0000"/>
                          </a:solidFill>
                          <a:effectLst/>
                          <a:latin typeface="Arial" panose="020B0604020202020204" pitchFamily="34" charset="0"/>
                        </a:rPr>
                        <a:t>USTREZNO IZBRATI  GLEDE NA KOHEZIJSKO REGIJO PRIJAVITELJA - KRVS: 15 %; KRZS: 60 %</a:t>
                      </a:r>
                      <a:endParaRPr lang="sl-SI" sz="900" b="1" i="0" u="none" strike="noStrike">
                        <a:effectLst/>
                        <a:latin typeface="Arial" panose="020B0604020202020204" pitchFamily="34" charset="0"/>
                      </a:endParaRP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900" b="0" i="0" u="none" strike="noStrike">
                          <a:effectLst/>
                          <a:latin typeface="Arial" panose="020B0604020202020204" pitchFamily="34" charset="0"/>
                        </a:rPr>
                        <a:t>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900" b="0" i="0" u="none" strike="noStrike">
                          <a:effectLst/>
                          <a:latin typeface="Arial" panose="020B0604020202020204" pitchFamily="34" charset="0"/>
                        </a:rPr>
                        <a:t>0,00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5646303"/>
                  </a:ext>
                </a:extLst>
              </a:tr>
              <a:tr h="194101">
                <a:tc>
                  <a:txBody>
                    <a:bodyPr/>
                    <a:lstStyle/>
                    <a:p>
                      <a:pPr algn="r" fontAlgn="b"/>
                      <a:r>
                        <a:rPr lang="sl-SI" sz="900" b="1" i="0" u="none" strike="noStrike">
                          <a:effectLst/>
                          <a:latin typeface="Arial" panose="020B0604020202020204" pitchFamily="34" charset="0"/>
                        </a:rPr>
                        <a:t>VIRI SKUPAJ</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r" fontAlgn="b"/>
                      <a:r>
                        <a:rPr lang="sl-SI" sz="900" b="1" i="0" u="none" strike="noStrike">
                          <a:effectLst/>
                          <a:latin typeface="Arial" panose="020B0604020202020204" pitchFamily="34" charset="0"/>
                        </a:rPr>
                        <a:t>0,00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r" fontAlgn="b"/>
                      <a:r>
                        <a:rPr lang="sl-SI" sz="900" b="1" i="0" u="none" strike="noStrike">
                          <a:effectLst/>
                          <a:latin typeface="Arial" panose="020B0604020202020204" pitchFamily="34" charset="0"/>
                        </a:rPr>
                        <a:t>0,00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r" fontAlgn="b"/>
                      <a:r>
                        <a:rPr lang="sl-SI" sz="900" b="1" i="0" u="none" strike="noStrike">
                          <a:effectLst/>
                          <a:latin typeface="Arial" panose="020B0604020202020204" pitchFamily="34" charset="0"/>
                        </a:rPr>
                        <a:t>0,00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r" fontAlgn="b"/>
                      <a:r>
                        <a:rPr lang="sl-SI" sz="900" b="1" i="0" u="none" strike="noStrike">
                          <a:effectLst/>
                          <a:latin typeface="Arial" panose="020B0604020202020204" pitchFamily="34" charset="0"/>
                        </a:rPr>
                        <a:t>0,00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r" fontAlgn="b"/>
                      <a:r>
                        <a:rPr lang="sl-SI" sz="900" b="1" i="0" u="none" strike="noStrike">
                          <a:effectLst/>
                          <a:latin typeface="Arial" panose="020B0604020202020204" pitchFamily="34" charset="0"/>
                        </a:rPr>
                        <a:t>0,00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r" fontAlgn="b"/>
                      <a:r>
                        <a:rPr lang="sl-SI" sz="900" b="1" i="0" u="none" strike="noStrike">
                          <a:effectLst/>
                          <a:latin typeface="Arial" panose="020B0604020202020204" pitchFamily="34" charset="0"/>
                        </a:rPr>
                        <a:t>0,00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r" fontAlgn="b"/>
                      <a:r>
                        <a:rPr lang="sl-SI" sz="900" b="1" i="0" u="none" strike="noStrike">
                          <a:effectLst/>
                          <a:latin typeface="Arial" panose="020B0604020202020204" pitchFamily="34" charset="0"/>
                        </a:rPr>
                        <a:t>0,00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r" fontAlgn="b"/>
                      <a:r>
                        <a:rPr lang="sl-SI" sz="900" b="1" i="0" u="none" strike="noStrike" dirty="0">
                          <a:effectLst/>
                          <a:latin typeface="Arial" panose="020B0604020202020204" pitchFamily="34" charset="0"/>
                        </a:rPr>
                        <a:t>0,00    </a:t>
                      </a:r>
                    </a:p>
                  </a:txBody>
                  <a:tcPr marL="5794" marR="5794" marT="57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extLst>
                  <a:ext uri="{0D108BD9-81ED-4DB2-BD59-A6C34878D82A}">
                    <a16:rowId xmlns:a16="http://schemas.microsoft.com/office/drawing/2014/main" val="1345356317"/>
                  </a:ext>
                </a:extLst>
              </a:tr>
            </a:tbl>
          </a:graphicData>
        </a:graphic>
      </p:graphicFrame>
      <p:sp>
        <p:nvSpPr>
          <p:cNvPr id="3" name="Elipsa 2">
            <a:extLst>
              <a:ext uri="{FF2B5EF4-FFF2-40B4-BE49-F238E27FC236}">
                <a16:creationId xmlns:a16="http://schemas.microsoft.com/office/drawing/2014/main" id="{9DCFD5D5-ECF0-76C0-9CED-8D12EDBD3C21}"/>
              </a:ext>
            </a:extLst>
          </p:cNvPr>
          <p:cNvSpPr/>
          <p:nvPr/>
        </p:nvSpPr>
        <p:spPr>
          <a:xfrm>
            <a:off x="1101600" y="4975201"/>
            <a:ext cx="4730400" cy="1302840"/>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ln w="19050">
                <a:solidFill>
                  <a:schemeClr val="tx1"/>
                </a:solidFill>
              </a:ln>
            </a:endParaRPr>
          </a:p>
        </p:txBody>
      </p:sp>
      <p:sp>
        <p:nvSpPr>
          <p:cNvPr id="4" name="Pravokotnik: zaokroženi vogali 3">
            <a:extLst>
              <a:ext uri="{FF2B5EF4-FFF2-40B4-BE49-F238E27FC236}">
                <a16:creationId xmlns:a16="http://schemas.microsoft.com/office/drawing/2014/main" id="{50A96394-5B5D-0DBB-BB56-15A37BB597DC}"/>
              </a:ext>
            </a:extLst>
          </p:cNvPr>
          <p:cNvSpPr/>
          <p:nvPr/>
        </p:nvSpPr>
        <p:spPr>
          <a:xfrm>
            <a:off x="10253709" y="5942262"/>
            <a:ext cx="709947" cy="335779"/>
          </a:xfrm>
          <a:prstGeom prst="roundRect">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Tree>
    <p:extLst>
      <p:ext uri="{BB962C8B-B14F-4D97-AF65-F5344CB8AC3E}">
        <p14:creationId xmlns:p14="http://schemas.microsoft.com/office/powerpoint/2010/main" val="17017989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značba mesta vsebine 9">
            <a:extLst>
              <a:ext uri="{FF2B5EF4-FFF2-40B4-BE49-F238E27FC236}">
                <a16:creationId xmlns:a16="http://schemas.microsoft.com/office/drawing/2014/main" id="{067F96E1-2497-4455-8663-139DEAC103C7}"/>
              </a:ext>
            </a:extLst>
          </p:cNvPr>
          <p:cNvSpPr>
            <a:spLocks noGrp="1"/>
          </p:cNvSpPr>
          <p:nvPr>
            <p:ph idx="1"/>
          </p:nvPr>
        </p:nvSpPr>
        <p:spPr>
          <a:xfrm>
            <a:off x="448056" y="1401312"/>
            <a:ext cx="10515600" cy="4876729"/>
          </a:xfrm>
        </p:spPr>
        <p:txBody>
          <a:bodyPr>
            <a:normAutofit/>
          </a:bodyPr>
          <a:lstStyle/>
          <a:p>
            <a:pPr marL="0" lvl="0" indent="0" algn="just">
              <a:lnSpc>
                <a:spcPct val="103000"/>
              </a:lnSpc>
              <a:buNone/>
            </a:pPr>
            <a:endParaRPr lang="sl-SI" sz="1400" dirty="0">
              <a:hlinkClick r:id="rId2"/>
            </a:endParaRPr>
          </a:p>
          <a:p>
            <a:pPr marL="0" lvl="0" indent="0" algn="just">
              <a:lnSpc>
                <a:spcPct val="103000"/>
              </a:lnSpc>
              <a:buNone/>
            </a:pPr>
            <a:endParaRPr lang="sl-SI" sz="2000" dirty="0">
              <a:latin typeface="Repubilca"/>
              <a:hlinkClick r:id="rId2"/>
            </a:endParaRPr>
          </a:p>
          <a:p>
            <a:pPr lvl="0" algn="just">
              <a:lnSpc>
                <a:spcPct val="103000"/>
              </a:lnSpc>
            </a:pPr>
            <a:r>
              <a:rPr lang="sl-SI" sz="2000" dirty="0">
                <a:latin typeface="Repubilca"/>
                <a:hlinkClick r:id="rId2"/>
              </a:rPr>
              <a:t>Portal - Evropska sredstva</a:t>
            </a:r>
            <a:endParaRPr lang="sl-SI" sz="2000" dirty="0">
              <a:latin typeface="Repubilca"/>
            </a:endParaRPr>
          </a:p>
          <a:p>
            <a:pPr lvl="0" algn="just">
              <a:lnSpc>
                <a:spcPct val="103000"/>
              </a:lnSpc>
            </a:pPr>
            <a:r>
              <a:rPr lang="sl-SI" sz="2000" dirty="0">
                <a:solidFill>
                  <a:srgbClr val="034EA2"/>
                </a:solidFill>
                <a:latin typeface="Repubilca"/>
                <a:hlinkClick r:id="rId3">
                  <a:extLst>
                    <a:ext uri="{A12FA001-AC4F-418D-AE19-62706E023703}">
                      <ahyp:hlinkClr xmlns:ahyp="http://schemas.microsoft.com/office/drawing/2018/hyperlinkcolor" val="tx"/>
                    </a:ext>
                  </a:extLst>
                </a:hlinkClick>
              </a:rPr>
              <a:t>Ključni dokumenti - Evropska sredstva</a:t>
            </a:r>
            <a:endParaRPr lang="sl-SI" sz="2000" dirty="0">
              <a:solidFill>
                <a:srgbClr val="034EA2"/>
              </a:solidFill>
              <a:latin typeface="Repubilca"/>
              <a:hlinkClick r:id="rId4">
                <a:extLst>
                  <a:ext uri="{A12FA001-AC4F-418D-AE19-62706E023703}">
                    <ahyp:hlinkClr xmlns:ahyp="http://schemas.microsoft.com/office/drawing/2018/hyperlinkcolor" val="tx"/>
                  </a:ext>
                </a:extLst>
              </a:hlinkClick>
            </a:endParaRPr>
          </a:p>
          <a:p>
            <a:pPr lvl="0" algn="just">
              <a:lnSpc>
                <a:spcPct val="103000"/>
              </a:lnSpc>
            </a:pPr>
            <a:r>
              <a:rPr lang="sl-SI" sz="2000" dirty="0">
                <a:latin typeface="Repubilca"/>
                <a:hlinkClick r:id="rId4"/>
              </a:rPr>
              <a:t>Navodila in smernice - Evropska sredstva</a:t>
            </a:r>
            <a:endParaRPr lang="sl-SI" sz="2000" dirty="0">
              <a:latin typeface="Repubilca"/>
            </a:endParaRPr>
          </a:p>
          <a:p>
            <a:pPr lvl="0" algn="just">
              <a:lnSpc>
                <a:spcPct val="103000"/>
              </a:lnSpc>
            </a:pPr>
            <a:r>
              <a:rPr lang="sl-SI" sz="2000" dirty="0">
                <a:solidFill>
                  <a:srgbClr val="034EA2"/>
                </a:solidFill>
                <a:latin typeface="Repubilca"/>
                <a:hlinkClick r:id="rId5">
                  <a:extLst>
                    <a:ext uri="{A12FA001-AC4F-418D-AE19-62706E023703}">
                      <ahyp:hlinkClr xmlns:ahyp="http://schemas.microsoft.com/office/drawing/2018/hyperlinkcolor" val="tx"/>
                    </a:ext>
                  </a:extLst>
                </a:hlinkClick>
              </a:rPr>
              <a:t>Služba za evropska sredstva | GOV.SI</a:t>
            </a:r>
            <a:endParaRPr lang="sl-SI" sz="2000" dirty="0">
              <a:solidFill>
                <a:srgbClr val="034EA2"/>
              </a:solidFill>
              <a:latin typeface="Repubilca"/>
            </a:endParaRPr>
          </a:p>
          <a:p>
            <a:pPr lvl="0" algn="just">
              <a:lnSpc>
                <a:spcPct val="103000"/>
              </a:lnSpc>
            </a:pPr>
            <a:r>
              <a:rPr lang="sl-SI" sz="2000" dirty="0">
                <a:latin typeface="Repubilca"/>
                <a:hlinkClick r:id="rId6"/>
              </a:rPr>
              <a:t>Izhodišča za pripravo javnoveljavnih izobraževalnih programov za odrasle | Andragoški center Republike Slovenije (acs.si)</a:t>
            </a:r>
            <a:endParaRPr lang="sl-SI" sz="2000" dirty="0">
              <a:latin typeface="Repubilca"/>
            </a:endParaRPr>
          </a:p>
          <a:p>
            <a:pPr lvl="0" algn="just">
              <a:lnSpc>
                <a:spcPct val="103000"/>
              </a:lnSpc>
            </a:pPr>
            <a:r>
              <a:rPr lang="sl-SI" sz="2000" dirty="0">
                <a:latin typeface="Repubilca"/>
                <a:hlinkClick r:id="rId7"/>
              </a:rPr>
              <a:t>Izobraževanje odraslih po izobraževalnih programih, oblikovanih posebej za odrasle | GOV.SI</a:t>
            </a:r>
            <a:endParaRPr lang="sl-SI" sz="2000" dirty="0">
              <a:latin typeface="Repubilca"/>
            </a:endParaRPr>
          </a:p>
          <a:p>
            <a:pPr lvl="0" algn="just">
              <a:lnSpc>
                <a:spcPct val="103000"/>
              </a:lnSpc>
            </a:pPr>
            <a:r>
              <a:rPr lang="sl-SI" sz="2000" dirty="0">
                <a:latin typeface="Repubilca"/>
                <a:hlinkClick r:id="rId8"/>
              </a:rPr>
              <a:t>Javni razpis Temeljne kompetence 2023-2029 (gov.si)</a:t>
            </a:r>
            <a:endParaRPr lang="sl-SI" sz="2000" dirty="0">
              <a:solidFill>
                <a:srgbClr val="034EA2"/>
              </a:solidFill>
              <a:latin typeface="Repubilca"/>
            </a:endParaRPr>
          </a:p>
          <a:p>
            <a:pPr marL="0" lvl="0" indent="0" algn="just">
              <a:lnSpc>
                <a:spcPct val="103000"/>
              </a:lnSpc>
              <a:buNone/>
            </a:pPr>
            <a:endParaRPr lang="sl-SI"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0" indent="0">
              <a:buNone/>
            </a:pPr>
            <a:endParaRPr lang="sl-SI" sz="2000" dirty="0">
              <a:latin typeface="Calibri" panose="020F0502020204030204" pitchFamily="34" charset="0"/>
              <a:cs typeface="Calibri" panose="020F0502020204030204" pitchFamily="34" charset="0"/>
            </a:endParaRPr>
          </a:p>
        </p:txBody>
      </p:sp>
      <p:pic>
        <p:nvPicPr>
          <p:cNvPr id="11" name="Slika 10"/>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658389" y="446687"/>
            <a:ext cx="3852909" cy="808321"/>
          </a:xfrm>
          <a:prstGeom prst="rect">
            <a:avLst/>
          </a:prstGeom>
        </p:spPr>
      </p:pic>
      <p:pic>
        <p:nvPicPr>
          <p:cNvPr id="1028" name="Picture 4" descr="Logo image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010400" y="479418"/>
            <a:ext cx="1504335" cy="739420"/>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243292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značba mesta vsebine 9">
            <a:extLst>
              <a:ext uri="{FF2B5EF4-FFF2-40B4-BE49-F238E27FC236}">
                <a16:creationId xmlns:a16="http://schemas.microsoft.com/office/drawing/2014/main" id="{067F96E1-2497-4455-8663-139DEAC103C7}"/>
              </a:ext>
            </a:extLst>
          </p:cNvPr>
          <p:cNvSpPr>
            <a:spLocks noGrp="1"/>
          </p:cNvSpPr>
          <p:nvPr>
            <p:ph idx="1"/>
          </p:nvPr>
        </p:nvSpPr>
        <p:spPr>
          <a:xfrm>
            <a:off x="448056" y="1401312"/>
            <a:ext cx="10515600" cy="4876729"/>
          </a:xfrm>
        </p:spPr>
        <p:txBody>
          <a:bodyPr>
            <a:normAutofit/>
          </a:bodyPr>
          <a:lstStyle/>
          <a:p>
            <a:pPr marL="0" lvl="0" indent="0" algn="just">
              <a:lnSpc>
                <a:spcPct val="103000"/>
              </a:lnSpc>
              <a:buNone/>
            </a:pPr>
            <a:endParaRPr lang="sl-SI" sz="1400" dirty="0">
              <a:hlinkClick r:id="rId2"/>
            </a:endParaRPr>
          </a:p>
          <a:p>
            <a:pPr marL="0" lvl="0" indent="0" algn="just">
              <a:lnSpc>
                <a:spcPct val="103000"/>
              </a:lnSpc>
              <a:buNone/>
            </a:pPr>
            <a:endParaRPr lang="sl-SI" sz="2000" dirty="0">
              <a:latin typeface="Repubilca"/>
              <a:hlinkClick r:id="rId2"/>
            </a:endParaRPr>
          </a:p>
          <a:p>
            <a:pPr marL="0" lvl="0" indent="0" algn="just">
              <a:lnSpc>
                <a:spcPct val="103000"/>
              </a:lnSpc>
              <a:buNone/>
            </a:pPr>
            <a:r>
              <a:rPr lang="sl-SI" sz="2000" b="1" dirty="0">
                <a:solidFill>
                  <a:srgbClr val="000000"/>
                </a:solidFill>
                <a:effectLst/>
                <a:latin typeface="Repubilca"/>
                <a:ea typeface="Times New Roman" panose="02020603050405020304" pitchFamily="18" charset="0"/>
                <a:cs typeface="Calibri" panose="020F0502020204030204" pitchFamily="34" charset="0"/>
              </a:rPr>
              <a:t>Dodatna vprašanja</a:t>
            </a:r>
          </a:p>
          <a:p>
            <a:pPr marL="0" lvl="0" indent="0" algn="just">
              <a:lnSpc>
                <a:spcPct val="103000"/>
              </a:lnSpc>
              <a:buNone/>
            </a:pPr>
            <a:endParaRPr lang="sl-SI" sz="2000" dirty="0">
              <a:solidFill>
                <a:srgbClr val="000000"/>
              </a:solidFill>
              <a:effectLst/>
              <a:latin typeface="Repubilca"/>
              <a:ea typeface="Times New Roman" panose="02020603050405020304" pitchFamily="18" charset="0"/>
              <a:cs typeface="Calibri" panose="020F0502020204030204" pitchFamily="34" charset="0"/>
            </a:endParaRPr>
          </a:p>
          <a:p>
            <a:pPr lvl="0" algn="just">
              <a:lnSpc>
                <a:spcPct val="103000"/>
              </a:lnSpc>
            </a:pPr>
            <a:r>
              <a:rPr lang="sl-SI" sz="2000" dirty="0">
                <a:solidFill>
                  <a:srgbClr val="000000"/>
                </a:solidFill>
                <a:latin typeface="Repubilca"/>
                <a:ea typeface="Times New Roman" panose="02020603050405020304" pitchFamily="18" charset="0"/>
                <a:cs typeface="Calibri" panose="020F0502020204030204" pitchFamily="34" charset="0"/>
              </a:rPr>
              <a:t>vsak delovnik med 9. uro in 10. uro na tel. št. 01/ 400–5258</a:t>
            </a:r>
          </a:p>
          <a:p>
            <a:pPr lvl="0" algn="just">
              <a:lnSpc>
                <a:spcPct val="103000"/>
              </a:lnSpc>
            </a:pPr>
            <a:r>
              <a:rPr lang="sl-SI" sz="2000" dirty="0">
                <a:solidFill>
                  <a:srgbClr val="000000"/>
                </a:solidFill>
                <a:effectLst/>
                <a:latin typeface="Repubilca"/>
                <a:ea typeface="Times New Roman" panose="02020603050405020304" pitchFamily="18" charset="0"/>
                <a:cs typeface="Calibri" panose="020F0502020204030204" pitchFamily="34" charset="0"/>
                <a:hlinkClick r:id="rId3"/>
              </a:rPr>
              <a:t>ma</a:t>
            </a:r>
            <a:r>
              <a:rPr lang="sl-SI" sz="2000" dirty="0">
                <a:solidFill>
                  <a:srgbClr val="000000"/>
                </a:solidFill>
                <a:latin typeface="Repubilca"/>
                <a:ea typeface="Times New Roman" panose="02020603050405020304" pitchFamily="18" charset="0"/>
                <a:cs typeface="Calibri" panose="020F0502020204030204" pitchFamily="34" charset="0"/>
                <a:hlinkClick r:id="rId3"/>
              </a:rPr>
              <a:t>ja.kobal-merkun@gov.si</a:t>
            </a:r>
            <a:r>
              <a:rPr lang="sl-SI" sz="2000" dirty="0">
                <a:solidFill>
                  <a:srgbClr val="000000"/>
                </a:solidFill>
                <a:latin typeface="Repubilca"/>
                <a:ea typeface="Times New Roman" panose="02020603050405020304" pitchFamily="18" charset="0"/>
                <a:cs typeface="Calibri" panose="020F0502020204030204" pitchFamily="34" charset="0"/>
              </a:rPr>
              <a:t> =&gt; zadeva „vprašanje za JR Kompetence 2023-2029“</a:t>
            </a:r>
            <a:endParaRPr lang="sl-SI" sz="2000" dirty="0">
              <a:solidFill>
                <a:srgbClr val="000000"/>
              </a:solidFill>
              <a:effectLst/>
              <a:latin typeface="Repubilca"/>
              <a:ea typeface="Times New Roman" panose="02020603050405020304" pitchFamily="18" charset="0"/>
              <a:cs typeface="Calibri" panose="020F0502020204030204" pitchFamily="34" charset="0"/>
            </a:endParaRPr>
          </a:p>
          <a:p>
            <a:pPr marL="0" indent="0">
              <a:buNone/>
            </a:pPr>
            <a:endParaRPr lang="sl-SI" sz="2000" dirty="0">
              <a:latin typeface="Calibri" panose="020F0502020204030204" pitchFamily="34" charset="0"/>
              <a:cs typeface="Calibri" panose="020F0502020204030204" pitchFamily="34" charset="0"/>
            </a:endParaRPr>
          </a:p>
        </p:txBody>
      </p:sp>
      <p:pic>
        <p:nvPicPr>
          <p:cNvPr id="11" name="Slika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658389" y="446687"/>
            <a:ext cx="3852909" cy="808321"/>
          </a:xfrm>
          <a:prstGeom prst="rect">
            <a:avLst/>
          </a:prstGeom>
        </p:spPr>
      </p:pic>
      <p:pic>
        <p:nvPicPr>
          <p:cNvPr id="1028" name="Picture 4" descr="Logo image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10400" y="479418"/>
            <a:ext cx="1504335" cy="739420"/>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91383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značba mesta vsebine 9">
            <a:extLst>
              <a:ext uri="{FF2B5EF4-FFF2-40B4-BE49-F238E27FC236}">
                <a16:creationId xmlns:a16="http://schemas.microsoft.com/office/drawing/2014/main" id="{067F96E1-2497-4455-8663-139DEAC103C7}"/>
              </a:ext>
            </a:extLst>
          </p:cNvPr>
          <p:cNvSpPr>
            <a:spLocks noGrp="1"/>
          </p:cNvSpPr>
          <p:nvPr>
            <p:ph idx="1"/>
          </p:nvPr>
        </p:nvSpPr>
        <p:spPr>
          <a:xfrm>
            <a:off x="501322" y="1477662"/>
            <a:ext cx="10515600" cy="4876729"/>
          </a:xfrm>
        </p:spPr>
        <p:txBody>
          <a:bodyPr>
            <a:normAutofit/>
          </a:bodyPr>
          <a:lstStyle/>
          <a:p>
            <a:pPr marL="0" lvl="0" indent="0" algn="just">
              <a:lnSpc>
                <a:spcPct val="103000"/>
              </a:lnSpc>
              <a:buNone/>
            </a:pPr>
            <a:endParaRPr lang="sl-SI" sz="1400" dirty="0">
              <a:hlinkClick r:id="rId2"/>
            </a:endParaRPr>
          </a:p>
          <a:p>
            <a:pPr marL="0" lvl="0" indent="0" algn="just">
              <a:lnSpc>
                <a:spcPct val="103000"/>
              </a:lnSpc>
              <a:buNone/>
            </a:pPr>
            <a:endParaRPr lang="sl-SI" sz="1400" dirty="0">
              <a:hlinkClick r:id="rId2"/>
            </a:endParaRPr>
          </a:p>
        </p:txBody>
      </p:sp>
      <p:pic>
        <p:nvPicPr>
          <p:cNvPr id="11" name="Slika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58389" y="446687"/>
            <a:ext cx="3852909" cy="808321"/>
          </a:xfrm>
          <a:prstGeom prst="rect">
            <a:avLst/>
          </a:prstGeom>
        </p:spPr>
      </p:pic>
      <p:pic>
        <p:nvPicPr>
          <p:cNvPr id="1028" name="Picture 4" descr="Logo image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10400" y="479418"/>
            <a:ext cx="1504335" cy="739420"/>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 name="Miselni oblaček: oblak 1">
            <a:extLst>
              <a:ext uri="{FF2B5EF4-FFF2-40B4-BE49-F238E27FC236}">
                <a16:creationId xmlns:a16="http://schemas.microsoft.com/office/drawing/2014/main" id="{3C7A1B0E-BBE1-BC91-F190-FD39E5759587}"/>
              </a:ext>
            </a:extLst>
          </p:cNvPr>
          <p:cNvSpPr/>
          <p:nvPr/>
        </p:nvSpPr>
        <p:spPr>
          <a:xfrm>
            <a:off x="2041864" y="1825215"/>
            <a:ext cx="6616525" cy="2408904"/>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2800" dirty="0">
                <a:solidFill>
                  <a:schemeClr val="bg1"/>
                </a:solidFill>
                <a:latin typeface="Calibri" panose="020F0502020204030204" pitchFamily="34" charset="0"/>
                <a:cs typeface="Calibri" panose="020F0502020204030204" pitchFamily="34" charset="0"/>
              </a:rPr>
              <a:t>Želimo vam uspešno prijavo </a:t>
            </a:r>
          </a:p>
          <a:p>
            <a:pPr algn="ctr"/>
            <a:endParaRPr lang="sl-SI" dirty="0"/>
          </a:p>
        </p:txBody>
      </p:sp>
    </p:spTree>
    <p:extLst>
      <p:ext uri="{BB962C8B-B14F-4D97-AF65-F5344CB8AC3E}">
        <p14:creationId xmlns:p14="http://schemas.microsoft.com/office/powerpoint/2010/main" val="852277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značba mesta vsebine 9">
            <a:extLst>
              <a:ext uri="{FF2B5EF4-FFF2-40B4-BE49-F238E27FC236}">
                <a16:creationId xmlns:a16="http://schemas.microsoft.com/office/drawing/2014/main" id="{067F96E1-2497-4455-8663-139DEAC103C7}"/>
              </a:ext>
            </a:extLst>
          </p:cNvPr>
          <p:cNvSpPr>
            <a:spLocks noGrp="1"/>
          </p:cNvSpPr>
          <p:nvPr>
            <p:ph idx="1"/>
          </p:nvPr>
        </p:nvSpPr>
        <p:spPr/>
        <p:txBody>
          <a:bodyPr>
            <a:normAutofit/>
          </a:bodyPr>
          <a:lstStyle/>
          <a:p>
            <a:pPr marL="0" indent="0">
              <a:buNone/>
            </a:pPr>
            <a:endParaRPr lang="sl-SI" sz="2000" dirty="0"/>
          </a:p>
          <a:p>
            <a:pPr marL="0" indent="0">
              <a:buNone/>
            </a:pPr>
            <a:r>
              <a:rPr lang="sl-SI" sz="2000" b="1" dirty="0">
                <a:solidFill>
                  <a:srgbClr val="034EA2"/>
                </a:solidFill>
                <a:latin typeface="Republica"/>
              </a:rPr>
              <a:t>a</a:t>
            </a:r>
            <a:r>
              <a:rPr lang="sl-SI" sz="2000" b="1" dirty="0">
                <a:latin typeface="Republica"/>
              </a:rPr>
              <a:t>. </a:t>
            </a:r>
            <a:r>
              <a:rPr lang="sl-SI" sz="2000" b="1" dirty="0">
                <a:solidFill>
                  <a:srgbClr val="034EA2"/>
                </a:solidFill>
                <a:latin typeface="Republica"/>
              </a:rPr>
              <a:t>Javnoveljavni programi Usposabljanja za življenjsko uspešnost (programi UŽU):</a:t>
            </a:r>
          </a:p>
          <a:p>
            <a:pPr marL="0" indent="0">
              <a:lnSpc>
                <a:spcPct val="100000"/>
              </a:lnSpc>
              <a:buNone/>
            </a:pPr>
            <a:r>
              <a:rPr lang="sl-SI" sz="2000" dirty="0">
                <a:latin typeface="Republica"/>
              </a:rPr>
              <a:t>a1 UŽU Beremo in pišemo skupaj </a:t>
            </a:r>
          </a:p>
          <a:p>
            <a:pPr marL="0" indent="0">
              <a:lnSpc>
                <a:spcPct val="100000"/>
              </a:lnSpc>
              <a:buNone/>
            </a:pPr>
            <a:r>
              <a:rPr lang="sl-SI" sz="2000" dirty="0">
                <a:latin typeface="Republica"/>
              </a:rPr>
              <a:t>a2 UŽU Most do izobrazbe </a:t>
            </a:r>
          </a:p>
          <a:p>
            <a:pPr marL="0" indent="0">
              <a:lnSpc>
                <a:spcPct val="100000"/>
              </a:lnSpc>
              <a:buNone/>
            </a:pPr>
            <a:r>
              <a:rPr lang="sl-SI" sz="2000" dirty="0">
                <a:latin typeface="Republica"/>
              </a:rPr>
              <a:t>a3 UŽU Moj korak </a:t>
            </a:r>
          </a:p>
          <a:p>
            <a:pPr marL="0" indent="0">
              <a:lnSpc>
                <a:spcPct val="100000"/>
              </a:lnSpc>
              <a:buNone/>
            </a:pPr>
            <a:r>
              <a:rPr lang="sl-SI" sz="2000" dirty="0">
                <a:latin typeface="Republica"/>
              </a:rPr>
              <a:t>a4 UŽU Izzivi podeželja </a:t>
            </a:r>
          </a:p>
          <a:p>
            <a:pPr marL="0" indent="0">
              <a:lnSpc>
                <a:spcPct val="100000"/>
              </a:lnSpc>
              <a:buNone/>
            </a:pPr>
            <a:r>
              <a:rPr lang="sl-SI" sz="2000" dirty="0">
                <a:latin typeface="Republica"/>
              </a:rPr>
              <a:t>a5 UŽU Delovno mesto </a:t>
            </a:r>
          </a:p>
          <a:p>
            <a:pPr marL="0" indent="0">
              <a:lnSpc>
                <a:spcPct val="100000"/>
              </a:lnSpc>
              <a:buNone/>
            </a:pPr>
            <a:r>
              <a:rPr lang="sl-SI" sz="2000" dirty="0">
                <a:latin typeface="Republica"/>
              </a:rPr>
              <a:t>a6 UŽU Razgibajmo življenje z učenjem. </a:t>
            </a:r>
          </a:p>
          <a:p>
            <a:pPr marL="0" indent="0">
              <a:buNone/>
            </a:pPr>
            <a:endParaRPr lang="sl-SI" sz="2000" dirty="0"/>
          </a:p>
        </p:txBody>
      </p:sp>
      <p:pic>
        <p:nvPicPr>
          <p:cNvPr id="11" name="Slika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8389" y="446687"/>
            <a:ext cx="3852909" cy="808321"/>
          </a:xfrm>
          <a:prstGeom prst="rect">
            <a:avLst/>
          </a:prstGeom>
        </p:spPr>
      </p:pic>
      <p:pic>
        <p:nvPicPr>
          <p:cNvPr id="1028" name="Picture 4" descr="Logo image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479418"/>
            <a:ext cx="1504335" cy="739420"/>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5" name="Naslov 4">
            <a:extLst>
              <a:ext uri="{FF2B5EF4-FFF2-40B4-BE49-F238E27FC236}">
                <a16:creationId xmlns:a16="http://schemas.microsoft.com/office/drawing/2014/main" id="{23ED3845-950F-D330-E703-027D724B8C6F}"/>
              </a:ext>
            </a:extLst>
          </p:cNvPr>
          <p:cNvSpPr>
            <a:spLocks noGrp="1"/>
          </p:cNvSpPr>
          <p:nvPr>
            <p:ph type="title"/>
          </p:nvPr>
        </p:nvSpPr>
        <p:spPr>
          <a:xfrm>
            <a:off x="838200" y="1527933"/>
            <a:ext cx="10515600" cy="261523"/>
          </a:xfrm>
        </p:spPr>
        <p:txBody>
          <a:bodyPr>
            <a:noAutofit/>
          </a:bodyPr>
          <a:lstStyle/>
          <a:p>
            <a:r>
              <a:rPr lang="sl-SI" sz="2800" b="1" dirty="0">
                <a:solidFill>
                  <a:srgbClr val="034EA2"/>
                </a:solidFill>
                <a:latin typeface="Republika "/>
              </a:rPr>
              <a:t>Sofinancirali se bodo naslednji programi:</a:t>
            </a:r>
            <a:br>
              <a:rPr lang="sl-SI" sz="2800" b="1" dirty="0">
                <a:solidFill>
                  <a:srgbClr val="034EA2"/>
                </a:solidFill>
                <a:latin typeface="Republika "/>
              </a:rPr>
            </a:br>
            <a:endParaRPr lang="sl-SI" sz="2800" b="1" dirty="0">
              <a:solidFill>
                <a:srgbClr val="034EA2"/>
              </a:solidFill>
              <a:latin typeface="Republika "/>
            </a:endParaRPr>
          </a:p>
        </p:txBody>
      </p:sp>
      <p:sp>
        <p:nvSpPr>
          <p:cNvPr id="2" name="Elipsa 1">
            <a:extLst>
              <a:ext uri="{FF2B5EF4-FFF2-40B4-BE49-F238E27FC236}">
                <a16:creationId xmlns:a16="http://schemas.microsoft.com/office/drawing/2014/main" id="{EC648FFA-61C3-6CEE-FFA0-5ADC21C07997}"/>
              </a:ext>
            </a:extLst>
          </p:cNvPr>
          <p:cNvSpPr/>
          <p:nvPr/>
        </p:nvSpPr>
        <p:spPr>
          <a:xfrm>
            <a:off x="5740589" y="3012823"/>
            <a:ext cx="2347943" cy="12198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dirty="0"/>
              <a:t>Trajajo 100 ur</a:t>
            </a:r>
          </a:p>
        </p:txBody>
      </p:sp>
      <p:sp>
        <p:nvSpPr>
          <p:cNvPr id="3" name="Puščica: desno 2">
            <a:extLst>
              <a:ext uri="{FF2B5EF4-FFF2-40B4-BE49-F238E27FC236}">
                <a16:creationId xmlns:a16="http://schemas.microsoft.com/office/drawing/2014/main" id="{0C1B2BF9-1C1C-26EC-0569-BB00919C03BC}"/>
              </a:ext>
            </a:extLst>
          </p:cNvPr>
          <p:cNvSpPr/>
          <p:nvPr/>
        </p:nvSpPr>
        <p:spPr>
          <a:xfrm>
            <a:off x="4294017" y="3575530"/>
            <a:ext cx="1150375" cy="943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Tree>
    <p:extLst>
      <p:ext uri="{BB962C8B-B14F-4D97-AF65-F5344CB8AC3E}">
        <p14:creationId xmlns:p14="http://schemas.microsoft.com/office/powerpoint/2010/main" val="6804820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Slika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8389" y="446687"/>
            <a:ext cx="3852909" cy="808321"/>
          </a:xfrm>
          <a:prstGeom prst="rect">
            <a:avLst/>
          </a:prstGeom>
        </p:spPr>
      </p:pic>
      <p:pic>
        <p:nvPicPr>
          <p:cNvPr id="1028" name="Picture 4" descr="Logo image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479418"/>
            <a:ext cx="1504335" cy="739420"/>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Kolenski povezovalnik 14"/>
          <p:cNvCxnSpPr>
            <a:cxnSpLocks/>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 name="PoljeZBesedilom 2">
            <a:extLst>
              <a:ext uri="{FF2B5EF4-FFF2-40B4-BE49-F238E27FC236}">
                <a16:creationId xmlns:a16="http://schemas.microsoft.com/office/drawing/2014/main" id="{6492C7EF-9046-BCFE-F42B-2B46E9A3FAC6}"/>
              </a:ext>
            </a:extLst>
          </p:cNvPr>
          <p:cNvSpPr txBox="1"/>
          <p:nvPr/>
        </p:nvSpPr>
        <p:spPr>
          <a:xfrm>
            <a:off x="671224" y="2941974"/>
            <a:ext cx="184731" cy="369332"/>
          </a:xfrm>
          <a:prstGeom prst="rect">
            <a:avLst/>
          </a:prstGeom>
          <a:noFill/>
        </p:spPr>
        <p:txBody>
          <a:bodyPr wrap="none" rtlCol="0">
            <a:spAutoFit/>
          </a:bodyPr>
          <a:lstStyle/>
          <a:p>
            <a:endParaRPr lang="sl-SI" dirty="0"/>
          </a:p>
        </p:txBody>
      </p:sp>
      <p:sp>
        <p:nvSpPr>
          <p:cNvPr id="7" name="PoljeZBesedilom 6">
            <a:extLst>
              <a:ext uri="{FF2B5EF4-FFF2-40B4-BE49-F238E27FC236}">
                <a16:creationId xmlns:a16="http://schemas.microsoft.com/office/drawing/2014/main" id="{660C5208-24AC-B119-2176-5C0958F3C71E}"/>
              </a:ext>
            </a:extLst>
          </p:cNvPr>
          <p:cNvSpPr txBox="1"/>
          <p:nvPr/>
        </p:nvSpPr>
        <p:spPr>
          <a:xfrm>
            <a:off x="344915" y="1076314"/>
            <a:ext cx="11269997" cy="5232202"/>
          </a:xfrm>
          <a:prstGeom prst="rect">
            <a:avLst/>
          </a:prstGeom>
          <a:noFill/>
        </p:spPr>
        <p:txBody>
          <a:bodyPr wrap="square">
            <a:spAutoFit/>
          </a:bodyPr>
          <a:lstStyle/>
          <a:p>
            <a:r>
              <a:rPr lang="nn-NO" sz="2000" dirty="0">
                <a:solidFill>
                  <a:srgbClr val="034EA2"/>
                </a:solidFill>
                <a:latin typeface="Republica"/>
                <a:cs typeface="Arial" panose="020B0604020202020204" pitchFamily="34" charset="0"/>
              </a:rPr>
              <a:t>b. Javnoveljavni program Slovenščina kot drugi in tuji jezik</a:t>
            </a:r>
            <a:endParaRPr lang="sl-SI" sz="2000" dirty="0">
              <a:solidFill>
                <a:srgbClr val="034EA2"/>
              </a:solidFill>
              <a:latin typeface="Republica"/>
              <a:cs typeface="Arial" panose="020B0604020202020204" pitchFamily="34" charset="0"/>
            </a:endParaRPr>
          </a:p>
          <a:p>
            <a:r>
              <a:rPr lang="sl-SI" sz="2000" dirty="0">
                <a:solidFill>
                  <a:srgbClr val="034EA2"/>
                </a:solidFill>
                <a:latin typeface="Republica"/>
              </a:rPr>
              <a:t>c. </a:t>
            </a:r>
            <a:r>
              <a:rPr lang="sl-SI" sz="2000" dirty="0">
                <a:solidFill>
                  <a:srgbClr val="034EA2"/>
                </a:solidFill>
                <a:latin typeface="Republica"/>
                <a:ea typeface="Times New Roman" panose="02020603050405020304" pitchFamily="18" charset="0"/>
                <a:cs typeface="Arial" panose="020B0604020202020204" pitchFamily="34" charset="0"/>
              </a:rPr>
              <a:t>Javnoveljavni program Začetna integracija priseljencev (ZIP)</a:t>
            </a:r>
          </a:p>
          <a:p>
            <a:r>
              <a:rPr lang="sl-SI" sz="2000" dirty="0">
                <a:solidFill>
                  <a:srgbClr val="034EA2"/>
                </a:solidFill>
                <a:latin typeface="Republica"/>
                <a:ea typeface="Times New Roman" panose="02020603050405020304" pitchFamily="18" charset="0"/>
                <a:cs typeface="Arial" panose="020B0604020202020204" pitchFamily="34" charset="0"/>
              </a:rPr>
              <a:t>d. Javnoveljavni program Računalniška pismenost za odrasle (RPO)</a:t>
            </a:r>
          </a:p>
          <a:p>
            <a:r>
              <a:rPr lang="sl-SI" sz="2000" dirty="0">
                <a:solidFill>
                  <a:srgbClr val="034EA2"/>
                </a:solidFill>
                <a:latin typeface="Republica"/>
                <a:ea typeface="Times New Roman" panose="02020603050405020304" pitchFamily="18" charset="0"/>
                <a:cs typeface="Arial" panose="020B0604020202020204" pitchFamily="34" charset="0"/>
              </a:rPr>
              <a:t>e. Javnoveljavni program Digitalna pismenost za odrasle (DPO)</a:t>
            </a:r>
          </a:p>
          <a:p>
            <a:endParaRPr lang="sl-SI" dirty="0">
              <a:latin typeface="Arial" panose="020B0604020202020204" pitchFamily="34" charset="0"/>
              <a:ea typeface="Times New Roman" panose="02020603050405020304" pitchFamily="18" charset="0"/>
              <a:cs typeface="Arial" panose="020B0604020202020204" pitchFamily="34" charset="0"/>
            </a:endParaRPr>
          </a:p>
          <a:p>
            <a:r>
              <a:rPr lang="sl-SI" dirty="0" err="1">
                <a:solidFill>
                  <a:srgbClr val="034EA2"/>
                </a:solidFill>
                <a:effectLst/>
                <a:latin typeface="Arial" panose="020B0604020202020204" pitchFamily="34" charset="0"/>
                <a:ea typeface="Times New Roman" panose="02020603050405020304" pitchFamily="18" charset="0"/>
              </a:rPr>
              <a:t>f.</a:t>
            </a:r>
            <a:r>
              <a:rPr lang="sl-SI" dirty="0">
                <a:solidFill>
                  <a:srgbClr val="034EA2"/>
                </a:solidFill>
                <a:effectLst/>
                <a:latin typeface="Arial" panose="020B0604020202020204" pitchFamily="34" charset="0"/>
                <a:ea typeface="Times New Roman" panose="02020603050405020304" pitchFamily="18" charset="0"/>
              </a:rPr>
              <a:t> </a:t>
            </a:r>
            <a:r>
              <a:rPr lang="sl-SI" sz="2000" dirty="0">
                <a:solidFill>
                  <a:srgbClr val="034EA2"/>
                </a:solidFill>
                <a:effectLst/>
                <a:latin typeface="Republica"/>
                <a:ea typeface="Times New Roman" panose="02020603050405020304" pitchFamily="18" charset="0"/>
              </a:rPr>
              <a:t>Neformalni izobraževalni programi za odrasle (NIPO) </a:t>
            </a:r>
            <a:endParaRPr lang="sl-SI" sz="2000" dirty="0">
              <a:solidFill>
                <a:srgbClr val="034EA2"/>
              </a:solidFill>
              <a:latin typeface="Republica"/>
              <a:ea typeface="Times New Roman" panose="02020603050405020304" pitchFamily="18" charset="0"/>
            </a:endParaRPr>
          </a:p>
          <a:p>
            <a:r>
              <a:rPr lang="sl-SI" sz="2000" dirty="0">
                <a:solidFill>
                  <a:srgbClr val="034EA2"/>
                </a:solidFill>
                <a:latin typeface="Republica"/>
                <a:ea typeface="Times New Roman" panose="02020603050405020304" pitchFamily="18" charset="0"/>
              </a:rPr>
              <a:t>      </a:t>
            </a:r>
            <a:r>
              <a:rPr lang="sl-SI" dirty="0">
                <a:latin typeface="Arial" panose="020B0604020202020204" pitchFamily="34" charset="0"/>
                <a:ea typeface="Times New Roman" panose="02020603050405020304" pitchFamily="18" charset="0"/>
              </a:rPr>
              <a:t>f1 sporazumevanje v slovenskem jeziku </a:t>
            </a:r>
            <a:endParaRPr lang="sl-SI" dirty="0">
              <a:latin typeface="Times New Roman" panose="02020603050405020304" pitchFamily="18" charset="0"/>
              <a:ea typeface="Times New Roman" panose="02020603050405020304" pitchFamily="18" charset="0"/>
            </a:endParaRPr>
          </a:p>
          <a:p>
            <a:pPr marL="320675" fontAlgn="base">
              <a:tabLst>
                <a:tab pos="90170" algn="l"/>
              </a:tabLst>
            </a:pPr>
            <a:r>
              <a:rPr lang="sl-SI" dirty="0">
                <a:latin typeface="Arial" panose="020B0604020202020204" pitchFamily="34" charset="0"/>
                <a:ea typeface="Times New Roman" panose="02020603050405020304" pitchFamily="18" charset="0"/>
              </a:rPr>
              <a:t>f2 sporazumevanje v tujih jezikih na ravneh</a:t>
            </a:r>
          </a:p>
          <a:p>
            <a:pPr marL="320675" fontAlgn="base">
              <a:tabLst>
                <a:tab pos="90170" algn="l"/>
              </a:tabLst>
            </a:pPr>
            <a:r>
              <a:rPr lang="sl-SI" dirty="0">
                <a:latin typeface="Arial" panose="020B0604020202020204" pitchFamily="34" charset="0"/>
              </a:rPr>
              <a:t>f3 pridobivanje in zviševanje ravni pismenosti, temeljnih zmožnosti in izboljšanje splošne izobraženosti</a:t>
            </a:r>
          </a:p>
          <a:p>
            <a:pPr marL="320675" fontAlgn="base">
              <a:tabLst>
                <a:tab pos="90170" algn="l"/>
              </a:tabLst>
            </a:pPr>
            <a:r>
              <a:rPr lang="sl-SI" dirty="0">
                <a:latin typeface="Arial" panose="020B0604020202020204" pitchFamily="34" charset="0"/>
              </a:rPr>
              <a:t>f4 pridobivanje digitalnih kompetenc (RDO)</a:t>
            </a:r>
          </a:p>
          <a:p>
            <a:endParaRPr lang="sl-SI" dirty="0">
              <a:effectLst/>
              <a:latin typeface="Arial" panose="020B0604020202020204" pitchFamily="34" charset="0"/>
              <a:ea typeface="Times New Roman" panose="02020603050405020304" pitchFamily="18" charset="0"/>
            </a:endParaRPr>
          </a:p>
          <a:p>
            <a:pPr algn="just"/>
            <a:r>
              <a:rPr lang="sl-SI" dirty="0">
                <a:solidFill>
                  <a:srgbClr val="034EA2"/>
                </a:solidFill>
                <a:latin typeface="Arial" panose="020B0604020202020204" pitchFamily="34" charset="0"/>
                <a:ea typeface="Times New Roman" panose="02020603050405020304" pitchFamily="18" charset="0"/>
              </a:rPr>
              <a:t>g.</a:t>
            </a:r>
            <a:r>
              <a:rPr lang="sl-SI" dirty="0">
                <a:latin typeface="Arial" panose="020B0604020202020204" pitchFamily="34" charset="0"/>
                <a:ea typeface="Times New Roman" panose="02020603050405020304" pitchFamily="18" charset="0"/>
              </a:rPr>
              <a:t> </a:t>
            </a:r>
            <a:r>
              <a:rPr lang="sl-SI" sz="1800" dirty="0">
                <a:solidFill>
                  <a:srgbClr val="034EA2"/>
                </a:solidFill>
                <a:effectLst/>
                <a:latin typeface="Arial" panose="020B0604020202020204" pitchFamily="34" charset="0"/>
                <a:ea typeface="Times New Roman" panose="02020603050405020304" pitchFamily="18" charset="0"/>
              </a:rPr>
              <a:t>Programi za uporabo načel HACCP sistema</a:t>
            </a:r>
          </a:p>
          <a:p>
            <a:pPr algn="just"/>
            <a:r>
              <a:rPr lang="sl-SI" dirty="0">
                <a:solidFill>
                  <a:srgbClr val="034EA2"/>
                </a:solidFill>
                <a:latin typeface="Arial" panose="020B0604020202020204" pitchFamily="34" charset="0"/>
                <a:ea typeface="Times New Roman" panose="02020603050405020304" pitchFamily="18" charset="0"/>
              </a:rPr>
              <a:t>h. Programi priprave na opravljanje izpitov iz slovenskega jezika</a:t>
            </a:r>
          </a:p>
          <a:p>
            <a:pPr algn="just"/>
            <a:r>
              <a:rPr lang="sl-SI" dirty="0">
                <a:solidFill>
                  <a:srgbClr val="034EA2"/>
                </a:solidFill>
                <a:latin typeface="Arial" panose="020B0604020202020204" pitchFamily="34" charset="0"/>
                <a:ea typeface="Times New Roman" panose="02020603050405020304" pitchFamily="18" charset="0"/>
              </a:rPr>
              <a:t>i.  Programi priprave na opravljanje izpitov iz tujih jezikov</a:t>
            </a:r>
          </a:p>
          <a:p>
            <a:pPr algn="just"/>
            <a:r>
              <a:rPr lang="sl-SI" dirty="0">
                <a:solidFill>
                  <a:srgbClr val="034EA2"/>
                </a:solidFill>
                <a:latin typeface="Arial" panose="020B0604020202020204" pitchFamily="34" charset="0"/>
                <a:ea typeface="Times New Roman" panose="02020603050405020304" pitchFamily="18" charset="0"/>
              </a:rPr>
              <a:t>j.  Programi priprave </a:t>
            </a:r>
            <a:r>
              <a:rPr lang="pl-PL" dirty="0">
                <a:solidFill>
                  <a:srgbClr val="034EA2"/>
                </a:solidFill>
                <a:latin typeface="Arial" panose="020B0604020202020204" pitchFamily="34" charset="0"/>
                <a:ea typeface="Times New Roman" panose="02020603050405020304" pitchFamily="18" charset="0"/>
              </a:rPr>
              <a:t>na strokovna izpita iz upravnega postopka</a:t>
            </a:r>
            <a:endParaRPr lang="sl-SI" dirty="0">
              <a:solidFill>
                <a:srgbClr val="034EA2"/>
              </a:solidFill>
              <a:latin typeface="Arial" panose="020B0604020202020204" pitchFamily="34" charset="0"/>
              <a:ea typeface="Times New Roman" panose="02020603050405020304" pitchFamily="18" charset="0"/>
            </a:endParaRPr>
          </a:p>
          <a:p>
            <a:pPr marL="400050" indent="-400050" algn="just">
              <a:buAutoNum type="romanLcPeriod"/>
            </a:pPr>
            <a:endParaRPr lang="sl-SI" b="1" dirty="0">
              <a:latin typeface="Arial" panose="020B0604020202020204" pitchFamily="34" charset="0"/>
              <a:ea typeface="Times New Roman" panose="02020603050405020304" pitchFamily="18" charset="0"/>
            </a:endParaRPr>
          </a:p>
          <a:p>
            <a:pPr marL="320675" fontAlgn="base">
              <a:tabLst>
                <a:tab pos="90170" algn="l"/>
              </a:tabLst>
            </a:pPr>
            <a:r>
              <a:rPr lang="sl-SI" b="1" dirty="0">
                <a:latin typeface="Arial" panose="020B0604020202020204" pitchFamily="34" charset="0"/>
              </a:rPr>
              <a:t> </a:t>
            </a:r>
          </a:p>
          <a:p>
            <a:endParaRPr lang="nn-NO" dirty="0"/>
          </a:p>
        </p:txBody>
      </p:sp>
      <p:sp>
        <p:nvSpPr>
          <p:cNvPr id="2" name="Elipsa 1">
            <a:extLst>
              <a:ext uri="{FF2B5EF4-FFF2-40B4-BE49-F238E27FC236}">
                <a16:creationId xmlns:a16="http://schemas.microsoft.com/office/drawing/2014/main" id="{5B5C1A6C-D1B1-77C9-16FA-DE366FBB78D7}"/>
              </a:ext>
            </a:extLst>
          </p:cNvPr>
          <p:cNvSpPr/>
          <p:nvPr/>
        </p:nvSpPr>
        <p:spPr>
          <a:xfrm>
            <a:off x="7977761" y="2391116"/>
            <a:ext cx="2347943" cy="68019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dirty="0"/>
              <a:t>Trajajo najmanj 40 ur</a:t>
            </a:r>
          </a:p>
        </p:txBody>
      </p:sp>
      <p:sp>
        <p:nvSpPr>
          <p:cNvPr id="5" name="Puščica: desno 4">
            <a:extLst>
              <a:ext uri="{FF2B5EF4-FFF2-40B4-BE49-F238E27FC236}">
                <a16:creationId xmlns:a16="http://schemas.microsoft.com/office/drawing/2014/main" id="{CD7D2E32-2EB1-6DAB-53FA-707084E03FCD}"/>
              </a:ext>
            </a:extLst>
          </p:cNvPr>
          <p:cNvSpPr/>
          <p:nvPr/>
        </p:nvSpPr>
        <p:spPr>
          <a:xfrm>
            <a:off x="6612192" y="2688941"/>
            <a:ext cx="1150375" cy="943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6" name="Desni zaviti oklepaj 5">
            <a:extLst>
              <a:ext uri="{FF2B5EF4-FFF2-40B4-BE49-F238E27FC236}">
                <a16:creationId xmlns:a16="http://schemas.microsoft.com/office/drawing/2014/main" id="{8F0B45E6-736A-1D90-00F5-77939E139A27}"/>
              </a:ext>
            </a:extLst>
          </p:cNvPr>
          <p:cNvSpPr/>
          <p:nvPr/>
        </p:nvSpPr>
        <p:spPr>
          <a:xfrm>
            <a:off x="7332898" y="4347825"/>
            <a:ext cx="402175" cy="112677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sl-SI"/>
          </a:p>
        </p:txBody>
      </p:sp>
      <p:sp>
        <p:nvSpPr>
          <p:cNvPr id="8" name="Elipsa 7">
            <a:extLst>
              <a:ext uri="{FF2B5EF4-FFF2-40B4-BE49-F238E27FC236}">
                <a16:creationId xmlns:a16="http://schemas.microsoft.com/office/drawing/2014/main" id="{2E014BC3-4A7C-447A-9520-285295F50B13}"/>
              </a:ext>
            </a:extLst>
          </p:cNvPr>
          <p:cNvSpPr/>
          <p:nvPr/>
        </p:nvSpPr>
        <p:spPr>
          <a:xfrm>
            <a:off x="8062451" y="4571116"/>
            <a:ext cx="2347942" cy="68019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dirty="0"/>
              <a:t>Trajajo najmanj  30 ur</a:t>
            </a:r>
          </a:p>
        </p:txBody>
      </p:sp>
    </p:spTree>
    <p:extLst>
      <p:ext uri="{BB962C8B-B14F-4D97-AF65-F5344CB8AC3E}">
        <p14:creationId xmlns:p14="http://schemas.microsoft.com/office/powerpoint/2010/main" val="730275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Slika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8389" y="446687"/>
            <a:ext cx="3852909" cy="808321"/>
          </a:xfrm>
          <a:prstGeom prst="rect">
            <a:avLst/>
          </a:prstGeom>
        </p:spPr>
      </p:pic>
      <p:pic>
        <p:nvPicPr>
          <p:cNvPr id="1028" name="Picture 4" descr="Logo image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479418"/>
            <a:ext cx="1504335" cy="739420"/>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Kolenski povezovalnik 14"/>
          <p:cNvCxnSpPr>
            <a:cxnSpLocks/>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 name="PoljeZBesedilom 2">
            <a:extLst>
              <a:ext uri="{FF2B5EF4-FFF2-40B4-BE49-F238E27FC236}">
                <a16:creationId xmlns:a16="http://schemas.microsoft.com/office/drawing/2014/main" id="{6492C7EF-9046-BCFE-F42B-2B46E9A3FAC6}"/>
              </a:ext>
            </a:extLst>
          </p:cNvPr>
          <p:cNvSpPr txBox="1"/>
          <p:nvPr/>
        </p:nvSpPr>
        <p:spPr>
          <a:xfrm>
            <a:off x="671224" y="2941974"/>
            <a:ext cx="184731" cy="369332"/>
          </a:xfrm>
          <a:prstGeom prst="rect">
            <a:avLst/>
          </a:prstGeom>
          <a:noFill/>
        </p:spPr>
        <p:txBody>
          <a:bodyPr wrap="none" rtlCol="0">
            <a:spAutoFit/>
          </a:bodyPr>
          <a:lstStyle/>
          <a:p>
            <a:pPr algn="just"/>
            <a:endParaRPr lang="sl-SI" dirty="0"/>
          </a:p>
        </p:txBody>
      </p:sp>
      <p:sp>
        <p:nvSpPr>
          <p:cNvPr id="2" name="PoljeZBesedilom 1">
            <a:extLst>
              <a:ext uri="{FF2B5EF4-FFF2-40B4-BE49-F238E27FC236}">
                <a16:creationId xmlns:a16="http://schemas.microsoft.com/office/drawing/2014/main" id="{F032535C-D3EA-445D-1EB1-611893C62242}"/>
              </a:ext>
            </a:extLst>
          </p:cNvPr>
          <p:cNvSpPr txBox="1"/>
          <p:nvPr/>
        </p:nvSpPr>
        <p:spPr>
          <a:xfrm>
            <a:off x="778715" y="1457141"/>
            <a:ext cx="9604150" cy="954107"/>
          </a:xfrm>
          <a:prstGeom prst="rect">
            <a:avLst/>
          </a:prstGeom>
          <a:noFill/>
        </p:spPr>
        <p:txBody>
          <a:bodyPr wrap="square" rtlCol="0">
            <a:spAutoFit/>
          </a:bodyPr>
          <a:lstStyle/>
          <a:p>
            <a:pPr marL="285750" indent="-285750" algn="just">
              <a:buFont typeface="Arial" panose="020B0604020202020204" pitchFamily="34" charset="0"/>
              <a:buChar char="•"/>
            </a:pPr>
            <a:r>
              <a:rPr lang="sl-SI" dirty="0"/>
              <a:t>Poleg navedenih javnoveljavnih programov (od alineje a. do e.) se lahko izvajajo tudi javnoveljavni </a:t>
            </a:r>
            <a:r>
              <a:rPr lang="sl-SI" sz="2000" dirty="0">
                <a:latin typeface="Repubilca"/>
              </a:rPr>
              <a:t>programi</a:t>
            </a:r>
            <a:r>
              <a:rPr lang="sl-SI" dirty="0"/>
              <a:t> za odrasle, ki bodo v obdobju izvajanja javnega razpisa objavljeni v Uradnem listu RS in dostopni na spletni strani ministrstva, ter na spletni strani Andragoškega centra Slovenije.</a:t>
            </a:r>
          </a:p>
        </p:txBody>
      </p:sp>
      <p:sp>
        <p:nvSpPr>
          <p:cNvPr id="4" name="PoljeZBesedilom 3">
            <a:extLst>
              <a:ext uri="{FF2B5EF4-FFF2-40B4-BE49-F238E27FC236}">
                <a16:creationId xmlns:a16="http://schemas.microsoft.com/office/drawing/2014/main" id="{E42EB2F8-7801-11C0-2C5E-FE8B31AFD91B}"/>
              </a:ext>
            </a:extLst>
          </p:cNvPr>
          <p:cNvSpPr txBox="1"/>
          <p:nvPr/>
        </p:nvSpPr>
        <p:spPr>
          <a:xfrm>
            <a:off x="778715" y="2701905"/>
            <a:ext cx="9486162" cy="954107"/>
          </a:xfrm>
          <a:prstGeom prst="rect">
            <a:avLst/>
          </a:prstGeom>
          <a:noFill/>
        </p:spPr>
        <p:txBody>
          <a:bodyPr wrap="square" rtlCol="0">
            <a:spAutoFit/>
          </a:bodyPr>
          <a:lstStyle/>
          <a:p>
            <a:pPr marL="285750" indent="-285750" algn="just">
              <a:buFont typeface="Arial" panose="020B0604020202020204" pitchFamily="34" charset="0"/>
              <a:buChar char="•"/>
            </a:pPr>
            <a:r>
              <a:rPr lang="sl-SI" dirty="0"/>
              <a:t>Programe, ki niso javnoveljavni mora oblikovati oziroma pred izvedbo obravnavati strokovni aktiv pri </a:t>
            </a:r>
            <a:r>
              <a:rPr lang="sl-SI" sz="2000" dirty="0" err="1">
                <a:latin typeface="Repubilca"/>
              </a:rPr>
              <a:t>poslovodečem</a:t>
            </a:r>
            <a:r>
              <a:rPr lang="sl-SI" dirty="0"/>
              <a:t> partnerju v konzorciju v sodelovanju z vodjo konzorcija. Te programe hrani </a:t>
            </a:r>
            <a:r>
              <a:rPr lang="sl-SI" dirty="0" err="1"/>
              <a:t>poslovodeči</a:t>
            </a:r>
            <a:r>
              <a:rPr lang="sl-SI" dirty="0"/>
              <a:t> partner v konzorciju. 	</a:t>
            </a:r>
          </a:p>
        </p:txBody>
      </p:sp>
      <p:sp>
        <p:nvSpPr>
          <p:cNvPr id="5" name="PoljeZBesedilom 4">
            <a:extLst>
              <a:ext uri="{FF2B5EF4-FFF2-40B4-BE49-F238E27FC236}">
                <a16:creationId xmlns:a16="http://schemas.microsoft.com/office/drawing/2014/main" id="{93E7016B-FC7D-E8C1-0B21-D5574E38B648}"/>
              </a:ext>
            </a:extLst>
          </p:cNvPr>
          <p:cNvSpPr txBox="1"/>
          <p:nvPr/>
        </p:nvSpPr>
        <p:spPr>
          <a:xfrm>
            <a:off x="855955" y="4214588"/>
            <a:ext cx="9408922" cy="954107"/>
          </a:xfrm>
          <a:prstGeom prst="rect">
            <a:avLst/>
          </a:prstGeom>
          <a:noFill/>
        </p:spPr>
        <p:txBody>
          <a:bodyPr wrap="square" rtlCol="0">
            <a:spAutoFit/>
          </a:bodyPr>
          <a:lstStyle/>
          <a:p>
            <a:pPr marL="285750" indent="-285750" algn="just">
              <a:buFont typeface="Arial" panose="020B0604020202020204" pitchFamily="34" charset="0"/>
              <a:buChar char="•"/>
            </a:pPr>
            <a:r>
              <a:rPr lang="sl-SI" dirty="0"/>
              <a:t>V </a:t>
            </a:r>
            <a:r>
              <a:rPr lang="sl-SI" sz="2000" dirty="0">
                <a:latin typeface="Repubilca"/>
              </a:rPr>
              <a:t>posamezni</a:t>
            </a:r>
            <a:r>
              <a:rPr lang="sl-SI" dirty="0"/>
              <a:t> izvedbi programa je upravičen strošek za največ </a:t>
            </a:r>
            <a:r>
              <a:rPr lang="sl-SI" b="1" dirty="0">
                <a:solidFill>
                  <a:srgbClr val="FF0000"/>
                </a:solidFill>
              </a:rPr>
              <a:t>12 udeležencev</a:t>
            </a:r>
            <a:r>
              <a:rPr lang="sl-SI" dirty="0"/>
              <a:t>.</a:t>
            </a:r>
          </a:p>
          <a:p>
            <a:pPr marL="285750" indent="-285750" algn="just">
              <a:buFont typeface="Arial" panose="020B0604020202020204" pitchFamily="34" charset="0"/>
              <a:buChar char="•"/>
            </a:pPr>
            <a:r>
              <a:rPr lang="sl-SI" dirty="0"/>
              <a:t>Za programe priprave </a:t>
            </a:r>
            <a:r>
              <a:rPr lang="pl-PL" dirty="0"/>
              <a:t>na strokovna izpita iz upravnega postopka</a:t>
            </a:r>
            <a:r>
              <a:rPr lang="sl-SI" dirty="0"/>
              <a:t> je upravičen strošek največ</a:t>
            </a:r>
            <a:r>
              <a:rPr lang="sl-SI" dirty="0">
                <a:solidFill>
                  <a:schemeClr val="accent1">
                    <a:lumMod val="50000"/>
                  </a:schemeClr>
                </a:solidFill>
              </a:rPr>
              <a:t> </a:t>
            </a:r>
            <a:r>
              <a:rPr lang="sl-SI" b="1" dirty="0">
                <a:solidFill>
                  <a:srgbClr val="FF0000"/>
                </a:solidFill>
              </a:rPr>
              <a:t>25 udeležencev.</a:t>
            </a:r>
          </a:p>
        </p:txBody>
      </p:sp>
      <p:sp>
        <p:nvSpPr>
          <p:cNvPr id="8" name="Elipsa 7">
            <a:extLst>
              <a:ext uri="{FF2B5EF4-FFF2-40B4-BE49-F238E27FC236}">
                <a16:creationId xmlns:a16="http://schemas.microsoft.com/office/drawing/2014/main" id="{CADA8DD6-0B45-E152-DD47-76175C694194}"/>
              </a:ext>
            </a:extLst>
          </p:cNvPr>
          <p:cNvSpPr/>
          <p:nvPr/>
        </p:nvSpPr>
        <p:spPr>
          <a:xfrm>
            <a:off x="4212129" y="3274619"/>
            <a:ext cx="2619334" cy="9233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sl-SI" sz="1400" dirty="0"/>
              <a:t>Priloga 4 </a:t>
            </a:r>
            <a:r>
              <a:rPr lang="sl-SI" sz="1400" dirty="0">
                <a:effectLst/>
                <a:ea typeface="Times New Roman" panose="02020603050405020304" pitchFamily="18" charset="0"/>
              </a:rPr>
              <a:t>Izjava strokovnega aktiva</a:t>
            </a:r>
            <a:endParaRPr lang="sl-SI" sz="1400" dirty="0"/>
          </a:p>
        </p:txBody>
      </p:sp>
      <p:sp>
        <p:nvSpPr>
          <p:cNvPr id="9" name="PoljeZBesedilom 8">
            <a:extLst>
              <a:ext uri="{FF2B5EF4-FFF2-40B4-BE49-F238E27FC236}">
                <a16:creationId xmlns:a16="http://schemas.microsoft.com/office/drawing/2014/main" id="{31342D96-32C6-5073-2172-82E054C1DFBD}"/>
              </a:ext>
            </a:extLst>
          </p:cNvPr>
          <p:cNvSpPr txBox="1"/>
          <p:nvPr/>
        </p:nvSpPr>
        <p:spPr>
          <a:xfrm>
            <a:off x="914400" y="5480501"/>
            <a:ext cx="9468465" cy="707886"/>
          </a:xfrm>
          <a:prstGeom prst="rect">
            <a:avLst/>
          </a:prstGeom>
          <a:noFill/>
        </p:spPr>
        <p:txBody>
          <a:bodyPr wrap="square" rtlCol="0">
            <a:spAutoFit/>
          </a:bodyPr>
          <a:lstStyle/>
          <a:p>
            <a:pPr marL="285750" indent="-285750" algn="just">
              <a:buFont typeface="Arial" panose="020B0604020202020204" pitchFamily="34" charset="0"/>
              <a:buChar char="•"/>
            </a:pPr>
            <a:r>
              <a:rPr lang="sl-SI" sz="2000" dirty="0">
                <a:latin typeface="Repubilca"/>
              </a:rPr>
              <a:t>Program je uspešno zaključen, če je udeleženec prisoten najmanj </a:t>
            </a:r>
            <a:r>
              <a:rPr lang="sl-SI" sz="2000" b="1" dirty="0">
                <a:solidFill>
                  <a:srgbClr val="FF0000"/>
                </a:solidFill>
                <a:latin typeface="Repubilca"/>
              </a:rPr>
              <a:t>80 % ur </a:t>
            </a:r>
            <a:r>
              <a:rPr lang="sl-SI" sz="2000" dirty="0">
                <a:latin typeface="Repubilca"/>
              </a:rPr>
              <a:t>trajanja programa.</a:t>
            </a:r>
          </a:p>
        </p:txBody>
      </p:sp>
    </p:spTree>
    <p:extLst>
      <p:ext uri="{BB962C8B-B14F-4D97-AF65-F5344CB8AC3E}">
        <p14:creationId xmlns:p14="http://schemas.microsoft.com/office/powerpoint/2010/main" val="326400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Slika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8389" y="446687"/>
            <a:ext cx="3852909" cy="808321"/>
          </a:xfrm>
          <a:prstGeom prst="rect">
            <a:avLst/>
          </a:prstGeom>
        </p:spPr>
      </p:pic>
      <p:pic>
        <p:nvPicPr>
          <p:cNvPr id="1028" name="Picture 4" descr="Logo image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479418"/>
            <a:ext cx="1504335" cy="739420"/>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Kolenski povezovalnik 14"/>
          <p:cNvCxnSpPr>
            <a:cxnSpLocks/>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 name="PoljeZBesedilom 2">
            <a:extLst>
              <a:ext uri="{FF2B5EF4-FFF2-40B4-BE49-F238E27FC236}">
                <a16:creationId xmlns:a16="http://schemas.microsoft.com/office/drawing/2014/main" id="{6492C7EF-9046-BCFE-F42B-2B46E9A3FAC6}"/>
              </a:ext>
            </a:extLst>
          </p:cNvPr>
          <p:cNvSpPr txBox="1"/>
          <p:nvPr/>
        </p:nvSpPr>
        <p:spPr>
          <a:xfrm>
            <a:off x="671224" y="2941974"/>
            <a:ext cx="184731" cy="369332"/>
          </a:xfrm>
          <a:prstGeom prst="rect">
            <a:avLst/>
          </a:prstGeom>
          <a:noFill/>
        </p:spPr>
        <p:txBody>
          <a:bodyPr wrap="none" rtlCol="0">
            <a:spAutoFit/>
          </a:bodyPr>
          <a:lstStyle/>
          <a:p>
            <a:endParaRPr lang="sl-SI" dirty="0"/>
          </a:p>
        </p:txBody>
      </p:sp>
      <p:sp>
        <p:nvSpPr>
          <p:cNvPr id="7" name="PoljeZBesedilom 6">
            <a:extLst>
              <a:ext uri="{FF2B5EF4-FFF2-40B4-BE49-F238E27FC236}">
                <a16:creationId xmlns:a16="http://schemas.microsoft.com/office/drawing/2014/main" id="{660C5208-24AC-B119-2176-5C0958F3C71E}"/>
              </a:ext>
            </a:extLst>
          </p:cNvPr>
          <p:cNvSpPr txBox="1"/>
          <p:nvPr/>
        </p:nvSpPr>
        <p:spPr>
          <a:xfrm>
            <a:off x="461639" y="1218838"/>
            <a:ext cx="11269997" cy="1569660"/>
          </a:xfrm>
          <a:prstGeom prst="rect">
            <a:avLst/>
          </a:prstGeom>
          <a:noFill/>
        </p:spPr>
        <p:txBody>
          <a:bodyPr wrap="square">
            <a:spAutoFit/>
          </a:bodyPr>
          <a:lstStyle/>
          <a:p>
            <a:pPr marL="320675" algn="just" fontAlgn="base">
              <a:tabLst>
                <a:tab pos="90170" algn="l"/>
              </a:tabLst>
            </a:pPr>
            <a:r>
              <a:rPr lang="sl-SI" sz="2400" b="1" dirty="0">
                <a:solidFill>
                  <a:srgbClr val="034EA2"/>
                </a:solidFill>
                <a:latin typeface="Republica"/>
              </a:rPr>
              <a:t>Izpiti</a:t>
            </a:r>
            <a:r>
              <a:rPr lang="sl-SI" sz="2400" dirty="0">
                <a:solidFill>
                  <a:srgbClr val="034EA2"/>
                </a:solidFill>
                <a:latin typeface="Republica"/>
              </a:rPr>
              <a:t> </a:t>
            </a:r>
            <a:r>
              <a:rPr lang="sl-SI" sz="2400" dirty="0">
                <a:latin typeface="Republica"/>
              </a:rPr>
              <a:t>za udeležence, ki v okviru operacij uspešno opravijo programe: Slovenščina kot drugi in tuji jezik, programe priprav na opravljanje izpitov iz slovenskega in tujih jezikov ter programe priprav na strokovna izpita iz upravnega postopka, se lahko sofinancira tudi stroške za enkratno opravljanje: </a:t>
            </a:r>
            <a:endParaRPr lang="nn-NO" sz="2400" dirty="0">
              <a:latin typeface="Republica"/>
            </a:endParaRPr>
          </a:p>
        </p:txBody>
      </p:sp>
      <p:sp>
        <p:nvSpPr>
          <p:cNvPr id="2" name="PoljeZBesedilom 1">
            <a:extLst>
              <a:ext uri="{FF2B5EF4-FFF2-40B4-BE49-F238E27FC236}">
                <a16:creationId xmlns:a16="http://schemas.microsoft.com/office/drawing/2014/main" id="{757C4D78-B9E5-EB38-3648-5496DB0D25AA}"/>
              </a:ext>
            </a:extLst>
          </p:cNvPr>
          <p:cNvSpPr txBox="1"/>
          <p:nvPr/>
        </p:nvSpPr>
        <p:spPr>
          <a:xfrm>
            <a:off x="671224" y="2849641"/>
            <a:ext cx="10376965" cy="2308324"/>
          </a:xfrm>
          <a:prstGeom prst="rect">
            <a:avLst/>
          </a:prstGeom>
          <a:noFill/>
        </p:spPr>
        <p:txBody>
          <a:bodyPr wrap="square" rtlCol="0">
            <a:spAutoFit/>
          </a:bodyPr>
          <a:lstStyle/>
          <a:p>
            <a:pPr marL="342900" indent="-342900" algn="just">
              <a:buFont typeface="Arial" panose="020B0604020202020204" pitchFamily="34" charset="0"/>
              <a:buChar char="•"/>
            </a:pPr>
            <a:r>
              <a:rPr lang="sl-SI" sz="2400" dirty="0">
                <a:latin typeface="Repubilca"/>
              </a:rPr>
              <a:t>Slovenščina kot drugi in tuji jezik na vstopni ravni,</a:t>
            </a:r>
          </a:p>
          <a:p>
            <a:pPr marL="342900" indent="-342900" algn="just">
              <a:buFont typeface="Arial" panose="020B0604020202020204" pitchFamily="34" charset="0"/>
              <a:buChar char="•"/>
            </a:pPr>
            <a:r>
              <a:rPr lang="sl-SI" sz="2400" dirty="0">
                <a:latin typeface="Repubilca"/>
              </a:rPr>
              <a:t>Slovenščina kot drugi in tuji jezik na osnovni ravni,</a:t>
            </a:r>
          </a:p>
          <a:p>
            <a:pPr marL="342900" indent="-342900" algn="just">
              <a:buFont typeface="Arial" panose="020B0604020202020204" pitchFamily="34" charset="0"/>
              <a:buChar char="•"/>
            </a:pPr>
            <a:r>
              <a:rPr lang="sl-SI" sz="2400" dirty="0">
                <a:latin typeface="Repubilca"/>
              </a:rPr>
              <a:t>Slovenščina kot drugi in tuji jezik na višji ravni,</a:t>
            </a:r>
          </a:p>
          <a:p>
            <a:pPr marL="342900" indent="-342900" algn="just">
              <a:buFont typeface="Arial" panose="020B0604020202020204" pitchFamily="34" charset="0"/>
              <a:buChar char="•"/>
            </a:pPr>
            <a:r>
              <a:rPr lang="sl-SI" sz="2400" dirty="0">
                <a:latin typeface="Repubilca"/>
              </a:rPr>
              <a:t>Slovenščina kot drugi in tuji jezik na ravni odličnosti,</a:t>
            </a:r>
          </a:p>
          <a:p>
            <a:pPr marL="342900" indent="-342900" algn="just">
              <a:buFont typeface="Arial" panose="020B0604020202020204" pitchFamily="34" charset="0"/>
              <a:buChar char="•"/>
            </a:pPr>
            <a:r>
              <a:rPr lang="sl-SI" sz="2400" dirty="0">
                <a:latin typeface="Repubilca"/>
              </a:rPr>
              <a:t>Izpiti iz tujega jezika za odrasle,</a:t>
            </a:r>
          </a:p>
          <a:p>
            <a:pPr marL="342900" indent="-342900" algn="just">
              <a:buFont typeface="Arial" panose="020B0604020202020204" pitchFamily="34" charset="0"/>
              <a:buChar char="•"/>
            </a:pPr>
            <a:r>
              <a:rPr lang="sl-SI" sz="2400" dirty="0">
                <a:latin typeface="Repubilca"/>
              </a:rPr>
              <a:t>Strokovna izpita iz upravnega postopka.</a:t>
            </a:r>
          </a:p>
        </p:txBody>
      </p:sp>
    </p:spTree>
    <p:extLst>
      <p:ext uri="{BB962C8B-B14F-4D97-AF65-F5344CB8AC3E}">
        <p14:creationId xmlns:p14="http://schemas.microsoft.com/office/powerpoint/2010/main" val="7385870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Slika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8389" y="446687"/>
            <a:ext cx="3852909" cy="808321"/>
          </a:xfrm>
          <a:prstGeom prst="rect">
            <a:avLst/>
          </a:prstGeom>
        </p:spPr>
      </p:pic>
      <p:pic>
        <p:nvPicPr>
          <p:cNvPr id="1028" name="Picture 4" descr="Logo image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479418"/>
            <a:ext cx="1504335" cy="739420"/>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Kolenski povezovalnik 14"/>
          <p:cNvCxnSpPr>
            <a:cxnSpLocks/>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 name="PoljeZBesedilom 2">
            <a:extLst>
              <a:ext uri="{FF2B5EF4-FFF2-40B4-BE49-F238E27FC236}">
                <a16:creationId xmlns:a16="http://schemas.microsoft.com/office/drawing/2014/main" id="{6492C7EF-9046-BCFE-F42B-2B46E9A3FAC6}"/>
              </a:ext>
            </a:extLst>
          </p:cNvPr>
          <p:cNvSpPr txBox="1"/>
          <p:nvPr/>
        </p:nvSpPr>
        <p:spPr>
          <a:xfrm>
            <a:off x="671224" y="2941974"/>
            <a:ext cx="184731" cy="369332"/>
          </a:xfrm>
          <a:prstGeom prst="rect">
            <a:avLst/>
          </a:prstGeom>
          <a:noFill/>
        </p:spPr>
        <p:txBody>
          <a:bodyPr wrap="none" rtlCol="0">
            <a:spAutoFit/>
          </a:bodyPr>
          <a:lstStyle/>
          <a:p>
            <a:endParaRPr lang="sl-SI" dirty="0"/>
          </a:p>
        </p:txBody>
      </p:sp>
      <p:sp>
        <p:nvSpPr>
          <p:cNvPr id="5" name="PoljeZBesedilom 4">
            <a:extLst>
              <a:ext uri="{FF2B5EF4-FFF2-40B4-BE49-F238E27FC236}">
                <a16:creationId xmlns:a16="http://schemas.microsoft.com/office/drawing/2014/main" id="{63D10BFF-E467-1943-684A-37D8983C06A4}"/>
              </a:ext>
            </a:extLst>
          </p:cNvPr>
          <p:cNvSpPr txBox="1"/>
          <p:nvPr/>
        </p:nvSpPr>
        <p:spPr>
          <a:xfrm>
            <a:off x="955695" y="2218157"/>
            <a:ext cx="7085126" cy="2554545"/>
          </a:xfrm>
          <a:prstGeom prst="rect">
            <a:avLst/>
          </a:prstGeom>
          <a:noFill/>
        </p:spPr>
        <p:txBody>
          <a:bodyPr wrap="square" rtlCol="0">
            <a:spAutoFit/>
          </a:bodyPr>
          <a:lstStyle/>
          <a:p>
            <a:pPr marL="342900" indent="-342900">
              <a:buFont typeface="Arial" panose="020B0604020202020204" pitchFamily="34" charset="0"/>
              <a:buChar char="•"/>
            </a:pPr>
            <a:r>
              <a:rPr lang="sl-SI" sz="2000" b="1" dirty="0">
                <a:latin typeface="Republica"/>
              </a:rPr>
              <a:t>Odrasli (2. in 8. člen ZIO-1)</a:t>
            </a:r>
          </a:p>
          <a:p>
            <a:pPr marL="342900" indent="-342900">
              <a:buFont typeface="Arial" panose="020B0604020202020204" pitchFamily="34" charset="0"/>
              <a:buChar char="•"/>
            </a:pPr>
            <a:endParaRPr lang="sl-SI" sz="2000" dirty="0">
              <a:latin typeface="Republica"/>
            </a:endParaRPr>
          </a:p>
          <a:p>
            <a:pPr marL="342900" indent="-342900">
              <a:buFont typeface="Arial" panose="020B0604020202020204" pitchFamily="34" charset="0"/>
              <a:buChar char="•"/>
            </a:pPr>
            <a:r>
              <a:rPr lang="sl-SI" sz="2000" b="1" dirty="0">
                <a:latin typeface="Republica"/>
              </a:rPr>
              <a:t>Ranljive skupine</a:t>
            </a:r>
          </a:p>
          <a:p>
            <a:pPr marL="800100" lvl="1" indent="-342900">
              <a:buFont typeface="Courier New" panose="02070309020205020404" pitchFamily="49" charset="0"/>
              <a:buChar char="o"/>
            </a:pPr>
            <a:r>
              <a:rPr lang="sl-SI" sz="2000" dirty="0">
                <a:latin typeface="Republica"/>
              </a:rPr>
              <a:t>nižje izobraženi (srednješolsko izobraževanje -  ISCED 3 ali manj), </a:t>
            </a:r>
          </a:p>
          <a:p>
            <a:pPr marL="800100" lvl="1" indent="-342900">
              <a:buFont typeface="Courier New" panose="02070309020205020404" pitchFamily="49" charset="0"/>
              <a:buChar char="o"/>
            </a:pPr>
            <a:r>
              <a:rPr lang="sl-SI" sz="2000" dirty="0">
                <a:latin typeface="Republica"/>
              </a:rPr>
              <a:t>aktivni, ki so stari 55 let ali več,</a:t>
            </a:r>
          </a:p>
          <a:p>
            <a:pPr marL="800100" lvl="1" indent="-342900">
              <a:buFont typeface="Courier New" panose="02070309020205020404" pitchFamily="49" charset="0"/>
              <a:buChar char="o"/>
            </a:pPr>
            <a:r>
              <a:rPr lang="sl-SI" sz="2000" dirty="0">
                <a:latin typeface="Republica"/>
              </a:rPr>
              <a:t>tujci,</a:t>
            </a:r>
          </a:p>
          <a:p>
            <a:pPr marL="800100" lvl="1" indent="-342900">
              <a:buFont typeface="Courier New" panose="02070309020205020404" pitchFamily="49" charset="0"/>
              <a:buChar char="o"/>
            </a:pPr>
            <a:r>
              <a:rPr lang="sl-SI" sz="2000" dirty="0">
                <a:latin typeface="Republica"/>
              </a:rPr>
              <a:t>zaprte osebe v zavodih za prestajanje kazni zapora.</a:t>
            </a:r>
          </a:p>
        </p:txBody>
      </p:sp>
      <p:sp>
        <p:nvSpPr>
          <p:cNvPr id="8" name="Puščica: desno 7">
            <a:extLst>
              <a:ext uri="{FF2B5EF4-FFF2-40B4-BE49-F238E27FC236}">
                <a16:creationId xmlns:a16="http://schemas.microsoft.com/office/drawing/2014/main" id="{B93F5655-516B-3FA3-F0C4-F7305219625A}"/>
              </a:ext>
            </a:extLst>
          </p:cNvPr>
          <p:cNvSpPr/>
          <p:nvPr/>
        </p:nvSpPr>
        <p:spPr>
          <a:xfrm>
            <a:off x="8040821" y="3393743"/>
            <a:ext cx="617568" cy="3406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9" name="Elipsa 8">
            <a:extLst>
              <a:ext uri="{FF2B5EF4-FFF2-40B4-BE49-F238E27FC236}">
                <a16:creationId xmlns:a16="http://schemas.microsoft.com/office/drawing/2014/main" id="{D3C7B258-97F5-4F2A-6390-ABFADC3C2D46}"/>
              </a:ext>
            </a:extLst>
          </p:cNvPr>
          <p:cNvSpPr/>
          <p:nvPr/>
        </p:nvSpPr>
        <p:spPr>
          <a:xfrm>
            <a:off x="8801837" y="3144356"/>
            <a:ext cx="1946788" cy="8394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dirty="0"/>
              <a:t>60 % od vseh  udeležencev</a:t>
            </a:r>
          </a:p>
        </p:txBody>
      </p:sp>
      <p:sp>
        <p:nvSpPr>
          <p:cNvPr id="6" name="Naslov 5">
            <a:extLst>
              <a:ext uri="{FF2B5EF4-FFF2-40B4-BE49-F238E27FC236}">
                <a16:creationId xmlns:a16="http://schemas.microsoft.com/office/drawing/2014/main" id="{FF27E922-ED10-1307-D980-A622E81AF744}"/>
              </a:ext>
            </a:extLst>
          </p:cNvPr>
          <p:cNvSpPr>
            <a:spLocks noGrp="1"/>
          </p:cNvSpPr>
          <p:nvPr>
            <p:ph type="title"/>
          </p:nvPr>
        </p:nvSpPr>
        <p:spPr>
          <a:xfrm>
            <a:off x="838200" y="1377808"/>
            <a:ext cx="10515600" cy="839463"/>
          </a:xfrm>
        </p:spPr>
        <p:txBody>
          <a:bodyPr>
            <a:noAutofit/>
          </a:bodyPr>
          <a:lstStyle/>
          <a:p>
            <a:r>
              <a:rPr lang="sl-SI" sz="2400" b="1" dirty="0">
                <a:solidFill>
                  <a:srgbClr val="034EA2"/>
                </a:solidFill>
                <a:effectLst>
                  <a:outerShdw blurRad="38100" dist="38100" dir="2700000" algn="tl">
                    <a:srgbClr val="000000">
                      <a:alpha val="43137"/>
                    </a:srgbClr>
                  </a:outerShdw>
                </a:effectLst>
                <a:latin typeface="Republika" panose="02000506040000020004" pitchFamily="2" charset="-18"/>
              </a:rPr>
              <a:t>Ciljna skupina</a:t>
            </a:r>
            <a:endParaRPr lang="sl-SI" sz="2400" b="1" dirty="0">
              <a:latin typeface="Repubilca"/>
            </a:endParaRPr>
          </a:p>
        </p:txBody>
      </p:sp>
    </p:spTree>
    <p:extLst>
      <p:ext uri="{BB962C8B-B14F-4D97-AF65-F5344CB8AC3E}">
        <p14:creationId xmlns:p14="http://schemas.microsoft.com/office/powerpoint/2010/main" val="4169033313"/>
      </p:ext>
    </p:extLst>
  </p:cSld>
  <p:clrMapOvr>
    <a:masterClrMapping/>
  </p:clrMapOvr>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4230</TotalTime>
  <Words>6597</Words>
  <Application>Microsoft Office PowerPoint</Application>
  <PresentationFormat>Širokozaslonsko</PresentationFormat>
  <Paragraphs>1407</Paragraphs>
  <Slides>45</Slides>
  <Notes>1</Notes>
  <HiddenSlides>0</HiddenSlides>
  <MMClips>0</MMClips>
  <ScaleCrop>false</ScaleCrop>
  <HeadingPairs>
    <vt:vector size="6" baseType="variant">
      <vt:variant>
        <vt:lpstr>Uporabljene pisave</vt:lpstr>
      </vt:variant>
      <vt:variant>
        <vt:i4>13</vt:i4>
      </vt:variant>
      <vt:variant>
        <vt:lpstr>Tema</vt:lpstr>
      </vt:variant>
      <vt:variant>
        <vt:i4>1</vt:i4>
      </vt:variant>
      <vt:variant>
        <vt:lpstr>Naslovi diapozitivov</vt:lpstr>
      </vt:variant>
      <vt:variant>
        <vt:i4>45</vt:i4>
      </vt:variant>
    </vt:vector>
  </HeadingPairs>
  <TitlesOfParts>
    <vt:vector size="59" baseType="lpstr">
      <vt:lpstr>Arial</vt:lpstr>
      <vt:lpstr>Ariel </vt:lpstr>
      <vt:lpstr>Calibri</vt:lpstr>
      <vt:lpstr>Calibri  (Naslovi)</vt:lpstr>
      <vt:lpstr>Calibri Light</vt:lpstr>
      <vt:lpstr>Courier New</vt:lpstr>
      <vt:lpstr>Repubilca</vt:lpstr>
      <vt:lpstr>Republica</vt:lpstr>
      <vt:lpstr>Republica </vt:lpstr>
      <vt:lpstr>Republika</vt:lpstr>
      <vt:lpstr>Republika </vt:lpstr>
      <vt:lpstr>Symbol</vt:lpstr>
      <vt:lpstr>Times New Roman</vt:lpstr>
      <vt:lpstr>Officeova tema</vt:lpstr>
      <vt:lpstr>JAVNI RAZPIS  »TEMELJNE KOMPETENCE 2023-2029«  (krajši naslov javnega razpisa: Kompetence 2023-2029) Uradni list RS, št. 106/2023 dne 13. 10. 2023  INFORMATIVNI DAN ZA POTENCIALNE UPRAVIČENCE Portorož, 17. 10. 2023   </vt:lpstr>
      <vt:lpstr>JAVNI RAZPIS TEMELJNE KOMPETENCE 2023 - 2029</vt:lpstr>
      <vt:lpstr>PowerPointova predstavitev</vt:lpstr>
      <vt:lpstr>PowerPointova predstavitev</vt:lpstr>
      <vt:lpstr>Sofinancirali se bodo naslednji programi: </vt:lpstr>
      <vt:lpstr>PowerPointova predstavitev</vt:lpstr>
      <vt:lpstr>PowerPointova predstavitev</vt:lpstr>
      <vt:lpstr>PowerPointova predstavitev</vt:lpstr>
      <vt:lpstr>Ciljna skupina</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 Razpoložljiva sredstva javnega razpisa Kompetence 2023-2029:  do 37.000.000,00 EUR </vt:lpstr>
      <vt:lpstr>PowerPointova predstavitev</vt:lpstr>
      <vt:lpstr>PowerPointova predstavitev</vt:lpstr>
      <vt:lpstr>PowerPointova predstavitev</vt:lpstr>
      <vt:lpstr>UPRAVIČENI STROŠKI</vt:lpstr>
      <vt:lpstr>UPRAVIČENI STROŠKI</vt:lpstr>
      <vt:lpstr>UPRAVIČENI STROŠKI ZA POSLOVODEČEGA PARTNERJA V KONZROCIJU</vt:lpstr>
      <vt:lpstr>PowerPointova predstavitev</vt:lpstr>
      <vt:lpstr>PowerPointova predstavitev</vt:lpstr>
      <vt:lpstr>PowerPointova predstavitev</vt:lpstr>
      <vt:lpstr> UPRAVIČENI STROŠKI ZA POSLOVODEČEGA PARTNERJA V KONZROCIJU</vt:lpstr>
      <vt:lpstr>    UPRAVIČENI STROŠKI ZA VSE KONZORCIJSKE PARTNERJE, VKLJUČNO S POSLOVODEČIM PARTNERJEM V KONZROCIJU</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vector>
  </TitlesOfParts>
  <Company>MJU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 EVROPSKE KOHEZIJSKE POLITIKE V SLOVENIJI ZA OBDOBJE 2021-2027</dc:title>
  <dc:creator>koperckal</dc:creator>
  <cp:lastModifiedBy>Slađana Zemljak</cp:lastModifiedBy>
  <cp:revision>147</cp:revision>
  <dcterms:created xsi:type="dcterms:W3CDTF">2023-01-31T12:21:54Z</dcterms:created>
  <dcterms:modified xsi:type="dcterms:W3CDTF">2023-10-19T08:59:56Z</dcterms:modified>
</cp:coreProperties>
</file>