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notesMasterIdLst>
    <p:notesMasterId r:id="rId33"/>
  </p:notesMasterIdLst>
  <p:sldIdLst>
    <p:sldId id="308" r:id="rId2"/>
    <p:sldId id="332" r:id="rId3"/>
    <p:sldId id="333" r:id="rId4"/>
    <p:sldId id="256" r:id="rId5"/>
    <p:sldId id="336" r:id="rId6"/>
    <p:sldId id="358" r:id="rId7"/>
    <p:sldId id="337" r:id="rId8"/>
    <p:sldId id="343" r:id="rId9"/>
    <p:sldId id="339" r:id="rId10"/>
    <p:sldId id="340" r:id="rId11"/>
    <p:sldId id="338" r:id="rId12"/>
    <p:sldId id="341" r:id="rId13"/>
    <p:sldId id="344" r:id="rId14"/>
    <p:sldId id="345" r:id="rId15"/>
    <p:sldId id="346" r:id="rId16"/>
    <p:sldId id="347" r:id="rId17"/>
    <p:sldId id="329" r:id="rId18"/>
    <p:sldId id="353" r:id="rId19"/>
    <p:sldId id="328" r:id="rId20"/>
    <p:sldId id="349" r:id="rId21"/>
    <p:sldId id="350" r:id="rId22"/>
    <p:sldId id="351" r:id="rId23"/>
    <p:sldId id="352" r:id="rId24"/>
    <p:sldId id="354" r:id="rId25"/>
    <p:sldId id="362" r:id="rId26"/>
    <p:sldId id="359" r:id="rId27"/>
    <p:sldId id="355" r:id="rId28"/>
    <p:sldId id="356" r:id="rId29"/>
    <p:sldId id="361" r:id="rId30"/>
    <p:sldId id="357" r:id="rId31"/>
    <p:sldId id="331" r:id="rId32"/>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EA2"/>
    <a:srgbClr val="E6F0F9"/>
    <a:srgbClr val="D7E7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rednji slog 2 – poudarek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rednji slog 2 – poudare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ematski slog 1 – poudare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rez sloga, brez mrež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5226" autoAdjust="0"/>
  </p:normalViewPr>
  <p:slideViewPr>
    <p:cSldViewPr snapToGrid="0">
      <p:cViewPr varScale="1">
        <p:scale>
          <a:sx n="108" d="100"/>
          <a:sy n="108" d="100"/>
        </p:scale>
        <p:origin x="600" y="114"/>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2">
            <a:lumMod val="60000"/>
            <a:lumOff val="40000"/>
            <a:alpha val="50000"/>
          </a:schemeClr>
        </a:solidFill>
      </dgm:spPr>
      <dgm:t>
        <a:bodyPr/>
        <a:lstStyle/>
        <a:p>
          <a:r>
            <a:rPr lang="sl-SI" sz="1800" b="0" i="1" dirty="0">
              <a:effectLst/>
            </a:rPr>
            <a:t>Sklop A</a:t>
          </a:r>
        </a:p>
      </dgm:t>
    </dgm:pt>
    <dgm:pt modelId="{6D7E248D-F544-4286-98A0-0E64E0B5A01C}" type="parTrans" cxnId="{C420A38D-5683-45A1-B2FE-8B05B47C6BDF}">
      <dgm:prSet/>
      <dgm:spPr/>
      <dgm:t>
        <a:bodyPr/>
        <a:lstStyle/>
        <a:p>
          <a:endParaRPr lang="sl-SI"/>
        </a:p>
      </dgm:t>
    </dgm:pt>
    <dgm:pt modelId="{5A1B96B5-2115-477B-ADAA-7D47E7571757}" type="sib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760D74B9-6D8E-46BE-A443-CDE0F094CA97}">
      <dgm:prSet/>
      <dgm:spPr>
        <a:solidFill>
          <a:schemeClr val="accent6">
            <a:lumMod val="60000"/>
            <a:lumOff val="40000"/>
            <a:alpha val="50000"/>
          </a:schemeClr>
        </a:solidFill>
      </dgm:spPr>
      <dgm:t>
        <a:bodyPr/>
        <a:lstStyle/>
        <a:p>
          <a:r>
            <a:rPr lang="sl-SI" b="0" i="1" dirty="0">
              <a:effectLst/>
            </a:rPr>
            <a:t>Sklop B</a:t>
          </a:r>
        </a:p>
      </dgm:t>
    </dgm:pt>
    <dgm:pt modelId="{E2E62509-8F61-448C-B5FF-F52B3FC61E97}" type="parTrans" cxnId="{8A983455-D7C7-49C5-8267-6C8ADE16527F}">
      <dgm:prSet/>
      <dgm:spPr/>
      <dgm:t>
        <a:bodyPr/>
        <a:lstStyle/>
        <a:p>
          <a:endParaRPr lang="sl-SI"/>
        </a:p>
      </dgm:t>
    </dgm:pt>
    <dgm:pt modelId="{AED78CF0-D146-4E3B-8A92-853538A49F83}" type="sibTrans" cxnId="{8A983455-D7C7-49C5-8267-6C8ADE16527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8C09B338-3E12-4421-A0D1-FDD53D648147}" type="pres">
      <dgm:prSet presAssocID="{760D74B9-6D8E-46BE-A443-CDE0F094CA97}" presName="circ1TxSh" presStyleLbl="vennNode1" presStyleIdx="0" presStyleCnt="1" custLinFactNeighborX="-36729" custLinFactNeighborY="8413"/>
      <dgm:spPr/>
    </dgm:pt>
  </dgm:ptLst>
  <dgm:cxnLst>
    <dgm:cxn modelId="{AA1C8746-28D9-4388-B635-413FBFC75F9B}" type="presOf" srcId="{760D74B9-6D8E-46BE-A443-CDE0F094CA97}" destId="{8C09B338-3E12-4421-A0D1-FDD53D648147}" srcOrd="0" destOrd="0" presId="urn:microsoft.com/office/officeart/2005/8/layout/venn1"/>
    <dgm:cxn modelId="{8A983455-D7C7-49C5-8267-6C8ADE16527F}" srcId="{018A8456-E88C-464C-9FBD-2430B38B9EAE}" destId="{760D74B9-6D8E-46BE-A443-CDE0F094CA97}" srcOrd="0" destOrd="0" parTransId="{E2E62509-8F61-448C-B5FF-F52B3FC61E97}" sibTransId="{AED78CF0-D146-4E3B-8A92-853538A49F83}"/>
    <dgm:cxn modelId="{5165F295-AF79-4C7E-88E2-ECBAA6A27101}" type="presOf" srcId="{018A8456-E88C-464C-9FBD-2430B38B9EAE}" destId="{531A8092-B032-414A-89B2-94FC1D1BE6CC}" srcOrd="0" destOrd="0" presId="urn:microsoft.com/office/officeart/2005/8/layout/venn1"/>
    <dgm:cxn modelId="{A20CF699-9121-4909-8BDB-1B393049C614}" type="presParOf" srcId="{531A8092-B032-414A-89B2-94FC1D1BE6CC}" destId="{8C09B338-3E12-4421-A0D1-FDD53D648147}"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7488B18-2BC8-4435-8170-8A0E0C57DD4E}" type="doc">
      <dgm:prSet loTypeId="urn:microsoft.com/office/officeart/2005/8/layout/lProcess3" loCatId="process" qsTypeId="urn:microsoft.com/office/officeart/2005/8/quickstyle/simple1" qsCatId="simple" csTypeId="urn:microsoft.com/office/officeart/2005/8/colors/accent5_1" csCatId="accent5" phldr="1"/>
      <dgm:spPr/>
      <dgm:t>
        <a:bodyPr/>
        <a:lstStyle/>
        <a:p>
          <a:endParaRPr lang="sl-SI"/>
        </a:p>
      </dgm:t>
    </dgm:pt>
    <dgm:pt modelId="{8C303950-C061-4703-A6DC-DF9C939054FB}">
      <dgm:prSet/>
      <dgm:spPr/>
      <dgm:t>
        <a:bodyPr/>
        <a:lstStyle/>
        <a:p>
          <a:r>
            <a:rPr lang="sl-SI" b="1" dirty="0"/>
            <a:t>Formalna popolnost vloge</a:t>
          </a:r>
          <a:endParaRPr lang="sl-SI" dirty="0"/>
        </a:p>
      </dgm:t>
    </dgm:pt>
    <dgm:pt modelId="{454C8D74-528C-40DC-95C6-BF416F33CB59}" type="parTrans" cxnId="{E37A1108-9C48-4B95-B9D4-BD3DFD6D2E85}">
      <dgm:prSet/>
      <dgm:spPr/>
      <dgm:t>
        <a:bodyPr/>
        <a:lstStyle/>
        <a:p>
          <a:endParaRPr lang="sl-SI"/>
        </a:p>
      </dgm:t>
    </dgm:pt>
    <dgm:pt modelId="{949E0A07-C597-4CEF-9FE6-F510CE4EC2C9}" type="sibTrans" cxnId="{E37A1108-9C48-4B95-B9D4-BD3DFD6D2E85}">
      <dgm:prSet/>
      <dgm:spPr/>
      <dgm:t>
        <a:bodyPr/>
        <a:lstStyle/>
        <a:p>
          <a:endParaRPr lang="sl-SI"/>
        </a:p>
      </dgm:t>
    </dgm:pt>
    <dgm:pt modelId="{5DC736C2-E35E-470B-B245-4DB0972D1D05}" type="pres">
      <dgm:prSet presAssocID="{77488B18-2BC8-4435-8170-8A0E0C57DD4E}" presName="Name0" presStyleCnt="0">
        <dgm:presLayoutVars>
          <dgm:chPref val="3"/>
          <dgm:dir/>
          <dgm:animLvl val="lvl"/>
          <dgm:resizeHandles/>
        </dgm:presLayoutVars>
      </dgm:prSet>
      <dgm:spPr/>
    </dgm:pt>
    <dgm:pt modelId="{6DD000B4-E5D1-47DB-BD7B-95E4297D2C6C}" type="pres">
      <dgm:prSet presAssocID="{8C303950-C061-4703-A6DC-DF9C939054FB}" presName="horFlow" presStyleCnt="0"/>
      <dgm:spPr/>
    </dgm:pt>
    <dgm:pt modelId="{1AE503E4-9BA3-4767-87C8-1DC212862333}" type="pres">
      <dgm:prSet presAssocID="{8C303950-C061-4703-A6DC-DF9C939054FB}" presName="bigChev" presStyleLbl="node1" presStyleIdx="0" presStyleCnt="1" custScaleX="126896"/>
      <dgm:spPr/>
    </dgm:pt>
  </dgm:ptLst>
  <dgm:cxnLst>
    <dgm:cxn modelId="{E37A1108-9C48-4B95-B9D4-BD3DFD6D2E85}" srcId="{77488B18-2BC8-4435-8170-8A0E0C57DD4E}" destId="{8C303950-C061-4703-A6DC-DF9C939054FB}" srcOrd="0" destOrd="0" parTransId="{454C8D74-528C-40DC-95C6-BF416F33CB59}" sibTransId="{949E0A07-C597-4CEF-9FE6-F510CE4EC2C9}"/>
    <dgm:cxn modelId="{2AE9486E-1B19-4BAF-A92F-A957913A314E}" type="presOf" srcId="{77488B18-2BC8-4435-8170-8A0E0C57DD4E}" destId="{5DC736C2-E35E-470B-B245-4DB0972D1D05}" srcOrd="0" destOrd="0" presId="urn:microsoft.com/office/officeart/2005/8/layout/lProcess3"/>
    <dgm:cxn modelId="{C6E880B4-44A1-4BD7-BF07-040A1910BE5F}" type="presOf" srcId="{8C303950-C061-4703-A6DC-DF9C939054FB}" destId="{1AE503E4-9BA3-4767-87C8-1DC212862333}" srcOrd="0" destOrd="0" presId="urn:microsoft.com/office/officeart/2005/8/layout/lProcess3"/>
    <dgm:cxn modelId="{403C0772-9DAA-4A7D-8B61-5508143C0295}" type="presParOf" srcId="{5DC736C2-E35E-470B-B245-4DB0972D1D05}" destId="{6DD000B4-E5D1-47DB-BD7B-95E4297D2C6C}" srcOrd="0" destOrd="0" presId="urn:microsoft.com/office/officeart/2005/8/layout/lProcess3"/>
    <dgm:cxn modelId="{862038D2-9352-44BC-B590-7595619E4DDD}" type="presParOf" srcId="{6DD000B4-E5D1-47DB-BD7B-95E4297D2C6C}" destId="{1AE503E4-9BA3-4767-87C8-1DC212862333}" srcOrd="0" destOrd="0" presId="urn:microsoft.com/office/officeart/2005/8/layout/lProcess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2">
            <a:lumMod val="60000"/>
            <a:lumOff val="40000"/>
            <a:alpha val="50000"/>
          </a:schemeClr>
        </a:solidFill>
      </dgm:spPr>
      <dgm:t>
        <a:bodyPr/>
        <a:lstStyle/>
        <a:p>
          <a:r>
            <a:rPr lang="sl-SI" sz="1800" b="0" i="1" dirty="0">
              <a:effectLst/>
            </a:rPr>
            <a:t>Sklop A</a:t>
          </a:r>
        </a:p>
      </dgm:t>
    </dgm:pt>
    <dgm:pt modelId="{6D7E248D-F544-4286-98A0-0E64E0B5A01C}" type="parTrans" cxnId="{C420A38D-5683-45A1-B2FE-8B05B47C6BDF}">
      <dgm:prSet/>
      <dgm:spPr/>
      <dgm:t>
        <a:bodyPr/>
        <a:lstStyle/>
        <a:p>
          <a:endParaRPr lang="sl-SI"/>
        </a:p>
      </dgm:t>
    </dgm:pt>
    <dgm:pt modelId="{5A1B96B5-2115-477B-ADAA-7D47E7571757}" type="sib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2">
            <a:lumMod val="60000"/>
            <a:lumOff val="40000"/>
            <a:alpha val="50000"/>
          </a:schemeClr>
        </a:solidFill>
      </dgm:spPr>
      <dgm:t>
        <a:bodyPr/>
        <a:lstStyle/>
        <a:p>
          <a:r>
            <a:rPr lang="sl-SI" sz="1800" b="0" i="1" dirty="0">
              <a:effectLst/>
            </a:rPr>
            <a:t>Sklop A</a:t>
          </a:r>
        </a:p>
      </dgm:t>
    </dgm:pt>
    <dgm:pt modelId="{6D7E248D-F544-4286-98A0-0E64E0B5A01C}" type="parTrans" cxnId="{C420A38D-5683-45A1-B2FE-8B05B47C6BDF}">
      <dgm:prSet/>
      <dgm:spPr/>
      <dgm:t>
        <a:bodyPr/>
        <a:lstStyle/>
        <a:p>
          <a:endParaRPr lang="sl-SI"/>
        </a:p>
      </dgm:t>
    </dgm:pt>
    <dgm:pt modelId="{5A1B96B5-2115-477B-ADAA-7D47E7571757}" type="sib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6">
            <a:lumMod val="60000"/>
            <a:lumOff val="40000"/>
            <a:alpha val="50000"/>
          </a:schemeClr>
        </a:solidFill>
      </dgm:spPr>
      <dgm:t>
        <a:bodyPr/>
        <a:lstStyle/>
        <a:p>
          <a:r>
            <a:rPr lang="sl-SI" sz="1800" b="0" i="1" dirty="0">
              <a:effectLst/>
            </a:rPr>
            <a:t>Sklop B</a:t>
          </a:r>
        </a:p>
      </dgm:t>
    </dgm:pt>
    <dgm:pt modelId="{6D7E248D-F544-4286-98A0-0E64E0B5A01C}" type="parTrans" cxnId="{C420A38D-5683-45A1-B2FE-8B05B47C6BDF}">
      <dgm:prSet/>
      <dgm:spPr/>
      <dgm:t>
        <a:bodyPr/>
        <a:lstStyle/>
        <a:p>
          <a:endParaRPr lang="sl-SI"/>
        </a:p>
      </dgm:t>
    </dgm:pt>
    <dgm:pt modelId="{5A1B96B5-2115-477B-ADAA-7D47E7571757}" type="sib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6">
            <a:lumMod val="60000"/>
            <a:lumOff val="40000"/>
            <a:alpha val="50000"/>
          </a:schemeClr>
        </a:solidFill>
      </dgm:spPr>
      <dgm:t>
        <a:bodyPr/>
        <a:lstStyle/>
        <a:p>
          <a:r>
            <a:rPr lang="sl-SI" sz="1800" b="0" i="1" dirty="0">
              <a:effectLst/>
            </a:rPr>
            <a:t>Sklop B</a:t>
          </a:r>
        </a:p>
      </dgm:t>
    </dgm:pt>
    <dgm:pt modelId="{6D7E248D-F544-4286-98A0-0E64E0B5A01C}" type="parTrans" cxnId="{C420A38D-5683-45A1-B2FE-8B05B47C6BDF}">
      <dgm:prSet/>
      <dgm:spPr/>
      <dgm:t>
        <a:bodyPr/>
        <a:lstStyle/>
        <a:p>
          <a:endParaRPr lang="sl-SI"/>
        </a:p>
      </dgm:t>
    </dgm:pt>
    <dgm:pt modelId="{5A1B96B5-2115-477B-ADAA-7D47E7571757}" type="sib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6">
            <a:lumMod val="60000"/>
            <a:lumOff val="40000"/>
            <a:alpha val="50000"/>
          </a:schemeClr>
        </a:solidFill>
      </dgm:spPr>
      <dgm:t>
        <a:bodyPr/>
        <a:lstStyle/>
        <a:p>
          <a:r>
            <a:rPr lang="sl-SI" sz="1800" b="0" i="1" dirty="0">
              <a:effectLst/>
            </a:rPr>
            <a:t>Sklop B</a:t>
          </a:r>
        </a:p>
      </dgm:t>
    </dgm:pt>
    <dgm:pt modelId="{6D7E248D-F544-4286-98A0-0E64E0B5A01C}" type="parTrans" cxnId="{C420A38D-5683-45A1-B2FE-8B05B47C6BDF}">
      <dgm:prSet/>
      <dgm:spPr/>
      <dgm:t>
        <a:bodyPr/>
        <a:lstStyle/>
        <a:p>
          <a:endParaRPr lang="sl-SI"/>
        </a:p>
      </dgm:t>
    </dgm:pt>
    <dgm:pt modelId="{5A1B96B5-2115-477B-ADAA-7D47E7571757}" type="sib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2">
            <a:lumMod val="60000"/>
            <a:lumOff val="40000"/>
            <a:alpha val="50000"/>
          </a:schemeClr>
        </a:solidFill>
      </dgm:spPr>
      <dgm:t>
        <a:bodyPr/>
        <a:lstStyle/>
        <a:p>
          <a:r>
            <a:rPr lang="sl-SI" sz="1800" b="0" i="1" dirty="0">
              <a:effectLst/>
            </a:rPr>
            <a:t>Sklop A</a:t>
          </a:r>
        </a:p>
      </dgm:t>
    </dgm:pt>
    <dgm:pt modelId="{6D7E248D-F544-4286-98A0-0E64E0B5A01C}" type="parTrans" cxnId="{C420A38D-5683-45A1-B2FE-8B05B47C6BDF}">
      <dgm:prSet/>
      <dgm:spPr/>
      <dgm:t>
        <a:bodyPr/>
        <a:lstStyle/>
        <a:p>
          <a:endParaRPr lang="sl-SI"/>
        </a:p>
      </dgm:t>
    </dgm:pt>
    <dgm:pt modelId="{5A1B96B5-2115-477B-ADAA-7D47E7571757}" type="sib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1BF3CB1C-DB9B-4E3F-9C3B-0926119D6EFF}">
      <dgm:prSet custT="1"/>
      <dgm:spPr>
        <a:solidFill>
          <a:schemeClr val="accent2">
            <a:lumMod val="60000"/>
            <a:lumOff val="40000"/>
            <a:alpha val="50000"/>
          </a:schemeClr>
        </a:solidFill>
      </dgm:spPr>
      <dgm:t>
        <a:bodyPr/>
        <a:lstStyle/>
        <a:p>
          <a:r>
            <a:rPr lang="sl-SI" sz="1800" b="0" i="1" dirty="0">
              <a:effectLst/>
            </a:rPr>
            <a:t>Sklop A</a:t>
          </a:r>
        </a:p>
      </dgm:t>
    </dgm:pt>
    <dgm:pt modelId="{5A1B96B5-2115-477B-ADAA-7D47E7571757}" type="sibTrans" cxnId="{C420A38D-5683-45A1-B2FE-8B05B47C6BDF}">
      <dgm:prSet/>
      <dgm:spPr/>
      <dgm:t>
        <a:bodyPr/>
        <a:lstStyle/>
        <a:p>
          <a:endParaRPr lang="sl-SI"/>
        </a:p>
      </dgm:t>
    </dgm:pt>
    <dgm:pt modelId="{6D7E248D-F544-4286-98A0-0E64E0B5A01C}" type="parTrans" cxnId="{C420A38D-5683-45A1-B2FE-8B05B47C6BD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46936F59-4A91-4E4A-B42A-D48AF735733B}" type="pres">
      <dgm:prSet presAssocID="{1BF3CB1C-DB9B-4E3F-9C3B-0926119D6EFF}" presName="circ1TxSh" presStyleLbl="vennNode1" presStyleIdx="0" presStyleCnt="1" custLinFactNeighborX="-36729" custLinFactNeighborY="8413"/>
      <dgm:spPr/>
    </dgm:pt>
  </dgm:ptLst>
  <dgm:cxnLst>
    <dgm:cxn modelId="{C420A38D-5683-45A1-B2FE-8B05B47C6BDF}" srcId="{018A8456-E88C-464C-9FBD-2430B38B9EAE}" destId="{1BF3CB1C-DB9B-4E3F-9C3B-0926119D6EFF}" srcOrd="0" destOrd="0" parTransId="{6D7E248D-F544-4286-98A0-0E64E0B5A01C}" sibTransId="{5A1B96B5-2115-477B-ADAA-7D47E7571757}"/>
    <dgm:cxn modelId="{5165F295-AF79-4C7E-88E2-ECBAA6A27101}" type="presOf" srcId="{018A8456-E88C-464C-9FBD-2430B38B9EAE}" destId="{531A8092-B032-414A-89B2-94FC1D1BE6CC}" srcOrd="0" destOrd="0" presId="urn:microsoft.com/office/officeart/2005/8/layout/venn1"/>
    <dgm:cxn modelId="{6ABA4298-5713-4747-AA3F-7BA7BEA1AE4C}" type="presOf" srcId="{1BF3CB1C-DB9B-4E3F-9C3B-0926119D6EFF}" destId="{46936F59-4A91-4E4A-B42A-D48AF735733B}" srcOrd="0" destOrd="0" presId="urn:microsoft.com/office/officeart/2005/8/layout/venn1"/>
    <dgm:cxn modelId="{BB6C76AE-224C-44B3-A28A-2D80A0ABC85B}" type="presParOf" srcId="{531A8092-B032-414A-89B2-94FC1D1BE6CC}" destId="{46936F59-4A91-4E4A-B42A-D48AF735733B}"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18A8456-E88C-464C-9FBD-2430B38B9EAE}" type="doc">
      <dgm:prSet loTypeId="urn:microsoft.com/office/officeart/2005/8/layout/venn1" loCatId="relationship" qsTypeId="urn:microsoft.com/office/officeart/2005/8/quickstyle/simple2" qsCatId="simple" csTypeId="urn:microsoft.com/office/officeart/2005/8/colors/colorful3" csCatId="colorful" phldr="1"/>
      <dgm:spPr/>
      <dgm:t>
        <a:bodyPr/>
        <a:lstStyle/>
        <a:p>
          <a:endParaRPr lang="sl-SI"/>
        </a:p>
      </dgm:t>
    </dgm:pt>
    <dgm:pt modelId="{760D74B9-6D8E-46BE-A443-CDE0F094CA97}">
      <dgm:prSet/>
      <dgm:spPr>
        <a:solidFill>
          <a:schemeClr val="accent6">
            <a:lumMod val="60000"/>
            <a:lumOff val="40000"/>
            <a:alpha val="50000"/>
          </a:schemeClr>
        </a:solidFill>
      </dgm:spPr>
      <dgm:t>
        <a:bodyPr/>
        <a:lstStyle/>
        <a:p>
          <a:r>
            <a:rPr lang="sl-SI" b="0" i="1" dirty="0">
              <a:effectLst/>
            </a:rPr>
            <a:t>Sklop B</a:t>
          </a:r>
        </a:p>
      </dgm:t>
    </dgm:pt>
    <dgm:pt modelId="{E2E62509-8F61-448C-B5FF-F52B3FC61E97}" type="parTrans" cxnId="{8A983455-D7C7-49C5-8267-6C8ADE16527F}">
      <dgm:prSet/>
      <dgm:spPr/>
      <dgm:t>
        <a:bodyPr/>
        <a:lstStyle/>
        <a:p>
          <a:endParaRPr lang="sl-SI"/>
        </a:p>
      </dgm:t>
    </dgm:pt>
    <dgm:pt modelId="{AED78CF0-D146-4E3B-8A92-853538A49F83}" type="sibTrans" cxnId="{8A983455-D7C7-49C5-8267-6C8ADE16527F}">
      <dgm:prSet/>
      <dgm:spPr/>
      <dgm:t>
        <a:bodyPr/>
        <a:lstStyle/>
        <a:p>
          <a:endParaRPr lang="sl-SI"/>
        </a:p>
      </dgm:t>
    </dgm:pt>
    <dgm:pt modelId="{531A8092-B032-414A-89B2-94FC1D1BE6CC}" type="pres">
      <dgm:prSet presAssocID="{018A8456-E88C-464C-9FBD-2430B38B9EAE}" presName="compositeShape" presStyleCnt="0">
        <dgm:presLayoutVars>
          <dgm:chMax val="7"/>
          <dgm:dir/>
          <dgm:resizeHandles val="exact"/>
        </dgm:presLayoutVars>
      </dgm:prSet>
      <dgm:spPr/>
    </dgm:pt>
    <dgm:pt modelId="{8C09B338-3E12-4421-A0D1-FDD53D648147}" type="pres">
      <dgm:prSet presAssocID="{760D74B9-6D8E-46BE-A443-CDE0F094CA97}" presName="circ1TxSh" presStyleLbl="vennNode1" presStyleIdx="0" presStyleCnt="1" custLinFactNeighborX="-36729" custLinFactNeighborY="8413"/>
      <dgm:spPr/>
    </dgm:pt>
  </dgm:ptLst>
  <dgm:cxnLst>
    <dgm:cxn modelId="{AA1C8746-28D9-4388-B635-413FBFC75F9B}" type="presOf" srcId="{760D74B9-6D8E-46BE-A443-CDE0F094CA97}" destId="{8C09B338-3E12-4421-A0D1-FDD53D648147}" srcOrd="0" destOrd="0" presId="urn:microsoft.com/office/officeart/2005/8/layout/venn1"/>
    <dgm:cxn modelId="{8A983455-D7C7-49C5-8267-6C8ADE16527F}" srcId="{018A8456-E88C-464C-9FBD-2430B38B9EAE}" destId="{760D74B9-6D8E-46BE-A443-CDE0F094CA97}" srcOrd="0" destOrd="0" parTransId="{E2E62509-8F61-448C-B5FF-F52B3FC61E97}" sibTransId="{AED78CF0-D146-4E3B-8A92-853538A49F83}"/>
    <dgm:cxn modelId="{5165F295-AF79-4C7E-88E2-ECBAA6A27101}" type="presOf" srcId="{018A8456-E88C-464C-9FBD-2430B38B9EAE}" destId="{531A8092-B032-414A-89B2-94FC1D1BE6CC}" srcOrd="0" destOrd="0" presId="urn:microsoft.com/office/officeart/2005/8/layout/venn1"/>
    <dgm:cxn modelId="{A20CF699-9121-4909-8BDB-1B393049C614}" type="presParOf" srcId="{531A8092-B032-414A-89B2-94FC1D1BE6CC}" destId="{8C09B338-3E12-4421-A0D1-FDD53D648147}" srcOrd="0" destOrd="0" presId="urn:microsoft.com/office/officeart/2005/8/layout/ven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2">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dsp:txBody>
      <dsp:txXfrm>
        <a:off x="112346" y="112346"/>
        <a:ext cx="542454" cy="5424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9B338-3E12-4421-A0D1-FDD53D648147}">
      <dsp:nvSpPr>
        <dsp:cNvPr id="0" name=""/>
        <dsp:cNvSpPr/>
      </dsp:nvSpPr>
      <dsp:spPr>
        <a:xfrm>
          <a:off x="0" y="0"/>
          <a:ext cx="767146" cy="767146"/>
        </a:xfrm>
        <a:prstGeom prst="ellipse">
          <a:avLst/>
        </a:prstGeom>
        <a:solidFill>
          <a:schemeClr val="accent6">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sl-SI" sz="1900" b="0" i="1" kern="1200" dirty="0">
              <a:effectLst/>
            </a:rPr>
            <a:t>Sklop B</a:t>
          </a:r>
        </a:p>
      </dsp:txBody>
      <dsp:txXfrm>
        <a:off x="112346" y="112346"/>
        <a:ext cx="542454" cy="54245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E503E4-9BA3-4767-87C8-1DC212862333}">
      <dsp:nvSpPr>
        <dsp:cNvPr id="0" name=""/>
        <dsp:cNvSpPr/>
      </dsp:nvSpPr>
      <dsp:spPr>
        <a:xfrm>
          <a:off x="1545901" y="418"/>
          <a:ext cx="1948929" cy="614339"/>
        </a:xfrm>
        <a:prstGeom prst="chevron">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sl-SI" sz="1500" b="1" kern="1200" dirty="0"/>
            <a:t>Formalna popolnost vloge</a:t>
          </a:r>
          <a:endParaRPr lang="sl-SI" sz="1500" kern="1200" dirty="0"/>
        </a:p>
      </dsp:txBody>
      <dsp:txXfrm>
        <a:off x="1853071" y="418"/>
        <a:ext cx="1334590" cy="6143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2">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dsp:txBody>
      <dsp:txXfrm>
        <a:off x="112346" y="112346"/>
        <a:ext cx="542454" cy="5424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2">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dsp:txBody>
      <dsp:txXfrm>
        <a:off x="112346" y="112346"/>
        <a:ext cx="542454" cy="5424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6">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B</a:t>
          </a:r>
        </a:p>
      </dsp:txBody>
      <dsp:txXfrm>
        <a:off x="112346" y="112346"/>
        <a:ext cx="542454" cy="5424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6">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B</a:t>
          </a:r>
        </a:p>
      </dsp:txBody>
      <dsp:txXfrm>
        <a:off x="112346" y="112346"/>
        <a:ext cx="542454" cy="5424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6">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B</a:t>
          </a:r>
        </a:p>
      </dsp:txBody>
      <dsp:txXfrm>
        <a:off x="112346" y="112346"/>
        <a:ext cx="542454" cy="5424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2">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dsp:txBody>
      <dsp:txXfrm>
        <a:off x="112346" y="112346"/>
        <a:ext cx="542454" cy="5424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6F59-4A91-4E4A-B42A-D48AF735733B}">
      <dsp:nvSpPr>
        <dsp:cNvPr id="0" name=""/>
        <dsp:cNvSpPr/>
      </dsp:nvSpPr>
      <dsp:spPr>
        <a:xfrm>
          <a:off x="0" y="0"/>
          <a:ext cx="767146" cy="767146"/>
        </a:xfrm>
        <a:prstGeom prst="ellipse">
          <a:avLst/>
        </a:prstGeom>
        <a:solidFill>
          <a:schemeClr val="accent2">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dsp:txBody>
      <dsp:txXfrm>
        <a:off x="112346" y="112346"/>
        <a:ext cx="542454" cy="5424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9B338-3E12-4421-A0D1-FDD53D648147}">
      <dsp:nvSpPr>
        <dsp:cNvPr id="0" name=""/>
        <dsp:cNvSpPr/>
      </dsp:nvSpPr>
      <dsp:spPr>
        <a:xfrm>
          <a:off x="0" y="0"/>
          <a:ext cx="767146" cy="767146"/>
        </a:xfrm>
        <a:prstGeom prst="ellipse">
          <a:avLst/>
        </a:prstGeom>
        <a:solidFill>
          <a:schemeClr val="accent6">
            <a:lumMod val="60000"/>
            <a:lumOff val="40000"/>
            <a:alpha val="5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sl-SI" sz="1900" b="0" i="1" kern="1200" dirty="0">
              <a:effectLst/>
            </a:rPr>
            <a:t>Sklop B</a:t>
          </a:r>
        </a:p>
      </dsp:txBody>
      <dsp:txXfrm>
        <a:off x="112346" y="112346"/>
        <a:ext cx="542454" cy="54245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2EE8EF0-A827-4D44-A724-BE36BD07F07C}" type="datetimeFigureOut">
              <a:rPr lang="sl-SI" smtClean="0"/>
              <a:t>6. 09. 2024</a:t>
            </a:fld>
            <a:endParaRPr lang="sl-SI"/>
          </a:p>
        </p:txBody>
      </p:sp>
      <p:sp>
        <p:nvSpPr>
          <p:cNvPr id="4" name="Označba mesta stranske slik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48FB843-BC61-4E4E-99AA-CBDD70CD3CA1}" type="slidenum">
              <a:rPr lang="sl-SI" smtClean="0"/>
              <a:t>‹#›</a:t>
            </a:fld>
            <a:endParaRPr lang="sl-SI"/>
          </a:p>
        </p:txBody>
      </p:sp>
    </p:spTree>
    <p:extLst>
      <p:ext uri="{BB962C8B-B14F-4D97-AF65-F5344CB8AC3E}">
        <p14:creationId xmlns:p14="http://schemas.microsoft.com/office/powerpoint/2010/main" val="1056361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248FB843-BC61-4E4E-99AA-CBDD70CD3CA1}" type="slidenum">
              <a:rPr lang="sl-SI" smtClean="0"/>
              <a:t>5</a:t>
            </a:fld>
            <a:endParaRPr lang="sl-SI"/>
          </a:p>
        </p:txBody>
      </p:sp>
    </p:spTree>
    <p:extLst>
      <p:ext uri="{BB962C8B-B14F-4D97-AF65-F5344CB8AC3E}">
        <p14:creationId xmlns:p14="http://schemas.microsoft.com/office/powerpoint/2010/main" val="3477269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248FB843-BC61-4E4E-99AA-CBDD70CD3CA1}" type="slidenum">
              <a:rPr lang="sl-SI" smtClean="0"/>
              <a:t>6</a:t>
            </a:fld>
            <a:endParaRPr lang="sl-SI"/>
          </a:p>
        </p:txBody>
      </p:sp>
    </p:spTree>
    <p:extLst>
      <p:ext uri="{BB962C8B-B14F-4D97-AF65-F5344CB8AC3E}">
        <p14:creationId xmlns:p14="http://schemas.microsoft.com/office/powerpoint/2010/main" val="1970056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248FB843-BC61-4E4E-99AA-CBDD70CD3CA1}" type="slidenum">
              <a:rPr lang="sl-SI" smtClean="0"/>
              <a:t>17</a:t>
            </a:fld>
            <a:endParaRPr lang="sl-SI"/>
          </a:p>
        </p:txBody>
      </p:sp>
    </p:spTree>
    <p:extLst>
      <p:ext uri="{BB962C8B-B14F-4D97-AF65-F5344CB8AC3E}">
        <p14:creationId xmlns:p14="http://schemas.microsoft.com/office/powerpoint/2010/main" val="3081052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248FB843-BC61-4E4E-99AA-CBDD70CD3CA1}" type="slidenum">
              <a:rPr lang="sl-SI" smtClean="0"/>
              <a:t>19</a:t>
            </a:fld>
            <a:endParaRPr lang="sl-SI"/>
          </a:p>
        </p:txBody>
      </p:sp>
    </p:spTree>
    <p:extLst>
      <p:ext uri="{BB962C8B-B14F-4D97-AF65-F5344CB8AC3E}">
        <p14:creationId xmlns:p14="http://schemas.microsoft.com/office/powerpoint/2010/main" val="2239460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Označba mesta številke diapozitiva 3"/>
          <p:cNvSpPr>
            <a:spLocks noGrp="1"/>
          </p:cNvSpPr>
          <p:nvPr>
            <p:ph type="sldNum" sz="quarter" idx="5"/>
          </p:nvPr>
        </p:nvSpPr>
        <p:spPr/>
        <p:txBody>
          <a:bodyPr/>
          <a:lstStyle/>
          <a:p>
            <a:fld id="{248FB843-BC61-4E4E-99AA-CBDD70CD3CA1}" type="slidenum">
              <a:rPr lang="sl-SI" smtClean="0"/>
              <a:t>29</a:t>
            </a:fld>
            <a:endParaRPr lang="sl-SI"/>
          </a:p>
        </p:txBody>
      </p:sp>
    </p:spTree>
    <p:extLst>
      <p:ext uri="{BB962C8B-B14F-4D97-AF65-F5344CB8AC3E}">
        <p14:creationId xmlns:p14="http://schemas.microsoft.com/office/powerpoint/2010/main" val="568150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Označba mesta datuma 3"/>
          <p:cNvSpPr>
            <a:spLocks noGrp="1"/>
          </p:cNvSpPr>
          <p:nvPr>
            <p:ph type="dt" sz="half" idx="10"/>
          </p:nvPr>
        </p:nvSpPr>
        <p:spPr/>
        <p:txBody>
          <a:bodyPr/>
          <a:lstStyle/>
          <a:p>
            <a:fld id="{7D8F624B-3CC5-4AA4-AC20-F4E6F6FB4AEA}" type="datetimeFigureOut">
              <a:rPr lang="sl-SI" smtClean="0"/>
              <a:t>6. 09. 2024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84259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6. 09. 2024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3083505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6. 09. 2024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000139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7D8F624B-3CC5-4AA4-AC20-F4E6F6FB4AEA}" type="datetimeFigureOut">
              <a:rPr lang="sl-SI" smtClean="0"/>
              <a:t>6. 09. 2024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929001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7D8F624B-3CC5-4AA4-AC20-F4E6F6FB4AEA}" type="datetimeFigureOut">
              <a:rPr lang="sl-SI" smtClean="0"/>
              <a:t>6. 09. 2024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82920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7D8F624B-3CC5-4AA4-AC20-F4E6F6FB4AEA}" type="datetimeFigureOut">
              <a:rPr lang="sl-SI" smtClean="0"/>
              <a:t>6. 09. 2024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54487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7D8F624B-3CC5-4AA4-AC20-F4E6F6FB4AEA}" type="datetimeFigureOut">
              <a:rPr lang="sl-SI" smtClean="0"/>
              <a:t>6. 09. 2024</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429355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7D8F624B-3CC5-4AA4-AC20-F4E6F6FB4AEA}" type="datetimeFigureOut">
              <a:rPr lang="sl-SI" smtClean="0"/>
              <a:t>6. 09. 2024</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258097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D8F624B-3CC5-4AA4-AC20-F4E6F6FB4AEA}" type="datetimeFigureOut">
              <a:rPr lang="sl-SI" smtClean="0"/>
              <a:t>6. 09. 2024</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414417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D8F624B-3CC5-4AA4-AC20-F4E6F6FB4AEA}" type="datetimeFigureOut">
              <a:rPr lang="sl-SI" smtClean="0"/>
              <a:t>6. 09. 2024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306772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7D8F624B-3CC5-4AA4-AC20-F4E6F6FB4AEA}" type="datetimeFigureOut">
              <a:rPr lang="sl-SI" smtClean="0"/>
              <a:t>6. 09. 2024</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6FD4ED-B7D6-46A0-9B4D-96B6824C8EDB}" type="slidenum">
              <a:rPr lang="sl-SI" smtClean="0"/>
              <a:t>‹#›</a:t>
            </a:fld>
            <a:endParaRPr lang="sl-SI"/>
          </a:p>
        </p:txBody>
      </p:sp>
    </p:spTree>
    <p:extLst>
      <p:ext uri="{BB962C8B-B14F-4D97-AF65-F5344CB8AC3E}">
        <p14:creationId xmlns:p14="http://schemas.microsoft.com/office/powerpoint/2010/main" val="192397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000"/>
            <a:lum/>
            <a:extLst>
              <a:ext uri="{BEBA8EAE-BF5A-486C-A8C5-ECC9F3942E4B}">
                <a14:imgProps xmlns:a14="http://schemas.microsoft.com/office/drawing/2010/main">
                  <a14:imgLayer r:embed="rId14">
                    <a14:imgEffect>
                      <a14:artisticMosiaicBubbles/>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F624B-3CC5-4AA4-AC20-F4E6F6FB4AEA}" type="datetimeFigureOut">
              <a:rPr lang="sl-SI" smtClean="0"/>
              <a:t>6. 09. 2024</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FD4ED-B7D6-46A0-9B4D-96B6824C8EDB}" type="slidenum">
              <a:rPr lang="sl-SI" smtClean="0"/>
              <a:t>‹#›</a:t>
            </a:fld>
            <a:endParaRPr lang="sl-SI"/>
          </a:p>
        </p:txBody>
      </p:sp>
    </p:spTree>
    <p:extLst>
      <p:ext uri="{BB962C8B-B14F-4D97-AF65-F5344CB8AC3E}">
        <p14:creationId xmlns:p14="http://schemas.microsoft.com/office/powerpoint/2010/main" val="237515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3.png"/><Relationship Id="rId7" Type="http://schemas.openxmlformats.org/officeDocument/2006/relationships/diagramQuickStyle" Target="../diagrams/quickStyle4.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png"/><Relationship Id="rId9" Type="http://schemas.microsoft.com/office/2007/relationships/diagramDrawing" Target="../diagrams/drawing4.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3.png"/><Relationship Id="rId7" Type="http://schemas.openxmlformats.org/officeDocument/2006/relationships/diagramQuickStyle" Target="../diagrams/quickStyle5.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4.png"/><Relationship Id="rId9" Type="http://schemas.microsoft.com/office/2007/relationships/diagramDrawing" Target="../diagrams/drawing5.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3.png"/><Relationship Id="rId7" Type="http://schemas.openxmlformats.org/officeDocument/2006/relationships/diagramQuickStyle" Target="../diagrams/quickStyle6.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4.png"/><Relationship Id="rId9" Type="http://schemas.microsoft.com/office/2007/relationships/diagramDrawing" Target="../diagrams/drawing6.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3.png"/><Relationship Id="rId7" Type="http://schemas.openxmlformats.org/officeDocument/2006/relationships/diagramQuickStyle" Target="../diagrams/quickStyle7.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4.png"/><Relationship Id="rId9" Type="http://schemas.microsoft.com/office/2007/relationships/diagramDrawing" Target="../diagrams/drawing7.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3.png"/><Relationship Id="rId7" Type="http://schemas.openxmlformats.org/officeDocument/2006/relationships/diagramQuickStyle" Target="../diagrams/quickStyle8.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4.png"/><Relationship Id="rId9" Type="http://schemas.microsoft.com/office/2007/relationships/diagramDrawing" Target="../diagrams/drawing8.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3.png"/><Relationship Id="rId7" Type="http://schemas.openxmlformats.org/officeDocument/2006/relationships/diagramQuickStyle" Target="../diagrams/quickStyle9.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4.png"/><Relationship Id="rId9" Type="http://schemas.microsoft.com/office/2007/relationships/diagramDrawing" Target="../diagrams/drawing9.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3.png"/><Relationship Id="rId7" Type="http://schemas.openxmlformats.org/officeDocument/2006/relationships/diagramQuickStyle" Target="../diagrams/quickStyle10.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4.png"/><Relationship Id="rId9" Type="http://schemas.microsoft.com/office/2007/relationships/diagramDrawing" Target="../diagrams/drawing10.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3.png"/><Relationship Id="rId7" Type="http://schemas.openxmlformats.org/officeDocument/2006/relationships/diagramQuickStyle" Target="../diagrams/quickStyle11.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4.png"/><Relationship Id="rId9" Type="http://schemas.microsoft.com/office/2007/relationships/diagramDrawing" Target="../diagrams/drawing1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hyperlink" Target="mailto:ana.salika@gov.si" TargetMode="External"/><Relationship Id="rId5" Type="http://schemas.openxmlformats.org/officeDocument/2006/relationships/hyperlink" Target="https://evropskasredstva.si/" TargetMode="Externa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hyperlink" Target="https://evropskasredstva.si/"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financno.pismen.si/gradiva/" TargetMode="External"/><Relationship Id="rId2" Type="http://schemas.openxmlformats.org/officeDocument/2006/relationships/hyperlink" Target="https://www.gov.si/teme/vpis-in-financiranje-izobrazevanja-odraslih/" TargetMode="Externa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s://financno.pismen.si/"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png"/><Relationship Id="rId9" Type="http://schemas.microsoft.com/office/2007/relationships/diagramDrawing" Target="../diagrams/drawing2.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3.png"/><Relationship Id="rId7" Type="http://schemas.openxmlformats.org/officeDocument/2006/relationships/diagramQuickStyle" Target="../diagrams/quickStyle3.xml"/><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4.png"/><Relationship Id="rId9"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idx="1"/>
          </p:nvPr>
        </p:nvSpPr>
        <p:spPr/>
        <p:txBody>
          <a:bodyPr>
            <a:normAutofit/>
          </a:bodyPr>
          <a:lstStyle/>
          <a:p>
            <a:pPr marL="0" indent="0">
              <a:buNone/>
            </a:pPr>
            <a:endParaRPr lang="sl-SI" sz="2000" dirty="0"/>
          </a:p>
          <a:p>
            <a:pPr marL="0" indent="0">
              <a:buNone/>
            </a:pPr>
            <a:endParaRPr lang="sl-SI" sz="2000" dirty="0"/>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Naslov 4">
            <a:extLst>
              <a:ext uri="{FF2B5EF4-FFF2-40B4-BE49-F238E27FC236}">
                <a16:creationId xmlns:a16="http://schemas.microsoft.com/office/drawing/2014/main" id="{23ED3845-950F-D330-E703-027D724B8C6F}"/>
              </a:ext>
            </a:extLst>
          </p:cNvPr>
          <p:cNvSpPr>
            <a:spLocks noGrp="1"/>
          </p:cNvSpPr>
          <p:nvPr>
            <p:ph type="title"/>
          </p:nvPr>
        </p:nvSpPr>
        <p:spPr>
          <a:xfrm>
            <a:off x="663236" y="886518"/>
            <a:ext cx="10865528" cy="5084964"/>
          </a:xfrm>
        </p:spPr>
        <p:txBody>
          <a:bodyPr anchor="ctr">
            <a:noAutofit/>
          </a:bodyPr>
          <a:lstStyle/>
          <a:p>
            <a:pPr algn="ctr"/>
            <a:r>
              <a:rPr lang="sl-SI" sz="3200" b="1" dirty="0">
                <a:solidFill>
                  <a:schemeClr val="accent1">
                    <a:lumMod val="50000"/>
                  </a:schemeClr>
                </a:solidFill>
                <a:latin typeface="+mn-lt"/>
                <a:ea typeface="+mn-ea"/>
                <a:cs typeface="+mn-cs"/>
              </a:rPr>
              <a:t>JAVNI RAZPIS</a:t>
            </a:r>
            <a:br>
              <a:rPr lang="sl-SI" sz="3200" b="1" dirty="0">
                <a:solidFill>
                  <a:schemeClr val="accent1">
                    <a:lumMod val="50000"/>
                  </a:schemeClr>
                </a:solidFill>
                <a:latin typeface="+mn-lt"/>
                <a:ea typeface="+mn-ea"/>
                <a:cs typeface="+mn-cs"/>
              </a:rPr>
            </a:br>
            <a:r>
              <a:rPr lang="sl-SI" sz="1800" b="1" dirty="0">
                <a:effectLst/>
                <a:latin typeface="+mn-lt"/>
                <a:ea typeface="Calibri" panose="020F0502020204030204" pitchFamily="34" charset="0"/>
                <a:cs typeface="Arial" panose="020B0604020202020204" pitchFamily="34" charset="0"/>
              </a:rPr>
              <a:t>»Izvedba izobraževalnih programov za odrasle in razvoj digitalne knjižnice </a:t>
            </a:r>
            <a:br>
              <a:rPr lang="sl-SI" sz="1800" b="1" dirty="0">
                <a:effectLst/>
                <a:latin typeface="+mn-lt"/>
                <a:ea typeface="Calibri" panose="020F0502020204030204" pitchFamily="34" charset="0"/>
                <a:cs typeface="Arial" panose="020B0604020202020204" pitchFamily="34" charset="0"/>
              </a:rPr>
            </a:br>
            <a:r>
              <a:rPr lang="sl-SI" sz="1800" b="1" dirty="0">
                <a:effectLst/>
                <a:latin typeface="+mn-lt"/>
                <a:ea typeface="Calibri" panose="020F0502020204030204" pitchFamily="34" charset="0"/>
                <a:cs typeface="Arial" panose="020B0604020202020204" pitchFamily="34" charset="0"/>
              </a:rPr>
              <a:t>na področju finančne pismenosti«</a:t>
            </a:r>
            <a:br>
              <a:rPr lang="sl-SI" sz="1800" b="1" dirty="0">
                <a:effectLst/>
                <a:latin typeface="+mn-lt"/>
                <a:ea typeface="Calibri" panose="020F0502020204030204" pitchFamily="34" charset="0"/>
                <a:cs typeface="Arial" panose="020B0604020202020204" pitchFamily="34" charset="0"/>
              </a:rPr>
            </a:br>
            <a:r>
              <a:rPr lang="sl-SI" sz="1400" dirty="0">
                <a:solidFill>
                  <a:srgbClr val="000000"/>
                </a:solidFill>
                <a:effectLst/>
                <a:latin typeface="+mn-lt"/>
                <a:ea typeface="Yu Mincho" panose="02020400000000000000" pitchFamily="18" charset="-128"/>
                <a:cs typeface="Arial" panose="020B0604020202020204" pitchFamily="34" charset="0"/>
              </a:rPr>
              <a:t>(krajši naziv: Javni razpis Programi finančne pismenosti in digitalna knjižnica)</a:t>
            </a:r>
            <a:br>
              <a:rPr lang="sl-SI" sz="1400" dirty="0">
                <a:solidFill>
                  <a:srgbClr val="000000"/>
                </a:solidFill>
                <a:effectLst/>
                <a:latin typeface="+mn-lt"/>
                <a:ea typeface="Yu Mincho" panose="02020400000000000000" pitchFamily="18" charset="-128"/>
                <a:cs typeface="Arial" panose="020B0604020202020204" pitchFamily="34" charset="0"/>
              </a:rPr>
            </a:br>
            <a:br>
              <a:rPr lang="sl-SI" sz="1400" dirty="0">
                <a:solidFill>
                  <a:srgbClr val="000000"/>
                </a:solidFill>
                <a:effectLst/>
                <a:latin typeface="+mn-lt"/>
                <a:ea typeface="Yu Mincho" panose="02020400000000000000" pitchFamily="18" charset="-128"/>
                <a:cs typeface="Arial" panose="020B0604020202020204" pitchFamily="34" charset="0"/>
              </a:rPr>
            </a:br>
            <a:br>
              <a:rPr lang="sl-SI" sz="1800" dirty="0">
                <a:effectLst/>
                <a:latin typeface="+mn-lt"/>
                <a:ea typeface="Calibri" panose="020F0502020204030204" pitchFamily="34" charset="0"/>
                <a:cs typeface="Arial" panose="020B0604020202020204" pitchFamily="34" charset="0"/>
              </a:rPr>
            </a:br>
            <a:br>
              <a:rPr lang="sl-SI" sz="1600" dirty="0">
                <a:latin typeface="+mn-lt"/>
                <a:ea typeface="+mn-ea"/>
                <a:cs typeface="+mn-cs"/>
              </a:rPr>
            </a:br>
            <a:r>
              <a:rPr lang="sl-SI" sz="3200" b="1" dirty="0">
                <a:solidFill>
                  <a:schemeClr val="accent1">
                    <a:lumMod val="50000"/>
                  </a:schemeClr>
                </a:solidFill>
                <a:latin typeface="+mn-lt"/>
                <a:ea typeface="+mn-ea"/>
                <a:cs typeface="+mn-cs"/>
              </a:rPr>
              <a:t>INFORMATIVNI DAN ZA POTENCIALNE UPRAVIČENCE</a:t>
            </a:r>
            <a:br>
              <a:rPr lang="sl-SI" sz="2800" b="1" dirty="0">
                <a:latin typeface="+mn-lt"/>
                <a:ea typeface="+mn-ea"/>
                <a:cs typeface="+mn-cs"/>
              </a:rPr>
            </a:br>
            <a:r>
              <a:rPr lang="sl-SI" sz="2000" b="1" dirty="0">
                <a:latin typeface="+mn-lt"/>
                <a:ea typeface="+mn-ea"/>
                <a:cs typeface="+mn-cs"/>
              </a:rPr>
              <a:t>Ljubljana, 4. 9. 2024</a:t>
            </a:r>
            <a:br>
              <a:rPr lang="sl-SI" sz="2800" b="1" dirty="0">
                <a:latin typeface="+mn-lt"/>
                <a:ea typeface="+mn-ea"/>
                <a:cs typeface="+mn-cs"/>
              </a:rPr>
            </a:br>
            <a:br>
              <a:rPr lang="sl-SI" sz="2800" dirty="0">
                <a:latin typeface="+mn-lt"/>
                <a:ea typeface="+mn-ea"/>
                <a:cs typeface="+mn-cs"/>
              </a:rPr>
            </a:br>
            <a:br>
              <a:rPr lang="sl-SI" sz="2800" dirty="0">
                <a:latin typeface="+mn-lt"/>
                <a:ea typeface="+mn-ea"/>
                <a:cs typeface="+mn-cs"/>
              </a:rPr>
            </a:br>
            <a:endParaRPr lang="sl-SI" sz="2800" dirty="0">
              <a:latin typeface="+mn-lt"/>
              <a:ea typeface="+mn-ea"/>
              <a:cs typeface="+mn-cs"/>
            </a:endParaRPr>
          </a:p>
        </p:txBody>
      </p:sp>
      <p:sp>
        <p:nvSpPr>
          <p:cNvPr id="3" name="PoljeZBesedilom 2">
            <a:extLst>
              <a:ext uri="{FF2B5EF4-FFF2-40B4-BE49-F238E27FC236}">
                <a16:creationId xmlns:a16="http://schemas.microsoft.com/office/drawing/2014/main" id="{5CFD2867-CCB8-B918-3098-11ADC6DDB0A3}"/>
              </a:ext>
            </a:extLst>
          </p:cNvPr>
          <p:cNvSpPr txBox="1"/>
          <p:nvPr/>
        </p:nvSpPr>
        <p:spPr>
          <a:xfrm>
            <a:off x="838200" y="4894569"/>
            <a:ext cx="6811355" cy="1015663"/>
          </a:xfrm>
          <a:prstGeom prst="rect">
            <a:avLst/>
          </a:prstGeom>
          <a:noFill/>
        </p:spPr>
        <p:txBody>
          <a:bodyPr wrap="square" rtlCol="0">
            <a:spAutoFit/>
          </a:bodyPr>
          <a:lstStyle/>
          <a:p>
            <a:endParaRPr lang="sl-SI" sz="1200" dirty="0">
              <a:latin typeface="+mn-lt"/>
              <a:ea typeface="+mn-ea"/>
              <a:cs typeface="+mn-cs"/>
            </a:endParaRPr>
          </a:p>
          <a:p>
            <a:endParaRPr lang="sl-SI" sz="1200" dirty="0"/>
          </a:p>
          <a:p>
            <a:br>
              <a:rPr lang="sl-SI" sz="1200" dirty="0">
                <a:latin typeface="+mn-lt"/>
                <a:ea typeface="+mn-ea"/>
                <a:cs typeface="+mn-cs"/>
              </a:rPr>
            </a:br>
            <a:r>
              <a:rPr lang="sl-SI" sz="1200" dirty="0">
                <a:latin typeface="+mn-lt"/>
                <a:ea typeface="+mn-ea"/>
                <a:cs typeface="+mn-cs"/>
              </a:rPr>
              <a:t>Direktorat za srednje in višje šolstvo ter izobraževanje odraslih</a:t>
            </a:r>
            <a:br>
              <a:rPr lang="sl-SI" sz="1200" dirty="0">
                <a:latin typeface="+mn-lt"/>
                <a:ea typeface="+mn-ea"/>
                <a:cs typeface="+mn-cs"/>
              </a:rPr>
            </a:br>
            <a:r>
              <a:rPr lang="sl-SI" sz="1200" dirty="0">
                <a:latin typeface="+mn-lt"/>
                <a:ea typeface="+mn-ea"/>
                <a:cs typeface="+mn-cs"/>
              </a:rPr>
              <a:t>Sektor za izobraževanje odraslih</a:t>
            </a:r>
            <a:endParaRPr lang="sl-SI" sz="1200" dirty="0"/>
          </a:p>
        </p:txBody>
      </p:sp>
      <p:pic>
        <p:nvPicPr>
          <p:cNvPr id="4" name="object 7">
            <a:extLst>
              <a:ext uri="{FF2B5EF4-FFF2-40B4-BE49-F238E27FC236}">
                <a16:creationId xmlns:a16="http://schemas.microsoft.com/office/drawing/2014/main" id="{9320AE81-3074-C38F-6939-60C02FCF587F}"/>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C13EE37A-F96F-7E99-F9D1-BCB45F01BCFD}"/>
              </a:ext>
            </a:extLst>
          </p:cNvPr>
          <p:cNvPicPr/>
          <p:nvPr/>
        </p:nvPicPr>
        <p:blipFill>
          <a:blip r:embed="rId3" cstate="print"/>
          <a:stretch>
            <a:fillRect/>
          </a:stretch>
        </p:blipFill>
        <p:spPr>
          <a:xfrm>
            <a:off x="10126872" y="452041"/>
            <a:ext cx="1401892" cy="581952"/>
          </a:xfrm>
          <a:prstGeom prst="rect">
            <a:avLst/>
          </a:prstGeom>
        </p:spPr>
      </p:pic>
      <p:pic>
        <p:nvPicPr>
          <p:cNvPr id="8" name="Slika 7" descr="Slika, ki vsebuje besede posnetek zaslona, besedilo, pisava&#10;&#10;Opis je samodejno ustvarjen">
            <a:extLst>
              <a:ext uri="{FF2B5EF4-FFF2-40B4-BE49-F238E27FC236}">
                <a16:creationId xmlns:a16="http://schemas.microsoft.com/office/drawing/2014/main" id="{D05EA723-4594-6730-CE7B-ADE5C5E315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Tree>
    <p:extLst>
      <p:ext uri="{BB962C8B-B14F-4D97-AF65-F5344CB8AC3E}">
        <p14:creationId xmlns:p14="http://schemas.microsoft.com/office/powerpoint/2010/main" val="3894659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4" name="PoljeZBesedilom 3">
            <a:extLst>
              <a:ext uri="{FF2B5EF4-FFF2-40B4-BE49-F238E27FC236}">
                <a16:creationId xmlns:a16="http://schemas.microsoft.com/office/drawing/2014/main" id="{C10A4F62-2DFF-3259-F4C2-0670CF2DCD7E}"/>
              </a:ext>
            </a:extLst>
          </p:cNvPr>
          <p:cNvSpPr txBox="1"/>
          <p:nvPr/>
        </p:nvSpPr>
        <p:spPr>
          <a:xfrm>
            <a:off x="649754" y="956012"/>
            <a:ext cx="9332779"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Pogoji</a:t>
            </a:r>
            <a:r>
              <a:rPr lang="sl-SI" sz="3200" b="1" dirty="0">
                <a:solidFill>
                  <a:srgbClr val="034EA2"/>
                </a:solidFill>
                <a:effectLst>
                  <a:outerShdw blurRad="38100" dist="38100" dir="2700000" algn="tl">
                    <a:srgbClr val="000000">
                      <a:alpha val="43137"/>
                    </a:srgbClr>
                  </a:outerShdw>
                </a:effectLst>
              </a:rPr>
              <a:t> </a:t>
            </a:r>
            <a:r>
              <a:rPr lang="sl-SI" sz="3200" b="1" dirty="0">
                <a:solidFill>
                  <a:srgbClr val="034EA2"/>
                </a:solidFill>
                <a:cs typeface="Arial" panose="020B0604020202020204" pitchFamily="34" charset="0"/>
              </a:rPr>
              <a:t>za kandidiranje na javnem razpisu </a:t>
            </a:r>
          </a:p>
        </p:txBody>
      </p:sp>
      <p:sp>
        <p:nvSpPr>
          <p:cNvPr id="8" name="PoljeZBesedilom 7">
            <a:extLst>
              <a:ext uri="{FF2B5EF4-FFF2-40B4-BE49-F238E27FC236}">
                <a16:creationId xmlns:a16="http://schemas.microsoft.com/office/drawing/2014/main" id="{374D5D94-F806-D85F-7FBC-4A5322445348}"/>
              </a:ext>
            </a:extLst>
          </p:cNvPr>
          <p:cNvSpPr txBox="1"/>
          <p:nvPr/>
        </p:nvSpPr>
        <p:spPr>
          <a:xfrm>
            <a:off x="649754" y="1540787"/>
            <a:ext cx="7427983" cy="369332"/>
          </a:xfrm>
          <a:prstGeom prst="rect">
            <a:avLst/>
          </a:prstGeom>
          <a:noFill/>
        </p:spPr>
        <p:txBody>
          <a:bodyPr wrap="square" rtlCol="0">
            <a:spAutoFit/>
          </a:bodyPr>
          <a:lstStyle/>
          <a:p>
            <a:r>
              <a:rPr lang="sl-SI" u="sng" dirty="0"/>
              <a:t>Splošni pogoji za prijavitelja</a:t>
            </a:r>
            <a:endParaRPr lang="sl-SI" sz="2000" dirty="0">
              <a:latin typeface="Republika "/>
            </a:endParaRPr>
          </a:p>
        </p:txBody>
      </p:sp>
      <p:graphicFrame>
        <p:nvGraphicFramePr>
          <p:cNvPr id="9" name="Tabela 11">
            <a:extLst>
              <a:ext uri="{FF2B5EF4-FFF2-40B4-BE49-F238E27FC236}">
                <a16:creationId xmlns:a16="http://schemas.microsoft.com/office/drawing/2014/main" id="{5549CAD9-6357-B94D-4D09-949CAF090C9F}"/>
              </a:ext>
            </a:extLst>
          </p:cNvPr>
          <p:cNvGraphicFramePr>
            <a:graphicFrameLocks noGrp="1"/>
          </p:cNvGraphicFramePr>
          <p:nvPr>
            <p:extLst>
              <p:ext uri="{D42A27DB-BD31-4B8C-83A1-F6EECF244321}">
                <p14:modId xmlns:p14="http://schemas.microsoft.com/office/powerpoint/2010/main" val="939220581"/>
              </p:ext>
            </p:extLst>
          </p:nvPr>
        </p:nvGraphicFramePr>
        <p:xfrm>
          <a:off x="649754" y="1966776"/>
          <a:ext cx="10629900" cy="4190199"/>
        </p:xfrm>
        <a:graphic>
          <a:graphicData uri="http://schemas.openxmlformats.org/drawingml/2006/table">
            <a:tbl>
              <a:tblPr firstRow="1" bandRow="1">
                <a:tableStyleId>{5C22544A-7EE6-4342-B048-85BDC9FD1C3A}</a:tableStyleId>
              </a:tblPr>
              <a:tblGrid>
                <a:gridCol w="8780929">
                  <a:extLst>
                    <a:ext uri="{9D8B030D-6E8A-4147-A177-3AD203B41FA5}">
                      <a16:colId xmlns:a16="http://schemas.microsoft.com/office/drawing/2014/main" val="2614281163"/>
                    </a:ext>
                  </a:extLst>
                </a:gridCol>
                <a:gridCol w="1848971">
                  <a:extLst>
                    <a:ext uri="{9D8B030D-6E8A-4147-A177-3AD203B41FA5}">
                      <a16:colId xmlns:a16="http://schemas.microsoft.com/office/drawing/2014/main" val="3896389510"/>
                    </a:ext>
                  </a:extLst>
                </a:gridCol>
              </a:tblGrid>
              <a:tr h="389056">
                <a:tc>
                  <a:txBody>
                    <a:bodyPr/>
                    <a:lstStyle/>
                    <a:p>
                      <a:pPr algn="ctr"/>
                      <a:r>
                        <a:rPr lang="sl-SI" sz="1800" b="1" kern="1200" dirty="0">
                          <a:solidFill>
                            <a:schemeClr val="lt1"/>
                          </a:solidFill>
                          <a:latin typeface="+mn-lt"/>
                          <a:ea typeface="+mn-ea"/>
                          <a:cs typeface="+mn-cs"/>
                        </a:rPr>
                        <a:t>Opis</a:t>
                      </a:r>
                    </a:p>
                  </a:txBody>
                  <a:tcPr/>
                </a:tc>
                <a:tc>
                  <a:txBody>
                    <a:bodyPr/>
                    <a:lstStyle/>
                    <a:p>
                      <a:r>
                        <a:rPr lang="sl-SI" dirty="0">
                          <a:latin typeface="+mn-lt"/>
                        </a:rPr>
                        <a:t>Dokazila</a:t>
                      </a:r>
                    </a:p>
                  </a:txBody>
                  <a:tcPr/>
                </a:tc>
                <a:extLst>
                  <a:ext uri="{0D108BD9-81ED-4DB2-BD59-A6C34878D82A}">
                    <a16:rowId xmlns:a16="http://schemas.microsoft.com/office/drawing/2014/main" val="2509216724"/>
                  </a:ext>
                </a:extLst>
              </a:tr>
              <a:tr h="603660">
                <a:tc>
                  <a:txBody>
                    <a:bodyPr/>
                    <a:lstStyle/>
                    <a:p>
                      <a:r>
                        <a:rPr lang="sl-SI" sz="1400" dirty="0">
                          <a:latin typeface="+mn-lt"/>
                        </a:rPr>
                        <a:t>na dan oddaje vloge registriran za opravljanje izobraževalne dejavnosti pod šifro </a:t>
                      </a:r>
                      <a:r>
                        <a:rPr lang="sl-SI" sz="1400" dirty="0">
                          <a:solidFill>
                            <a:srgbClr val="FF0000"/>
                          </a:solidFill>
                          <a:latin typeface="+mn-lt"/>
                        </a:rPr>
                        <a:t>85.590</a:t>
                      </a:r>
                      <a:r>
                        <a:rPr lang="sl-SI" sz="1400" dirty="0">
                          <a:latin typeface="+mn-lt"/>
                        </a:rPr>
                        <a:t> pri pristojnem sodišču in izvaja svojo dejavnost na območju Republike Slovenije.</a:t>
                      </a:r>
                    </a:p>
                  </a:txBody>
                  <a:tcPr/>
                </a:tc>
                <a:tc>
                  <a:txBody>
                    <a:bodyPr/>
                    <a:lstStyle/>
                    <a:p>
                      <a:pPr marL="0" lvl="0" indent="0" algn="just">
                        <a:buFontTx/>
                        <a:buNone/>
                      </a:pPr>
                      <a:r>
                        <a:rPr lang="sl-SI" sz="1000" b="1" dirty="0">
                          <a:effectLst/>
                          <a:latin typeface="+mn-lt"/>
                          <a:ea typeface="Times New Roman" panose="02020603050405020304" pitchFamily="18" charset="0"/>
                        </a:rPr>
                        <a:t>Izpis iz AJPES-a.</a:t>
                      </a:r>
                      <a:endParaRPr lang="sl-SI" sz="1200" b="1"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870262412"/>
                  </a:ext>
                </a:extLst>
              </a:tr>
              <a:tr h="453899">
                <a:tc>
                  <a:txBody>
                    <a:bodyPr/>
                    <a:lstStyle/>
                    <a:p>
                      <a:pPr algn="just"/>
                      <a:r>
                        <a:rPr lang="sl-SI" sz="1400" dirty="0">
                          <a:solidFill>
                            <a:srgbClr val="000000"/>
                          </a:solidFill>
                          <a:effectLst/>
                          <a:latin typeface="+mn-lt"/>
                          <a:ea typeface="Times New Roman" panose="02020603050405020304" pitchFamily="18" charset="0"/>
                        </a:rPr>
                        <a:t>za stroške, ki so predmet javnega razpisa, ni sofinanciran, ni pridobil in ni v postopku pridobivanja sofinanciranja istih stroškov iz drugih javnih virov, </a:t>
                      </a:r>
                      <a:r>
                        <a:rPr lang="sl-SI" sz="1400" dirty="0" err="1">
                          <a:solidFill>
                            <a:srgbClr val="000000"/>
                          </a:solidFill>
                          <a:effectLst/>
                          <a:latin typeface="+mn-lt"/>
                          <a:ea typeface="Times New Roman" panose="02020603050405020304" pitchFamily="18" charset="0"/>
                        </a:rPr>
                        <a:t>t.j</a:t>
                      </a:r>
                      <a:r>
                        <a:rPr lang="sl-SI" sz="1400" dirty="0">
                          <a:solidFill>
                            <a:srgbClr val="000000"/>
                          </a:solidFill>
                          <a:effectLst/>
                          <a:latin typeface="+mn-lt"/>
                          <a:ea typeface="Times New Roman" panose="02020603050405020304" pitchFamily="18" charset="0"/>
                        </a:rPr>
                        <a:t>. javnih finančnih sredstev evropskega, državnega ali občinskega proračuna.</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pl-PL" sz="1000" dirty="0">
                          <a:effectLst/>
                          <a:latin typeface="+mn-lt"/>
                          <a:ea typeface="Times New Roman" panose="02020603050405020304" pitchFamily="18" charset="0"/>
                        </a:rPr>
                        <a:t>Točka 8.1 Prijavnice na javni razpis.</a:t>
                      </a:r>
                      <a:endParaRPr lang="sl-SI" sz="12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355358695"/>
                  </a:ext>
                </a:extLst>
              </a:tr>
              <a:tr h="680848">
                <a:tc>
                  <a:txBody>
                    <a:bodyPr/>
                    <a:lstStyle/>
                    <a:p>
                      <a:r>
                        <a:rPr lang="sl-SI" sz="1400" dirty="0">
                          <a:solidFill>
                            <a:srgbClr val="000000"/>
                          </a:solidFill>
                          <a:effectLst/>
                          <a:latin typeface="+mn-lt"/>
                          <a:ea typeface="Times New Roman" panose="02020603050405020304" pitchFamily="18" charset="0"/>
                        </a:rPr>
                        <a:t>ima v okviru </a:t>
                      </a:r>
                      <a:r>
                        <a:rPr lang="sl-SI" sz="1400" b="1" dirty="0">
                          <a:solidFill>
                            <a:srgbClr val="000000"/>
                          </a:solidFill>
                          <a:effectLst/>
                          <a:latin typeface="+mn-lt"/>
                          <a:ea typeface="Times New Roman" panose="02020603050405020304" pitchFamily="18" charset="0"/>
                        </a:rPr>
                        <a:t>zadnjih 30 dni pred datumom oddaje vloge</a:t>
                      </a:r>
                      <a:r>
                        <a:rPr lang="sl-SI" sz="1400" dirty="0">
                          <a:solidFill>
                            <a:srgbClr val="000000"/>
                          </a:solidFill>
                          <a:effectLst/>
                          <a:latin typeface="+mn-lt"/>
                          <a:ea typeface="Times New Roman" panose="02020603050405020304" pitchFamily="18" charset="0"/>
                        </a:rPr>
                        <a:t>, oziroma, če potrdilo pridobi ministrstvo, </a:t>
                      </a:r>
                      <a:r>
                        <a:rPr lang="sl-SI" sz="1400" b="1" dirty="0">
                          <a:solidFill>
                            <a:srgbClr val="000000"/>
                          </a:solidFill>
                          <a:effectLst/>
                          <a:latin typeface="+mn-lt"/>
                          <a:ea typeface="Times New Roman" panose="02020603050405020304" pitchFamily="18" charset="0"/>
                        </a:rPr>
                        <a:t>na dan oddaje vloge</a:t>
                      </a:r>
                      <a:r>
                        <a:rPr lang="sl-SI" sz="1400" dirty="0">
                          <a:solidFill>
                            <a:srgbClr val="000000"/>
                          </a:solidFill>
                          <a:effectLst/>
                          <a:latin typeface="+mn-lt"/>
                          <a:ea typeface="Times New Roman" panose="02020603050405020304" pitchFamily="18" charset="0"/>
                        </a:rPr>
                        <a:t>, poravnane vse davke, prispevke in druge dajatve, določene z zakonom, ki ureja davčni postopek, oziroma vrednost neplačanih zapadlih obveznosti ne znaša 50,00 eurov ali več.</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sl-SI" sz="1000" b="1" dirty="0">
                          <a:solidFill>
                            <a:srgbClr val="000000"/>
                          </a:solidFill>
                          <a:effectLst/>
                          <a:latin typeface="+mn-lt"/>
                          <a:ea typeface="Times New Roman" panose="02020603050405020304" pitchFamily="18" charset="0"/>
                        </a:rPr>
                        <a:t>Potrdilo Finančne uprave RS o plačanih obveznostih.</a:t>
                      </a:r>
                    </a:p>
                    <a:p>
                      <a:pPr marL="0" lvl="0" indent="0">
                        <a:buFontTx/>
                        <a:buNone/>
                      </a:pPr>
                      <a:r>
                        <a:rPr lang="sl-SI" sz="1000" dirty="0">
                          <a:solidFill>
                            <a:srgbClr val="000000"/>
                          </a:solidFill>
                          <a:effectLst/>
                          <a:latin typeface="+mn-lt"/>
                          <a:ea typeface="Times New Roman" panose="02020603050405020304" pitchFamily="18" charset="0"/>
                        </a:rPr>
                        <a:t>Točka 8.1 Prijavnice na javni razpis.</a:t>
                      </a:r>
                    </a:p>
                  </a:txBody>
                  <a:tcPr marL="68580" marR="68580" marT="0" marB="0"/>
                </a:tc>
                <a:extLst>
                  <a:ext uri="{0D108BD9-81ED-4DB2-BD59-A6C34878D82A}">
                    <a16:rowId xmlns:a16="http://schemas.microsoft.com/office/drawing/2014/main" val="3212166724"/>
                  </a:ext>
                </a:extLst>
              </a:tr>
              <a:tr h="1361696">
                <a:tc>
                  <a:txBody>
                    <a:bodyPr/>
                    <a:lstStyle/>
                    <a:p>
                      <a:pPr algn="just"/>
                      <a:r>
                        <a:rPr lang="sl-SI" sz="1400" b="1" dirty="0">
                          <a:solidFill>
                            <a:srgbClr val="000000"/>
                          </a:solidFill>
                          <a:effectLst/>
                          <a:latin typeface="+mn-lt"/>
                          <a:ea typeface="Times New Roman" panose="02020603050405020304" pitchFamily="18" charset="0"/>
                        </a:rPr>
                        <a:t>prijavitelju, vključno njegovi odgovorni osebi </a:t>
                      </a:r>
                      <a:r>
                        <a:rPr lang="sl-SI" sz="1400" dirty="0">
                          <a:solidFill>
                            <a:srgbClr val="000000"/>
                          </a:solidFill>
                          <a:effectLst/>
                          <a:latin typeface="+mn-lt"/>
                          <a:ea typeface="Times New Roman" panose="02020603050405020304" pitchFamily="18" charset="0"/>
                        </a:rPr>
                        <a:t>oziroma zakonitemu(</a:t>
                      </a:r>
                      <a:r>
                        <a:rPr lang="sl-SI" sz="1400" dirty="0" err="1">
                          <a:solidFill>
                            <a:srgbClr val="000000"/>
                          </a:solidFill>
                          <a:effectLst/>
                          <a:latin typeface="+mn-lt"/>
                          <a:ea typeface="Times New Roman" panose="02020603050405020304" pitchFamily="18" charset="0"/>
                        </a:rPr>
                        <a:t>im</a:t>
                      </a:r>
                      <a:r>
                        <a:rPr lang="sl-SI" sz="1400" dirty="0">
                          <a:solidFill>
                            <a:srgbClr val="000000"/>
                          </a:solidFill>
                          <a:effectLst/>
                          <a:latin typeface="+mn-lt"/>
                          <a:ea typeface="Times New Roman" panose="02020603050405020304" pitchFamily="18" charset="0"/>
                        </a:rPr>
                        <a:t>) zastopniku(om), </a:t>
                      </a:r>
                      <a:r>
                        <a:rPr lang="sl-SI" sz="1400" b="1" dirty="0">
                          <a:solidFill>
                            <a:srgbClr val="000000"/>
                          </a:solidFill>
                          <a:effectLst/>
                          <a:latin typeface="+mn-lt"/>
                          <a:ea typeface="Times New Roman" panose="02020603050405020304" pitchFamily="18" charset="0"/>
                        </a:rPr>
                        <a:t>ni bila izrečena pravnomočna sodba</a:t>
                      </a:r>
                      <a:r>
                        <a:rPr lang="sl-SI" sz="1400" dirty="0">
                          <a:solidFill>
                            <a:srgbClr val="000000"/>
                          </a:solidFill>
                          <a:effectLst/>
                          <a:latin typeface="+mn-lt"/>
                          <a:ea typeface="Times New Roman" panose="02020603050405020304" pitchFamily="18" charset="0"/>
                        </a:rPr>
                        <a:t>, ki ima elemente kaznivih dejanj, taksativno naštetih v prvem odstavku 75. člena Zakona o javnem naročanju (Uradni list RS, št. 91/15, 14/18, 121/21, 10/22, 74/22 – </a:t>
                      </a:r>
                      <a:r>
                        <a:rPr lang="sl-SI" sz="1400" dirty="0" err="1">
                          <a:solidFill>
                            <a:srgbClr val="000000"/>
                          </a:solidFill>
                          <a:effectLst/>
                          <a:latin typeface="+mn-lt"/>
                          <a:ea typeface="Times New Roman" panose="02020603050405020304" pitchFamily="18" charset="0"/>
                        </a:rPr>
                        <a:t>odl</a:t>
                      </a:r>
                      <a:r>
                        <a:rPr lang="sl-SI" sz="1400" dirty="0">
                          <a:solidFill>
                            <a:srgbClr val="000000"/>
                          </a:solidFill>
                          <a:effectLst/>
                          <a:latin typeface="+mn-lt"/>
                          <a:ea typeface="Times New Roman" panose="02020603050405020304" pitchFamily="18" charset="0"/>
                        </a:rPr>
                        <a:t>. US, 100/22 – ZNUZSZS, 28/23), ali kaznivih dejanj zoper delovno razmerje in socialno varnost, naštetih v 196. - 203. členu Kazenskega zakonika (Uradni list RS, št. 50/12 – uradno prečiščeno besedilo, 6/16 – </a:t>
                      </a:r>
                      <a:r>
                        <a:rPr lang="sl-SI" sz="1400" dirty="0" err="1">
                          <a:solidFill>
                            <a:srgbClr val="000000"/>
                          </a:solidFill>
                          <a:effectLst/>
                          <a:latin typeface="+mn-lt"/>
                          <a:ea typeface="Times New Roman" panose="02020603050405020304" pitchFamily="18" charset="0"/>
                        </a:rPr>
                        <a:t>popr</a:t>
                      </a:r>
                      <a:r>
                        <a:rPr lang="sl-SI" sz="1400" dirty="0">
                          <a:solidFill>
                            <a:srgbClr val="000000"/>
                          </a:solidFill>
                          <a:effectLst/>
                          <a:latin typeface="+mn-lt"/>
                          <a:ea typeface="Times New Roman" panose="02020603050405020304" pitchFamily="18" charset="0"/>
                        </a:rPr>
                        <a:t>., 54/15, 38/16, 27/17, 23/20, 91/20, 95/21, 186/21, 105/22 – ZZNŠPP, 16/23).</a:t>
                      </a:r>
                      <a:endParaRPr lang="sl-SI" sz="1400" dirty="0">
                        <a:effectLst/>
                        <a:latin typeface="+mn-lt"/>
                        <a:ea typeface="Times New Roman" panose="02020603050405020304" pitchFamily="18" charset="0"/>
                      </a:endParaRPr>
                    </a:p>
                  </a:txBody>
                  <a:tcPr marL="68580" marR="68580" marT="0" marB="0"/>
                </a:tc>
                <a:tc>
                  <a:txBody>
                    <a:bodyPr/>
                    <a:lstStyle/>
                    <a:p>
                      <a:pPr marL="0" lvl="0" indent="0" algn="just">
                        <a:buFontTx/>
                        <a:buNone/>
                      </a:pPr>
                      <a:r>
                        <a:rPr lang="sl-SI" sz="1000" b="1" dirty="0">
                          <a:solidFill>
                            <a:srgbClr val="000000"/>
                          </a:solidFill>
                          <a:effectLst/>
                          <a:latin typeface="+mn-lt"/>
                          <a:ea typeface="Times New Roman" panose="02020603050405020304" pitchFamily="18" charset="0"/>
                        </a:rPr>
                        <a:t>Potrdilo Ministrstva za pravosodje o nekaznovanosti.</a:t>
                      </a:r>
                    </a:p>
                    <a:p>
                      <a:pPr marL="0" lvl="0" indent="0" algn="just">
                        <a:buFontTx/>
                        <a:buNone/>
                      </a:pPr>
                      <a:r>
                        <a:rPr lang="sl-SI" sz="1000" dirty="0">
                          <a:solidFill>
                            <a:srgbClr val="000000"/>
                          </a:solidFill>
                          <a:effectLst/>
                          <a:latin typeface="+mn-lt"/>
                          <a:ea typeface="Times New Roman" panose="02020603050405020304" pitchFamily="18" charset="0"/>
                        </a:rPr>
                        <a:t>Točka 8.1 Prijavnice na javni razpis.</a:t>
                      </a:r>
                    </a:p>
                  </a:txBody>
                  <a:tcPr marL="68580" marR="68580" marT="0" marB="0"/>
                </a:tc>
                <a:extLst>
                  <a:ext uri="{0D108BD9-81ED-4DB2-BD59-A6C34878D82A}">
                    <a16:rowId xmlns:a16="http://schemas.microsoft.com/office/drawing/2014/main" val="1382889842"/>
                  </a:ext>
                </a:extLst>
              </a:tr>
              <a:tr h="680848">
                <a:tc gridSpan="2">
                  <a:txBody>
                    <a:bodyPr/>
                    <a:lstStyle/>
                    <a:p>
                      <a:pPr algn="ctr"/>
                      <a:r>
                        <a:rPr lang="sl-SI" sz="2000" dirty="0">
                          <a:solidFill>
                            <a:srgbClr val="FF0000"/>
                          </a:solidFill>
                          <a:latin typeface="+mn-lt"/>
                        </a:rPr>
                        <a:t>Vljudno prosimo za priložena dokazila: AJPES, FURS in o nekaznovanosti (za prijavitelja in odgovorno osebo)</a:t>
                      </a:r>
                    </a:p>
                  </a:txBody>
                  <a:tcPr/>
                </a:tc>
                <a:tc hMerge="1">
                  <a:txBody>
                    <a:bodyPr/>
                    <a:lstStyle/>
                    <a:p>
                      <a:endParaRPr lang="sl-SI" dirty="0">
                        <a:latin typeface="+mn-lt"/>
                      </a:endParaRPr>
                    </a:p>
                  </a:txBody>
                  <a:tcPr/>
                </a:tc>
                <a:extLst>
                  <a:ext uri="{0D108BD9-81ED-4DB2-BD59-A6C34878D82A}">
                    <a16:rowId xmlns:a16="http://schemas.microsoft.com/office/drawing/2014/main" val="2640758413"/>
                  </a:ext>
                </a:extLst>
              </a:tr>
            </a:tbl>
          </a:graphicData>
        </a:graphic>
      </p:graphicFrame>
      <p:graphicFrame>
        <p:nvGraphicFramePr>
          <p:cNvPr id="3" name="Diagram 2">
            <a:extLst>
              <a:ext uri="{FF2B5EF4-FFF2-40B4-BE49-F238E27FC236}">
                <a16:creationId xmlns:a16="http://schemas.microsoft.com/office/drawing/2014/main" id="{17283B9B-7F6C-9203-E9C7-9E308F2E9CC7}"/>
              </a:ext>
            </a:extLst>
          </p:cNvPr>
          <p:cNvGraphicFramePr/>
          <p:nvPr>
            <p:extLst>
              <p:ext uri="{D42A27DB-BD31-4B8C-83A1-F6EECF244321}">
                <p14:modId xmlns:p14="http://schemas.microsoft.com/office/powerpoint/2010/main" val="2818032932"/>
              </p:ext>
            </p:extLst>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359438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graphicFrame>
        <p:nvGraphicFramePr>
          <p:cNvPr id="9" name="Tabela 11">
            <a:extLst>
              <a:ext uri="{FF2B5EF4-FFF2-40B4-BE49-F238E27FC236}">
                <a16:creationId xmlns:a16="http://schemas.microsoft.com/office/drawing/2014/main" id="{5549CAD9-6357-B94D-4D09-949CAF090C9F}"/>
              </a:ext>
            </a:extLst>
          </p:cNvPr>
          <p:cNvGraphicFramePr>
            <a:graphicFrameLocks noGrp="1"/>
          </p:cNvGraphicFramePr>
          <p:nvPr>
            <p:extLst>
              <p:ext uri="{D42A27DB-BD31-4B8C-83A1-F6EECF244321}">
                <p14:modId xmlns:p14="http://schemas.microsoft.com/office/powerpoint/2010/main" val="680995159"/>
              </p:ext>
            </p:extLst>
          </p:nvPr>
        </p:nvGraphicFramePr>
        <p:xfrm>
          <a:off x="781050" y="1479734"/>
          <a:ext cx="10629900" cy="4954838"/>
        </p:xfrm>
        <a:graphic>
          <a:graphicData uri="http://schemas.openxmlformats.org/drawingml/2006/table">
            <a:tbl>
              <a:tblPr firstRow="1" bandRow="1">
                <a:tableStyleId>{5C22544A-7EE6-4342-B048-85BDC9FD1C3A}</a:tableStyleId>
              </a:tblPr>
              <a:tblGrid>
                <a:gridCol w="8780929">
                  <a:extLst>
                    <a:ext uri="{9D8B030D-6E8A-4147-A177-3AD203B41FA5}">
                      <a16:colId xmlns:a16="http://schemas.microsoft.com/office/drawing/2014/main" val="2614281163"/>
                    </a:ext>
                  </a:extLst>
                </a:gridCol>
                <a:gridCol w="1848971">
                  <a:extLst>
                    <a:ext uri="{9D8B030D-6E8A-4147-A177-3AD203B41FA5}">
                      <a16:colId xmlns:a16="http://schemas.microsoft.com/office/drawing/2014/main" val="3896389510"/>
                    </a:ext>
                  </a:extLst>
                </a:gridCol>
              </a:tblGrid>
              <a:tr h="389056">
                <a:tc>
                  <a:txBody>
                    <a:bodyPr/>
                    <a:lstStyle/>
                    <a:p>
                      <a:pPr algn="ctr"/>
                      <a:r>
                        <a:rPr lang="sl-SI" sz="1800" b="1" kern="1200" dirty="0">
                          <a:solidFill>
                            <a:schemeClr val="lt1"/>
                          </a:solidFill>
                          <a:latin typeface="+mn-lt"/>
                          <a:ea typeface="+mn-ea"/>
                          <a:cs typeface="+mn-cs"/>
                        </a:rPr>
                        <a:t>Opis</a:t>
                      </a:r>
                    </a:p>
                  </a:txBody>
                  <a:tcPr/>
                </a:tc>
                <a:tc>
                  <a:txBody>
                    <a:bodyPr/>
                    <a:lstStyle/>
                    <a:p>
                      <a:r>
                        <a:rPr lang="sl-SI" dirty="0">
                          <a:latin typeface="+mn-lt"/>
                        </a:rPr>
                        <a:t>Dokazila</a:t>
                      </a:r>
                    </a:p>
                  </a:txBody>
                  <a:tcPr/>
                </a:tc>
                <a:extLst>
                  <a:ext uri="{0D108BD9-81ED-4DB2-BD59-A6C34878D82A}">
                    <a16:rowId xmlns:a16="http://schemas.microsoft.com/office/drawing/2014/main" val="2509216724"/>
                  </a:ext>
                </a:extLst>
              </a:tr>
              <a:tr h="603660">
                <a:tc>
                  <a:txBody>
                    <a:bodyPr/>
                    <a:lstStyle/>
                    <a:p>
                      <a:r>
                        <a:rPr lang="sl-SI" sz="1400" dirty="0">
                          <a:latin typeface="+mn-lt"/>
                        </a:rPr>
                        <a:t>javna organizacija za izobraževanje odraslih, registrirana za opravljanje izobraževalne dejavnosti pod šifro </a:t>
                      </a:r>
                      <a:r>
                        <a:rPr lang="sl-SI" sz="1400" dirty="0">
                          <a:solidFill>
                            <a:srgbClr val="FF0000"/>
                          </a:solidFill>
                          <a:latin typeface="+mn-lt"/>
                        </a:rPr>
                        <a:t>85.590</a:t>
                      </a:r>
                      <a:r>
                        <a:rPr lang="sl-SI" sz="1400" dirty="0">
                          <a:latin typeface="+mn-lt"/>
                        </a:rPr>
                        <a:t> pri pristojnem sodišču ali drugem organu oziroma ima izobraževalno dejavnost opredeljeno v svojem ustanovitvenem aktu in izvaja svojo dejavnost na območju Republike Slovenije.</a:t>
                      </a:r>
                    </a:p>
                  </a:txBody>
                  <a:tcPr/>
                </a:tc>
                <a:tc>
                  <a:txBody>
                    <a:bodyPr/>
                    <a:lstStyle/>
                    <a:p>
                      <a:pPr marL="0" lvl="0" indent="0" algn="just">
                        <a:buFontTx/>
                        <a:buNone/>
                      </a:pPr>
                      <a:r>
                        <a:rPr lang="sl-SI" sz="1000" b="1" dirty="0">
                          <a:effectLst/>
                          <a:latin typeface="+mn-lt"/>
                          <a:ea typeface="Times New Roman" panose="02020603050405020304" pitchFamily="18" charset="0"/>
                        </a:rPr>
                        <a:t>Izpis iz AJPES-a ali fotokopija ustanovitvenega akta, iz katerega je razvidno, da ima </a:t>
                      </a:r>
                      <a:r>
                        <a:rPr lang="sl-SI" sz="1000" b="1" dirty="0" err="1">
                          <a:effectLst/>
                          <a:latin typeface="+mn-lt"/>
                          <a:ea typeface="Times New Roman" panose="02020603050405020304" pitchFamily="18" charset="0"/>
                        </a:rPr>
                        <a:t>konzorcijski</a:t>
                      </a:r>
                      <a:r>
                        <a:rPr lang="sl-SI" sz="1000" b="1" dirty="0">
                          <a:effectLst/>
                          <a:latin typeface="+mn-lt"/>
                          <a:ea typeface="Times New Roman" panose="02020603050405020304" pitchFamily="18" charset="0"/>
                        </a:rPr>
                        <a:t> partner opredeljeno izobraževalno dejavnost pod šifro 85.590.</a:t>
                      </a:r>
                      <a:endParaRPr lang="sl-SI" sz="1200" b="1"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870262412"/>
                  </a:ext>
                </a:extLst>
              </a:tr>
              <a:tr h="453899">
                <a:tc>
                  <a:txBody>
                    <a:bodyPr/>
                    <a:lstStyle/>
                    <a:p>
                      <a:pPr algn="just">
                        <a:lnSpc>
                          <a:spcPct val="115000"/>
                        </a:lnSpc>
                        <a:spcAft>
                          <a:spcPts val="800"/>
                        </a:spcAft>
                      </a:pPr>
                      <a:r>
                        <a:rPr lang="sl-SI" sz="1400" kern="1200" dirty="0">
                          <a:solidFill>
                            <a:schemeClr val="dk1"/>
                          </a:solidFill>
                          <a:latin typeface="+mn-lt"/>
                          <a:ea typeface="+mn-ea"/>
                          <a:cs typeface="+mn-cs"/>
                        </a:rPr>
                        <a:t>javni zavod </a:t>
                      </a:r>
                      <a:r>
                        <a:rPr lang="sl-SI" sz="1400" kern="1200" dirty="0">
                          <a:solidFill>
                            <a:srgbClr val="FF0000"/>
                          </a:solidFill>
                          <a:latin typeface="+mn-lt"/>
                          <a:ea typeface="+mn-ea"/>
                          <a:cs typeface="+mn-cs"/>
                        </a:rPr>
                        <a:t>po 28. členu Zakona o organizaciji in financiranju vzgoje in izobraževanja</a:t>
                      </a:r>
                      <a:r>
                        <a:rPr lang="sl-SI" sz="1400" kern="1200" dirty="0">
                          <a:solidFill>
                            <a:schemeClr val="dk1"/>
                          </a:solidFill>
                          <a:latin typeface="+mn-lt"/>
                          <a:ea typeface="+mn-ea"/>
                          <a:cs typeface="+mn-cs"/>
                        </a:rPr>
                        <a:t>.</a:t>
                      </a:r>
                    </a:p>
                  </a:txBody>
                  <a:tcPr marL="62230" marR="68580" marT="0" marB="0"/>
                </a:tc>
                <a:tc>
                  <a:txBody>
                    <a:bodyPr/>
                    <a:lstStyle/>
                    <a:p>
                      <a:pPr marL="0" lvl="0" indent="0">
                        <a:buFontTx/>
                        <a:buNone/>
                      </a:pPr>
                      <a:r>
                        <a:rPr lang="sl-SI" sz="1000" kern="1200" dirty="0">
                          <a:solidFill>
                            <a:schemeClr val="dk1"/>
                          </a:solidFill>
                          <a:effectLst/>
                          <a:latin typeface="+mn-lt"/>
                          <a:ea typeface="Times New Roman" panose="02020603050405020304" pitchFamily="18" charset="0"/>
                          <a:cs typeface="+mn-cs"/>
                        </a:rPr>
                        <a:t>Akt o ustanovitvi javnega zavoda.</a:t>
                      </a:r>
                    </a:p>
                  </a:txBody>
                  <a:tcPr marL="68580" marR="68580" marT="0" marB="0"/>
                </a:tc>
                <a:extLst>
                  <a:ext uri="{0D108BD9-81ED-4DB2-BD59-A6C34878D82A}">
                    <a16:rowId xmlns:a16="http://schemas.microsoft.com/office/drawing/2014/main" val="2898980234"/>
                  </a:ext>
                </a:extLst>
              </a:tr>
              <a:tr h="453899">
                <a:tc>
                  <a:txBody>
                    <a:bodyPr/>
                    <a:lstStyle/>
                    <a:p>
                      <a:pPr algn="just"/>
                      <a:r>
                        <a:rPr lang="sl-SI" sz="1400" dirty="0">
                          <a:solidFill>
                            <a:srgbClr val="000000"/>
                          </a:solidFill>
                          <a:effectLst/>
                          <a:latin typeface="+mn-lt"/>
                          <a:ea typeface="Times New Roman" panose="02020603050405020304" pitchFamily="18" charset="0"/>
                        </a:rPr>
                        <a:t>za stroške, ki so predmet javnega razpisa, ni sofinanciran, ni pridobil in ni v postopku pridobivanja sofinanciranja istih stroškov iz drugih javnih virov, </a:t>
                      </a:r>
                      <a:r>
                        <a:rPr lang="sl-SI" sz="1400" dirty="0" err="1">
                          <a:solidFill>
                            <a:srgbClr val="000000"/>
                          </a:solidFill>
                          <a:effectLst/>
                          <a:latin typeface="+mn-lt"/>
                          <a:ea typeface="Times New Roman" panose="02020603050405020304" pitchFamily="18" charset="0"/>
                        </a:rPr>
                        <a:t>t.j</a:t>
                      </a:r>
                      <a:r>
                        <a:rPr lang="sl-SI" sz="1400" dirty="0">
                          <a:solidFill>
                            <a:srgbClr val="000000"/>
                          </a:solidFill>
                          <a:effectLst/>
                          <a:latin typeface="+mn-lt"/>
                          <a:ea typeface="Times New Roman" panose="02020603050405020304" pitchFamily="18" charset="0"/>
                        </a:rPr>
                        <a:t>. javnih finančnih sredstev evropskega, državnega ali občinskega proračuna.</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pl-PL" sz="1000" dirty="0">
                          <a:effectLst/>
                          <a:latin typeface="+mn-lt"/>
                          <a:ea typeface="Times New Roman" panose="02020603050405020304" pitchFamily="18" charset="0"/>
                        </a:rPr>
                        <a:t>Točka 8.1 Prijavnice na javni razpis.</a:t>
                      </a:r>
                      <a:endParaRPr lang="sl-SI" sz="12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355358695"/>
                  </a:ext>
                </a:extLst>
              </a:tr>
              <a:tr h="680848">
                <a:tc>
                  <a:txBody>
                    <a:bodyPr/>
                    <a:lstStyle/>
                    <a:p>
                      <a:r>
                        <a:rPr lang="sl-SI" sz="1400" dirty="0">
                          <a:solidFill>
                            <a:srgbClr val="000000"/>
                          </a:solidFill>
                          <a:effectLst/>
                          <a:latin typeface="+mn-lt"/>
                          <a:ea typeface="Times New Roman" panose="02020603050405020304" pitchFamily="18" charset="0"/>
                        </a:rPr>
                        <a:t>ima v okviru </a:t>
                      </a:r>
                      <a:r>
                        <a:rPr lang="sl-SI" sz="1400" b="1" dirty="0">
                          <a:solidFill>
                            <a:srgbClr val="000000"/>
                          </a:solidFill>
                          <a:effectLst/>
                          <a:latin typeface="+mn-lt"/>
                          <a:ea typeface="Times New Roman" panose="02020603050405020304" pitchFamily="18" charset="0"/>
                        </a:rPr>
                        <a:t>zadnjih 30 dni pred datumom oddaje vloge</a:t>
                      </a:r>
                      <a:r>
                        <a:rPr lang="sl-SI" sz="1400" dirty="0">
                          <a:solidFill>
                            <a:srgbClr val="000000"/>
                          </a:solidFill>
                          <a:effectLst/>
                          <a:latin typeface="+mn-lt"/>
                          <a:ea typeface="Times New Roman" panose="02020603050405020304" pitchFamily="18" charset="0"/>
                        </a:rPr>
                        <a:t>, oziroma, če potrdilo pridobi ministrstvo, </a:t>
                      </a:r>
                      <a:r>
                        <a:rPr lang="sl-SI" sz="1400" b="1" dirty="0">
                          <a:solidFill>
                            <a:srgbClr val="000000"/>
                          </a:solidFill>
                          <a:effectLst/>
                          <a:latin typeface="+mn-lt"/>
                          <a:ea typeface="Times New Roman" panose="02020603050405020304" pitchFamily="18" charset="0"/>
                        </a:rPr>
                        <a:t>na dan oddaje vloge</a:t>
                      </a:r>
                      <a:r>
                        <a:rPr lang="sl-SI" sz="1400" dirty="0">
                          <a:solidFill>
                            <a:srgbClr val="000000"/>
                          </a:solidFill>
                          <a:effectLst/>
                          <a:latin typeface="+mn-lt"/>
                          <a:ea typeface="Times New Roman" panose="02020603050405020304" pitchFamily="18" charset="0"/>
                        </a:rPr>
                        <a:t>, poravnane vse davke, prispevke in druge dajatve, določene z zakonom, ki ureja davčni postopek, oziroma vrednost neplačanih zapadlih obveznosti ne znaša 50,00 eurov ali več.</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sl-SI" sz="1000" b="1" dirty="0">
                          <a:solidFill>
                            <a:srgbClr val="000000"/>
                          </a:solidFill>
                          <a:effectLst/>
                          <a:latin typeface="+mn-lt"/>
                          <a:ea typeface="Times New Roman" panose="02020603050405020304" pitchFamily="18" charset="0"/>
                        </a:rPr>
                        <a:t>Potrdilo Finančne uprave RS o plačanih obveznostih.</a:t>
                      </a:r>
                    </a:p>
                    <a:p>
                      <a:pPr marL="0" lvl="0" indent="0">
                        <a:buFontTx/>
                        <a:buNone/>
                      </a:pPr>
                      <a:r>
                        <a:rPr lang="sl-SI" sz="1000" dirty="0">
                          <a:solidFill>
                            <a:srgbClr val="000000"/>
                          </a:solidFill>
                          <a:effectLst/>
                          <a:latin typeface="+mn-lt"/>
                          <a:ea typeface="Times New Roman" panose="02020603050405020304" pitchFamily="18" charset="0"/>
                        </a:rPr>
                        <a:t>Točka 8.1 Prijavnice na javni razpis.</a:t>
                      </a:r>
                    </a:p>
                  </a:txBody>
                  <a:tcPr marL="68580" marR="68580" marT="0" marB="0"/>
                </a:tc>
                <a:extLst>
                  <a:ext uri="{0D108BD9-81ED-4DB2-BD59-A6C34878D82A}">
                    <a16:rowId xmlns:a16="http://schemas.microsoft.com/office/drawing/2014/main" val="3212166724"/>
                  </a:ext>
                </a:extLst>
              </a:tr>
              <a:tr h="1361696">
                <a:tc>
                  <a:txBody>
                    <a:bodyPr/>
                    <a:lstStyle/>
                    <a:p>
                      <a:pPr algn="just"/>
                      <a:r>
                        <a:rPr lang="sl-SI" sz="1400" b="1" dirty="0" err="1">
                          <a:solidFill>
                            <a:srgbClr val="000000"/>
                          </a:solidFill>
                          <a:effectLst/>
                          <a:latin typeface="+mn-lt"/>
                          <a:ea typeface="Times New Roman" panose="02020603050405020304" pitchFamily="18" charset="0"/>
                        </a:rPr>
                        <a:t>Konzorcijskemu</a:t>
                      </a:r>
                      <a:r>
                        <a:rPr lang="sl-SI" sz="1400" b="1" dirty="0">
                          <a:solidFill>
                            <a:srgbClr val="000000"/>
                          </a:solidFill>
                          <a:effectLst/>
                          <a:latin typeface="+mn-lt"/>
                          <a:ea typeface="Times New Roman" panose="02020603050405020304" pitchFamily="18" charset="0"/>
                        </a:rPr>
                        <a:t> partnerju, vključno njegovi odgovorni osebi </a:t>
                      </a:r>
                      <a:r>
                        <a:rPr lang="sl-SI" sz="1400" dirty="0">
                          <a:solidFill>
                            <a:srgbClr val="000000"/>
                          </a:solidFill>
                          <a:effectLst/>
                          <a:latin typeface="+mn-lt"/>
                          <a:ea typeface="Times New Roman" panose="02020603050405020304" pitchFamily="18" charset="0"/>
                        </a:rPr>
                        <a:t>oziroma zakonitemu(</a:t>
                      </a:r>
                      <a:r>
                        <a:rPr lang="sl-SI" sz="1400" dirty="0" err="1">
                          <a:solidFill>
                            <a:srgbClr val="000000"/>
                          </a:solidFill>
                          <a:effectLst/>
                          <a:latin typeface="+mn-lt"/>
                          <a:ea typeface="Times New Roman" panose="02020603050405020304" pitchFamily="18" charset="0"/>
                        </a:rPr>
                        <a:t>im</a:t>
                      </a:r>
                      <a:r>
                        <a:rPr lang="sl-SI" sz="1400" dirty="0">
                          <a:solidFill>
                            <a:srgbClr val="000000"/>
                          </a:solidFill>
                          <a:effectLst/>
                          <a:latin typeface="+mn-lt"/>
                          <a:ea typeface="Times New Roman" panose="02020603050405020304" pitchFamily="18" charset="0"/>
                        </a:rPr>
                        <a:t>) zastopniku(om), </a:t>
                      </a:r>
                      <a:r>
                        <a:rPr lang="sl-SI" sz="1400" b="1" dirty="0">
                          <a:solidFill>
                            <a:srgbClr val="000000"/>
                          </a:solidFill>
                          <a:effectLst/>
                          <a:latin typeface="+mn-lt"/>
                          <a:ea typeface="Times New Roman" panose="02020603050405020304" pitchFamily="18" charset="0"/>
                        </a:rPr>
                        <a:t>ni bila izrečena pravnomočna sodba</a:t>
                      </a:r>
                      <a:r>
                        <a:rPr lang="sl-SI" sz="1400" dirty="0">
                          <a:solidFill>
                            <a:srgbClr val="000000"/>
                          </a:solidFill>
                          <a:effectLst/>
                          <a:latin typeface="+mn-lt"/>
                          <a:ea typeface="Times New Roman" panose="02020603050405020304" pitchFamily="18" charset="0"/>
                        </a:rPr>
                        <a:t>, ki ima elemente kaznivih dejanj, taksativno naštetih v prvem odstavku 75. člena Zakona o javnem naročanju (Uradni list RS, št. 91/15, 14/18, 121/21, 10/22, 74/22 – </a:t>
                      </a:r>
                      <a:r>
                        <a:rPr lang="sl-SI" sz="1400" dirty="0" err="1">
                          <a:solidFill>
                            <a:srgbClr val="000000"/>
                          </a:solidFill>
                          <a:effectLst/>
                          <a:latin typeface="+mn-lt"/>
                          <a:ea typeface="Times New Roman" panose="02020603050405020304" pitchFamily="18" charset="0"/>
                        </a:rPr>
                        <a:t>odl</a:t>
                      </a:r>
                      <a:r>
                        <a:rPr lang="sl-SI" sz="1400" dirty="0">
                          <a:solidFill>
                            <a:srgbClr val="000000"/>
                          </a:solidFill>
                          <a:effectLst/>
                          <a:latin typeface="+mn-lt"/>
                          <a:ea typeface="Times New Roman" panose="02020603050405020304" pitchFamily="18" charset="0"/>
                        </a:rPr>
                        <a:t>. US, 100/22 – ZNUZSZS, 28/23), ali kaznivih dejanj zoper delovno razmerje in socialno varnost, naštetih v 196. - 203. členu Kazenskega zakonika (Uradni list RS, št. 50/12 – uradno prečiščeno besedilo, 6/16 – </a:t>
                      </a:r>
                      <a:r>
                        <a:rPr lang="sl-SI" sz="1400" dirty="0" err="1">
                          <a:solidFill>
                            <a:srgbClr val="000000"/>
                          </a:solidFill>
                          <a:effectLst/>
                          <a:latin typeface="+mn-lt"/>
                          <a:ea typeface="Times New Roman" panose="02020603050405020304" pitchFamily="18" charset="0"/>
                        </a:rPr>
                        <a:t>popr</a:t>
                      </a:r>
                      <a:r>
                        <a:rPr lang="sl-SI" sz="1400" dirty="0">
                          <a:solidFill>
                            <a:srgbClr val="000000"/>
                          </a:solidFill>
                          <a:effectLst/>
                          <a:latin typeface="+mn-lt"/>
                          <a:ea typeface="Times New Roman" panose="02020603050405020304" pitchFamily="18" charset="0"/>
                        </a:rPr>
                        <a:t>., 54/15, 38/16, 27/17, 23/20, 91/20, 95/21, 186/21, 105/22 – ZZNŠPP, 16/23).</a:t>
                      </a:r>
                      <a:endParaRPr lang="sl-SI" sz="1400" dirty="0">
                        <a:effectLst/>
                        <a:latin typeface="+mn-lt"/>
                        <a:ea typeface="Times New Roman" panose="02020603050405020304" pitchFamily="18" charset="0"/>
                      </a:endParaRPr>
                    </a:p>
                  </a:txBody>
                  <a:tcPr marL="68580" marR="68580" marT="0" marB="0"/>
                </a:tc>
                <a:tc>
                  <a:txBody>
                    <a:bodyPr/>
                    <a:lstStyle/>
                    <a:p>
                      <a:pPr marL="0" lvl="0" indent="0" algn="just">
                        <a:buFontTx/>
                        <a:buNone/>
                      </a:pPr>
                      <a:r>
                        <a:rPr lang="sl-SI" sz="1000" b="1" dirty="0">
                          <a:solidFill>
                            <a:srgbClr val="000000"/>
                          </a:solidFill>
                          <a:effectLst/>
                          <a:latin typeface="+mn-lt"/>
                          <a:ea typeface="Times New Roman" panose="02020603050405020304" pitchFamily="18" charset="0"/>
                        </a:rPr>
                        <a:t>Potrdilo Ministrstva za pravosodje o nekaznovanosti.</a:t>
                      </a:r>
                    </a:p>
                    <a:p>
                      <a:pPr marL="0" lvl="0" indent="0" algn="just">
                        <a:buFontTx/>
                        <a:buNone/>
                      </a:pPr>
                      <a:r>
                        <a:rPr lang="sl-SI" sz="1000" dirty="0">
                          <a:solidFill>
                            <a:srgbClr val="000000"/>
                          </a:solidFill>
                          <a:effectLst/>
                          <a:latin typeface="+mn-lt"/>
                          <a:ea typeface="Times New Roman" panose="02020603050405020304" pitchFamily="18" charset="0"/>
                        </a:rPr>
                        <a:t>Točka 8.1 Prijavnice na javni razpis.</a:t>
                      </a:r>
                    </a:p>
                  </a:txBody>
                  <a:tcPr marL="68580" marR="68580" marT="0" marB="0"/>
                </a:tc>
                <a:extLst>
                  <a:ext uri="{0D108BD9-81ED-4DB2-BD59-A6C34878D82A}">
                    <a16:rowId xmlns:a16="http://schemas.microsoft.com/office/drawing/2014/main" val="1382889842"/>
                  </a:ext>
                </a:extLst>
              </a:tr>
              <a:tr h="680848">
                <a:tc gridSpan="2">
                  <a:txBody>
                    <a:bodyPr/>
                    <a:lstStyle/>
                    <a:p>
                      <a:pPr algn="ctr"/>
                      <a:r>
                        <a:rPr lang="sl-SI" sz="2000" dirty="0">
                          <a:solidFill>
                            <a:srgbClr val="FF0000"/>
                          </a:solidFill>
                          <a:latin typeface="+mn-lt"/>
                        </a:rPr>
                        <a:t>Vljudno prosimo za priložena dokazila: AJPES, FURS in o nekaznovanosti (za </a:t>
                      </a:r>
                      <a:r>
                        <a:rPr lang="sl-SI" sz="2000" dirty="0" err="1">
                          <a:solidFill>
                            <a:srgbClr val="FF0000"/>
                          </a:solidFill>
                          <a:latin typeface="+mn-lt"/>
                        </a:rPr>
                        <a:t>konzorcijskega</a:t>
                      </a:r>
                      <a:r>
                        <a:rPr lang="sl-SI" sz="2000" dirty="0">
                          <a:solidFill>
                            <a:srgbClr val="FF0000"/>
                          </a:solidFill>
                          <a:latin typeface="+mn-lt"/>
                        </a:rPr>
                        <a:t> partnerja in odgovorno osebo)</a:t>
                      </a:r>
                    </a:p>
                  </a:txBody>
                  <a:tcPr/>
                </a:tc>
                <a:tc hMerge="1">
                  <a:txBody>
                    <a:bodyPr/>
                    <a:lstStyle/>
                    <a:p>
                      <a:endParaRPr lang="sl-SI" dirty="0">
                        <a:latin typeface="+mn-lt"/>
                      </a:endParaRPr>
                    </a:p>
                  </a:txBody>
                  <a:tcPr/>
                </a:tc>
                <a:extLst>
                  <a:ext uri="{0D108BD9-81ED-4DB2-BD59-A6C34878D82A}">
                    <a16:rowId xmlns:a16="http://schemas.microsoft.com/office/drawing/2014/main" val="2640758413"/>
                  </a:ext>
                </a:extLst>
              </a:tr>
            </a:tbl>
          </a:graphicData>
        </a:graphic>
      </p:graphicFrame>
      <p:sp>
        <p:nvSpPr>
          <p:cNvPr id="2" name="PoljeZBesedilom 1">
            <a:extLst>
              <a:ext uri="{FF2B5EF4-FFF2-40B4-BE49-F238E27FC236}">
                <a16:creationId xmlns:a16="http://schemas.microsoft.com/office/drawing/2014/main" id="{BA9D7D96-BBC1-4069-5BCA-CCACD0DD503C}"/>
              </a:ext>
            </a:extLst>
          </p:cNvPr>
          <p:cNvSpPr txBox="1"/>
          <p:nvPr/>
        </p:nvSpPr>
        <p:spPr>
          <a:xfrm>
            <a:off x="618547" y="1001772"/>
            <a:ext cx="7427983" cy="369332"/>
          </a:xfrm>
          <a:prstGeom prst="rect">
            <a:avLst/>
          </a:prstGeom>
          <a:noFill/>
        </p:spPr>
        <p:txBody>
          <a:bodyPr wrap="square" rtlCol="0">
            <a:spAutoFit/>
          </a:bodyPr>
          <a:lstStyle/>
          <a:p>
            <a:r>
              <a:rPr lang="sl-SI" u="sng" dirty="0"/>
              <a:t>Splošni pogoji za </a:t>
            </a:r>
            <a:r>
              <a:rPr lang="sl-SI" u="sng" dirty="0" err="1"/>
              <a:t>konzorcijske</a:t>
            </a:r>
            <a:r>
              <a:rPr lang="sl-SI" u="sng" dirty="0"/>
              <a:t> partnerje </a:t>
            </a:r>
          </a:p>
        </p:txBody>
      </p:sp>
      <p:graphicFrame>
        <p:nvGraphicFramePr>
          <p:cNvPr id="3" name="Diagram 2">
            <a:extLst>
              <a:ext uri="{FF2B5EF4-FFF2-40B4-BE49-F238E27FC236}">
                <a16:creationId xmlns:a16="http://schemas.microsoft.com/office/drawing/2014/main" id="{F2CC469F-DDB8-9B0E-97F2-06D355985AE2}"/>
              </a:ext>
            </a:extLst>
          </p:cNvPr>
          <p:cNvGraphicFramePr/>
          <p:nvPr>
            <p:extLst>
              <p:ext uri="{D42A27DB-BD31-4B8C-83A1-F6EECF244321}">
                <p14:modId xmlns:p14="http://schemas.microsoft.com/office/powerpoint/2010/main" val="181682615"/>
              </p:ext>
            </p:extLst>
          </p:nvPr>
        </p:nvGraphicFramePr>
        <p:xfrm>
          <a:off x="11209142" y="1001772"/>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328178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8" name="PoljeZBesedilom 7">
            <a:extLst>
              <a:ext uri="{FF2B5EF4-FFF2-40B4-BE49-F238E27FC236}">
                <a16:creationId xmlns:a16="http://schemas.microsoft.com/office/drawing/2014/main" id="{374D5D94-F806-D85F-7FBC-4A5322445348}"/>
              </a:ext>
            </a:extLst>
          </p:cNvPr>
          <p:cNvSpPr txBox="1"/>
          <p:nvPr/>
        </p:nvSpPr>
        <p:spPr>
          <a:xfrm>
            <a:off x="512448" y="1066599"/>
            <a:ext cx="7427983" cy="369332"/>
          </a:xfrm>
          <a:prstGeom prst="rect">
            <a:avLst/>
          </a:prstGeom>
          <a:noFill/>
        </p:spPr>
        <p:txBody>
          <a:bodyPr wrap="square" rtlCol="0">
            <a:spAutoFit/>
          </a:bodyPr>
          <a:lstStyle/>
          <a:p>
            <a:r>
              <a:rPr lang="sl-SI" u="sng" dirty="0"/>
              <a:t>Specifični pogoji</a:t>
            </a:r>
          </a:p>
        </p:txBody>
      </p:sp>
      <p:sp>
        <p:nvSpPr>
          <p:cNvPr id="10" name="PoljeZBesedilom 9">
            <a:extLst>
              <a:ext uri="{FF2B5EF4-FFF2-40B4-BE49-F238E27FC236}">
                <a16:creationId xmlns:a16="http://schemas.microsoft.com/office/drawing/2014/main" id="{2AC152A6-F46B-893B-379C-6FD88E01D974}"/>
              </a:ext>
            </a:extLst>
          </p:cNvPr>
          <p:cNvSpPr txBox="1"/>
          <p:nvPr/>
        </p:nvSpPr>
        <p:spPr>
          <a:xfrm>
            <a:off x="4226440" y="3546695"/>
            <a:ext cx="7427983" cy="369332"/>
          </a:xfrm>
          <a:prstGeom prst="rect">
            <a:avLst/>
          </a:prstGeom>
          <a:noFill/>
        </p:spPr>
        <p:txBody>
          <a:bodyPr wrap="square" rtlCol="0">
            <a:spAutoFit/>
          </a:bodyPr>
          <a:lstStyle/>
          <a:p>
            <a:pPr algn="r"/>
            <a:r>
              <a:rPr lang="sl-SI" u="sng" dirty="0"/>
              <a:t>Pogoji vezani na vlogo</a:t>
            </a:r>
          </a:p>
        </p:txBody>
      </p:sp>
      <p:graphicFrame>
        <p:nvGraphicFramePr>
          <p:cNvPr id="11" name="Tabela 10">
            <a:extLst>
              <a:ext uri="{FF2B5EF4-FFF2-40B4-BE49-F238E27FC236}">
                <a16:creationId xmlns:a16="http://schemas.microsoft.com/office/drawing/2014/main" id="{F374456D-46FF-C5D5-1C8B-72140DA629B4}"/>
              </a:ext>
            </a:extLst>
          </p:cNvPr>
          <p:cNvGraphicFramePr>
            <a:graphicFrameLocks noGrp="1"/>
          </p:cNvGraphicFramePr>
          <p:nvPr>
            <p:extLst>
              <p:ext uri="{D42A27DB-BD31-4B8C-83A1-F6EECF244321}">
                <p14:modId xmlns:p14="http://schemas.microsoft.com/office/powerpoint/2010/main" val="4205000704"/>
              </p:ext>
            </p:extLst>
          </p:nvPr>
        </p:nvGraphicFramePr>
        <p:xfrm>
          <a:off x="1138823" y="3916027"/>
          <a:ext cx="10515600" cy="1960880"/>
        </p:xfrm>
        <a:graphic>
          <a:graphicData uri="http://schemas.openxmlformats.org/drawingml/2006/table">
            <a:tbl>
              <a:tblPr firstRow="1" firstCol="1" bandRow="1">
                <a:tableStyleId>{5C22544A-7EE6-4342-B048-85BDC9FD1C3A}</a:tableStyleId>
              </a:tblPr>
              <a:tblGrid>
                <a:gridCol w="4031681">
                  <a:extLst>
                    <a:ext uri="{9D8B030D-6E8A-4147-A177-3AD203B41FA5}">
                      <a16:colId xmlns:a16="http://schemas.microsoft.com/office/drawing/2014/main" val="3260699595"/>
                    </a:ext>
                  </a:extLst>
                </a:gridCol>
                <a:gridCol w="3505901">
                  <a:extLst>
                    <a:ext uri="{9D8B030D-6E8A-4147-A177-3AD203B41FA5}">
                      <a16:colId xmlns:a16="http://schemas.microsoft.com/office/drawing/2014/main" val="3005947137"/>
                    </a:ext>
                  </a:extLst>
                </a:gridCol>
                <a:gridCol w="2978018">
                  <a:extLst>
                    <a:ext uri="{9D8B030D-6E8A-4147-A177-3AD203B41FA5}">
                      <a16:colId xmlns:a16="http://schemas.microsoft.com/office/drawing/2014/main" val="513852374"/>
                    </a:ext>
                  </a:extLst>
                </a:gridCol>
              </a:tblGrid>
              <a:tr h="137160">
                <a:tc>
                  <a:txBody>
                    <a:bodyPr/>
                    <a:lstStyle/>
                    <a:p>
                      <a:pPr algn="just">
                        <a:lnSpc>
                          <a:spcPct val="107000"/>
                        </a:lnSpc>
                        <a:spcAft>
                          <a:spcPts val="800"/>
                        </a:spcAft>
                      </a:pPr>
                      <a:r>
                        <a:rPr lang="sl-SI" sz="1400" dirty="0">
                          <a:effectLst/>
                        </a:rPr>
                        <a:t>Pogoji</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62230" marR="68580" marT="0" marB="0"/>
                </a:tc>
                <a:tc>
                  <a:txBody>
                    <a:bodyPr/>
                    <a:lstStyle/>
                    <a:p>
                      <a:pPr algn="just">
                        <a:lnSpc>
                          <a:spcPct val="107000"/>
                        </a:lnSpc>
                        <a:spcAft>
                          <a:spcPts val="800"/>
                        </a:spcAft>
                      </a:pPr>
                      <a:r>
                        <a:rPr lang="sl-SI" sz="1400">
                          <a:effectLst/>
                        </a:rPr>
                        <a:t>Opis</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2230" marR="68580" marT="0" marB="0"/>
                </a:tc>
                <a:tc>
                  <a:txBody>
                    <a:bodyPr/>
                    <a:lstStyle/>
                    <a:p>
                      <a:pPr algn="just">
                        <a:lnSpc>
                          <a:spcPct val="107000"/>
                        </a:lnSpc>
                        <a:spcAft>
                          <a:spcPts val="800"/>
                        </a:spcAft>
                      </a:pPr>
                      <a:r>
                        <a:rPr lang="sl-SI" sz="1400">
                          <a:effectLst/>
                        </a:rPr>
                        <a:t>Dokazilo</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2230" marR="68580" marT="0" marB="0"/>
                </a:tc>
                <a:extLst>
                  <a:ext uri="{0D108BD9-81ED-4DB2-BD59-A6C34878D82A}">
                    <a16:rowId xmlns:a16="http://schemas.microsoft.com/office/drawing/2014/main" val="1372009740"/>
                  </a:ext>
                </a:extLst>
              </a:tr>
              <a:tr h="0">
                <a:tc>
                  <a:txBody>
                    <a:bodyPr/>
                    <a:lstStyle/>
                    <a:p>
                      <a:pPr algn="just">
                        <a:lnSpc>
                          <a:spcPct val="107000"/>
                        </a:lnSpc>
                        <a:spcAft>
                          <a:spcPts val="800"/>
                        </a:spcAft>
                      </a:pPr>
                      <a:r>
                        <a:rPr lang="sl-SI" sz="1200" b="1" kern="1200" dirty="0">
                          <a:solidFill>
                            <a:schemeClr val="lt1"/>
                          </a:solidFill>
                          <a:effectLst/>
                          <a:latin typeface="+mn-lt"/>
                          <a:ea typeface="+mn-ea"/>
                          <a:cs typeface="+mn-cs"/>
                        </a:rPr>
                        <a:t>Izkazovanje realne izvedljivosti v obdobju, za katerega velja podpora ter zagotavljanje stroškovne učinkovitosti.</a:t>
                      </a:r>
                    </a:p>
                    <a:p>
                      <a:pPr algn="just">
                        <a:lnSpc>
                          <a:spcPct val="107000"/>
                        </a:lnSpc>
                        <a:spcAft>
                          <a:spcPts val="800"/>
                        </a:spcAft>
                      </a:pPr>
                      <a:r>
                        <a:rPr lang="sl-SI" sz="1200" b="1" kern="1200" dirty="0">
                          <a:solidFill>
                            <a:schemeClr val="lt1"/>
                          </a:solidFill>
                          <a:effectLst/>
                          <a:latin typeface="+mn-lt"/>
                          <a:ea typeface="+mn-ea"/>
                          <a:cs typeface="+mn-cs"/>
                        </a:rPr>
                        <a:t> </a:t>
                      </a:r>
                    </a:p>
                  </a:txBody>
                  <a:tcPr marL="62230" marR="68580" marT="0" marB="0"/>
                </a:tc>
                <a:tc>
                  <a:txBody>
                    <a:bodyPr/>
                    <a:lstStyle/>
                    <a:p>
                      <a:pPr algn="just">
                        <a:lnSpc>
                          <a:spcPct val="107000"/>
                        </a:lnSpc>
                        <a:spcAft>
                          <a:spcPts val="800"/>
                        </a:spcAft>
                      </a:pPr>
                      <a:r>
                        <a:rPr lang="sl-SI" sz="1200" kern="1200">
                          <a:solidFill>
                            <a:schemeClr val="dk1"/>
                          </a:solidFill>
                          <a:effectLst/>
                          <a:latin typeface="+mn-lt"/>
                          <a:ea typeface="+mn-ea"/>
                          <a:cs typeface="+mn-cs"/>
                        </a:rPr>
                        <a:t>Iz predlagane vsebine projekta je razvidna realna izvedljivost v obdobju, za katerega velja podpora (projekt upošteva aktivnosti ter časovni in finančni okvir, določen s tem javnim razpisom in razpisno dokumentacijo) ter je razvidna zagotovljenost stroškovne učinkovitosti.</a:t>
                      </a:r>
                    </a:p>
                  </a:txBody>
                  <a:tcPr marL="62230" marR="68580" marT="0" marB="0"/>
                </a:tc>
                <a:tc>
                  <a:txBody>
                    <a:bodyPr/>
                    <a:lstStyle/>
                    <a:p>
                      <a:pPr marL="0" lvl="0" indent="0" algn="l">
                        <a:lnSpc>
                          <a:spcPct val="115000"/>
                        </a:lnSpc>
                        <a:spcAft>
                          <a:spcPts val="800"/>
                        </a:spcAft>
                        <a:buFont typeface="Calibri" panose="020F0502020204030204" pitchFamily="34" charset="0"/>
                        <a:buNone/>
                      </a:pPr>
                      <a:r>
                        <a:rPr lang="sl-SI" sz="1200" kern="1200" dirty="0">
                          <a:solidFill>
                            <a:schemeClr val="dk1"/>
                          </a:solidFill>
                          <a:effectLst/>
                          <a:latin typeface="+mn-lt"/>
                          <a:ea typeface="+mn-ea"/>
                          <a:cs typeface="+mn-cs"/>
                        </a:rPr>
                        <a:t>Pogoja se preverita glede na celotno prijavo.</a:t>
                      </a:r>
                      <a:br>
                        <a:rPr lang="sl-SI" sz="1200" kern="1200" dirty="0">
                          <a:solidFill>
                            <a:schemeClr val="dk1"/>
                          </a:solidFill>
                          <a:effectLst/>
                          <a:latin typeface="+mn-lt"/>
                          <a:ea typeface="+mn-ea"/>
                          <a:cs typeface="+mn-cs"/>
                        </a:rPr>
                      </a:br>
                      <a:r>
                        <a:rPr lang="sl-SI" sz="1200" kern="1200" dirty="0">
                          <a:solidFill>
                            <a:schemeClr val="dk1"/>
                          </a:solidFill>
                          <a:effectLst/>
                          <a:latin typeface="+mn-lt"/>
                          <a:ea typeface="+mn-ea"/>
                          <a:cs typeface="+mn-cs"/>
                        </a:rPr>
                        <a:t>Točka 4.2 in 4.3 Prijavnice na javni razpis.</a:t>
                      </a:r>
                    </a:p>
                  </a:txBody>
                  <a:tcPr marL="62230" marR="68580" marT="0" marB="0"/>
                </a:tc>
                <a:extLst>
                  <a:ext uri="{0D108BD9-81ED-4DB2-BD59-A6C34878D82A}">
                    <a16:rowId xmlns:a16="http://schemas.microsoft.com/office/drawing/2014/main" val="3970772433"/>
                  </a:ext>
                </a:extLst>
              </a:tr>
              <a:tr h="0">
                <a:tc>
                  <a:txBody>
                    <a:bodyPr/>
                    <a:lstStyle/>
                    <a:p>
                      <a:pPr algn="just">
                        <a:lnSpc>
                          <a:spcPct val="107000"/>
                        </a:lnSpc>
                        <a:spcAft>
                          <a:spcPts val="800"/>
                        </a:spcAft>
                      </a:pPr>
                      <a:r>
                        <a:rPr lang="sl-SI" sz="1200" b="1" kern="1200" dirty="0">
                          <a:solidFill>
                            <a:schemeClr val="lt1"/>
                          </a:solidFill>
                          <a:effectLst/>
                          <a:latin typeface="+mn-lt"/>
                          <a:ea typeface="+mn-ea"/>
                          <a:cs typeface="+mn-cs"/>
                        </a:rPr>
                        <a:t>Izkazovanje skladnosti s cilji in rezultati na ravni ukrepa načrta.</a:t>
                      </a:r>
                    </a:p>
                  </a:txBody>
                  <a:tcPr marL="62230" marR="68580" marT="0" marB="0"/>
                </a:tc>
                <a:tc>
                  <a:txBody>
                    <a:bodyPr/>
                    <a:lstStyle/>
                    <a:p>
                      <a:pPr algn="just">
                        <a:lnSpc>
                          <a:spcPct val="107000"/>
                        </a:lnSpc>
                        <a:spcAft>
                          <a:spcPts val="800"/>
                        </a:spcAft>
                      </a:pPr>
                      <a:r>
                        <a:rPr lang="sl-SI" sz="1200" kern="1200" dirty="0">
                          <a:solidFill>
                            <a:schemeClr val="dk1"/>
                          </a:solidFill>
                          <a:effectLst/>
                          <a:latin typeface="+mn-lt"/>
                          <a:ea typeface="+mn-ea"/>
                          <a:cs typeface="+mn-cs"/>
                        </a:rPr>
                        <a:t>Iz predlaganih aktivnosti projekta je razviden prispevek k doseganju ciljev in rezultatov na ravni ukrepa projekta.</a:t>
                      </a:r>
                    </a:p>
                  </a:txBody>
                  <a:tcPr marL="62230" marR="68580" marT="0" marB="0"/>
                </a:tc>
                <a:tc>
                  <a:txBody>
                    <a:bodyPr/>
                    <a:lstStyle/>
                    <a:p>
                      <a:pPr marL="0" lvl="0" indent="0" algn="l">
                        <a:lnSpc>
                          <a:spcPct val="115000"/>
                        </a:lnSpc>
                        <a:spcAft>
                          <a:spcPts val="800"/>
                        </a:spcAft>
                        <a:buFont typeface="Calibri" panose="020F0502020204030204" pitchFamily="34" charset="0"/>
                        <a:buNone/>
                      </a:pPr>
                      <a:r>
                        <a:rPr lang="sl-SI" sz="1200" kern="1200" dirty="0">
                          <a:solidFill>
                            <a:schemeClr val="dk1"/>
                          </a:solidFill>
                          <a:effectLst/>
                          <a:latin typeface="+mn-lt"/>
                          <a:ea typeface="+mn-ea"/>
                          <a:cs typeface="+mn-cs"/>
                        </a:rPr>
                        <a:t>Točka 4.1 Prijavnice na javni razpis.</a:t>
                      </a:r>
                    </a:p>
                  </a:txBody>
                  <a:tcPr marL="62230" marR="68580" marT="0" marB="0"/>
                </a:tc>
                <a:extLst>
                  <a:ext uri="{0D108BD9-81ED-4DB2-BD59-A6C34878D82A}">
                    <a16:rowId xmlns:a16="http://schemas.microsoft.com/office/drawing/2014/main" val="966111757"/>
                  </a:ext>
                </a:extLst>
              </a:tr>
            </a:tbl>
          </a:graphicData>
        </a:graphic>
      </p:graphicFrame>
      <p:graphicFrame>
        <p:nvGraphicFramePr>
          <p:cNvPr id="12" name="Tabela 11">
            <a:extLst>
              <a:ext uri="{FF2B5EF4-FFF2-40B4-BE49-F238E27FC236}">
                <a16:creationId xmlns:a16="http://schemas.microsoft.com/office/drawing/2014/main" id="{C5EB13A1-938C-9841-EEE3-0ADA3874BF15}"/>
              </a:ext>
            </a:extLst>
          </p:cNvPr>
          <p:cNvGraphicFramePr>
            <a:graphicFrameLocks noGrp="1"/>
          </p:cNvGraphicFramePr>
          <p:nvPr>
            <p:extLst>
              <p:ext uri="{D42A27DB-BD31-4B8C-83A1-F6EECF244321}">
                <p14:modId xmlns:p14="http://schemas.microsoft.com/office/powerpoint/2010/main" val="1874830990"/>
              </p:ext>
            </p:extLst>
          </p:nvPr>
        </p:nvGraphicFramePr>
        <p:xfrm>
          <a:off x="512448" y="1530081"/>
          <a:ext cx="10200293" cy="1381189"/>
        </p:xfrm>
        <a:graphic>
          <a:graphicData uri="http://schemas.openxmlformats.org/drawingml/2006/table">
            <a:tbl>
              <a:tblPr firstRow="1" firstCol="1" bandRow="1">
                <a:tableStyleId>{5C22544A-7EE6-4342-B048-85BDC9FD1C3A}</a:tableStyleId>
              </a:tblPr>
              <a:tblGrid>
                <a:gridCol w="4063228">
                  <a:extLst>
                    <a:ext uri="{9D8B030D-6E8A-4147-A177-3AD203B41FA5}">
                      <a16:colId xmlns:a16="http://schemas.microsoft.com/office/drawing/2014/main" val="1677902054"/>
                    </a:ext>
                  </a:extLst>
                </a:gridCol>
                <a:gridCol w="3415467">
                  <a:extLst>
                    <a:ext uri="{9D8B030D-6E8A-4147-A177-3AD203B41FA5}">
                      <a16:colId xmlns:a16="http://schemas.microsoft.com/office/drawing/2014/main" val="638962373"/>
                    </a:ext>
                  </a:extLst>
                </a:gridCol>
                <a:gridCol w="2721598">
                  <a:extLst>
                    <a:ext uri="{9D8B030D-6E8A-4147-A177-3AD203B41FA5}">
                      <a16:colId xmlns:a16="http://schemas.microsoft.com/office/drawing/2014/main" val="2848832179"/>
                    </a:ext>
                  </a:extLst>
                </a:gridCol>
              </a:tblGrid>
              <a:tr h="91440">
                <a:tc>
                  <a:txBody>
                    <a:bodyPr/>
                    <a:lstStyle/>
                    <a:p>
                      <a:pPr algn="just">
                        <a:lnSpc>
                          <a:spcPct val="107000"/>
                        </a:lnSpc>
                        <a:spcAft>
                          <a:spcPts val="800"/>
                        </a:spcAft>
                      </a:pPr>
                      <a:r>
                        <a:rPr lang="sl-SI" sz="1400">
                          <a:effectLst/>
                        </a:rPr>
                        <a:t>Pogoj</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sl-SI" sz="1400">
                          <a:effectLst/>
                        </a:rPr>
                        <a:t>Opis</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sl-SI" sz="1400">
                          <a:effectLst/>
                        </a:rPr>
                        <a:t>Dokazilo</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34627635"/>
                  </a:ext>
                </a:extLst>
              </a:tr>
              <a:tr h="584835">
                <a:tc>
                  <a:txBody>
                    <a:bodyPr/>
                    <a:lstStyle/>
                    <a:p>
                      <a:pPr algn="l">
                        <a:lnSpc>
                          <a:spcPct val="107000"/>
                        </a:lnSpc>
                        <a:spcAft>
                          <a:spcPts val="800"/>
                        </a:spcAft>
                      </a:pPr>
                      <a:r>
                        <a:rPr lang="sl-SI" sz="1200" dirty="0">
                          <a:effectLst/>
                        </a:rPr>
                        <a:t>Prijavitelj in </a:t>
                      </a:r>
                      <a:r>
                        <a:rPr lang="sl-SI" sz="1200" dirty="0" err="1">
                          <a:effectLst/>
                        </a:rPr>
                        <a:t>konzorcijski</a:t>
                      </a:r>
                      <a:r>
                        <a:rPr lang="sl-SI" sz="1200" dirty="0">
                          <a:effectLst/>
                        </a:rPr>
                        <a:t> partnerji so vključeni samo v en konzorcij, katerega sestavljajo najmanj trije (3) </a:t>
                      </a:r>
                      <a:r>
                        <a:rPr lang="sl-SI" sz="1200" dirty="0" err="1">
                          <a:effectLst/>
                        </a:rPr>
                        <a:t>konzorcijski</a:t>
                      </a:r>
                      <a:r>
                        <a:rPr lang="sl-SI" sz="1200" dirty="0">
                          <a:effectLst/>
                        </a:rPr>
                        <a:t> partnerji, od katerih je prijavitelj na javni razpis </a:t>
                      </a:r>
                      <a:r>
                        <a:rPr lang="sl-SI" sz="1200" dirty="0" err="1">
                          <a:effectLst/>
                        </a:rPr>
                        <a:t>poslovodeči</a:t>
                      </a:r>
                      <a:r>
                        <a:rPr lang="sl-SI" sz="1200" dirty="0">
                          <a:effectLst/>
                        </a:rPr>
                        <a:t> partner v konzorciju. </a:t>
                      </a:r>
                      <a:endParaRPr lang="sl-SI"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800"/>
                        </a:spcAft>
                      </a:pPr>
                      <a:r>
                        <a:rPr lang="sl-SI" sz="1200" dirty="0">
                          <a:effectLst/>
                        </a:rPr>
                        <a:t>Iz predlaganega projekta je razvidno, da:</a:t>
                      </a:r>
                      <a:br>
                        <a:rPr lang="sl-SI" sz="1200" dirty="0">
                          <a:effectLst/>
                        </a:rPr>
                      </a:br>
                      <a:r>
                        <a:rPr lang="sl-SI" sz="1200" dirty="0">
                          <a:effectLst/>
                        </a:rPr>
                        <a:t>- so prijavitelj in </a:t>
                      </a:r>
                      <a:r>
                        <a:rPr lang="sl-SI" sz="1200" dirty="0" err="1">
                          <a:effectLst/>
                        </a:rPr>
                        <a:t>konzorcijski</a:t>
                      </a:r>
                      <a:r>
                        <a:rPr lang="sl-SI" sz="1200" dirty="0">
                          <a:effectLst/>
                        </a:rPr>
                        <a:t> partnerji vključeni samo v en konzorcij,</a:t>
                      </a:r>
                      <a:br>
                        <a:rPr lang="sl-SI" sz="1200" dirty="0">
                          <a:effectLst/>
                        </a:rPr>
                      </a:br>
                      <a:r>
                        <a:rPr lang="sl-SI" sz="1200" dirty="0">
                          <a:effectLst/>
                        </a:rPr>
                        <a:t>- konzorcij sestavljajo najmanj 3 partnerji, od katerih je prijavitelj na predmetni javni razpis </a:t>
                      </a:r>
                      <a:r>
                        <a:rPr lang="sl-SI" sz="1200" dirty="0" err="1">
                          <a:effectLst/>
                        </a:rPr>
                        <a:t>poslovodeči</a:t>
                      </a:r>
                      <a:r>
                        <a:rPr lang="sl-SI" sz="1200" dirty="0">
                          <a:effectLst/>
                        </a:rPr>
                        <a:t> partner v konzorciju. </a:t>
                      </a:r>
                      <a:endParaRPr lang="sl-SI"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lvl="0" indent="0" algn="l">
                        <a:lnSpc>
                          <a:spcPct val="115000"/>
                        </a:lnSpc>
                        <a:spcAft>
                          <a:spcPts val="800"/>
                        </a:spcAft>
                        <a:buFont typeface="Calibri" panose="020F0502020204030204" pitchFamily="34" charset="0"/>
                        <a:buNone/>
                      </a:pPr>
                      <a:r>
                        <a:rPr lang="sl-SI" sz="1200" dirty="0">
                          <a:effectLst/>
                        </a:rPr>
                        <a:t>Pogoj se preveri v evidencah ministrstva.</a:t>
                      </a:r>
                      <a:br>
                        <a:rPr lang="sl-SI" sz="1200" dirty="0">
                          <a:effectLst/>
                        </a:rPr>
                      </a:br>
                      <a:r>
                        <a:rPr lang="sl-SI" sz="1200" dirty="0">
                          <a:effectLst/>
                        </a:rPr>
                        <a:t>Točka 1 in 2 Prijavnice na javni razpis.</a:t>
                      </a:r>
                      <a:br>
                        <a:rPr lang="sl-SI" sz="1200" dirty="0">
                          <a:effectLst/>
                        </a:rPr>
                      </a:br>
                      <a:r>
                        <a:rPr lang="sl-SI" sz="1200" dirty="0">
                          <a:effectLst/>
                        </a:rPr>
                        <a:t>Točka 8.2 Prijavnice na javni razpis.</a:t>
                      </a:r>
                      <a:br>
                        <a:rPr lang="sl-SI" sz="1200" dirty="0">
                          <a:effectLst/>
                        </a:rPr>
                      </a:br>
                      <a:r>
                        <a:rPr lang="sl-SI" sz="1200" dirty="0">
                          <a:effectLst/>
                        </a:rPr>
                        <a:t>Pogoj se preveri v </a:t>
                      </a:r>
                      <a:r>
                        <a:rPr lang="sl-SI" sz="1200" dirty="0" err="1">
                          <a:effectLst/>
                        </a:rPr>
                        <a:t>konzorcijski</a:t>
                      </a:r>
                      <a:r>
                        <a:rPr lang="sl-SI" sz="1200" dirty="0">
                          <a:effectLst/>
                        </a:rPr>
                        <a:t> pogodbi.</a:t>
                      </a:r>
                      <a:endParaRPr lang="sl-SI"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0605475"/>
                  </a:ext>
                </a:extLst>
              </a:tr>
            </a:tbl>
          </a:graphicData>
        </a:graphic>
      </p:graphicFrame>
      <p:graphicFrame>
        <p:nvGraphicFramePr>
          <p:cNvPr id="2" name="Diagram 1">
            <a:extLst>
              <a:ext uri="{FF2B5EF4-FFF2-40B4-BE49-F238E27FC236}">
                <a16:creationId xmlns:a16="http://schemas.microsoft.com/office/drawing/2014/main" id="{7880F965-6063-0F39-88DC-0E52B8CA43AA}"/>
              </a:ext>
            </a:extLst>
          </p:cNvPr>
          <p:cNvGraphicFramePr/>
          <p:nvPr>
            <p:extLst>
              <p:ext uri="{D42A27DB-BD31-4B8C-83A1-F6EECF244321}">
                <p14:modId xmlns:p14="http://schemas.microsoft.com/office/powerpoint/2010/main" val="3905222703"/>
              </p:ext>
            </p:extLst>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6503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4" name="PoljeZBesedilom 3">
            <a:extLst>
              <a:ext uri="{FF2B5EF4-FFF2-40B4-BE49-F238E27FC236}">
                <a16:creationId xmlns:a16="http://schemas.microsoft.com/office/drawing/2014/main" id="{C10A4F62-2DFF-3259-F4C2-0670CF2DCD7E}"/>
              </a:ext>
            </a:extLst>
          </p:cNvPr>
          <p:cNvSpPr txBox="1"/>
          <p:nvPr/>
        </p:nvSpPr>
        <p:spPr>
          <a:xfrm>
            <a:off x="649754" y="956012"/>
            <a:ext cx="9332779"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Merila za izbor vlog prijaviteljev</a:t>
            </a:r>
          </a:p>
        </p:txBody>
      </p:sp>
      <p:graphicFrame>
        <p:nvGraphicFramePr>
          <p:cNvPr id="2" name="Diagram 1">
            <a:extLst>
              <a:ext uri="{FF2B5EF4-FFF2-40B4-BE49-F238E27FC236}">
                <a16:creationId xmlns:a16="http://schemas.microsoft.com/office/drawing/2014/main" id="{1F9E03F3-8AFF-F6EB-A710-38CEAC24C65A}"/>
              </a:ext>
            </a:extLst>
          </p:cNvPr>
          <p:cNvGraphicFramePr/>
          <p:nvPr>
            <p:extLst>
              <p:ext uri="{D42A27DB-BD31-4B8C-83A1-F6EECF244321}">
                <p14:modId xmlns:p14="http://schemas.microsoft.com/office/powerpoint/2010/main" val="640080245"/>
              </p:ext>
            </p:extLst>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1" name="Tabela 10">
            <a:extLst>
              <a:ext uri="{FF2B5EF4-FFF2-40B4-BE49-F238E27FC236}">
                <a16:creationId xmlns:a16="http://schemas.microsoft.com/office/drawing/2014/main" id="{ECF4DBA9-93AD-A402-1300-E4D206F51BF5}"/>
              </a:ext>
            </a:extLst>
          </p:cNvPr>
          <p:cNvGraphicFramePr>
            <a:graphicFrameLocks noGrp="1"/>
          </p:cNvGraphicFramePr>
          <p:nvPr>
            <p:extLst>
              <p:ext uri="{D42A27DB-BD31-4B8C-83A1-F6EECF244321}">
                <p14:modId xmlns:p14="http://schemas.microsoft.com/office/powerpoint/2010/main" val="4117041802"/>
              </p:ext>
            </p:extLst>
          </p:nvPr>
        </p:nvGraphicFramePr>
        <p:xfrm>
          <a:off x="1444989" y="1718736"/>
          <a:ext cx="9305977" cy="4421061"/>
        </p:xfrm>
        <a:graphic>
          <a:graphicData uri="http://schemas.openxmlformats.org/drawingml/2006/table">
            <a:tbl>
              <a:tblPr>
                <a:tableStyleId>{5C22544A-7EE6-4342-B048-85BDC9FD1C3A}</a:tableStyleId>
              </a:tblPr>
              <a:tblGrid>
                <a:gridCol w="454878">
                  <a:extLst>
                    <a:ext uri="{9D8B030D-6E8A-4147-A177-3AD203B41FA5}">
                      <a16:colId xmlns:a16="http://schemas.microsoft.com/office/drawing/2014/main" val="3839136161"/>
                    </a:ext>
                  </a:extLst>
                </a:gridCol>
                <a:gridCol w="7561839">
                  <a:extLst>
                    <a:ext uri="{9D8B030D-6E8A-4147-A177-3AD203B41FA5}">
                      <a16:colId xmlns:a16="http://schemas.microsoft.com/office/drawing/2014/main" val="3520130687"/>
                    </a:ext>
                  </a:extLst>
                </a:gridCol>
                <a:gridCol w="1289260">
                  <a:extLst>
                    <a:ext uri="{9D8B030D-6E8A-4147-A177-3AD203B41FA5}">
                      <a16:colId xmlns:a16="http://schemas.microsoft.com/office/drawing/2014/main" val="2651239741"/>
                    </a:ext>
                  </a:extLst>
                </a:gridCol>
              </a:tblGrid>
              <a:tr h="130054">
                <a:tc>
                  <a:txBody>
                    <a:bodyPr/>
                    <a:lstStyle/>
                    <a:p>
                      <a:pPr algn="just">
                        <a:lnSpc>
                          <a:spcPct val="107000"/>
                        </a:lnSpc>
                        <a:spcAft>
                          <a:spcPts val="800"/>
                        </a:spcAft>
                      </a:pPr>
                      <a:r>
                        <a:rPr lang="sl-SI" sz="1000" b="1" dirty="0" err="1">
                          <a:effectLst/>
                        </a:rPr>
                        <a:t>Zap</a:t>
                      </a:r>
                      <a:r>
                        <a:rPr lang="sl-SI" sz="1000" b="1" dirty="0">
                          <a:effectLst/>
                        </a:rPr>
                        <a:t>. št.</a:t>
                      </a:r>
                      <a:endParaRPr lang="sl-SI" sz="10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1000" b="1" dirty="0">
                          <a:effectLst/>
                        </a:rPr>
                        <a:t>Merilo</a:t>
                      </a:r>
                      <a:endParaRPr lang="sl-SI" sz="10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tc>
                  <a:txBody>
                    <a:bodyPr/>
                    <a:lstStyle/>
                    <a:p>
                      <a:pPr algn="ctr">
                        <a:lnSpc>
                          <a:spcPct val="107000"/>
                        </a:lnSpc>
                        <a:spcAft>
                          <a:spcPts val="800"/>
                        </a:spcAft>
                      </a:pPr>
                      <a:r>
                        <a:rPr lang="sl-SI" sz="1000" b="1" dirty="0">
                          <a:effectLst/>
                        </a:rPr>
                        <a:t>Št. točk</a:t>
                      </a:r>
                      <a:endParaRPr lang="sl-SI" sz="10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extLst>
                  <a:ext uri="{0D108BD9-81ED-4DB2-BD59-A6C34878D82A}">
                    <a16:rowId xmlns:a16="http://schemas.microsoft.com/office/drawing/2014/main" val="2468063529"/>
                  </a:ext>
                </a:extLst>
              </a:tr>
              <a:tr h="158968">
                <a:tc>
                  <a:txBody>
                    <a:bodyPr/>
                    <a:lstStyle/>
                    <a:p>
                      <a:pPr algn="just">
                        <a:lnSpc>
                          <a:spcPct val="107000"/>
                        </a:lnSpc>
                        <a:spcAft>
                          <a:spcPts val="800"/>
                        </a:spcAft>
                      </a:pPr>
                      <a:r>
                        <a:rPr lang="sl-SI" sz="1200" b="1" dirty="0">
                          <a:effectLst/>
                        </a:rPr>
                        <a:t>1.</a:t>
                      </a:r>
                      <a:endParaRPr lang="sl-SI" sz="12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tc>
                  <a:txBody>
                    <a:bodyPr/>
                    <a:lstStyle/>
                    <a:p>
                      <a:pPr algn="just">
                        <a:lnSpc>
                          <a:spcPct val="107000"/>
                        </a:lnSpc>
                        <a:spcAft>
                          <a:spcPts val="800"/>
                        </a:spcAft>
                      </a:pPr>
                      <a:r>
                        <a:rPr lang="sl-SI" sz="1200" b="1" dirty="0">
                          <a:effectLst/>
                        </a:rPr>
                        <a:t>Kakovost predlaganega projekta (točka 5 prijavnice)</a:t>
                      </a:r>
                      <a:endParaRPr lang="sl-SI" sz="12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tc>
                  <a:txBody>
                    <a:bodyPr/>
                    <a:lstStyle/>
                    <a:p>
                      <a:pPr algn="ctr">
                        <a:lnSpc>
                          <a:spcPct val="107000"/>
                        </a:lnSpc>
                        <a:spcAft>
                          <a:spcPts val="800"/>
                        </a:spcAft>
                      </a:pPr>
                      <a:r>
                        <a:rPr lang="sl-SI" sz="1200" b="1" dirty="0">
                          <a:effectLst/>
                        </a:rPr>
                        <a:t>Skupaj 30</a:t>
                      </a:r>
                      <a:endParaRPr lang="sl-SI" sz="12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extLst>
                  <a:ext uri="{0D108BD9-81ED-4DB2-BD59-A6C34878D82A}">
                    <a16:rowId xmlns:a16="http://schemas.microsoft.com/office/drawing/2014/main" val="167155080"/>
                  </a:ext>
                </a:extLst>
              </a:tr>
              <a:tr h="1127982">
                <a:tc>
                  <a:txBody>
                    <a:bodyPr/>
                    <a:lstStyle/>
                    <a:p>
                      <a:pPr algn="just">
                        <a:lnSpc>
                          <a:spcPct val="107000"/>
                        </a:lnSpc>
                        <a:spcAft>
                          <a:spcPts val="800"/>
                        </a:spcAft>
                      </a:pPr>
                      <a:r>
                        <a:rPr lang="sl-SI" sz="1000" dirty="0">
                          <a:effectLst/>
                        </a:rPr>
                        <a:t>1.1</a:t>
                      </a:r>
                      <a:endParaRPr lang="sl-SI" sz="1000"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1050" b="1" dirty="0">
                          <a:effectLst/>
                        </a:rPr>
                        <a:t>Ustreznost projekta (točka 5.1. prijavnice)</a:t>
                      </a:r>
                    </a:p>
                    <a:p>
                      <a:pPr marL="342900" lvl="0" indent="-342900" algn="just">
                        <a:lnSpc>
                          <a:spcPct val="107000"/>
                        </a:lnSpc>
                        <a:spcAft>
                          <a:spcPts val="800"/>
                        </a:spcAft>
                        <a:buSzPts val="1000"/>
                        <a:buFont typeface="Arial" panose="020B0604020202020204" pitchFamily="34" charset="0"/>
                        <a:buChar char="-"/>
                        <a:tabLst>
                          <a:tab pos="228600" algn="l"/>
                        </a:tabLst>
                      </a:pPr>
                      <a:r>
                        <a:rPr lang="sl-SI" sz="1050" dirty="0">
                          <a:effectLst/>
                        </a:rPr>
                        <a:t>v analizi potreb so vsi elementi vsebinsko obrazloženi;</a:t>
                      </a:r>
                    </a:p>
                    <a:p>
                      <a:pPr marL="342900" lvl="0" indent="-342900" algn="just">
                        <a:lnSpc>
                          <a:spcPct val="107000"/>
                        </a:lnSpc>
                        <a:spcAft>
                          <a:spcPts val="800"/>
                        </a:spcAft>
                        <a:buSzPts val="1000"/>
                        <a:buFont typeface="Arial" panose="020B0604020202020204" pitchFamily="34" charset="0"/>
                        <a:buChar char="-"/>
                        <a:tabLst>
                          <a:tab pos="228600" algn="l"/>
                        </a:tabLst>
                      </a:pPr>
                      <a:r>
                        <a:rPr lang="sl-SI" sz="1050" dirty="0">
                          <a:effectLst/>
                        </a:rPr>
                        <a:t>v analizi potreb je en (1) element vsebinsko pomanjkljivo obrazložen;</a:t>
                      </a:r>
                    </a:p>
                    <a:p>
                      <a:pPr marL="342900" lvl="0" indent="-342900" algn="just">
                        <a:lnSpc>
                          <a:spcPct val="107000"/>
                        </a:lnSpc>
                        <a:spcAft>
                          <a:spcPts val="800"/>
                        </a:spcAft>
                        <a:buSzPts val="1000"/>
                        <a:buFont typeface="Arial" panose="020B0604020202020204" pitchFamily="34" charset="0"/>
                        <a:buChar char="-"/>
                        <a:tabLst>
                          <a:tab pos="228600" algn="l"/>
                        </a:tabLst>
                      </a:pPr>
                      <a:r>
                        <a:rPr lang="sl-SI" sz="1050" dirty="0">
                          <a:effectLst/>
                        </a:rPr>
                        <a:t>v analizi potreb sta dva (2) elementa vsebinsko pomanjkljivo obrazložena;</a:t>
                      </a:r>
                    </a:p>
                    <a:p>
                      <a:pPr marL="342900" lvl="0" indent="-342900" algn="just">
                        <a:lnSpc>
                          <a:spcPct val="107000"/>
                        </a:lnSpc>
                        <a:spcAft>
                          <a:spcPts val="800"/>
                        </a:spcAft>
                        <a:buSzPts val="1000"/>
                        <a:buFont typeface="Arial" panose="020B0604020202020204" pitchFamily="34" charset="0"/>
                        <a:buChar char="-"/>
                        <a:tabLst>
                          <a:tab pos="228600" algn="l"/>
                        </a:tabLst>
                      </a:pPr>
                      <a:r>
                        <a:rPr lang="sl-SI" sz="1050" dirty="0">
                          <a:effectLst/>
                        </a:rPr>
                        <a:t>v analizi potreb so vsi elementi vsebinsko pomanjkljivo obrazloženi.</a:t>
                      </a:r>
                      <a:endParaRPr lang="sl-SI" sz="1050" dirty="0">
                        <a:effectLst/>
                        <a:latin typeface="Arial" panose="020B0604020202020204" pitchFamily="34" charset="0"/>
                        <a:ea typeface="Times New Roman" panose="02020603050405020304" pitchFamily="18" charset="0"/>
                        <a:cs typeface="Arial" panose="020B0604020202020204" pitchFamily="34" charset="0"/>
                      </a:endParaRPr>
                    </a:p>
                  </a:txBody>
                  <a:tcPr marL="39320" marR="39320" marT="0" marB="0"/>
                </a:tc>
                <a:tc>
                  <a:txBody>
                    <a:bodyPr/>
                    <a:lstStyle/>
                    <a:p>
                      <a:pPr marL="228600" algn="just">
                        <a:lnSpc>
                          <a:spcPct val="107000"/>
                        </a:lnSpc>
                        <a:spcAft>
                          <a:spcPts val="800"/>
                        </a:spcAft>
                      </a:pPr>
                      <a:r>
                        <a:rPr lang="sl-SI" sz="1050" dirty="0">
                          <a:effectLst/>
                        </a:rPr>
                        <a:t> </a:t>
                      </a:r>
                    </a:p>
                    <a:p>
                      <a:pPr algn="ctr">
                        <a:lnSpc>
                          <a:spcPct val="107000"/>
                        </a:lnSpc>
                        <a:spcAft>
                          <a:spcPts val="800"/>
                        </a:spcAft>
                      </a:pPr>
                      <a:r>
                        <a:rPr lang="sl-SI" sz="1050" dirty="0">
                          <a:effectLst/>
                        </a:rPr>
                        <a:t>20</a:t>
                      </a:r>
                    </a:p>
                    <a:p>
                      <a:pPr algn="ctr">
                        <a:lnSpc>
                          <a:spcPct val="107000"/>
                        </a:lnSpc>
                        <a:spcAft>
                          <a:spcPts val="800"/>
                        </a:spcAft>
                      </a:pPr>
                      <a:r>
                        <a:rPr lang="sl-SI" sz="1050" dirty="0">
                          <a:effectLst/>
                        </a:rPr>
                        <a:t>10</a:t>
                      </a:r>
                    </a:p>
                    <a:p>
                      <a:pPr algn="ctr">
                        <a:lnSpc>
                          <a:spcPct val="107000"/>
                        </a:lnSpc>
                        <a:spcAft>
                          <a:spcPts val="800"/>
                        </a:spcAft>
                      </a:pPr>
                      <a:r>
                        <a:rPr lang="sl-SI" sz="1050" dirty="0">
                          <a:effectLst/>
                        </a:rPr>
                        <a:t>5</a:t>
                      </a:r>
                    </a:p>
                    <a:p>
                      <a:pPr algn="ctr">
                        <a:lnSpc>
                          <a:spcPct val="107000"/>
                        </a:lnSpc>
                        <a:spcAft>
                          <a:spcPts val="800"/>
                        </a:spcAft>
                      </a:pPr>
                      <a:r>
                        <a:rPr lang="sl-SI" sz="1050" dirty="0">
                          <a:effectLst/>
                        </a:rPr>
                        <a:t>0</a:t>
                      </a:r>
                    </a:p>
                  </a:txBody>
                  <a:tcPr marL="39320" marR="39320" marT="0" marB="0"/>
                </a:tc>
                <a:extLst>
                  <a:ext uri="{0D108BD9-81ED-4DB2-BD59-A6C34878D82A}">
                    <a16:rowId xmlns:a16="http://schemas.microsoft.com/office/drawing/2014/main" val="808774112"/>
                  </a:ext>
                </a:extLst>
              </a:tr>
              <a:tr h="908711">
                <a:tc>
                  <a:txBody>
                    <a:bodyPr/>
                    <a:lstStyle/>
                    <a:p>
                      <a:pPr algn="just">
                        <a:lnSpc>
                          <a:spcPct val="107000"/>
                        </a:lnSpc>
                        <a:spcAft>
                          <a:spcPts val="800"/>
                        </a:spcAft>
                      </a:pPr>
                      <a:r>
                        <a:rPr lang="sl-SI" sz="1000">
                          <a:effectLst/>
                        </a:rPr>
                        <a:t>1.2</a:t>
                      </a:r>
                      <a:endParaRPr lang="sl-SI" sz="100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1050" b="1" dirty="0">
                          <a:effectLst/>
                        </a:rPr>
                        <a:t>Kakovost načrtovanega programa NIPO (točka 5.2 prijavnice)</a:t>
                      </a:r>
                    </a:p>
                    <a:p>
                      <a:pPr marL="342900" lvl="0" indent="-342900" algn="just">
                        <a:lnSpc>
                          <a:spcPct val="107000"/>
                        </a:lnSpc>
                        <a:spcAft>
                          <a:spcPts val="800"/>
                        </a:spcAft>
                        <a:buSzPts val="1000"/>
                        <a:buFont typeface="Arial" panose="020B0604020202020204" pitchFamily="34" charset="0"/>
                        <a:buChar char="-"/>
                      </a:pPr>
                      <a:r>
                        <a:rPr lang="sl-SI" sz="1050" dirty="0">
                          <a:effectLst/>
                        </a:rPr>
                        <a:t>načrtovan program ima podrobno in razumljivo razdelane vse zahtevane elemente programa;</a:t>
                      </a:r>
                    </a:p>
                    <a:p>
                      <a:pPr marL="342900" lvl="0" indent="-342900" algn="just">
                        <a:lnSpc>
                          <a:spcPct val="107000"/>
                        </a:lnSpc>
                        <a:spcAft>
                          <a:spcPts val="800"/>
                        </a:spcAft>
                        <a:buSzPts val="1000"/>
                        <a:buFont typeface="Arial" panose="020B0604020202020204" pitchFamily="34" charset="0"/>
                        <a:buChar char="-"/>
                      </a:pPr>
                      <a:r>
                        <a:rPr lang="sl-SI" sz="1050" dirty="0">
                          <a:effectLst/>
                        </a:rPr>
                        <a:t>načrtovan program ima podrobno in razumljivo razdelanih vsaj šest (6) elementov programa; </a:t>
                      </a:r>
                    </a:p>
                    <a:p>
                      <a:pPr marL="342900" lvl="0" indent="-342900" algn="just">
                        <a:lnSpc>
                          <a:spcPct val="107000"/>
                        </a:lnSpc>
                        <a:spcAft>
                          <a:spcPts val="800"/>
                        </a:spcAft>
                        <a:buSzPts val="1000"/>
                        <a:buFont typeface="Arial" panose="020B0604020202020204" pitchFamily="34" charset="0"/>
                        <a:buChar char="-"/>
                      </a:pPr>
                      <a:r>
                        <a:rPr lang="sl-SI" sz="1050" dirty="0">
                          <a:effectLst/>
                        </a:rPr>
                        <a:t>načrtovan program nima podrobno in razumljivo razdelanih šest (6) ali več elementov programa.</a:t>
                      </a:r>
                      <a:endParaRPr lang="sl-SI" sz="1050" dirty="0">
                        <a:effectLst/>
                        <a:latin typeface="Arial" panose="020B0604020202020204" pitchFamily="34" charset="0"/>
                        <a:ea typeface="Times New Roman" panose="02020603050405020304" pitchFamily="18" charset="0"/>
                        <a:cs typeface="Arial" panose="020B0604020202020204" pitchFamily="34" charset="0"/>
                      </a:endParaRPr>
                    </a:p>
                  </a:txBody>
                  <a:tcPr marL="39320" marR="39320" marT="0" marB="0"/>
                </a:tc>
                <a:tc>
                  <a:txBody>
                    <a:bodyPr/>
                    <a:lstStyle/>
                    <a:p>
                      <a:pPr algn="l">
                        <a:lnSpc>
                          <a:spcPct val="107000"/>
                        </a:lnSpc>
                        <a:spcAft>
                          <a:spcPts val="800"/>
                        </a:spcAft>
                      </a:pPr>
                      <a:r>
                        <a:rPr lang="sl-SI" sz="1050" dirty="0">
                          <a:effectLst/>
                        </a:rPr>
                        <a:t> </a:t>
                      </a:r>
                    </a:p>
                    <a:p>
                      <a:pPr algn="ctr">
                        <a:lnSpc>
                          <a:spcPct val="107000"/>
                        </a:lnSpc>
                        <a:spcAft>
                          <a:spcPts val="800"/>
                        </a:spcAft>
                      </a:pPr>
                      <a:r>
                        <a:rPr lang="sl-SI" sz="1050" dirty="0">
                          <a:effectLst/>
                        </a:rPr>
                        <a:t>10 </a:t>
                      </a:r>
                    </a:p>
                    <a:p>
                      <a:pPr algn="ctr">
                        <a:lnSpc>
                          <a:spcPct val="107000"/>
                        </a:lnSpc>
                        <a:spcAft>
                          <a:spcPts val="800"/>
                        </a:spcAft>
                      </a:pPr>
                      <a:r>
                        <a:rPr lang="sl-SI" sz="1050" dirty="0">
                          <a:effectLst/>
                        </a:rPr>
                        <a:t>5</a:t>
                      </a:r>
                    </a:p>
                    <a:p>
                      <a:pPr algn="ctr">
                        <a:lnSpc>
                          <a:spcPct val="107000"/>
                        </a:lnSpc>
                        <a:spcAft>
                          <a:spcPts val="800"/>
                        </a:spcAft>
                      </a:pPr>
                      <a:r>
                        <a:rPr lang="sl-SI" sz="1050" dirty="0">
                          <a:effectLst/>
                        </a:rPr>
                        <a:t>0</a:t>
                      </a:r>
                      <a:endParaRPr lang="sl-SI" sz="1050"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extLst>
                  <a:ext uri="{0D108BD9-81ED-4DB2-BD59-A6C34878D82A}">
                    <a16:rowId xmlns:a16="http://schemas.microsoft.com/office/drawing/2014/main" val="2222846221"/>
                  </a:ext>
                </a:extLst>
              </a:tr>
              <a:tr h="174551">
                <a:tc>
                  <a:txBody>
                    <a:bodyPr/>
                    <a:lstStyle/>
                    <a:p>
                      <a:pPr marL="0" algn="just" defTabSz="914400" rtl="0" eaLnBrk="1" latinLnBrk="0" hangingPunct="1">
                        <a:lnSpc>
                          <a:spcPct val="107000"/>
                        </a:lnSpc>
                        <a:spcAft>
                          <a:spcPts val="800"/>
                        </a:spcAft>
                      </a:pPr>
                      <a:r>
                        <a:rPr lang="sl-SI" sz="1200" b="1" kern="1200" dirty="0">
                          <a:solidFill>
                            <a:schemeClr val="dk1"/>
                          </a:solidFill>
                          <a:effectLst/>
                          <a:latin typeface="+mn-lt"/>
                          <a:ea typeface="+mn-ea"/>
                          <a:cs typeface="+mn-cs"/>
                        </a:rPr>
                        <a:t>2.</a:t>
                      </a:r>
                    </a:p>
                  </a:txBody>
                  <a:tcPr marL="39320" marR="39320" marT="0" marB="0">
                    <a:solidFill>
                      <a:schemeClr val="accent1">
                        <a:lumMod val="60000"/>
                        <a:lumOff val="40000"/>
                      </a:schemeClr>
                    </a:solidFill>
                  </a:tcPr>
                </a:tc>
                <a:tc>
                  <a:txBody>
                    <a:bodyPr/>
                    <a:lstStyle/>
                    <a:p>
                      <a:pPr marL="0" algn="just" defTabSz="914400" rtl="0" eaLnBrk="1" latinLnBrk="0" hangingPunct="1">
                        <a:lnSpc>
                          <a:spcPct val="107000"/>
                        </a:lnSpc>
                        <a:spcAft>
                          <a:spcPts val="800"/>
                        </a:spcAft>
                      </a:pPr>
                      <a:r>
                        <a:rPr lang="sl-SI" sz="1200" b="1" kern="1200" dirty="0">
                          <a:solidFill>
                            <a:schemeClr val="dk1"/>
                          </a:solidFill>
                          <a:effectLst/>
                          <a:latin typeface="+mn-lt"/>
                          <a:ea typeface="+mn-ea"/>
                          <a:cs typeface="+mn-cs"/>
                        </a:rPr>
                        <a:t>Vključevanje ključnih deležnikov (točka 6 prijavnice)</a:t>
                      </a:r>
                    </a:p>
                  </a:txBody>
                  <a:tcPr marL="39320" marR="39320" marT="0" marB="0">
                    <a:solidFill>
                      <a:schemeClr val="accent1">
                        <a:lumMod val="60000"/>
                        <a:lumOff val="40000"/>
                      </a:schemeClr>
                    </a:solidFill>
                  </a:tcPr>
                </a:tc>
                <a:tc>
                  <a:txBody>
                    <a:bodyPr/>
                    <a:lstStyle/>
                    <a:p>
                      <a:pPr algn="ctr">
                        <a:lnSpc>
                          <a:spcPct val="107000"/>
                        </a:lnSpc>
                        <a:spcAft>
                          <a:spcPts val="800"/>
                        </a:spcAft>
                      </a:pPr>
                      <a:r>
                        <a:rPr lang="sl-SI" sz="1200" b="1" dirty="0">
                          <a:effectLst/>
                        </a:rPr>
                        <a:t>Skupaj 10</a:t>
                      </a:r>
                      <a:endParaRPr lang="sl-SI" sz="12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extLst>
                  <a:ext uri="{0D108BD9-81ED-4DB2-BD59-A6C34878D82A}">
                    <a16:rowId xmlns:a16="http://schemas.microsoft.com/office/drawing/2014/main" val="3768495059"/>
                  </a:ext>
                </a:extLst>
              </a:tr>
              <a:tr h="1217063">
                <a:tc>
                  <a:txBody>
                    <a:bodyPr/>
                    <a:lstStyle/>
                    <a:p>
                      <a:pPr algn="just">
                        <a:lnSpc>
                          <a:spcPct val="107000"/>
                        </a:lnSpc>
                        <a:spcAft>
                          <a:spcPts val="800"/>
                        </a:spcAft>
                      </a:pPr>
                      <a:r>
                        <a:rPr lang="sl-SI" sz="1000">
                          <a:effectLst/>
                        </a:rPr>
                        <a:t> </a:t>
                      </a:r>
                      <a:endParaRPr lang="sl-SI" sz="100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1050" b="1" dirty="0">
                          <a:effectLst/>
                        </a:rPr>
                        <a:t>Vključevanje ključnih deležnikov pri pridobivanju udeležencev </a:t>
                      </a:r>
                    </a:p>
                    <a:p>
                      <a:pPr marL="342900" lvl="0" indent="-342900" algn="just">
                        <a:lnSpc>
                          <a:spcPct val="107000"/>
                        </a:lnSpc>
                        <a:spcAft>
                          <a:spcPts val="800"/>
                        </a:spcAft>
                        <a:buSzPts val="1000"/>
                        <a:buFont typeface="Arial" panose="020B0604020202020204" pitchFamily="34" charset="0"/>
                        <a:buChar char="-"/>
                      </a:pPr>
                      <a:r>
                        <a:rPr lang="sl-SI" sz="1050" dirty="0">
                          <a:effectLst/>
                        </a:rPr>
                        <a:t>sodelovanje z vsaj štirimi (4) različnimi deležniki, za katere je iz opisa jasno razvidna njihova vključenost in vloga pri pridobivanju udeležencev; </a:t>
                      </a:r>
                    </a:p>
                    <a:p>
                      <a:pPr marL="342900" lvl="0" indent="-342900" algn="just">
                        <a:lnSpc>
                          <a:spcPct val="107000"/>
                        </a:lnSpc>
                        <a:spcAft>
                          <a:spcPts val="800"/>
                        </a:spcAft>
                        <a:buSzPts val="1000"/>
                        <a:buFont typeface="Arial" panose="020B0604020202020204" pitchFamily="34" charset="0"/>
                        <a:buChar char="-"/>
                      </a:pPr>
                      <a:r>
                        <a:rPr lang="sl-SI" sz="1050" dirty="0">
                          <a:effectLst/>
                        </a:rPr>
                        <a:t>sodelovanje s tremi (3) različnimi deležniki, za katere je iz opisa jasno razvidna njihova vključenost in vloga pri pridobivanju udeležencev; </a:t>
                      </a:r>
                    </a:p>
                    <a:p>
                      <a:pPr marL="342900" lvl="0" indent="-342900" algn="just">
                        <a:lnSpc>
                          <a:spcPct val="107000"/>
                        </a:lnSpc>
                        <a:spcAft>
                          <a:spcPts val="800"/>
                        </a:spcAft>
                        <a:buSzPts val="1000"/>
                        <a:buFont typeface="Arial" panose="020B0604020202020204" pitchFamily="34" charset="0"/>
                        <a:buChar char="-"/>
                      </a:pPr>
                      <a:r>
                        <a:rPr lang="sl-SI" sz="1050" dirty="0">
                          <a:effectLst/>
                        </a:rPr>
                        <a:t>sodelovanje z dvema (2) ali manj različnimi deležniki, za katere je iz opisa jasno razvidno njihova vključenost in vloga pri pridobivanju udeležencev.</a:t>
                      </a:r>
                      <a:endParaRPr lang="sl-SI" sz="1050" dirty="0">
                        <a:effectLst/>
                        <a:latin typeface="Arial" panose="020B0604020202020204" pitchFamily="34" charset="0"/>
                        <a:ea typeface="Times New Roman" panose="02020603050405020304" pitchFamily="18" charset="0"/>
                        <a:cs typeface="Arial" panose="020B0604020202020204" pitchFamily="34" charset="0"/>
                      </a:endParaRPr>
                    </a:p>
                  </a:txBody>
                  <a:tcPr marL="39320" marR="39320" marT="0" marB="0"/>
                </a:tc>
                <a:tc>
                  <a:txBody>
                    <a:bodyPr/>
                    <a:lstStyle/>
                    <a:p>
                      <a:pPr algn="just">
                        <a:lnSpc>
                          <a:spcPct val="107000"/>
                        </a:lnSpc>
                        <a:spcAft>
                          <a:spcPts val="800"/>
                        </a:spcAft>
                      </a:pPr>
                      <a:r>
                        <a:rPr lang="sl-SI" sz="1050" dirty="0">
                          <a:effectLst/>
                        </a:rPr>
                        <a:t> </a:t>
                      </a:r>
                    </a:p>
                    <a:p>
                      <a:pPr algn="ctr">
                        <a:lnSpc>
                          <a:spcPct val="107000"/>
                        </a:lnSpc>
                        <a:spcAft>
                          <a:spcPts val="800"/>
                        </a:spcAft>
                      </a:pPr>
                      <a:r>
                        <a:rPr lang="sl-SI" sz="1050" dirty="0">
                          <a:effectLst/>
                        </a:rPr>
                        <a:t>10</a:t>
                      </a:r>
                      <a:br>
                        <a:rPr lang="sl-SI" sz="1050" dirty="0">
                          <a:effectLst/>
                        </a:rPr>
                      </a:br>
                      <a:endParaRPr lang="sl-SI" sz="1050" dirty="0">
                        <a:effectLst/>
                      </a:endParaRPr>
                    </a:p>
                    <a:p>
                      <a:pPr algn="ctr">
                        <a:lnSpc>
                          <a:spcPct val="107000"/>
                        </a:lnSpc>
                        <a:spcAft>
                          <a:spcPts val="800"/>
                        </a:spcAft>
                      </a:pPr>
                      <a:r>
                        <a:rPr lang="sl-SI" sz="1050" dirty="0">
                          <a:effectLst/>
                        </a:rPr>
                        <a:t>5</a:t>
                      </a:r>
                      <a:br>
                        <a:rPr lang="sl-SI" sz="1050" dirty="0">
                          <a:effectLst/>
                        </a:rPr>
                      </a:br>
                      <a:endParaRPr lang="sl-SI" sz="1050" dirty="0">
                        <a:effectLst/>
                      </a:endParaRPr>
                    </a:p>
                    <a:p>
                      <a:pPr algn="ctr">
                        <a:lnSpc>
                          <a:spcPct val="107000"/>
                        </a:lnSpc>
                        <a:spcAft>
                          <a:spcPts val="800"/>
                        </a:spcAft>
                      </a:pPr>
                      <a:r>
                        <a:rPr lang="sl-SI" sz="1050" dirty="0">
                          <a:effectLst/>
                        </a:rPr>
                        <a:t>0</a:t>
                      </a:r>
                      <a:endParaRPr lang="sl-SI" sz="1050"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extLst>
                  <a:ext uri="{0D108BD9-81ED-4DB2-BD59-A6C34878D82A}">
                    <a16:rowId xmlns:a16="http://schemas.microsoft.com/office/drawing/2014/main" val="2433734620"/>
                  </a:ext>
                </a:extLst>
              </a:tr>
            </a:tbl>
          </a:graphicData>
        </a:graphic>
      </p:graphicFrame>
    </p:spTree>
    <p:extLst>
      <p:ext uri="{BB962C8B-B14F-4D97-AF65-F5344CB8AC3E}">
        <p14:creationId xmlns:p14="http://schemas.microsoft.com/office/powerpoint/2010/main" val="2915877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4" name="PoljeZBesedilom 3">
            <a:extLst>
              <a:ext uri="{FF2B5EF4-FFF2-40B4-BE49-F238E27FC236}">
                <a16:creationId xmlns:a16="http://schemas.microsoft.com/office/drawing/2014/main" id="{C10A4F62-2DFF-3259-F4C2-0670CF2DCD7E}"/>
              </a:ext>
            </a:extLst>
          </p:cNvPr>
          <p:cNvSpPr txBox="1"/>
          <p:nvPr/>
        </p:nvSpPr>
        <p:spPr>
          <a:xfrm>
            <a:off x="649754" y="956012"/>
            <a:ext cx="9332779"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Merila za izbor vlog prijaviteljev</a:t>
            </a:r>
          </a:p>
        </p:txBody>
      </p:sp>
      <p:graphicFrame>
        <p:nvGraphicFramePr>
          <p:cNvPr id="2" name="Diagram 1">
            <a:extLst>
              <a:ext uri="{FF2B5EF4-FFF2-40B4-BE49-F238E27FC236}">
                <a16:creationId xmlns:a16="http://schemas.microsoft.com/office/drawing/2014/main" id="{1F9E03F3-8AFF-F6EB-A710-38CEAC24C65A}"/>
              </a:ext>
            </a:extLst>
          </p:cNvPr>
          <p:cNvGraphicFramePr/>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1" name="Tabela 10">
            <a:extLst>
              <a:ext uri="{FF2B5EF4-FFF2-40B4-BE49-F238E27FC236}">
                <a16:creationId xmlns:a16="http://schemas.microsoft.com/office/drawing/2014/main" id="{ECF4DBA9-93AD-A402-1300-E4D206F51BF5}"/>
              </a:ext>
            </a:extLst>
          </p:cNvPr>
          <p:cNvGraphicFramePr>
            <a:graphicFrameLocks noGrp="1"/>
          </p:cNvGraphicFramePr>
          <p:nvPr>
            <p:extLst>
              <p:ext uri="{D42A27DB-BD31-4B8C-83A1-F6EECF244321}">
                <p14:modId xmlns:p14="http://schemas.microsoft.com/office/powerpoint/2010/main" val="4218976802"/>
              </p:ext>
            </p:extLst>
          </p:nvPr>
        </p:nvGraphicFramePr>
        <p:xfrm>
          <a:off x="1443011" y="1917793"/>
          <a:ext cx="9305977" cy="2463791"/>
        </p:xfrm>
        <a:graphic>
          <a:graphicData uri="http://schemas.openxmlformats.org/drawingml/2006/table">
            <a:tbl>
              <a:tblPr>
                <a:tableStyleId>{5C22544A-7EE6-4342-B048-85BDC9FD1C3A}</a:tableStyleId>
              </a:tblPr>
              <a:tblGrid>
                <a:gridCol w="454878">
                  <a:extLst>
                    <a:ext uri="{9D8B030D-6E8A-4147-A177-3AD203B41FA5}">
                      <a16:colId xmlns:a16="http://schemas.microsoft.com/office/drawing/2014/main" val="3839136161"/>
                    </a:ext>
                  </a:extLst>
                </a:gridCol>
                <a:gridCol w="7561839">
                  <a:extLst>
                    <a:ext uri="{9D8B030D-6E8A-4147-A177-3AD203B41FA5}">
                      <a16:colId xmlns:a16="http://schemas.microsoft.com/office/drawing/2014/main" val="3520130687"/>
                    </a:ext>
                  </a:extLst>
                </a:gridCol>
                <a:gridCol w="1289260">
                  <a:extLst>
                    <a:ext uri="{9D8B030D-6E8A-4147-A177-3AD203B41FA5}">
                      <a16:colId xmlns:a16="http://schemas.microsoft.com/office/drawing/2014/main" val="2651239741"/>
                    </a:ext>
                  </a:extLst>
                </a:gridCol>
              </a:tblGrid>
              <a:tr h="122601">
                <a:tc>
                  <a:txBody>
                    <a:bodyPr/>
                    <a:lstStyle/>
                    <a:p>
                      <a:pPr algn="just">
                        <a:lnSpc>
                          <a:spcPct val="107000"/>
                        </a:lnSpc>
                        <a:spcAft>
                          <a:spcPts val="800"/>
                        </a:spcAft>
                      </a:pPr>
                      <a:r>
                        <a:rPr lang="sl-SI" sz="1000" b="1" dirty="0" err="1">
                          <a:effectLst/>
                          <a:latin typeface="+mn-lt"/>
                        </a:rPr>
                        <a:t>Zap</a:t>
                      </a:r>
                      <a:r>
                        <a:rPr lang="sl-SI" sz="1000" b="1" dirty="0">
                          <a:effectLst/>
                          <a:latin typeface="+mn-lt"/>
                        </a:rPr>
                        <a:t>. št.</a:t>
                      </a:r>
                      <a:endParaRPr lang="sl-SI" sz="1000" b="1" dirty="0">
                        <a:effectLst/>
                        <a:latin typeface="+mn-lt"/>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1000" b="1" dirty="0">
                          <a:effectLst/>
                          <a:latin typeface="+mn-lt"/>
                        </a:rPr>
                        <a:t>Merilo</a:t>
                      </a:r>
                      <a:endParaRPr lang="sl-SI" sz="1000" b="1" dirty="0">
                        <a:effectLst/>
                        <a:latin typeface="+mn-lt"/>
                        <a:ea typeface="Calibri" panose="020F0502020204030204" pitchFamily="34" charset="0"/>
                        <a:cs typeface="Arial" panose="020B0604020202020204" pitchFamily="34" charset="0"/>
                      </a:endParaRPr>
                    </a:p>
                  </a:txBody>
                  <a:tcPr marL="39320" marR="39320" marT="0" marB="0"/>
                </a:tc>
                <a:tc>
                  <a:txBody>
                    <a:bodyPr/>
                    <a:lstStyle/>
                    <a:p>
                      <a:pPr algn="ctr">
                        <a:lnSpc>
                          <a:spcPct val="107000"/>
                        </a:lnSpc>
                        <a:spcAft>
                          <a:spcPts val="800"/>
                        </a:spcAft>
                      </a:pPr>
                      <a:r>
                        <a:rPr lang="sl-SI" sz="1000" b="1" dirty="0">
                          <a:effectLst/>
                          <a:latin typeface="+mn-lt"/>
                        </a:rPr>
                        <a:t>Št. točk</a:t>
                      </a:r>
                      <a:endParaRPr lang="sl-SI" sz="1000" b="1" dirty="0">
                        <a:effectLst/>
                        <a:latin typeface="+mn-lt"/>
                        <a:ea typeface="Calibri" panose="020F0502020204030204" pitchFamily="34" charset="0"/>
                        <a:cs typeface="Arial" panose="020B0604020202020204" pitchFamily="34" charset="0"/>
                      </a:endParaRPr>
                    </a:p>
                  </a:txBody>
                  <a:tcPr marL="39320" marR="39320" marT="0" marB="0"/>
                </a:tc>
                <a:extLst>
                  <a:ext uri="{0D108BD9-81ED-4DB2-BD59-A6C34878D82A}">
                    <a16:rowId xmlns:a16="http://schemas.microsoft.com/office/drawing/2014/main" val="2468063529"/>
                  </a:ext>
                </a:extLst>
              </a:tr>
              <a:tr h="149851">
                <a:tc>
                  <a:txBody>
                    <a:bodyPr/>
                    <a:lstStyle/>
                    <a:p>
                      <a:pPr algn="just">
                        <a:lnSpc>
                          <a:spcPct val="107000"/>
                        </a:lnSpc>
                        <a:spcAft>
                          <a:spcPts val="800"/>
                        </a:spcAft>
                      </a:pPr>
                      <a:r>
                        <a:rPr lang="sl-SI" sz="1200" b="1" dirty="0">
                          <a:solidFill>
                            <a:srgbClr val="00000A"/>
                          </a:solidFill>
                          <a:effectLst/>
                          <a:latin typeface="+mn-lt"/>
                          <a:ea typeface="Calibri" panose="020F0502020204030204" pitchFamily="34" charset="0"/>
                          <a:cs typeface="Arial" panose="020B0604020202020204" pitchFamily="34" charset="0"/>
                        </a:rPr>
                        <a:t>3.</a:t>
                      </a:r>
                      <a:endParaRPr lang="sl-SI" sz="1200" dirty="0">
                        <a:effectLst/>
                        <a:latin typeface="+mn-lt"/>
                        <a:ea typeface="Calibri" panose="020F0502020204030204" pitchFamily="34" charset="0"/>
                        <a:cs typeface="Arial" panose="020B0604020202020204" pitchFamily="34" charset="0"/>
                      </a:endParaRPr>
                    </a:p>
                  </a:txBody>
                  <a:tcPr marL="44450" marR="44450" marT="0" marB="0">
                    <a:solidFill>
                      <a:schemeClr val="accent1">
                        <a:lumMod val="60000"/>
                        <a:lumOff val="40000"/>
                      </a:schemeClr>
                    </a:solidFill>
                  </a:tcPr>
                </a:tc>
                <a:tc>
                  <a:txBody>
                    <a:bodyPr/>
                    <a:lstStyle/>
                    <a:p>
                      <a:pPr algn="just">
                        <a:lnSpc>
                          <a:spcPct val="107000"/>
                        </a:lnSpc>
                        <a:spcAft>
                          <a:spcPts val="800"/>
                        </a:spcAft>
                      </a:pPr>
                      <a:r>
                        <a:rPr lang="sl-SI" sz="1200" b="1" dirty="0">
                          <a:solidFill>
                            <a:srgbClr val="00000A"/>
                          </a:solidFill>
                          <a:effectLst/>
                          <a:latin typeface="+mn-lt"/>
                          <a:ea typeface="Calibri" panose="020F0502020204030204" pitchFamily="34" charset="0"/>
                          <a:cs typeface="Arial" panose="020B0604020202020204" pitchFamily="34" charset="0"/>
                        </a:rPr>
                        <a:t>Prispevanje k doseganju ciljev področnih strategij, resolucij, nacionalnih programov (točka 7 prijavnice)</a:t>
                      </a:r>
                      <a:endParaRPr lang="sl-SI" sz="1200" dirty="0">
                        <a:effectLst/>
                        <a:latin typeface="+mn-lt"/>
                        <a:ea typeface="Calibri" panose="020F0502020204030204" pitchFamily="34" charset="0"/>
                        <a:cs typeface="Arial" panose="020B0604020202020204" pitchFamily="34" charset="0"/>
                      </a:endParaRPr>
                    </a:p>
                  </a:txBody>
                  <a:tcPr marL="44450" marR="44450" marT="0" marB="0">
                    <a:solidFill>
                      <a:schemeClr val="accent1">
                        <a:lumMod val="60000"/>
                        <a:lumOff val="40000"/>
                      </a:schemeClr>
                    </a:solidFill>
                  </a:tcPr>
                </a:tc>
                <a:tc>
                  <a:txBody>
                    <a:bodyPr/>
                    <a:lstStyle/>
                    <a:p>
                      <a:pPr algn="ctr">
                        <a:lnSpc>
                          <a:spcPct val="107000"/>
                        </a:lnSpc>
                        <a:spcAft>
                          <a:spcPts val="800"/>
                        </a:spcAft>
                      </a:pPr>
                      <a:r>
                        <a:rPr lang="sl-SI" sz="1200" b="1" dirty="0">
                          <a:solidFill>
                            <a:srgbClr val="00000A"/>
                          </a:solidFill>
                          <a:effectLst/>
                          <a:latin typeface="+mn-lt"/>
                          <a:ea typeface="Calibri" panose="020F0502020204030204" pitchFamily="34" charset="0"/>
                          <a:cs typeface="Arial" panose="020B0604020202020204" pitchFamily="34" charset="0"/>
                        </a:rPr>
                        <a:t>Skupaj 5</a:t>
                      </a:r>
                      <a:endParaRPr lang="sl-SI" sz="1200" dirty="0">
                        <a:effectLst/>
                        <a:latin typeface="+mn-lt"/>
                        <a:ea typeface="Calibri" panose="020F0502020204030204" pitchFamily="34" charset="0"/>
                        <a:cs typeface="Arial" panose="020B0604020202020204" pitchFamily="34" charset="0"/>
                      </a:endParaRPr>
                    </a:p>
                  </a:txBody>
                  <a:tcPr marL="44450" marR="44450" marT="0" marB="0">
                    <a:solidFill>
                      <a:schemeClr val="accent1">
                        <a:lumMod val="60000"/>
                        <a:lumOff val="40000"/>
                      </a:schemeClr>
                    </a:solidFill>
                  </a:tcPr>
                </a:tc>
                <a:extLst>
                  <a:ext uri="{0D108BD9-81ED-4DB2-BD59-A6C34878D82A}">
                    <a16:rowId xmlns:a16="http://schemas.microsoft.com/office/drawing/2014/main" val="167155080"/>
                  </a:ext>
                </a:extLst>
              </a:tr>
              <a:tr h="598849">
                <a:tc>
                  <a:txBody>
                    <a:bodyPr/>
                    <a:lstStyle/>
                    <a:p>
                      <a:pPr algn="just">
                        <a:lnSpc>
                          <a:spcPct val="107000"/>
                        </a:lnSpc>
                        <a:spcAft>
                          <a:spcPts val="800"/>
                        </a:spcAft>
                      </a:pPr>
                      <a:r>
                        <a:rPr lang="sl-SI" sz="1050">
                          <a:solidFill>
                            <a:srgbClr val="00000A"/>
                          </a:solidFill>
                          <a:effectLst/>
                          <a:latin typeface="+mn-lt"/>
                          <a:ea typeface="Calibri" panose="020F0502020204030204" pitchFamily="34" charset="0"/>
                          <a:cs typeface="Arial" panose="020B0604020202020204" pitchFamily="34" charset="0"/>
                        </a:rPr>
                        <a:t> </a:t>
                      </a:r>
                      <a:endParaRPr lang="sl-SI" sz="1050">
                        <a:effectLst/>
                        <a:latin typeface="+mn-lt"/>
                        <a:ea typeface="Calibri" panose="020F0502020204030204" pitchFamily="34" charset="0"/>
                        <a:cs typeface="Arial" panose="020B0604020202020204" pitchFamily="34" charset="0"/>
                      </a:endParaRPr>
                    </a:p>
                  </a:txBody>
                  <a:tcPr marL="44450" marR="44450" marT="0" marB="0"/>
                </a:tc>
                <a:tc>
                  <a:txBody>
                    <a:bodyPr/>
                    <a:lstStyle/>
                    <a:p>
                      <a:pPr algn="just">
                        <a:lnSpc>
                          <a:spcPct val="107000"/>
                        </a:lnSpc>
                        <a:spcAft>
                          <a:spcPts val="800"/>
                        </a:spcAft>
                      </a:pPr>
                      <a:r>
                        <a:rPr lang="sl-SI" sz="1050" b="1" dirty="0">
                          <a:solidFill>
                            <a:srgbClr val="00000A"/>
                          </a:solidFill>
                          <a:effectLst/>
                          <a:latin typeface="+mn-lt"/>
                          <a:ea typeface="Calibri" panose="020F0502020204030204" pitchFamily="34" charset="0"/>
                          <a:cs typeface="Arial" panose="020B0604020202020204" pitchFamily="34" charset="0"/>
                        </a:rPr>
                        <a:t>Prispevanje k doseganju ciljev področnih strategij, resolucij, nacionalnih programov </a:t>
                      </a:r>
                      <a:endParaRPr lang="sl-SI" sz="1050" dirty="0">
                        <a:effectLst/>
                        <a:latin typeface="+mn-lt"/>
                        <a:ea typeface="Calibri" panose="020F0502020204030204" pitchFamily="34"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kern="1200" dirty="0">
                          <a:solidFill>
                            <a:schemeClr val="dk1"/>
                          </a:solidFill>
                          <a:effectLst/>
                          <a:latin typeface="+mn-lt"/>
                          <a:ea typeface="+mn-ea"/>
                          <a:cs typeface="+mn-cs"/>
                        </a:rPr>
                        <a:t>projekt prispeva k doseganju ciljev področnih strategij, resolucij, nacionalnih programov;</a:t>
                      </a: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projekt ne prispeva k doseganju ciljev področnih strategij, resolucij, nacionalnih programov.</a:t>
                      </a:r>
                      <a:endParaRPr lang="sl-SI" sz="1050" dirty="0">
                        <a:effectLst/>
                        <a:latin typeface="+mn-lt"/>
                        <a:ea typeface="Times New Roman" panose="02020603050405020304" pitchFamily="18" charset="0"/>
                        <a:cs typeface="Arial" panose="020B0604020202020204" pitchFamily="34" charset="0"/>
                      </a:endParaRPr>
                    </a:p>
                  </a:txBody>
                  <a:tcPr marL="44450" marR="44450" marT="0" marB="0"/>
                </a:tc>
                <a:tc>
                  <a:txBody>
                    <a:bodyPr/>
                    <a:lstStyle/>
                    <a:p>
                      <a:pPr algn="just">
                        <a:lnSpc>
                          <a:spcPct val="107000"/>
                        </a:lnSpc>
                        <a:spcAft>
                          <a:spcPts val="800"/>
                        </a:spcAft>
                      </a:pPr>
                      <a:r>
                        <a:rPr lang="sl-SI" sz="1050" dirty="0">
                          <a:solidFill>
                            <a:srgbClr val="00000A"/>
                          </a:solidFill>
                          <a:effectLst/>
                          <a:latin typeface="+mn-lt"/>
                          <a:ea typeface="Calibri" panose="020F0502020204030204" pitchFamily="34" charset="0"/>
                          <a:cs typeface="Arial" panose="020B0604020202020204" pitchFamily="34" charset="0"/>
                        </a:rPr>
                        <a:t> </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A"/>
                          </a:solidFill>
                          <a:effectLst/>
                          <a:latin typeface="+mn-lt"/>
                          <a:ea typeface="Calibri" panose="020F0502020204030204" pitchFamily="34" charset="0"/>
                          <a:cs typeface="Arial" panose="020B0604020202020204" pitchFamily="34" charset="0"/>
                        </a:rPr>
                        <a:t>5</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A"/>
                          </a:solidFill>
                          <a:effectLst/>
                          <a:latin typeface="+mn-lt"/>
                          <a:ea typeface="Calibri" panose="020F0502020204030204" pitchFamily="34" charset="0"/>
                          <a:cs typeface="Arial" panose="020B0604020202020204" pitchFamily="34" charset="0"/>
                        </a:rPr>
                        <a:t>0</a:t>
                      </a:r>
                      <a:endParaRPr lang="sl-SI" sz="1050" dirty="0">
                        <a:effectLst/>
                        <a:latin typeface="+mn-lt"/>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808774112"/>
                  </a:ext>
                </a:extLst>
              </a:tr>
              <a:tr h="149851">
                <a:tc>
                  <a:txBody>
                    <a:bodyPr/>
                    <a:lstStyle/>
                    <a:p>
                      <a:pPr algn="just">
                        <a:lnSpc>
                          <a:spcPct val="107000"/>
                        </a:lnSpc>
                        <a:spcAft>
                          <a:spcPts val="800"/>
                        </a:spcAft>
                      </a:pPr>
                      <a:r>
                        <a:rPr lang="sl-SI" sz="1200" b="1" dirty="0">
                          <a:solidFill>
                            <a:srgbClr val="00000A"/>
                          </a:solidFill>
                          <a:effectLst/>
                          <a:latin typeface="+mn-lt"/>
                          <a:ea typeface="Calibri" panose="020F0502020204030204" pitchFamily="34" charset="0"/>
                          <a:cs typeface="Arial" panose="020B0604020202020204" pitchFamily="34" charset="0"/>
                        </a:rPr>
                        <a:t>4.</a:t>
                      </a:r>
                      <a:endParaRPr lang="sl-SI" sz="1200" dirty="0">
                        <a:effectLst/>
                        <a:latin typeface="+mn-lt"/>
                        <a:ea typeface="Calibri" panose="020F0502020204030204" pitchFamily="34" charset="0"/>
                        <a:cs typeface="Arial" panose="020B0604020202020204" pitchFamily="34" charset="0"/>
                      </a:endParaRPr>
                    </a:p>
                  </a:txBody>
                  <a:tcPr marL="44450" marR="44450" marT="0" marB="0">
                    <a:solidFill>
                      <a:schemeClr val="accent1">
                        <a:lumMod val="60000"/>
                        <a:lumOff val="40000"/>
                      </a:schemeClr>
                    </a:solidFill>
                  </a:tcPr>
                </a:tc>
                <a:tc>
                  <a:txBody>
                    <a:bodyPr/>
                    <a:lstStyle/>
                    <a:p>
                      <a:pPr algn="just">
                        <a:lnSpc>
                          <a:spcPct val="107000"/>
                        </a:lnSpc>
                        <a:spcAft>
                          <a:spcPts val="800"/>
                        </a:spcAft>
                      </a:pPr>
                      <a:r>
                        <a:rPr lang="sl-SI" sz="1200" b="1" dirty="0">
                          <a:solidFill>
                            <a:srgbClr val="00000A"/>
                          </a:solidFill>
                          <a:effectLst/>
                          <a:latin typeface="+mn-lt"/>
                          <a:ea typeface="Calibri" panose="020F0502020204030204" pitchFamily="34" charset="0"/>
                          <a:cs typeface="Arial" panose="020B0604020202020204" pitchFamily="34" charset="0"/>
                        </a:rPr>
                        <a:t>Izmenjava izkušenj, rezultatov in dobrih praks (točka 8 prijavnice)</a:t>
                      </a:r>
                      <a:endParaRPr lang="sl-SI" sz="1200" dirty="0">
                        <a:effectLst/>
                        <a:latin typeface="+mn-lt"/>
                        <a:ea typeface="Calibri" panose="020F0502020204030204" pitchFamily="34" charset="0"/>
                        <a:cs typeface="Arial" panose="020B0604020202020204" pitchFamily="34" charset="0"/>
                      </a:endParaRPr>
                    </a:p>
                  </a:txBody>
                  <a:tcPr marL="44450" marR="44450" marT="0" marB="0">
                    <a:solidFill>
                      <a:schemeClr val="accent1">
                        <a:lumMod val="60000"/>
                        <a:lumOff val="40000"/>
                      </a:schemeClr>
                    </a:solidFill>
                  </a:tcPr>
                </a:tc>
                <a:tc>
                  <a:txBody>
                    <a:bodyPr/>
                    <a:lstStyle/>
                    <a:p>
                      <a:pPr algn="ctr">
                        <a:lnSpc>
                          <a:spcPct val="107000"/>
                        </a:lnSpc>
                        <a:spcAft>
                          <a:spcPts val="800"/>
                        </a:spcAft>
                      </a:pPr>
                      <a:r>
                        <a:rPr lang="sl-SI" sz="1200" b="1" dirty="0">
                          <a:solidFill>
                            <a:srgbClr val="00000A"/>
                          </a:solidFill>
                          <a:effectLst/>
                          <a:latin typeface="+mn-lt"/>
                          <a:ea typeface="Calibri" panose="020F0502020204030204" pitchFamily="34" charset="0"/>
                          <a:cs typeface="Arial" panose="020B0604020202020204" pitchFamily="34" charset="0"/>
                        </a:rPr>
                        <a:t>Skupaj 5</a:t>
                      </a:r>
                      <a:endParaRPr lang="sl-SI" sz="1200" dirty="0">
                        <a:effectLst/>
                        <a:latin typeface="+mn-lt"/>
                        <a:ea typeface="Calibri" panose="020F0502020204030204" pitchFamily="34" charset="0"/>
                        <a:cs typeface="Arial" panose="020B0604020202020204" pitchFamily="34" charset="0"/>
                      </a:endParaRPr>
                    </a:p>
                  </a:txBody>
                  <a:tcPr marL="44450" marR="44450" marT="0" marB="0">
                    <a:solidFill>
                      <a:schemeClr val="accent1">
                        <a:lumMod val="60000"/>
                        <a:lumOff val="40000"/>
                      </a:schemeClr>
                    </a:solidFill>
                  </a:tcPr>
                </a:tc>
                <a:extLst>
                  <a:ext uri="{0D108BD9-81ED-4DB2-BD59-A6C34878D82A}">
                    <a16:rowId xmlns:a16="http://schemas.microsoft.com/office/drawing/2014/main" val="2222846221"/>
                  </a:ext>
                </a:extLst>
              </a:tr>
              <a:tr h="598849">
                <a:tc>
                  <a:txBody>
                    <a:bodyPr/>
                    <a:lstStyle/>
                    <a:p>
                      <a:pPr algn="just">
                        <a:lnSpc>
                          <a:spcPct val="107000"/>
                        </a:lnSpc>
                        <a:spcAft>
                          <a:spcPts val="800"/>
                        </a:spcAft>
                      </a:pPr>
                      <a:r>
                        <a:rPr lang="sl-SI" sz="1050">
                          <a:solidFill>
                            <a:srgbClr val="00000A"/>
                          </a:solidFill>
                          <a:effectLst/>
                          <a:latin typeface="+mn-lt"/>
                          <a:ea typeface="Calibri" panose="020F0502020204030204" pitchFamily="34" charset="0"/>
                          <a:cs typeface="Arial" panose="020B0604020202020204" pitchFamily="34" charset="0"/>
                        </a:rPr>
                        <a:t> </a:t>
                      </a:r>
                      <a:endParaRPr lang="sl-SI" sz="1050">
                        <a:effectLst/>
                        <a:latin typeface="+mn-lt"/>
                        <a:ea typeface="Calibri" panose="020F0502020204030204" pitchFamily="34" charset="0"/>
                        <a:cs typeface="Arial" panose="020B0604020202020204" pitchFamily="34" charset="0"/>
                      </a:endParaRPr>
                    </a:p>
                  </a:txBody>
                  <a:tcPr marL="44450" marR="44450" marT="0" marB="0">
                    <a:noFill/>
                  </a:tcPr>
                </a:tc>
                <a:tc>
                  <a:txBody>
                    <a:bodyPr/>
                    <a:lstStyle/>
                    <a:p>
                      <a:pPr algn="just">
                        <a:lnSpc>
                          <a:spcPct val="107000"/>
                        </a:lnSpc>
                        <a:spcAft>
                          <a:spcPts val="800"/>
                        </a:spcAft>
                      </a:pPr>
                      <a:r>
                        <a:rPr lang="sl-SI" sz="1050" b="1" dirty="0">
                          <a:solidFill>
                            <a:srgbClr val="00000A"/>
                          </a:solidFill>
                          <a:effectLst/>
                          <a:latin typeface="+mn-lt"/>
                          <a:ea typeface="Calibri" panose="020F0502020204030204" pitchFamily="34" charset="0"/>
                          <a:cs typeface="Arial" panose="020B0604020202020204" pitchFamily="34" charset="0"/>
                        </a:rPr>
                        <a:t>Izmenjava izkušenj, rezultatov in dobrih praks </a:t>
                      </a:r>
                      <a:endParaRPr lang="sl-SI" sz="1050" dirty="0">
                        <a:effectLst/>
                        <a:latin typeface="+mn-lt"/>
                        <a:ea typeface="Calibri" panose="020F0502020204030204" pitchFamily="34"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projekt vključuje en (1) dogodek, na katerem bodo predstavljena spoznanja in rezultati predstavnikom ciljnih skupin in širši javnosti;</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projekt ne vključuje dogodka, na katerem bi bila predstavljena spoznanja in rezultati predstavnikom ciljnih skupin in širši javnosti.</a:t>
                      </a:r>
                      <a:endParaRPr lang="sl-SI" sz="1050" dirty="0">
                        <a:effectLst/>
                        <a:latin typeface="+mn-lt"/>
                        <a:ea typeface="Times New Roman" panose="02020603050405020304" pitchFamily="18" charset="0"/>
                        <a:cs typeface="Arial" panose="020B0604020202020204" pitchFamily="34" charset="0"/>
                      </a:endParaRPr>
                    </a:p>
                  </a:txBody>
                  <a:tcPr marL="44450" marR="44450" marT="0" marB="0">
                    <a:noFill/>
                  </a:tcPr>
                </a:tc>
                <a:tc>
                  <a:txBody>
                    <a:bodyPr/>
                    <a:lstStyle/>
                    <a:p>
                      <a:pPr marL="228600"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5</a:t>
                      </a:r>
                      <a:r>
                        <a:rPr lang="sl-SI" sz="1050" dirty="0">
                          <a:solidFill>
                            <a:srgbClr val="00000A"/>
                          </a:solidFill>
                          <a:effectLst/>
                          <a:latin typeface="+mn-lt"/>
                          <a:ea typeface="Calibri" panose="020F0502020204030204" pitchFamily="34" charset="0"/>
                          <a:cs typeface="Arial" panose="020B0604020202020204" pitchFamily="34" charset="0"/>
                        </a:rPr>
                        <a:t> </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0</a:t>
                      </a:r>
                      <a:endParaRPr lang="sl-SI" sz="1050" dirty="0">
                        <a:effectLst/>
                        <a:latin typeface="+mn-lt"/>
                        <a:ea typeface="Calibri" panose="020F0502020204030204" pitchFamily="34" charset="0"/>
                        <a:cs typeface="Arial" panose="020B0604020202020204" pitchFamily="34" charset="0"/>
                      </a:endParaRPr>
                    </a:p>
                  </a:txBody>
                  <a:tcPr marL="44450" marR="44450" marT="0" marB="0">
                    <a:noFill/>
                  </a:tcPr>
                </a:tc>
                <a:extLst>
                  <a:ext uri="{0D108BD9-81ED-4DB2-BD59-A6C34878D82A}">
                    <a16:rowId xmlns:a16="http://schemas.microsoft.com/office/drawing/2014/main" val="3768495059"/>
                  </a:ext>
                </a:extLst>
              </a:tr>
              <a:tr h="352416">
                <a:tc gridSpan="2">
                  <a:txBody>
                    <a:bodyPr/>
                    <a:lstStyle/>
                    <a:p>
                      <a:pPr algn="just">
                        <a:lnSpc>
                          <a:spcPct val="107000"/>
                        </a:lnSpc>
                        <a:spcAft>
                          <a:spcPts val="800"/>
                        </a:spcAft>
                      </a:pPr>
                      <a:r>
                        <a:rPr lang="sl-SI" sz="1200" b="1" kern="1200" dirty="0">
                          <a:solidFill>
                            <a:srgbClr val="00000A"/>
                          </a:solidFill>
                          <a:effectLst/>
                          <a:latin typeface="+mn-lt"/>
                          <a:ea typeface="Calibri" panose="020F0502020204030204" pitchFamily="34" charset="0"/>
                          <a:cs typeface="Arial" panose="020B0604020202020204" pitchFamily="34" charset="0"/>
                        </a:rPr>
                        <a:t>SKUPAJ MOŽNIH TOČK</a:t>
                      </a:r>
                    </a:p>
                  </a:txBody>
                  <a:tcPr marL="44450" marR="44450" marT="0" marB="0"/>
                </a:tc>
                <a:tc hMerge="1">
                  <a:txBody>
                    <a:bodyPr/>
                    <a:lstStyle/>
                    <a:p>
                      <a:endParaRPr lang="sl-SI"/>
                    </a:p>
                  </a:txBody>
                  <a:tcPr/>
                </a:tc>
                <a:tc>
                  <a:txBody>
                    <a:bodyPr/>
                    <a:lstStyle/>
                    <a:p>
                      <a:pPr algn="ctr">
                        <a:lnSpc>
                          <a:spcPct val="107000"/>
                        </a:lnSpc>
                        <a:spcAft>
                          <a:spcPts val="800"/>
                        </a:spcAft>
                      </a:pPr>
                      <a:r>
                        <a:rPr lang="sl-SI" sz="1200" b="1" kern="1200" dirty="0">
                          <a:solidFill>
                            <a:srgbClr val="00000A"/>
                          </a:solidFill>
                          <a:effectLst/>
                          <a:latin typeface="+mn-lt"/>
                          <a:ea typeface="Calibri" panose="020F0502020204030204" pitchFamily="34" charset="0"/>
                          <a:cs typeface="Arial" panose="020B0604020202020204" pitchFamily="34" charset="0"/>
                        </a:rPr>
                        <a:t>50</a:t>
                      </a:r>
                    </a:p>
                  </a:txBody>
                  <a:tcPr marL="44450" marR="44450" marT="0" marB="0"/>
                </a:tc>
                <a:extLst>
                  <a:ext uri="{0D108BD9-81ED-4DB2-BD59-A6C34878D82A}">
                    <a16:rowId xmlns:a16="http://schemas.microsoft.com/office/drawing/2014/main" val="2433734620"/>
                  </a:ext>
                </a:extLst>
              </a:tr>
            </a:tbl>
          </a:graphicData>
        </a:graphic>
      </p:graphicFrame>
    </p:spTree>
    <p:extLst>
      <p:ext uri="{BB962C8B-B14F-4D97-AF65-F5344CB8AC3E}">
        <p14:creationId xmlns:p14="http://schemas.microsoft.com/office/powerpoint/2010/main" val="335030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4" name="PoljeZBesedilom 3">
            <a:extLst>
              <a:ext uri="{FF2B5EF4-FFF2-40B4-BE49-F238E27FC236}">
                <a16:creationId xmlns:a16="http://schemas.microsoft.com/office/drawing/2014/main" id="{C10A4F62-2DFF-3259-F4C2-0670CF2DCD7E}"/>
              </a:ext>
            </a:extLst>
          </p:cNvPr>
          <p:cNvSpPr txBox="1"/>
          <p:nvPr/>
        </p:nvSpPr>
        <p:spPr>
          <a:xfrm>
            <a:off x="649754" y="956012"/>
            <a:ext cx="9332779"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Merila za izbor vlog prijaviteljev</a:t>
            </a:r>
          </a:p>
        </p:txBody>
      </p:sp>
      <p:graphicFrame>
        <p:nvGraphicFramePr>
          <p:cNvPr id="2" name="Diagram 1">
            <a:extLst>
              <a:ext uri="{FF2B5EF4-FFF2-40B4-BE49-F238E27FC236}">
                <a16:creationId xmlns:a16="http://schemas.microsoft.com/office/drawing/2014/main" id="{1F9E03F3-8AFF-F6EB-A710-38CEAC24C65A}"/>
              </a:ext>
            </a:extLst>
          </p:cNvPr>
          <p:cNvGraphicFramePr/>
          <p:nvPr>
            <p:extLst>
              <p:ext uri="{D42A27DB-BD31-4B8C-83A1-F6EECF244321}">
                <p14:modId xmlns:p14="http://schemas.microsoft.com/office/powerpoint/2010/main" val="1491614830"/>
              </p:ext>
            </p:extLst>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1" name="Tabela 10">
            <a:extLst>
              <a:ext uri="{FF2B5EF4-FFF2-40B4-BE49-F238E27FC236}">
                <a16:creationId xmlns:a16="http://schemas.microsoft.com/office/drawing/2014/main" id="{ECF4DBA9-93AD-A402-1300-E4D206F51BF5}"/>
              </a:ext>
            </a:extLst>
          </p:cNvPr>
          <p:cNvGraphicFramePr>
            <a:graphicFrameLocks noGrp="1"/>
          </p:cNvGraphicFramePr>
          <p:nvPr>
            <p:extLst>
              <p:ext uri="{D42A27DB-BD31-4B8C-83A1-F6EECF244321}">
                <p14:modId xmlns:p14="http://schemas.microsoft.com/office/powerpoint/2010/main" val="2935310326"/>
              </p:ext>
            </p:extLst>
          </p:nvPr>
        </p:nvGraphicFramePr>
        <p:xfrm>
          <a:off x="1444989" y="1718736"/>
          <a:ext cx="9305977" cy="4089528"/>
        </p:xfrm>
        <a:graphic>
          <a:graphicData uri="http://schemas.openxmlformats.org/drawingml/2006/table">
            <a:tbl>
              <a:tblPr>
                <a:tableStyleId>{5C22544A-7EE6-4342-B048-85BDC9FD1C3A}</a:tableStyleId>
              </a:tblPr>
              <a:tblGrid>
                <a:gridCol w="454878">
                  <a:extLst>
                    <a:ext uri="{9D8B030D-6E8A-4147-A177-3AD203B41FA5}">
                      <a16:colId xmlns:a16="http://schemas.microsoft.com/office/drawing/2014/main" val="3839136161"/>
                    </a:ext>
                  </a:extLst>
                </a:gridCol>
                <a:gridCol w="7561839">
                  <a:extLst>
                    <a:ext uri="{9D8B030D-6E8A-4147-A177-3AD203B41FA5}">
                      <a16:colId xmlns:a16="http://schemas.microsoft.com/office/drawing/2014/main" val="3520130687"/>
                    </a:ext>
                  </a:extLst>
                </a:gridCol>
                <a:gridCol w="1289260">
                  <a:extLst>
                    <a:ext uri="{9D8B030D-6E8A-4147-A177-3AD203B41FA5}">
                      <a16:colId xmlns:a16="http://schemas.microsoft.com/office/drawing/2014/main" val="2651239741"/>
                    </a:ext>
                  </a:extLst>
                </a:gridCol>
              </a:tblGrid>
              <a:tr h="130054">
                <a:tc>
                  <a:txBody>
                    <a:bodyPr/>
                    <a:lstStyle/>
                    <a:p>
                      <a:pPr algn="just">
                        <a:lnSpc>
                          <a:spcPct val="107000"/>
                        </a:lnSpc>
                        <a:spcAft>
                          <a:spcPts val="800"/>
                        </a:spcAft>
                      </a:pPr>
                      <a:r>
                        <a:rPr lang="sl-SI" sz="900" b="1" dirty="0" err="1">
                          <a:effectLst/>
                        </a:rPr>
                        <a:t>Zap</a:t>
                      </a:r>
                      <a:r>
                        <a:rPr lang="sl-SI" sz="900" b="1" dirty="0">
                          <a:effectLst/>
                        </a:rPr>
                        <a:t>. št.</a:t>
                      </a:r>
                      <a:endParaRPr lang="sl-SI" sz="9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900" b="1" dirty="0">
                          <a:effectLst/>
                        </a:rPr>
                        <a:t>Merilo</a:t>
                      </a:r>
                      <a:endParaRPr lang="sl-SI" sz="9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tc>
                  <a:txBody>
                    <a:bodyPr/>
                    <a:lstStyle/>
                    <a:p>
                      <a:pPr algn="ctr">
                        <a:lnSpc>
                          <a:spcPct val="107000"/>
                        </a:lnSpc>
                        <a:spcAft>
                          <a:spcPts val="800"/>
                        </a:spcAft>
                      </a:pPr>
                      <a:r>
                        <a:rPr lang="sl-SI" sz="900" b="1" dirty="0">
                          <a:effectLst/>
                        </a:rPr>
                        <a:t>Št. točk</a:t>
                      </a:r>
                      <a:endParaRPr lang="sl-SI" sz="9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tc>
                <a:extLst>
                  <a:ext uri="{0D108BD9-81ED-4DB2-BD59-A6C34878D82A}">
                    <a16:rowId xmlns:a16="http://schemas.microsoft.com/office/drawing/2014/main" val="2468063529"/>
                  </a:ext>
                </a:extLst>
              </a:tr>
              <a:tr h="158968">
                <a:tc>
                  <a:txBody>
                    <a:bodyPr/>
                    <a:lstStyle/>
                    <a:p>
                      <a:pPr algn="just">
                        <a:lnSpc>
                          <a:spcPct val="107000"/>
                        </a:lnSpc>
                        <a:spcAft>
                          <a:spcPts val="800"/>
                        </a:spcAft>
                      </a:pPr>
                      <a:r>
                        <a:rPr lang="sl-SI" sz="1200" b="1" dirty="0">
                          <a:effectLst/>
                        </a:rPr>
                        <a:t>1.</a:t>
                      </a:r>
                      <a:endParaRPr lang="sl-SI" sz="12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tc>
                  <a:txBody>
                    <a:bodyPr/>
                    <a:lstStyle/>
                    <a:p>
                      <a:pPr algn="just">
                        <a:lnSpc>
                          <a:spcPct val="107000"/>
                        </a:lnSpc>
                        <a:spcAft>
                          <a:spcPts val="800"/>
                        </a:spcAft>
                      </a:pPr>
                      <a:r>
                        <a:rPr lang="sl-SI" sz="1200" b="1" dirty="0">
                          <a:effectLst/>
                        </a:rPr>
                        <a:t>Kakovost predlaganega projekta (točka 5 prijavnice)</a:t>
                      </a:r>
                      <a:endParaRPr lang="sl-SI" sz="12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tc>
                  <a:txBody>
                    <a:bodyPr/>
                    <a:lstStyle/>
                    <a:p>
                      <a:pPr algn="ctr">
                        <a:lnSpc>
                          <a:spcPct val="107000"/>
                        </a:lnSpc>
                        <a:spcAft>
                          <a:spcPts val="800"/>
                        </a:spcAft>
                      </a:pPr>
                      <a:r>
                        <a:rPr lang="sl-SI" sz="1200" b="1" dirty="0">
                          <a:effectLst/>
                        </a:rPr>
                        <a:t>Skupaj 35</a:t>
                      </a:r>
                      <a:endParaRPr lang="sl-SI" sz="1200" b="1" dirty="0">
                        <a:effectLst/>
                        <a:latin typeface="Arial" panose="020B0604020202020204" pitchFamily="34" charset="0"/>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extLst>
                  <a:ext uri="{0D108BD9-81ED-4DB2-BD59-A6C34878D82A}">
                    <a16:rowId xmlns:a16="http://schemas.microsoft.com/office/drawing/2014/main" val="167155080"/>
                  </a:ext>
                </a:extLst>
              </a:tr>
              <a:tr h="1148308">
                <a:tc>
                  <a:txBody>
                    <a:bodyPr/>
                    <a:lstStyle/>
                    <a:p>
                      <a:pPr algn="just">
                        <a:lnSpc>
                          <a:spcPct val="107000"/>
                        </a:lnSpc>
                        <a:spcAft>
                          <a:spcPts val="800"/>
                        </a:spcAft>
                      </a:pPr>
                      <a:r>
                        <a:rPr lang="sl-SI" sz="1000">
                          <a:effectLst/>
                          <a:latin typeface="+mn-lt"/>
                        </a:rPr>
                        <a:t>1.1</a:t>
                      </a:r>
                      <a:endParaRPr lang="sl-SI" sz="1000">
                        <a:effectLst/>
                        <a:latin typeface="+mn-lt"/>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1050" b="1" dirty="0">
                          <a:solidFill>
                            <a:srgbClr val="000000"/>
                          </a:solidFill>
                          <a:effectLst/>
                          <a:latin typeface="+mn-lt"/>
                          <a:ea typeface="Calibri" panose="020F0502020204030204" pitchFamily="34" charset="0"/>
                          <a:cs typeface="Arial" panose="020B0604020202020204" pitchFamily="34" charset="0"/>
                        </a:rPr>
                        <a:t>Kakovost načrtovanega vodnika za izvajalce (točka 5.1 prijavnice)</a:t>
                      </a:r>
                      <a:endParaRPr lang="sl-SI" sz="1050" dirty="0">
                        <a:effectLst/>
                        <a:latin typeface="+mn-lt"/>
                        <a:ea typeface="Calibri" panose="020F0502020204030204" pitchFamily="34"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podrobno so opisani vsi zahtevani elementi;</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podrobno so opisani trije (3) elementi;</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podrobno sta opisana dva (2) elementa;</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podrobno je opisan en (1) ali manj elementov.</a:t>
                      </a:r>
                      <a:endParaRPr lang="sl-SI" sz="1050" dirty="0">
                        <a:effectLst/>
                        <a:latin typeface="+mn-lt"/>
                        <a:ea typeface="Times New Roman" panose="02020603050405020304" pitchFamily="18" charset="0"/>
                        <a:cs typeface="Arial" panose="020B0604020202020204" pitchFamily="34" charset="0"/>
                      </a:endParaRPr>
                    </a:p>
                  </a:txBody>
                  <a:tcPr marL="44450" marR="44450" marT="0" marB="0"/>
                </a:tc>
                <a:tc>
                  <a:txBody>
                    <a:bodyPr/>
                    <a:lstStyle/>
                    <a:p>
                      <a:pPr marL="228600"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15</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10</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5</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0</a:t>
                      </a:r>
                      <a:endParaRPr lang="sl-SI" sz="1050" dirty="0">
                        <a:effectLst/>
                        <a:latin typeface="+mn-lt"/>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808774112"/>
                  </a:ext>
                </a:extLst>
              </a:tr>
              <a:tr h="908711">
                <a:tc>
                  <a:txBody>
                    <a:bodyPr/>
                    <a:lstStyle/>
                    <a:p>
                      <a:pPr algn="just">
                        <a:lnSpc>
                          <a:spcPct val="107000"/>
                        </a:lnSpc>
                        <a:spcAft>
                          <a:spcPts val="800"/>
                        </a:spcAft>
                      </a:pPr>
                      <a:r>
                        <a:rPr lang="sl-SI" sz="1050">
                          <a:effectLst/>
                          <a:latin typeface="+mn-lt"/>
                        </a:rPr>
                        <a:t>1.2</a:t>
                      </a:r>
                      <a:endParaRPr lang="sl-SI" sz="1050">
                        <a:effectLst/>
                        <a:latin typeface="+mn-lt"/>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1050" b="1" dirty="0">
                          <a:solidFill>
                            <a:srgbClr val="000000"/>
                          </a:solidFill>
                          <a:effectLst/>
                          <a:latin typeface="+mn-lt"/>
                          <a:ea typeface="Calibri" panose="020F0502020204030204" pitchFamily="34" charset="0"/>
                          <a:cs typeface="Arial" panose="020B0604020202020204" pitchFamily="34" charset="0"/>
                        </a:rPr>
                        <a:t>Kakovost načrtovanih e-gradiv (točka 5.2 prijavnice)</a:t>
                      </a:r>
                      <a:endParaRPr lang="sl-SI" sz="1050" dirty="0">
                        <a:effectLst/>
                        <a:latin typeface="+mn-lt"/>
                        <a:ea typeface="Calibri" panose="020F0502020204030204" pitchFamily="34"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podrobno so opisani vsi zahtevani elementi;</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podrobno sta opisana dva (2) elementa;</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podrobno je opisan en (1) ali manj elementov.</a:t>
                      </a:r>
                      <a:endParaRPr lang="sl-SI" sz="1050" dirty="0">
                        <a:effectLst/>
                        <a:latin typeface="+mn-lt"/>
                        <a:ea typeface="Times New Roman" panose="02020603050405020304" pitchFamily="18" charset="0"/>
                        <a:cs typeface="Arial" panose="020B0604020202020204" pitchFamily="34" charset="0"/>
                      </a:endParaRPr>
                    </a:p>
                  </a:txBody>
                  <a:tcPr marL="44450" marR="44450" marT="0" marB="0"/>
                </a:tc>
                <a:tc>
                  <a:txBody>
                    <a:bodyPr/>
                    <a:lstStyle/>
                    <a:p>
                      <a:pPr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10</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5</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0</a:t>
                      </a:r>
                      <a:endParaRPr lang="sl-SI" sz="1050" dirty="0">
                        <a:effectLst/>
                        <a:latin typeface="+mn-lt"/>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2222846221"/>
                  </a:ext>
                </a:extLst>
              </a:tr>
              <a:tr h="58317">
                <a:tc>
                  <a:txBody>
                    <a:bodyPr/>
                    <a:lstStyle/>
                    <a:p>
                      <a:pPr algn="just">
                        <a:lnSpc>
                          <a:spcPct val="107000"/>
                        </a:lnSpc>
                        <a:spcAft>
                          <a:spcPts val="800"/>
                        </a:spcAft>
                      </a:pPr>
                      <a:r>
                        <a:rPr lang="sl-SI" sz="1050">
                          <a:solidFill>
                            <a:srgbClr val="00000A"/>
                          </a:solidFill>
                          <a:effectLst/>
                          <a:latin typeface="+mn-lt"/>
                          <a:ea typeface="Calibri" panose="020F0502020204030204" pitchFamily="34" charset="0"/>
                          <a:cs typeface="Arial" panose="020B0604020202020204" pitchFamily="34" charset="0"/>
                        </a:rPr>
                        <a:t>1.3</a:t>
                      </a:r>
                      <a:endParaRPr lang="sl-SI" sz="1050">
                        <a:effectLst/>
                        <a:latin typeface="+mn-lt"/>
                        <a:ea typeface="Calibri" panose="020F0502020204030204" pitchFamily="34" charset="0"/>
                        <a:cs typeface="Arial" panose="020B0604020202020204" pitchFamily="34" charset="0"/>
                      </a:endParaRPr>
                    </a:p>
                  </a:txBody>
                  <a:tcPr marL="44450" marR="44450" marT="0" marB="0"/>
                </a:tc>
                <a:tc>
                  <a:txBody>
                    <a:bodyPr/>
                    <a:lstStyle/>
                    <a:p>
                      <a:pPr algn="just">
                        <a:lnSpc>
                          <a:spcPct val="107000"/>
                        </a:lnSpc>
                        <a:spcAft>
                          <a:spcPts val="800"/>
                        </a:spcAft>
                      </a:pPr>
                      <a:r>
                        <a:rPr lang="sl-SI" sz="1050" b="1" dirty="0">
                          <a:solidFill>
                            <a:srgbClr val="000000"/>
                          </a:solidFill>
                          <a:effectLst/>
                          <a:latin typeface="+mn-lt"/>
                          <a:ea typeface="Calibri" panose="020F0502020204030204" pitchFamily="34" charset="0"/>
                          <a:cs typeface="Arial" panose="020B0604020202020204" pitchFamily="34" charset="0"/>
                        </a:rPr>
                        <a:t>Različnost e-gradiv, vključenih v nabor učnih e-gradiv (točka 5.3 prijavnice) </a:t>
                      </a:r>
                      <a:endParaRPr lang="sl-SI" sz="1050" dirty="0">
                        <a:effectLst/>
                        <a:latin typeface="+mn-lt"/>
                        <a:ea typeface="Calibri" panose="020F0502020204030204" pitchFamily="34" charset="0"/>
                        <a:cs typeface="Arial" panose="020B0604020202020204" pitchFamily="34" charset="0"/>
                      </a:endParaRPr>
                    </a:p>
                    <a:p>
                      <a:pPr algn="just">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Prijavitelj je opredelil: </a:t>
                      </a:r>
                      <a:endParaRPr lang="sl-SI" sz="1050" dirty="0">
                        <a:effectLst/>
                        <a:latin typeface="+mn-lt"/>
                        <a:ea typeface="Calibri" panose="020F0502020204030204" pitchFamily="34"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vsaj pet (5) različnih vrst e-gradiv, ki jih bo vključil v nabor učnih e-gradiv; </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štiri (4) različne vrste e-gradiv, ki jih bo vključil v nabor učnih e-gradiv;</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tri (3) ali manj različne vrste e-gradiv, ki jih bo vključil v nabor učnih e-gradiv.</a:t>
                      </a:r>
                      <a:endParaRPr lang="sl-SI" sz="1050" dirty="0">
                        <a:effectLst/>
                        <a:latin typeface="+mn-lt"/>
                        <a:ea typeface="Times New Roman" panose="02020603050405020304" pitchFamily="18" charset="0"/>
                        <a:cs typeface="Arial" panose="020B0604020202020204" pitchFamily="34" charset="0"/>
                      </a:endParaRPr>
                    </a:p>
                    <a:p>
                      <a:pPr marL="228600"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txBody>
                  <a:tcPr marL="44450" marR="44450" marT="0" marB="0"/>
                </a:tc>
                <a:tc>
                  <a:txBody>
                    <a:bodyPr/>
                    <a:lstStyle/>
                    <a:p>
                      <a:pPr marL="228600"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p>
                      <a:pPr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10</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5</a:t>
                      </a:r>
                      <a:endParaRPr lang="sl-SI" sz="105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0</a:t>
                      </a:r>
                      <a:endParaRPr lang="sl-SI" sz="1050" dirty="0">
                        <a:effectLst/>
                        <a:latin typeface="+mn-lt"/>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3478837161"/>
                  </a:ext>
                </a:extLst>
              </a:tr>
            </a:tbl>
          </a:graphicData>
        </a:graphic>
      </p:graphicFrame>
    </p:spTree>
    <p:extLst>
      <p:ext uri="{BB962C8B-B14F-4D97-AF65-F5344CB8AC3E}">
        <p14:creationId xmlns:p14="http://schemas.microsoft.com/office/powerpoint/2010/main" val="3147663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4" name="PoljeZBesedilom 3">
            <a:extLst>
              <a:ext uri="{FF2B5EF4-FFF2-40B4-BE49-F238E27FC236}">
                <a16:creationId xmlns:a16="http://schemas.microsoft.com/office/drawing/2014/main" id="{C10A4F62-2DFF-3259-F4C2-0670CF2DCD7E}"/>
              </a:ext>
            </a:extLst>
          </p:cNvPr>
          <p:cNvSpPr txBox="1"/>
          <p:nvPr/>
        </p:nvSpPr>
        <p:spPr>
          <a:xfrm>
            <a:off x="649754" y="956012"/>
            <a:ext cx="9332779"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Merila za izbor vlog prijaviteljev</a:t>
            </a:r>
          </a:p>
        </p:txBody>
      </p:sp>
      <p:graphicFrame>
        <p:nvGraphicFramePr>
          <p:cNvPr id="2" name="Diagram 1">
            <a:extLst>
              <a:ext uri="{FF2B5EF4-FFF2-40B4-BE49-F238E27FC236}">
                <a16:creationId xmlns:a16="http://schemas.microsoft.com/office/drawing/2014/main" id="{1F9E03F3-8AFF-F6EB-A710-38CEAC24C65A}"/>
              </a:ext>
            </a:extLst>
          </p:cNvPr>
          <p:cNvGraphicFramePr/>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1" name="Tabela 10">
            <a:extLst>
              <a:ext uri="{FF2B5EF4-FFF2-40B4-BE49-F238E27FC236}">
                <a16:creationId xmlns:a16="http://schemas.microsoft.com/office/drawing/2014/main" id="{ECF4DBA9-93AD-A402-1300-E4D206F51BF5}"/>
              </a:ext>
            </a:extLst>
          </p:cNvPr>
          <p:cNvGraphicFramePr>
            <a:graphicFrameLocks noGrp="1"/>
          </p:cNvGraphicFramePr>
          <p:nvPr>
            <p:extLst>
              <p:ext uri="{D42A27DB-BD31-4B8C-83A1-F6EECF244321}">
                <p14:modId xmlns:p14="http://schemas.microsoft.com/office/powerpoint/2010/main" val="1975191180"/>
              </p:ext>
            </p:extLst>
          </p:nvPr>
        </p:nvGraphicFramePr>
        <p:xfrm>
          <a:off x="1443011" y="1867281"/>
          <a:ext cx="9305978" cy="1475651"/>
        </p:xfrm>
        <a:graphic>
          <a:graphicData uri="http://schemas.openxmlformats.org/drawingml/2006/table">
            <a:tbl>
              <a:tblPr>
                <a:tableStyleId>{5C22544A-7EE6-4342-B048-85BDC9FD1C3A}</a:tableStyleId>
              </a:tblPr>
              <a:tblGrid>
                <a:gridCol w="454878">
                  <a:extLst>
                    <a:ext uri="{9D8B030D-6E8A-4147-A177-3AD203B41FA5}">
                      <a16:colId xmlns:a16="http://schemas.microsoft.com/office/drawing/2014/main" val="3839136161"/>
                    </a:ext>
                  </a:extLst>
                </a:gridCol>
                <a:gridCol w="7561839">
                  <a:extLst>
                    <a:ext uri="{9D8B030D-6E8A-4147-A177-3AD203B41FA5}">
                      <a16:colId xmlns:a16="http://schemas.microsoft.com/office/drawing/2014/main" val="3520130687"/>
                    </a:ext>
                  </a:extLst>
                </a:gridCol>
                <a:gridCol w="1289261">
                  <a:extLst>
                    <a:ext uri="{9D8B030D-6E8A-4147-A177-3AD203B41FA5}">
                      <a16:colId xmlns:a16="http://schemas.microsoft.com/office/drawing/2014/main" val="2651239741"/>
                    </a:ext>
                  </a:extLst>
                </a:gridCol>
              </a:tblGrid>
              <a:tr h="130054">
                <a:tc>
                  <a:txBody>
                    <a:bodyPr/>
                    <a:lstStyle/>
                    <a:p>
                      <a:pPr algn="just">
                        <a:lnSpc>
                          <a:spcPct val="107000"/>
                        </a:lnSpc>
                        <a:spcAft>
                          <a:spcPts val="800"/>
                        </a:spcAft>
                      </a:pPr>
                      <a:r>
                        <a:rPr lang="sl-SI" sz="900" b="1" dirty="0" err="1">
                          <a:effectLst/>
                          <a:latin typeface="+mn-lt"/>
                        </a:rPr>
                        <a:t>Zap</a:t>
                      </a:r>
                      <a:r>
                        <a:rPr lang="sl-SI" sz="900" b="1" dirty="0">
                          <a:effectLst/>
                          <a:latin typeface="+mn-lt"/>
                        </a:rPr>
                        <a:t>. št.</a:t>
                      </a:r>
                      <a:endParaRPr lang="sl-SI" sz="900" b="1" dirty="0">
                        <a:effectLst/>
                        <a:latin typeface="+mn-lt"/>
                        <a:ea typeface="Calibri" panose="020F0502020204030204" pitchFamily="34" charset="0"/>
                        <a:cs typeface="Arial" panose="020B0604020202020204" pitchFamily="34" charset="0"/>
                      </a:endParaRPr>
                    </a:p>
                  </a:txBody>
                  <a:tcPr marL="39320" marR="39320" marT="0" marB="0"/>
                </a:tc>
                <a:tc>
                  <a:txBody>
                    <a:bodyPr/>
                    <a:lstStyle/>
                    <a:p>
                      <a:pPr algn="just">
                        <a:lnSpc>
                          <a:spcPct val="107000"/>
                        </a:lnSpc>
                        <a:spcAft>
                          <a:spcPts val="800"/>
                        </a:spcAft>
                      </a:pPr>
                      <a:r>
                        <a:rPr lang="sl-SI" sz="900" b="1" dirty="0">
                          <a:effectLst/>
                          <a:latin typeface="+mn-lt"/>
                        </a:rPr>
                        <a:t>Merilo</a:t>
                      </a:r>
                      <a:endParaRPr lang="sl-SI" sz="900" b="1" dirty="0">
                        <a:effectLst/>
                        <a:latin typeface="+mn-lt"/>
                        <a:ea typeface="Calibri" panose="020F0502020204030204" pitchFamily="34" charset="0"/>
                        <a:cs typeface="Arial" panose="020B0604020202020204" pitchFamily="34" charset="0"/>
                      </a:endParaRPr>
                    </a:p>
                  </a:txBody>
                  <a:tcPr marL="39320" marR="39320" marT="0" marB="0"/>
                </a:tc>
                <a:tc>
                  <a:txBody>
                    <a:bodyPr/>
                    <a:lstStyle/>
                    <a:p>
                      <a:pPr algn="ctr">
                        <a:lnSpc>
                          <a:spcPct val="107000"/>
                        </a:lnSpc>
                        <a:spcAft>
                          <a:spcPts val="800"/>
                        </a:spcAft>
                      </a:pPr>
                      <a:r>
                        <a:rPr lang="sl-SI" sz="900" b="1" dirty="0">
                          <a:effectLst/>
                          <a:latin typeface="+mn-lt"/>
                        </a:rPr>
                        <a:t>Št. točk</a:t>
                      </a:r>
                      <a:endParaRPr lang="sl-SI" sz="900" b="1" dirty="0">
                        <a:effectLst/>
                        <a:latin typeface="+mn-lt"/>
                        <a:ea typeface="Calibri" panose="020F0502020204030204" pitchFamily="34" charset="0"/>
                        <a:cs typeface="Arial" panose="020B0604020202020204" pitchFamily="34" charset="0"/>
                      </a:endParaRPr>
                    </a:p>
                  </a:txBody>
                  <a:tcPr marL="39320" marR="39320" marT="0" marB="0"/>
                </a:tc>
                <a:extLst>
                  <a:ext uri="{0D108BD9-81ED-4DB2-BD59-A6C34878D82A}">
                    <a16:rowId xmlns:a16="http://schemas.microsoft.com/office/drawing/2014/main" val="2468063529"/>
                  </a:ext>
                </a:extLst>
              </a:tr>
              <a:tr h="158968">
                <a:tc>
                  <a:txBody>
                    <a:bodyPr/>
                    <a:lstStyle/>
                    <a:p>
                      <a:pPr algn="just">
                        <a:lnSpc>
                          <a:spcPct val="107000"/>
                        </a:lnSpc>
                        <a:spcAft>
                          <a:spcPts val="800"/>
                        </a:spcAft>
                      </a:pPr>
                      <a:r>
                        <a:rPr lang="sl-SI" sz="1200" b="1" dirty="0">
                          <a:effectLst/>
                          <a:latin typeface="+mn-lt"/>
                        </a:rPr>
                        <a:t>2.</a:t>
                      </a:r>
                      <a:endParaRPr lang="sl-SI" sz="1200" b="1" dirty="0">
                        <a:effectLst/>
                        <a:latin typeface="+mn-lt"/>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tc>
                  <a:txBody>
                    <a:bodyPr/>
                    <a:lstStyle/>
                    <a:p>
                      <a:pPr algn="just">
                        <a:lnSpc>
                          <a:spcPct val="107000"/>
                        </a:lnSpc>
                        <a:spcAft>
                          <a:spcPts val="800"/>
                        </a:spcAft>
                      </a:pPr>
                      <a:r>
                        <a:rPr lang="sl-SI" sz="1200" b="1" dirty="0">
                          <a:effectLst/>
                          <a:latin typeface="+mn-lt"/>
                        </a:rPr>
                        <a:t>Neposredne izkušnje prijavitelja pri razvoju e-gradiv ali e-vsebin (točka 4.4 prijavnice)</a:t>
                      </a:r>
                    </a:p>
                  </a:txBody>
                  <a:tcPr marL="39320" marR="39320" marT="0" marB="0">
                    <a:solidFill>
                      <a:schemeClr val="accent1">
                        <a:lumMod val="60000"/>
                        <a:lumOff val="40000"/>
                      </a:schemeClr>
                    </a:solidFill>
                  </a:tcPr>
                </a:tc>
                <a:tc>
                  <a:txBody>
                    <a:bodyPr/>
                    <a:lstStyle/>
                    <a:p>
                      <a:pPr algn="ctr">
                        <a:lnSpc>
                          <a:spcPct val="107000"/>
                        </a:lnSpc>
                        <a:spcAft>
                          <a:spcPts val="800"/>
                        </a:spcAft>
                      </a:pPr>
                      <a:r>
                        <a:rPr lang="sl-SI" sz="1200" b="1" dirty="0">
                          <a:effectLst/>
                          <a:latin typeface="+mn-lt"/>
                        </a:rPr>
                        <a:t>Skupaj 10</a:t>
                      </a:r>
                      <a:endParaRPr lang="sl-SI" sz="1200" b="1" dirty="0">
                        <a:effectLst/>
                        <a:latin typeface="+mn-lt"/>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extLst>
                  <a:ext uri="{0D108BD9-81ED-4DB2-BD59-A6C34878D82A}">
                    <a16:rowId xmlns:a16="http://schemas.microsoft.com/office/drawing/2014/main" val="167155080"/>
                  </a:ext>
                </a:extLst>
              </a:tr>
              <a:tr h="1148308">
                <a:tc>
                  <a:txBody>
                    <a:bodyPr/>
                    <a:lstStyle/>
                    <a:p>
                      <a:pPr algn="just">
                        <a:lnSpc>
                          <a:spcPct val="107000"/>
                        </a:lnSpc>
                        <a:spcAft>
                          <a:spcPts val="800"/>
                        </a:spcAft>
                      </a:pPr>
                      <a:endParaRPr lang="sl-SI" sz="1000" dirty="0">
                        <a:effectLst/>
                        <a:latin typeface="+mn-lt"/>
                        <a:ea typeface="Calibri" panose="020F0502020204030204" pitchFamily="34" charset="0"/>
                        <a:cs typeface="Arial" panose="020B0604020202020204" pitchFamily="34" charset="0"/>
                      </a:endParaRPr>
                    </a:p>
                  </a:txBody>
                  <a:tcPr marL="39320" marR="39320" marT="0" marB="0"/>
                </a:tc>
                <a:tc>
                  <a:txBody>
                    <a:bodyPr/>
                    <a:lstStyle/>
                    <a:p>
                      <a:pPr marL="228600" algn="just">
                        <a:lnSpc>
                          <a:spcPct val="107000"/>
                        </a:lnSpc>
                        <a:spcAft>
                          <a:spcPts val="800"/>
                        </a:spcAft>
                      </a:pPr>
                      <a:r>
                        <a:rPr lang="sl-SI" sz="1000" dirty="0">
                          <a:effectLst/>
                          <a:latin typeface="+mn-lt"/>
                          <a:ea typeface="Calibri" panose="020F0502020204030204" pitchFamily="34" charset="0"/>
                          <a:cs typeface="Arial" panose="020B0604020202020204" pitchFamily="34" charset="0"/>
                        </a:rPr>
                        <a:t> </a:t>
                      </a:r>
                    </a:p>
                    <a:p>
                      <a:pPr marL="342900" lvl="0" indent="-342900" algn="just">
                        <a:lnSpc>
                          <a:spcPct val="107000"/>
                        </a:lnSpc>
                        <a:spcAft>
                          <a:spcPts val="800"/>
                        </a:spcAft>
                        <a:buSzPts val="1000"/>
                        <a:buFont typeface="Arial" panose="020B0604020202020204" pitchFamily="34" charset="0"/>
                        <a:buChar char="-"/>
                      </a:pPr>
                      <a:r>
                        <a:rPr lang="sl-SI" sz="1000" dirty="0">
                          <a:solidFill>
                            <a:srgbClr val="000000"/>
                          </a:solidFill>
                          <a:effectLst/>
                          <a:latin typeface="+mn-lt"/>
                          <a:ea typeface="Times New Roman" panose="02020603050405020304" pitchFamily="18" charset="0"/>
                          <a:cs typeface="Arial" panose="020B0604020202020204" pitchFamily="34" charset="0"/>
                        </a:rPr>
                        <a:t>sodelovanje pri razvoju vsaj petih (5) e-gradiv ali e-vsebin;</a:t>
                      </a:r>
                      <a:endParaRPr lang="sl-SI" sz="100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00" dirty="0">
                          <a:solidFill>
                            <a:srgbClr val="000000"/>
                          </a:solidFill>
                          <a:effectLst/>
                          <a:latin typeface="+mn-lt"/>
                          <a:ea typeface="Times New Roman" panose="02020603050405020304" pitchFamily="18" charset="0"/>
                          <a:cs typeface="Arial" panose="020B0604020202020204" pitchFamily="34" charset="0"/>
                        </a:rPr>
                        <a:t>sodelovanje pri razvoju štirih (4) e-gradiv ali e-vsebin;</a:t>
                      </a:r>
                      <a:endParaRPr lang="sl-SI" sz="100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00" dirty="0">
                          <a:solidFill>
                            <a:srgbClr val="000000"/>
                          </a:solidFill>
                          <a:effectLst/>
                          <a:latin typeface="+mn-lt"/>
                          <a:ea typeface="Times New Roman" panose="02020603050405020304" pitchFamily="18" charset="0"/>
                          <a:cs typeface="Arial" panose="020B0604020202020204" pitchFamily="34" charset="0"/>
                        </a:rPr>
                        <a:t>sodelovanje pri razvoju treh (3) ali manj e-gradiv ali e-vsebin.</a:t>
                      </a:r>
                      <a:endParaRPr lang="sl-SI" sz="1000" dirty="0">
                        <a:effectLst/>
                        <a:latin typeface="+mn-lt"/>
                        <a:ea typeface="Times New Roman" panose="02020603050405020304" pitchFamily="18" charset="0"/>
                        <a:cs typeface="Arial" panose="020B0604020202020204" pitchFamily="34" charset="0"/>
                      </a:endParaRPr>
                    </a:p>
                  </a:txBody>
                  <a:tcPr marL="44450" marR="44450" marT="0" marB="0"/>
                </a:tc>
                <a:tc>
                  <a:txBody>
                    <a:bodyPr/>
                    <a:lstStyle/>
                    <a:p>
                      <a:pPr algn="just">
                        <a:lnSpc>
                          <a:spcPct val="107000"/>
                        </a:lnSpc>
                        <a:spcAft>
                          <a:spcPts val="800"/>
                        </a:spcAft>
                      </a:pPr>
                      <a:r>
                        <a:rPr lang="sl-SI" sz="1000" dirty="0">
                          <a:effectLst/>
                          <a:latin typeface="+mn-lt"/>
                          <a:ea typeface="Calibri" panose="020F0502020204030204" pitchFamily="34" charset="0"/>
                          <a:cs typeface="Arial" panose="020B0604020202020204" pitchFamily="34" charset="0"/>
                        </a:rPr>
                        <a:t> </a:t>
                      </a:r>
                    </a:p>
                    <a:p>
                      <a:pPr algn="ctr">
                        <a:lnSpc>
                          <a:spcPct val="107000"/>
                        </a:lnSpc>
                        <a:spcAft>
                          <a:spcPts val="800"/>
                        </a:spcAft>
                      </a:pPr>
                      <a:r>
                        <a:rPr lang="sl-SI" sz="1000" dirty="0">
                          <a:solidFill>
                            <a:srgbClr val="000000"/>
                          </a:solidFill>
                          <a:effectLst/>
                          <a:latin typeface="+mn-lt"/>
                          <a:ea typeface="Calibri" panose="020F0502020204030204" pitchFamily="34" charset="0"/>
                          <a:cs typeface="Arial" panose="020B0604020202020204" pitchFamily="34" charset="0"/>
                        </a:rPr>
                        <a:t>10</a:t>
                      </a:r>
                      <a:endParaRPr lang="sl-SI" sz="100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00" dirty="0">
                          <a:solidFill>
                            <a:srgbClr val="000000"/>
                          </a:solidFill>
                          <a:effectLst/>
                          <a:latin typeface="+mn-lt"/>
                          <a:ea typeface="Calibri" panose="020F0502020204030204" pitchFamily="34" charset="0"/>
                          <a:cs typeface="Arial" panose="020B0604020202020204" pitchFamily="34" charset="0"/>
                        </a:rPr>
                        <a:t>5</a:t>
                      </a:r>
                      <a:endParaRPr lang="sl-SI" sz="1000" dirty="0">
                        <a:effectLst/>
                        <a:latin typeface="+mn-lt"/>
                        <a:ea typeface="Calibri" panose="020F0502020204030204" pitchFamily="34" charset="0"/>
                        <a:cs typeface="Arial" panose="020B0604020202020204" pitchFamily="34" charset="0"/>
                      </a:endParaRPr>
                    </a:p>
                    <a:p>
                      <a:pPr algn="ctr">
                        <a:lnSpc>
                          <a:spcPct val="107000"/>
                        </a:lnSpc>
                        <a:spcAft>
                          <a:spcPts val="800"/>
                        </a:spcAft>
                      </a:pPr>
                      <a:r>
                        <a:rPr lang="sl-SI" sz="1000" dirty="0">
                          <a:solidFill>
                            <a:srgbClr val="000000"/>
                          </a:solidFill>
                          <a:effectLst/>
                          <a:latin typeface="+mn-lt"/>
                          <a:ea typeface="Calibri" panose="020F0502020204030204" pitchFamily="34" charset="0"/>
                          <a:cs typeface="Arial" panose="020B0604020202020204" pitchFamily="34" charset="0"/>
                        </a:rPr>
                        <a:t>0</a:t>
                      </a:r>
                      <a:endParaRPr lang="sl-SI" sz="1000" dirty="0">
                        <a:effectLst/>
                        <a:latin typeface="+mn-lt"/>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808774112"/>
                  </a:ext>
                </a:extLst>
              </a:tr>
            </a:tbl>
          </a:graphicData>
        </a:graphic>
      </p:graphicFrame>
      <p:graphicFrame>
        <p:nvGraphicFramePr>
          <p:cNvPr id="8" name="Tabela 7">
            <a:extLst>
              <a:ext uri="{FF2B5EF4-FFF2-40B4-BE49-F238E27FC236}">
                <a16:creationId xmlns:a16="http://schemas.microsoft.com/office/drawing/2014/main" id="{FF606063-4496-B690-2414-0EA7A7E73066}"/>
              </a:ext>
            </a:extLst>
          </p:cNvPr>
          <p:cNvGraphicFramePr>
            <a:graphicFrameLocks noGrp="1"/>
          </p:cNvGraphicFramePr>
          <p:nvPr>
            <p:extLst>
              <p:ext uri="{D42A27DB-BD31-4B8C-83A1-F6EECF244321}">
                <p14:modId xmlns:p14="http://schemas.microsoft.com/office/powerpoint/2010/main" val="2200707934"/>
              </p:ext>
            </p:extLst>
          </p:nvPr>
        </p:nvGraphicFramePr>
        <p:xfrm>
          <a:off x="1443011" y="3168783"/>
          <a:ext cx="9305978" cy="1067435"/>
        </p:xfrm>
        <a:graphic>
          <a:graphicData uri="http://schemas.openxmlformats.org/drawingml/2006/table">
            <a:tbl>
              <a:tblPr>
                <a:tableStyleId>{5C22544A-7EE6-4342-B048-85BDC9FD1C3A}</a:tableStyleId>
              </a:tblPr>
              <a:tblGrid>
                <a:gridCol w="454878">
                  <a:extLst>
                    <a:ext uri="{9D8B030D-6E8A-4147-A177-3AD203B41FA5}">
                      <a16:colId xmlns:a16="http://schemas.microsoft.com/office/drawing/2014/main" val="2902868248"/>
                    </a:ext>
                  </a:extLst>
                </a:gridCol>
                <a:gridCol w="7561839">
                  <a:extLst>
                    <a:ext uri="{9D8B030D-6E8A-4147-A177-3AD203B41FA5}">
                      <a16:colId xmlns:a16="http://schemas.microsoft.com/office/drawing/2014/main" val="1549971086"/>
                    </a:ext>
                  </a:extLst>
                </a:gridCol>
                <a:gridCol w="1289261">
                  <a:extLst>
                    <a:ext uri="{9D8B030D-6E8A-4147-A177-3AD203B41FA5}">
                      <a16:colId xmlns:a16="http://schemas.microsoft.com/office/drawing/2014/main" val="2086741222"/>
                    </a:ext>
                  </a:extLst>
                </a:gridCol>
              </a:tblGrid>
              <a:tr h="32103">
                <a:tc>
                  <a:txBody>
                    <a:bodyPr/>
                    <a:lstStyle/>
                    <a:p>
                      <a:pPr algn="just">
                        <a:lnSpc>
                          <a:spcPct val="107000"/>
                        </a:lnSpc>
                        <a:spcAft>
                          <a:spcPts val="800"/>
                        </a:spcAft>
                      </a:pPr>
                      <a:r>
                        <a:rPr lang="sl-SI" sz="1200" b="1" dirty="0">
                          <a:effectLst/>
                          <a:latin typeface="Calibri "/>
                        </a:rPr>
                        <a:t>3.</a:t>
                      </a:r>
                      <a:endParaRPr lang="sl-SI" sz="1200" b="1" dirty="0">
                        <a:effectLst/>
                        <a:latin typeface="Calibri "/>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tc>
                  <a:txBody>
                    <a:bodyPr/>
                    <a:lstStyle/>
                    <a:p>
                      <a:pPr algn="just">
                        <a:lnSpc>
                          <a:spcPct val="107000"/>
                        </a:lnSpc>
                        <a:spcAft>
                          <a:spcPts val="800"/>
                        </a:spcAft>
                      </a:pPr>
                      <a:r>
                        <a:rPr lang="sl-SI" sz="1200" b="1" dirty="0">
                          <a:solidFill>
                            <a:srgbClr val="00000A"/>
                          </a:solidFill>
                          <a:effectLst/>
                          <a:latin typeface="Calibri "/>
                          <a:ea typeface="Calibri" panose="020F0502020204030204" pitchFamily="34" charset="0"/>
                          <a:cs typeface="Arial" panose="020B0604020202020204" pitchFamily="34" charset="0"/>
                        </a:rPr>
                        <a:t>Izmenjava izkušenj, rezultatov in dobrih praks (točka 6 prijavnice)</a:t>
                      </a:r>
                      <a:endParaRPr lang="sl-SI" sz="1200" dirty="0">
                        <a:effectLst/>
                        <a:latin typeface="Calibri "/>
                        <a:ea typeface="Calibri" panose="020F0502020204030204" pitchFamily="34" charset="0"/>
                        <a:cs typeface="Arial" panose="020B0604020202020204" pitchFamily="34" charset="0"/>
                      </a:endParaRPr>
                    </a:p>
                  </a:txBody>
                  <a:tcPr marL="44450" marR="44450" marT="0" marB="0">
                    <a:solidFill>
                      <a:schemeClr val="accent1">
                        <a:lumMod val="60000"/>
                        <a:lumOff val="40000"/>
                      </a:schemeClr>
                    </a:solidFill>
                  </a:tcPr>
                </a:tc>
                <a:tc>
                  <a:txBody>
                    <a:bodyPr/>
                    <a:lstStyle/>
                    <a:p>
                      <a:pPr algn="ctr">
                        <a:lnSpc>
                          <a:spcPct val="107000"/>
                        </a:lnSpc>
                        <a:spcAft>
                          <a:spcPts val="800"/>
                        </a:spcAft>
                      </a:pPr>
                      <a:r>
                        <a:rPr lang="sl-SI" sz="1200" b="1" dirty="0">
                          <a:effectLst/>
                          <a:latin typeface="Calibri "/>
                        </a:rPr>
                        <a:t>Skupaj 5</a:t>
                      </a:r>
                      <a:endParaRPr lang="sl-SI" sz="1200" b="1" dirty="0">
                        <a:effectLst/>
                        <a:latin typeface="Calibri "/>
                        <a:ea typeface="Calibri" panose="020F0502020204030204" pitchFamily="34" charset="0"/>
                        <a:cs typeface="Arial" panose="020B0604020202020204" pitchFamily="34" charset="0"/>
                      </a:endParaRPr>
                    </a:p>
                  </a:txBody>
                  <a:tcPr marL="39320" marR="39320" marT="0" marB="0">
                    <a:solidFill>
                      <a:schemeClr val="accent1">
                        <a:lumMod val="60000"/>
                        <a:lumOff val="40000"/>
                      </a:schemeClr>
                    </a:solidFill>
                  </a:tcPr>
                </a:tc>
                <a:extLst>
                  <a:ext uri="{0D108BD9-81ED-4DB2-BD59-A6C34878D82A}">
                    <a16:rowId xmlns:a16="http://schemas.microsoft.com/office/drawing/2014/main" val="1371279698"/>
                  </a:ext>
                </a:extLst>
              </a:tr>
              <a:tr h="603393">
                <a:tc>
                  <a:txBody>
                    <a:bodyPr/>
                    <a:lstStyle/>
                    <a:p>
                      <a:pPr algn="just">
                        <a:lnSpc>
                          <a:spcPct val="107000"/>
                        </a:lnSpc>
                        <a:spcAft>
                          <a:spcPts val="800"/>
                        </a:spcAft>
                      </a:pPr>
                      <a:endParaRPr lang="sl-SI" sz="1000" dirty="0">
                        <a:effectLst/>
                        <a:latin typeface="+mn-lt"/>
                        <a:ea typeface="Calibri" panose="020F0502020204030204" pitchFamily="34" charset="0"/>
                        <a:cs typeface="Arial" panose="020B0604020202020204" pitchFamily="34" charset="0"/>
                      </a:endParaRPr>
                    </a:p>
                  </a:txBody>
                  <a:tcPr marL="39320" marR="39320" marT="0" marB="0"/>
                </a:tc>
                <a:tc>
                  <a:txBody>
                    <a:bodyPr/>
                    <a:lstStyle/>
                    <a:p>
                      <a:pPr marL="228600"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projekt vključuje en (1) dogodek, na katerem bodo predstavljena spoznanja in rezultati predstavnikom ciljnih skupin in širši javnosti;</a:t>
                      </a:r>
                      <a:endParaRPr lang="sl-SI" sz="1050" dirty="0">
                        <a:effectLst/>
                        <a:latin typeface="+mn-lt"/>
                        <a:ea typeface="Times New Roman" panose="02020603050405020304" pitchFamily="18" charset="0"/>
                        <a:cs typeface="Arial" panose="020B0604020202020204" pitchFamily="34" charset="0"/>
                      </a:endParaRPr>
                    </a:p>
                    <a:p>
                      <a:pPr marL="342900" lvl="0" indent="-342900" algn="just">
                        <a:lnSpc>
                          <a:spcPct val="107000"/>
                        </a:lnSpc>
                        <a:spcAft>
                          <a:spcPts val="800"/>
                        </a:spcAft>
                        <a:buSzPts val="1000"/>
                        <a:buFont typeface="Arial" panose="020B0604020202020204" pitchFamily="34" charset="0"/>
                        <a:buChar char="-"/>
                      </a:pPr>
                      <a:r>
                        <a:rPr lang="sl-SI" sz="1050" dirty="0">
                          <a:solidFill>
                            <a:srgbClr val="000000"/>
                          </a:solidFill>
                          <a:effectLst/>
                          <a:latin typeface="+mn-lt"/>
                          <a:ea typeface="Times New Roman" panose="02020603050405020304" pitchFamily="18" charset="0"/>
                          <a:cs typeface="Arial" panose="020B0604020202020204" pitchFamily="34" charset="0"/>
                        </a:rPr>
                        <a:t>projekt ne vključuje nobenega dogodka, na katerem bi bila predstavljena spoznanja in rezultati predstavnikom ciljnih skupin in širši javnosti.</a:t>
                      </a:r>
                      <a:endParaRPr lang="sl-SI" sz="1050" dirty="0">
                        <a:effectLst/>
                        <a:latin typeface="+mn-lt"/>
                        <a:ea typeface="Times New Roman" panose="02020603050405020304" pitchFamily="18" charset="0"/>
                        <a:cs typeface="Arial" panose="020B0604020202020204" pitchFamily="34" charset="0"/>
                      </a:endParaRPr>
                    </a:p>
                  </a:txBody>
                  <a:tcPr marL="44450" marR="44450" marT="0" marB="0"/>
                </a:tc>
                <a:tc>
                  <a:txBody>
                    <a:bodyPr/>
                    <a:lstStyle/>
                    <a:p>
                      <a:pPr marL="228600" algn="just">
                        <a:lnSpc>
                          <a:spcPct val="107000"/>
                        </a:lnSpc>
                        <a:spcAft>
                          <a:spcPts val="800"/>
                        </a:spcAft>
                      </a:pPr>
                      <a:r>
                        <a:rPr lang="sl-SI" sz="1050" dirty="0">
                          <a:effectLst/>
                          <a:latin typeface="+mn-lt"/>
                          <a:ea typeface="Calibri" panose="020F0502020204030204" pitchFamily="34" charset="0"/>
                          <a:cs typeface="Arial" panose="020B0604020202020204" pitchFamily="34" charset="0"/>
                        </a:rPr>
                        <a:t> </a:t>
                      </a: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5</a:t>
                      </a:r>
                      <a:r>
                        <a:rPr lang="sl-SI" sz="1050" dirty="0">
                          <a:effectLst/>
                          <a:latin typeface="+mn-lt"/>
                          <a:ea typeface="Calibri" panose="020F0502020204030204" pitchFamily="34" charset="0"/>
                          <a:cs typeface="Arial" panose="020B0604020202020204" pitchFamily="34" charset="0"/>
                        </a:rPr>
                        <a:t> </a:t>
                      </a:r>
                    </a:p>
                    <a:p>
                      <a:pPr algn="ctr">
                        <a:lnSpc>
                          <a:spcPct val="107000"/>
                        </a:lnSpc>
                        <a:spcAft>
                          <a:spcPts val="800"/>
                        </a:spcAft>
                      </a:pPr>
                      <a:r>
                        <a:rPr lang="sl-SI" sz="1050" dirty="0">
                          <a:solidFill>
                            <a:srgbClr val="000000"/>
                          </a:solidFill>
                          <a:effectLst/>
                          <a:latin typeface="+mn-lt"/>
                          <a:ea typeface="Calibri" panose="020F0502020204030204" pitchFamily="34" charset="0"/>
                          <a:cs typeface="Arial" panose="020B0604020202020204" pitchFamily="34" charset="0"/>
                        </a:rPr>
                        <a:t>0</a:t>
                      </a:r>
                      <a:endParaRPr lang="sl-SI" sz="1050" dirty="0">
                        <a:effectLst/>
                        <a:latin typeface="+mn-lt"/>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3641182731"/>
                  </a:ext>
                </a:extLst>
              </a:tr>
            </a:tbl>
          </a:graphicData>
        </a:graphic>
      </p:graphicFrame>
      <p:graphicFrame>
        <p:nvGraphicFramePr>
          <p:cNvPr id="9" name="Tabela 8">
            <a:extLst>
              <a:ext uri="{FF2B5EF4-FFF2-40B4-BE49-F238E27FC236}">
                <a16:creationId xmlns:a16="http://schemas.microsoft.com/office/drawing/2014/main" id="{55C2DCC0-D9D7-8208-4D63-E05BE981ECC9}"/>
              </a:ext>
            </a:extLst>
          </p:cNvPr>
          <p:cNvGraphicFramePr>
            <a:graphicFrameLocks noGrp="1"/>
          </p:cNvGraphicFramePr>
          <p:nvPr>
            <p:extLst>
              <p:ext uri="{D42A27DB-BD31-4B8C-83A1-F6EECF244321}">
                <p14:modId xmlns:p14="http://schemas.microsoft.com/office/powerpoint/2010/main" val="588394282"/>
              </p:ext>
            </p:extLst>
          </p:nvPr>
        </p:nvGraphicFramePr>
        <p:xfrm>
          <a:off x="1443012" y="4233789"/>
          <a:ext cx="9305977" cy="352416"/>
        </p:xfrm>
        <a:graphic>
          <a:graphicData uri="http://schemas.openxmlformats.org/drawingml/2006/table">
            <a:tbl>
              <a:tblPr>
                <a:tableStyleId>{5C22544A-7EE6-4342-B048-85BDC9FD1C3A}</a:tableStyleId>
              </a:tblPr>
              <a:tblGrid>
                <a:gridCol w="8016717">
                  <a:extLst>
                    <a:ext uri="{9D8B030D-6E8A-4147-A177-3AD203B41FA5}">
                      <a16:colId xmlns:a16="http://schemas.microsoft.com/office/drawing/2014/main" val="765007145"/>
                    </a:ext>
                  </a:extLst>
                </a:gridCol>
                <a:gridCol w="1289260">
                  <a:extLst>
                    <a:ext uri="{9D8B030D-6E8A-4147-A177-3AD203B41FA5}">
                      <a16:colId xmlns:a16="http://schemas.microsoft.com/office/drawing/2014/main" val="2856170406"/>
                    </a:ext>
                  </a:extLst>
                </a:gridCol>
              </a:tblGrid>
              <a:tr h="352416">
                <a:tc>
                  <a:txBody>
                    <a:bodyPr/>
                    <a:lstStyle/>
                    <a:p>
                      <a:pPr algn="just">
                        <a:lnSpc>
                          <a:spcPct val="107000"/>
                        </a:lnSpc>
                        <a:spcAft>
                          <a:spcPts val="800"/>
                        </a:spcAft>
                      </a:pPr>
                      <a:r>
                        <a:rPr lang="sl-SI" sz="1200" b="1" kern="1200" dirty="0">
                          <a:solidFill>
                            <a:schemeClr val="dk1"/>
                          </a:solidFill>
                          <a:effectLst/>
                          <a:latin typeface="Calibri "/>
                          <a:ea typeface="+mn-ea"/>
                          <a:cs typeface="+mn-cs"/>
                        </a:rPr>
                        <a:t>SKUPAJ MOŽNIH TOČK</a:t>
                      </a:r>
                    </a:p>
                  </a:txBody>
                  <a:tcPr marL="44450" marR="44450" marT="0" marB="0"/>
                </a:tc>
                <a:tc>
                  <a:txBody>
                    <a:bodyPr/>
                    <a:lstStyle/>
                    <a:p>
                      <a:pPr algn="ctr">
                        <a:lnSpc>
                          <a:spcPct val="107000"/>
                        </a:lnSpc>
                        <a:spcAft>
                          <a:spcPts val="800"/>
                        </a:spcAft>
                      </a:pPr>
                      <a:r>
                        <a:rPr lang="sl-SI" sz="1200" b="1" kern="1200" dirty="0">
                          <a:solidFill>
                            <a:schemeClr val="dk1"/>
                          </a:solidFill>
                          <a:effectLst/>
                          <a:latin typeface="Calibri "/>
                          <a:ea typeface="+mn-ea"/>
                          <a:cs typeface="+mn-cs"/>
                        </a:rPr>
                        <a:t>50</a:t>
                      </a:r>
                    </a:p>
                  </a:txBody>
                  <a:tcPr marL="44450" marR="44450" marT="0" marB="0"/>
                </a:tc>
                <a:extLst>
                  <a:ext uri="{0D108BD9-81ED-4DB2-BD59-A6C34878D82A}">
                    <a16:rowId xmlns:a16="http://schemas.microsoft.com/office/drawing/2014/main" val="2564114662"/>
                  </a:ext>
                </a:extLst>
              </a:tr>
            </a:tbl>
          </a:graphicData>
        </a:graphic>
      </p:graphicFrame>
    </p:spTree>
    <p:extLst>
      <p:ext uri="{BB962C8B-B14F-4D97-AF65-F5344CB8AC3E}">
        <p14:creationId xmlns:p14="http://schemas.microsoft.com/office/powerpoint/2010/main" val="1340407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p:nvPr/>
        </p:nvSpPr>
        <p:spPr>
          <a:xfrm>
            <a:off x="708364" y="1218712"/>
            <a:ext cx="10820400" cy="461665"/>
          </a:xfrm>
          <a:prstGeom prst="rect">
            <a:avLst/>
          </a:prstGeom>
          <a:noFill/>
        </p:spPr>
        <p:txBody>
          <a:bodyPr wrap="square" rtlCol="0">
            <a:spAutoFit/>
          </a:bodyPr>
          <a:lstStyle/>
          <a:p>
            <a:r>
              <a:rPr lang="sl-SI" sz="2400" b="1" dirty="0">
                <a:solidFill>
                  <a:srgbClr val="034EA2"/>
                </a:solidFill>
                <a:cs typeface="Arial" panose="020B0604020202020204" pitchFamily="34" charset="0"/>
              </a:rPr>
              <a:t>Postopek izbora</a:t>
            </a:r>
          </a:p>
        </p:txBody>
      </p:sp>
      <p:pic>
        <p:nvPicPr>
          <p:cNvPr id="5" name="object 7">
            <a:extLst>
              <a:ext uri="{FF2B5EF4-FFF2-40B4-BE49-F238E27FC236}">
                <a16:creationId xmlns:a16="http://schemas.microsoft.com/office/drawing/2014/main" id="{AE29C073-9A43-AEE9-6D42-0B9C3B9FB4E5}"/>
              </a:ext>
            </a:extLst>
          </p:cNvPr>
          <p:cNvPicPr/>
          <p:nvPr/>
        </p:nvPicPr>
        <p:blipFill rotWithShape="1">
          <a:blip r:embed="rId3"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4"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8" name="Označba mesta vsebine 9">
            <a:extLst>
              <a:ext uri="{FF2B5EF4-FFF2-40B4-BE49-F238E27FC236}">
                <a16:creationId xmlns:a16="http://schemas.microsoft.com/office/drawing/2014/main" id="{53D38546-25A4-80F4-8E08-9C20CDF22DC5}"/>
              </a:ext>
            </a:extLst>
          </p:cNvPr>
          <p:cNvSpPr txBox="1">
            <a:spLocks/>
          </p:cNvSpPr>
          <p:nvPr/>
        </p:nvSpPr>
        <p:spPr>
          <a:xfrm>
            <a:off x="903040" y="5402401"/>
            <a:ext cx="10385920" cy="2191600"/>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sl-SI" sz="1800" u="sng" dirty="0">
                <a:solidFill>
                  <a:schemeClr val="accent1">
                    <a:lumMod val="75000"/>
                  </a:schemeClr>
                </a:solidFill>
                <a:ea typeface="Calibri" panose="020F0502020204030204" pitchFamily="34" charset="0"/>
              </a:rPr>
              <a:t>Posamezen prijavitelj se lahko prijavi na enega ali oba sklopa javnega razpisa! </a:t>
            </a:r>
            <a:endParaRPr lang="sl-SI" sz="1800" u="sng" dirty="0">
              <a:solidFill>
                <a:schemeClr val="accent1">
                  <a:lumMod val="75000"/>
                </a:schemeClr>
              </a:solidFill>
            </a:endParaRPr>
          </a:p>
        </p:txBody>
      </p:sp>
      <p:sp>
        <p:nvSpPr>
          <p:cNvPr id="9" name="PoljeZBesedilom 8">
            <a:extLst>
              <a:ext uri="{FF2B5EF4-FFF2-40B4-BE49-F238E27FC236}">
                <a16:creationId xmlns:a16="http://schemas.microsoft.com/office/drawing/2014/main" id="{AF75A73E-8E66-B01E-D641-C23119E99899}"/>
              </a:ext>
            </a:extLst>
          </p:cNvPr>
          <p:cNvSpPr txBox="1"/>
          <p:nvPr/>
        </p:nvSpPr>
        <p:spPr>
          <a:xfrm>
            <a:off x="905435" y="1822754"/>
            <a:ext cx="10381130" cy="3228256"/>
          </a:xfrm>
          <a:prstGeom prst="rect">
            <a:avLst/>
          </a:prstGeom>
          <a:noFill/>
        </p:spPr>
        <p:txBody>
          <a:bodyPr wrap="square" rtlCol="0">
            <a:spAutoFit/>
          </a:bodyPr>
          <a:lstStyle/>
          <a:p>
            <a:pPr marL="342900" lvl="0" indent="-342900" algn="just">
              <a:lnSpc>
                <a:spcPct val="107000"/>
              </a:lnSpc>
              <a:spcAft>
                <a:spcPts val="800"/>
              </a:spcAft>
              <a:buFont typeface="+mj-lt"/>
              <a:buAutoNum type="arabicPeriod"/>
            </a:pPr>
            <a:r>
              <a:rPr lang="sl-SI" sz="1600" dirty="0">
                <a:ea typeface="Times New Roman" panose="02020603050405020304" pitchFamily="18" charset="0"/>
                <a:cs typeface="Times New Roman" panose="02020603050405020304" pitchFamily="18" charset="0"/>
              </a:rPr>
              <a:t>O</a:t>
            </a:r>
            <a:r>
              <a:rPr lang="sl-SI" sz="1600" dirty="0">
                <a:effectLst/>
                <a:ea typeface="Times New Roman" panose="02020603050405020304" pitchFamily="18" charset="0"/>
                <a:cs typeface="Times New Roman" panose="02020603050405020304" pitchFamily="18" charset="0"/>
              </a:rPr>
              <a:t>bravnavani bodo prijavitelji, ki bodo dosegli </a:t>
            </a:r>
            <a:r>
              <a:rPr lang="sl-SI" sz="1600" b="1" dirty="0">
                <a:effectLst/>
                <a:ea typeface="Times New Roman" panose="02020603050405020304" pitchFamily="18" charset="0"/>
                <a:cs typeface="Times New Roman" panose="02020603050405020304" pitchFamily="18" charset="0"/>
              </a:rPr>
              <a:t>najmanj 30 točk – velja za sklop A in slop B</a:t>
            </a:r>
            <a:r>
              <a:rPr lang="sl-SI" sz="1600" dirty="0">
                <a:effectLst/>
                <a:ea typeface="Times New Roman" panose="02020603050405020304" pitchFamily="18" charset="0"/>
                <a:cs typeface="Times New Roman" panose="02020603050405020304" pitchFamily="18" charset="0"/>
              </a:rPr>
              <a:t>;</a:t>
            </a:r>
            <a:endParaRPr lang="sl-SI" sz="16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sl-SI" sz="1600" dirty="0">
                <a:effectLst/>
                <a:ea typeface="Times New Roman" panose="02020603050405020304" pitchFamily="18" charset="0"/>
                <a:cs typeface="Times New Roman" panose="02020603050405020304" pitchFamily="18" charset="0"/>
              </a:rPr>
              <a:t>za izvajanje predmeta sklopa A bo v skladu s pogoji in merili izbranih največ </a:t>
            </a:r>
            <a:r>
              <a:rPr lang="sl-SI" sz="1600" b="1" dirty="0">
                <a:effectLst/>
                <a:ea typeface="Times New Roman" panose="02020603050405020304" pitchFamily="18" charset="0"/>
                <a:cs typeface="Times New Roman" panose="02020603050405020304" pitchFamily="18" charset="0"/>
              </a:rPr>
              <a:t>8 prijaviteljev </a:t>
            </a:r>
            <a:r>
              <a:rPr lang="sl-SI" sz="1600" dirty="0">
                <a:effectLst/>
                <a:ea typeface="Times New Roman" panose="02020603050405020304" pitchFamily="18" charset="0"/>
                <a:cs typeface="Times New Roman" panose="02020603050405020304" pitchFamily="18" charset="0"/>
              </a:rPr>
              <a:t>oziroma konzorcijev z največ točkami;</a:t>
            </a:r>
          </a:p>
          <a:p>
            <a:pPr marL="342900" lvl="0" indent="-342900" algn="just">
              <a:lnSpc>
                <a:spcPct val="107000"/>
              </a:lnSpc>
              <a:spcAft>
                <a:spcPts val="800"/>
              </a:spcAft>
              <a:buFont typeface="+mj-lt"/>
              <a:buAutoNum type="arabicPeriod"/>
            </a:pPr>
            <a:r>
              <a:rPr lang="sl-SI" sz="1600" dirty="0">
                <a:ea typeface="Times New Roman" panose="02020603050405020304" pitchFamily="18" charset="0"/>
                <a:cs typeface="Times New Roman" panose="02020603050405020304" pitchFamily="18" charset="0"/>
              </a:rPr>
              <a:t>z</a:t>
            </a:r>
            <a:r>
              <a:rPr lang="sl-SI" sz="1600" dirty="0">
                <a:effectLst/>
                <a:ea typeface="Times New Roman" panose="02020603050405020304" pitchFamily="18" charset="0"/>
                <a:cs typeface="Times New Roman" panose="02020603050405020304" pitchFamily="18" charset="0"/>
              </a:rPr>
              <a:t>a izvajanje predmeta sklopa B bo v skladu s pogoji in merili izbran največ </a:t>
            </a:r>
            <a:r>
              <a:rPr lang="sl-SI" sz="1600" b="1" dirty="0">
                <a:effectLst/>
                <a:ea typeface="Times New Roman" panose="02020603050405020304" pitchFamily="18" charset="0"/>
                <a:cs typeface="Times New Roman" panose="02020603050405020304" pitchFamily="18" charset="0"/>
              </a:rPr>
              <a:t>1 prijavitelj </a:t>
            </a:r>
            <a:r>
              <a:rPr lang="sl-SI" sz="1600" dirty="0">
                <a:effectLst/>
                <a:ea typeface="Times New Roman" panose="02020603050405020304" pitchFamily="18" charset="0"/>
                <a:cs typeface="Times New Roman" panose="02020603050405020304" pitchFamily="18" charset="0"/>
              </a:rPr>
              <a:t>oziroma konzorcij z največ točkami;</a:t>
            </a:r>
          </a:p>
          <a:p>
            <a:pPr marL="342900" lvl="0" indent="-342900" algn="just">
              <a:lnSpc>
                <a:spcPct val="107000"/>
              </a:lnSpc>
              <a:spcAft>
                <a:spcPts val="800"/>
              </a:spcAft>
              <a:buFont typeface="+mj-lt"/>
              <a:buAutoNum type="arabicPeriod"/>
            </a:pPr>
            <a:r>
              <a:rPr lang="sl-SI" sz="1600" dirty="0">
                <a:ea typeface="Times New Roman" panose="02020603050405020304" pitchFamily="18" charset="0"/>
                <a:cs typeface="Times New Roman" panose="02020603050405020304" pitchFamily="18" charset="0"/>
              </a:rPr>
              <a:t>v</a:t>
            </a:r>
            <a:r>
              <a:rPr lang="sl-SI" sz="1600" dirty="0">
                <a:effectLst/>
                <a:ea typeface="Times New Roman" panose="02020603050405020304" pitchFamily="18" charset="0"/>
                <a:cs typeface="Times New Roman" panose="02020603050405020304" pitchFamily="18" charset="0"/>
              </a:rPr>
              <a:t> primeru, da bi po merilih za izbor dva ali več prijaviteljev doseglo enako število točk, bo izbran tisti prijavitelj, ki s prijavo doseže večje število točk </a:t>
            </a:r>
            <a:r>
              <a:rPr lang="sl-SI" sz="1600" b="1" dirty="0">
                <a:effectLst/>
                <a:ea typeface="Times New Roman" panose="02020603050405020304" pitchFamily="18" charset="0"/>
                <a:cs typeface="Times New Roman" panose="02020603050405020304" pitchFamily="18" charset="0"/>
              </a:rPr>
              <a:t>pri merilih v sklopu 1. </a:t>
            </a:r>
            <a:r>
              <a:rPr lang="sl-SI" sz="1600" dirty="0">
                <a:effectLst/>
                <a:ea typeface="Times New Roman" panose="02020603050405020304" pitchFamily="18" charset="0"/>
                <a:cs typeface="Times New Roman" panose="02020603050405020304" pitchFamily="18" charset="0"/>
              </a:rPr>
              <a:t>Če dosegajo prijavitelji pod navedenim sklopom meril enako število točk, se izbere tisti, ki ima večje število točk </a:t>
            </a:r>
            <a:r>
              <a:rPr lang="sl-SI" sz="1600" b="1" dirty="0">
                <a:effectLst/>
                <a:ea typeface="Times New Roman" panose="02020603050405020304" pitchFamily="18" charset="0"/>
                <a:cs typeface="Times New Roman" panose="02020603050405020304" pitchFamily="18" charset="0"/>
              </a:rPr>
              <a:t>pri merilu 2</a:t>
            </a:r>
            <a:r>
              <a:rPr lang="sl-SI" sz="1600" b="1" dirty="0">
                <a:ea typeface="Times New Roman" panose="02020603050405020304" pitchFamily="18" charset="0"/>
                <a:cs typeface="Times New Roman" panose="02020603050405020304" pitchFamily="18" charset="0"/>
              </a:rPr>
              <a:t>;</a:t>
            </a:r>
          </a:p>
          <a:p>
            <a:pPr marL="342900" lvl="0" indent="-342900" algn="just">
              <a:lnSpc>
                <a:spcPct val="107000"/>
              </a:lnSpc>
              <a:spcAft>
                <a:spcPts val="800"/>
              </a:spcAft>
              <a:buFont typeface="+mj-lt"/>
              <a:buAutoNum type="arabicPeriod"/>
            </a:pPr>
            <a:r>
              <a:rPr lang="sl-SI" sz="1600" dirty="0">
                <a:effectLst/>
                <a:ea typeface="Times New Roman" panose="02020603050405020304" pitchFamily="18" charset="0"/>
                <a:cs typeface="Times New Roman" panose="02020603050405020304" pitchFamily="18" charset="0"/>
              </a:rPr>
              <a:t>če bo še vedno več prijaviteljev z enakim številom točk, bo o izboru odločil </a:t>
            </a:r>
            <a:r>
              <a:rPr lang="sl-SI" sz="1600" b="1" dirty="0">
                <a:effectLst/>
                <a:ea typeface="Times New Roman" panose="02020603050405020304" pitchFamily="18" charset="0"/>
                <a:cs typeface="Times New Roman" panose="02020603050405020304" pitchFamily="18" charset="0"/>
              </a:rPr>
              <a:t>žreb. </a:t>
            </a:r>
          </a:p>
          <a:p>
            <a:pPr marL="342900" lvl="0" indent="-342900" algn="just">
              <a:lnSpc>
                <a:spcPct val="107000"/>
              </a:lnSpc>
              <a:spcAft>
                <a:spcPts val="800"/>
              </a:spcAft>
              <a:buFont typeface="+mj-lt"/>
              <a:buAutoNum type="arabicPeriod"/>
            </a:pPr>
            <a:endParaRPr lang="sl-SI" sz="16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1138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p:nvPr/>
        </p:nvSpPr>
        <p:spPr>
          <a:xfrm>
            <a:off x="708364" y="1218712"/>
            <a:ext cx="10820400" cy="461665"/>
          </a:xfrm>
          <a:prstGeom prst="rect">
            <a:avLst/>
          </a:prstGeom>
          <a:noFill/>
        </p:spPr>
        <p:txBody>
          <a:bodyPr wrap="square" rtlCol="0">
            <a:spAutoFit/>
          </a:bodyPr>
          <a:lstStyle/>
          <a:p>
            <a:r>
              <a:rPr lang="pl-PL" sz="2400" b="1" dirty="0">
                <a:solidFill>
                  <a:srgbClr val="034EA2"/>
                </a:solidFill>
                <a:cs typeface="Arial" panose="020B0604020202020204" pitchFamily="34" charset="0"/>
              </a:rPr>
              <a:t>Dodatne zahteve upravičencev</a:t>
            </a:r>
            <a:endParaRPr lang="sl-SI" sz="2400" b="1" dirty="0">
              <a:solidFill>
                <a:srgbClr val="034EA2"/>
              </a:solidFill>
              <a:cs typeface="Arial" panose="020B0604020202020204" pitchFamily="34" charset="0"/>
            </a:endParaRPr>
          </a:p>
        </p:txBody>
      </p: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7809575A-852C-5173-0346-EB6AFF4FA38F}"/>
              </a:ext>
            </a:extLst>
          </p:cNvPr>
          <p:cNvSpPr txBox="1"/>
          <p:nvPr/>
        </p:nvSpPr>
        <p:spPr>
          <a:xfrm>
            <a:off x="907830" y="1897317"/>
            <a:ext cx="10381130" cy="3582647"/>
          </a:xfrm>
          <a:prstGeom prst="rect">
            <a:avLst/>
          </a:prstGeom>
          <a:noFill/>
        </p:spPr>
        <p:txBody>
          <a:bodyPr wrap="square" rtlCol="0">
            <a:spAutoFit/>
          </a:bodyPr>
          <a:lstStyle/>
          <a:p>
            <a:pPr algn="just">
              <a:lnSpc>
                <a:spcPct val="115000"/>
              </a:lnSpc>
              <a:spcAft>
                <a:spcPts val="800"/>
              </a:spcAft>
            </a:pPr>
            <a:r>
              <a:rPr lang="sl-SI" sz="1400" b="1" dirty="0">
                <a:effectLst/>
                <a:latin typeface="Arial" panose="020B0604020202020204" pitchFamily="34" charset="0"/>
                <a:ea typeface="Calibri" panose="020F0502020204030204" pitchFamily="34" charset="0"/>
                <a:cs typeface="Arial" panose="020B0604020202020204" pitchFamily="34" charset="0"/>
              </a:rPr>
              <a:t>SKLOP A</a:t>
            </a:r>
            <a:endParaRPr lang="sl-SI"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vodja projekta pri </a:t>
            </a:r>
            <a:r>
              <a:rPr lang="sl-SI"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poslovodečem</a:t>
            </a: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partnerju v konzorciju mora biti zaposlen </a:t>
            </a:r>
            <a:r>
              <a:rPr lang="sl-SI"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ves čas trajanja projekta;</a:t>
            </a:r>
            <a:endParaRPr lang="sl-SI" sz="1400" b="1"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vsak </a:t>
            </a:r>
            <a:r>
              <a:rPr lang="sl-SI"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konzorcijski</a:t>
            </a: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partner mora izvesti </a:t>
            </a:r>
            <a:r>
              <a:rPr lang="sl-SI"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javnoveljavne programe</a:t>
            </a: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pri čemer mora biti znotraj konzorcija vsaj enkrat izveden vsak od treh javno veljavnih programov;</a:t>
            </a:r>
            <a:endParaRPr lang="sl-SI" sz="1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strokovni aktiv pri prijavitelju mora pred izvedbo obravnavati vse programe, ki niso javnoveljavni in so načrtovani v okviru konzorcija, ter izdati izjave strokovnega aktiva o ustreznosti posameznega izobraževalnega programa;</a:t>
            </a:r>
            <a:endParaRPr lang="sl-SI" sz="1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1400" dirty="0">
                <a:effectLst/>
                <a:latin typeface="Arial" panose="020B0604020202020204" pitchFamily="34" charset="0"/>
                <a:ea typeface="Calibri" panose="020F0502020204030204" pitchFamily="34" charset="0"/>
                <a:cs typeface="Arial" panose="020B0604020202020204" pitchFamily="34" charset="0"/>
              </a:rPr>
              <a:t>v posamezni izvedbi programa, se kot upravičen strošek uveljavlja vključitev največ 12 udeležencev;</a:t>
            </a:r>
            <a:endParaRPr lang="sl-SI" sz="1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pogoj, da je udeleženec uspešno opravil program, je najmanj 80 % prisotnost ur trajanja programa.</a:t>
            </a:r>
            <a:endParaRPr lang="sl-SI" sz="1400" dirty="0">
              <a:effectLst/>
              <a:latin typeface="Arial" panose="020B0604020202020204" pitchFamily="34" charset="0"/>
              <a:ea typeface="Calibri" panose="020F0502020204030204" pitchFamily="34" charset="0"/>
              <a:cs typeface="Times New Roman" panose="02020603050405020304" pitchFamily="18" charset="0"/>
            </a:endParaRPr>
          </a:p>
          <a:p>
            <a:pPr marL="457200" algn="l">
              <a:lnSpc>
                <a:spcPct val="115000"/>
              </a:lnSpc>
              <a:spcAft>
                <a:spcPts val="800"/>
              </a:spcAft>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sl-SI" sz="14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r>
              <a:rPr lang="sl-SI" sz="1400" b="1" dirty="0">
                <a:effectLst/>
                <a:latin typeface="Arial" panose="020B0604020202020204" pitchFamily="34" charset="0"/>
                <a:ea typeface="Calibri" panose="020F0502020204030204" pitchFamily="34" charset="0"/>
                <a:cs typeface="Arial" panose="020B0604020202020204" pitchFamily="34" charset="0"/>
              </a:rPr>
              <a:t>SKLOP B</a:t>
            </a:r>
            <a:endParaRPr lang="sl-SI"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vodja projekta pri </a:t>
            </a:r>
            <a:r>
              <a:rPr lang="sl-SI"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poslovodečem</a:t>
            </a:r>
            <a:r>
              <a:rPr lang="sl-SI"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partnerju v konzorciju mora biti zaposlen</a:t>
            </a:r>
            <a:r>
              <a:rPr lang="sl-SI"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ves čas trajanja projekta;</a:t>
            </a:r>
            <a:endParaRPr lang="sl-SI" sz="1400" b="1"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Calibri" panose="020F0502020204030204" pitchFamily="34" charset="0"/>
              <a:buChar char="-"/>
            </a:pPr>
            <a:r>
              <a:rPr lang="sl-SI" sz="1400" dirty="0">
                <a:effectLst/>
                <a:latin typeface="Arial" panose="020B0604020202020204" pitchFamily="34" charset="0"/>
                <a:ea typeface="Times New Roman" panose="02020603050405020304" pitchFamily="18" charset="0"/>
                <a:cs typeface="Calibri" panose="020F0502020204030204" pitchFamily="34" charset="0"/>
              </a:rPr>
              <a:t>prijavitelj mora najkasneje do </a:t>
            </a:r>
            <a:r>
              <a:rPr lang="sl-SI" sz="1400" b="1" dirty="0">
                <a:effectLst/>
                <a:latin typeface="Arial" panose="020B0604020202020204" pitchFamily="34" charset="0"/>
                <a:ea typeface="Times New Roman" panose="02020603050405020304" pitchFamily="18" charset="0"/>
                <a:cs typeface="Calibri" panose="020F0502020204030204" pitchFamily="34" charset="0"/>
              </a:rPr>
              <a:t>31. maja 2025</a:t>
            </a:r>
            <a:r>
              <a:rPr lang="sl-SI" sz="1400" dirty="0">
                <a:effectLst/>
                <a:latin typeface="Arial" panose="020B0604020202020204" pitchFamily="34" charset="0"/>
                <a:ea typeface="Times New Roman" panose="02020603050405020304" pitchFamily="18" charset="0"/>
                <a:cs typeface="Calibri" panose="020F0502020204030204" pitchFamily="34" charset="0"/>
              </a:rPr>
              <a:t> na spletni strani objaviti vodnik za izvajalce ter najkasneje do </a:t>
            </a:r>
            <a:r>
              <a:rPr lang="sl-SI" sz="1400" b="1" dirty="0">
                <a:effectLst/>
                <a:latin typeface="Arial" panose="020B0604020202020204" pitchFamily="34" charset="0"/>
                <a:ea typeface="Times New Roman" panose="02020603050405020304" pitchFamily="18" charset="0"/>
                <a:cs typeface="Calibri" panose="020F0502020204030204" pitchFamily="34" charset="0"/>
              </a:rPr>
              <a:t>30. novembra 2025</a:t>
            </a:r>
            <a:r>
              <a:rPr lang="sl-SI" sz="1400" dirty="0">
                <a:effectLst/>
                <a:latin typeface="Arial" panose="020B0604020202020204" pitchFamily="34" charset="0"/>
                <a:ea typeface="Times New Roman" panose="02020603050405020304" pitchFamily="18" charset="0"/>
                <a:cs typeface="Calibri" panose="020F0502020204030204" pitchFamily="34" charset="0"/>
              </a:rPr>
              <a:t> na spletni strani objaviti zbirko e-gradiv.</a:t>
            </a:r>
            <a:endParaRPr lang="sl-SI" sz="1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0379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sp>
        <p:nvSpPr>
          <p:cNvPr id="8" name="Naslov 4">
            <a:extLst>
              <a:ext uri="{FF2B5EF4-FFF2-40B4-BE49-F238E27FC236}">
                <a16:creationId xmlns:a16="http://schemas.microsoft.com/office/drawing/2014/main" id="{DBF137BD-A487-C565-2EDA-15DE52280177}"/>
              </a:ext>
            </a:extLst>
          </p:cNvPr>
          <p:cNvSpPr>
            <a:spLocks noGrp="1"/>
          </p:cNvSpPr>
          <p:nvPr>
            <p:ph type="title"/>
          </p:nvPr>
        </p:nvSpPr>
        <p:spPr>
          <a:xfrm>
            <a:off x="838200" y="742418"/>
            <a:ext cx="10515600" cy="1325563"/>
          </a:xfrm>
        </p:spPr>
        <p:txBody>
          <a:bodyPr>
            <a:normAutofit/>
          </a:bodyPr>
          <a:lstStyle/>
          <a:p>
            <a:pPr algn="ctr"/>
            <a:r>
              <a:rPr lang="sl-SI" sz="2400" b="1" dirty="0">
                <a:solidFill>
                  <a:srgbClr val="034EA2"/>
                </a:solidFill>
                <a:latin typeface="+mn-lt"/>
                <a:ea typeface="+mn-ea"/>
                <a:cs typeface="Arial" panose="020B0604020202020204" pitchFamily="34" charset="0"/>
              </a:rPr>
              <a:t>Razpoložljiva sredstva javnega razpisa </a:t>
            </a:r>
            <a:br>
              <a:rPr lang="sl-SI" sz="2800" dirty="0">
                <a:solidFill>
                  <a:schemeClr val="accent1">
                    <a:lumMod val="50000"/>
                  </a:schemeClr>
                </a:solidFill>
                <a:latin typeface="+mn-lt"/>
                <a:cs typeface="Arial" panose="020B0604020202020204" pitchFamily="34" charset="0"/>
              </a:rPr>
            </a:br>
            <a:r>
              <a:rPr lang="sl-SI" sz="2800" b="1" dirty="0">
                <a:solidFill>
                  <a:srgbClr val="034EA2"/>
                </a:solidFill>
                <a:latin typeface="+mn-lt"/>
                <a:ea typeface="+mn-ea"/>
                <a:cs typeface="Arial" panose="020B0604020202020204" pitchFamily="34" charset="0"/>
              </a:rPr>
              <a:t>3.498.200,00 EUR</a:t>
            </a:r>
          </a:p>
        </p:txBody>
      </p:sp>
      <p:sp>
        <p:nvSpPr>
          <p:cNvPr id="12" name="Označba mesta vsebine 11">
            <a:extLst>
              <a:ext uri="{FF2B5EF4-FFF2-40B4-BE49-F238E27FC236}">
                <a16:creationId xmlns:a16="http://schemas.microsoft.com/office/drawing/2014/main" id="{460F81CC-A335-BA2B-FB0F-5BB934C38E82}"/>
              </a:ext>
            </a:extLst>
          </p:cNvPr>
          <p:cNvSpPr>
            <a:spLocks noGrp="1"/>
          </p:cNvSpPr>
          <p:nvPr>
            <p:ph sz="half" idx="1"/>
          </p:nvPr>
        </p:nvSpPr>
        <p:spPr>
          <a:xfrm>
            <a:off x="838200" y="1852655"/>
            <a:ext cx="5181600" cy="4050794"/>
          </a:xfrm>
        </p:spPr>
        <p:txBody>
          <a:bodyPr/>
          <a:lstStyle/>
          <a:p>
            <a:pPr marL="0" indent="0" algn="ctr">
              <a:buNone/>
            </a:pPr>
            <a:r>
              <a:rPr lang="sl-SI" sz="2000" dirty="0">
                <a:cs typeface="Arial" panose="020B0604020202020204" pitchFamily="34" charset="0"/>
              </a:rPr>
              <a:t>SKLOP A</a:t>
            </a:r>
            <a:br>
              <a:rPr lang="sl-SI" sz="2000" dirty="0">
                <a:cs typeface="Arial" panose="020B0604020202020204" pitchFamily="34" charset="0"/>
              </a:rPr>
            </a:br>
            <a:r>
              <a:rPr lang="sl-SI" sz="2000" b="1" dirty="0">
                <a:solidFill>
                  <a:schemeClr val="accent1">
                    <a:lumMod val="50000"/>
                  </a:schemeClr>
                </a:solidFill>
                <a:cs typeface="Arial" panose="020B0604020202020204" pitchFamily="34" charset="0"/>
              </a:rPr>
              <a:t>(</a:t>
            </a:r>
            <a:r>
              <a:rPr lang="sl-SI" sz="2000" b="1" dirty="0">
                <a:solidFill>
                  <a:schemeClr val="accent1">
                    <a:lumMod val="50000"/>
                  </a:schemeClr>
                </a:solidFill>
                <a:effectLst/>
                <a:ea typeface="Times New Roman" panose="02020603050405020304" pitchFamily="18" charset="0"/>
                <a:cs typeface="Arial" panose="020B0604020202020204" pitchFamily="34" charset="0"/>
              </a:rPr>
              <a:t>3.243.900,00 EUR)</a:t>
            </a:r>
            <a:endParaRPr lang="sl-SI" sz="2000" b="1" dirty="0">
              <a:solidFill>
                <a:schemeClr val="accent1">
                  <a:lumMod val="50000"/>
                </a:schemeClr>
              </a:solidFill>
              <a:cs typeface="Arial" panose="020B0604020202020204" pitchFamily="34" charset="0"/>
            </a:endParaRPr>
          </a:p>
          <a:p>
            <a:endParaRPr lang="sl-SI" dirty="0">
              <a:cs typeface="Arial" panose="020B0604020202020204" pitchFamily="34" charset="0"/>
            </a:endParaRPr>
          </a:p>
        </p:txBody>
      </p:sp>
      <p:sp>
        <p:nvSpPr>
          <p:cNvPr id="13" name="Označba mesta vsebine 12">
            <a:extLst>
              <a:ext uri="{FF2B5EF4-FFF2-40B4-BE49-F238E27FC236}">
                <a16:creationId xmlns:a16="http://schemas.microsoft.com/office/drawing/2014/main" id="{E76ADDEC-9906-B049-BCB4-473B8E34614C}"/>
              </a:ext>
            </a:extLst>
          </p:cNvPr>
          <p:cNvSpPr>
            <a:spLocks noGrp="1"/>
          </p:cNvSpPr>
          <p:nvPr>
            <p:ph sz="half" idx="2"/>
          </p:nvPr>
        </p:nvSpPr>
        <p:spPr>
          <a:xfrm>
            <a:off x="6172200" y="1852655"/>
            <a:ext cx="5181600" cy="4050794"/>
          </a:xfrm>
        </p:spPr>
        <p:txBody>
          <a:bodyPr/>
          <a:lstStyle/>
          <a:p>
            <a:pPr marL="0" indent="0" algn="ctr">
              <a:buNone/>
            </a:pPr>
            <a:r>
              <a:rPr lang="sl-SI" sz="2000" dirty="0">
                <a:cs typeface="Arial" panose="020B0604020202020204" pitchFamily="34" charset="0"/>
              </a:rPr>
              <a:t>SKLOP B</a:t>
            </a:r>
            <a:br>
              <a:rPr lang="sl-SI" sz="2000" dirty="0">
                <a:cs typeface="Arial" panose="020B0604020202020204" pitchFamily="34" charset="0"/>
              </a:rPr>
            </a:br>
            <a:r>
              <a:rPr lang="sl-SI" sz="2000" b="1" dirty="0">
                <a:solidFill>
                  <a:schemeClr val="accent1">
                    <a:lumMod val="50000"/>
                  </a:schemeClr>
                </a:solidFill>
                <a:cs typeface="Arial" panose="020B0604020202020204" pitchFamily="34" charset="0"/>
              </a:rPr>
              <a:t>(254.300,00 EUR)</a:t>
            </a:r>
          </a:p>
          <a:p>
            <a:endParaRPr lang="sl-SI" dirty="0"/>
          </a:p>
        </p:txBody>
      </p:sp>
      <p:graphicFrame>
        <p:nvGraphicFramePr>
          <p:cNvPr id="14" name="Tabela 13">
            <a:extLst>
              <a:ext uri="{FF2B5EF4-FFF2-40B4-BE49-F238E27FC236}">
                <a16:creationId xmlns:a16="http://schemas.microsoft.com/office/drawing/2014/main" id="{1D67FC6B-7B15-6F6D-D50A-C2A6D3241DE9}"/>
              </a:ext>
            </a:extLst>
          </p:cNvPr>
          <p:cNvGraphicFramePr>
            <a:graphicFrameLocks noGrp="1"/>
          </p:cNvGraphicFramePr>
          <p:nvPr>
            <p:extLst>
              <p:ext uri="{D42A27DB-BD31-4B8C-83A1-F6EECF244321}">
                <p14:modId xmlns:p14="http://schemas.microsoft.com/office/powerpoint/2010/main" val="636550878"/>
              </p:ext>
            </p:extLst>
          </p:nvPr>
        </p:nvGraphicFramePr>
        <p:xfrm>
          <a:off x="3328727" y="3719946"/>
          <a:ext cx="5382146" cy="2015459"/>
        </p:xfrm>
        <a:graphic>
          <a:graphicData uri="http://schemas.openxmlformats.org/drawingml/2006/table">
            <a:tbl>
              <a:tblPr firstRow="1" firstCol="1" bandRow="1">
                <a:tableStyleId>{5C22544A-7EE6-4342-B048-85BDC9FD1C3A}</a:tableStyleId>
              </a:tblPr>
              <a:tblGrid>
                <a:gridCol w="1534427">
                  <a:extLst>
                    <a:ext uri="{9D8B030D-6E8A-4147-A177-3AD203B41FA5}">
                      <a16:colId xmlns:a16="http://schemas.microsoft.com/office/drawing/2014/main" val="1247186141"/>
                    </a:ext>
                  </a:extLst>
                </a:gridCol>
                <a:gridCol w="1929974">
                  <a:extLst>
                    <a:ext uri="{9D8B030D-6E8A-4147-A177-3AD203B41FA5}">
                      <a16:colId xmlns:a16="http://schemas.microsoft.com/office/drawing/2014/main" val="3589317832"/>
                    </a:ext>
                  </a:extLst>
                </a:gridCol>
                <a:gridCol w="1917745">
                  <a:extLst>
                    <a:ext uri="{9D8B030D-6E8A-4147-A177-3AD203B41FA5}">
                      <a16:colId xmlns:a16="http://schemas.microsoft.com/office/drawing/2014/main" val="2445942594"/>
                    </a:ext>
                  </a:extLst>
                </a:gridCol>
              </a:tblGrid>
              <a:tr h="406224">
                <a:tc>
                  <a:txBody>
                    <a:bodyPr/>
                    <a:lstStyle/>
                    <a:p>
                      <a:pPr algn="just">
                        <a:lnSpc>
                          <a:spcPct val="107000"/>
                        </a:lnSpc>
                        <a:spcAft>
                          <a:spcPts val="800"/>
                        </a:spcAft>
                      </a:pPr>
                      <a:r>
                        <a:rPr lang="en-US" sz="1100" dirty="0">
                          <a:effectLst/>
                          <a:latin typeface="Arial" panose="020B0604020202020204" pitchFamily="34" charset="0"/>
                          <a:cs typeface="Arial" panose="020B0604020202020204" pitchFamily="34" charset="0"/>
                        </a:rPr>
                        <a:t>Leto</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SKLOP A</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SKLOP B</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81364997"/>
                  </a:ext>
                </a:extLst>
              </a:tr>
              <a:tr h="406224">
                <a:tc>
                  <a:txBody>
                    <a:bodyPr/>
                    <a:lstStyle/>
                    <a:p>
                      <a:pPr algn="just">
                        <a:lnSpc>
                          <a:spcPct val="107000"/>
                        </a:lnSpc>
                        <a:spcAft>
                          <a:spcPts val="800"/>
                        </a:spcAft>
                      </a:pPr>
                      <a:r>
                        <a:rPr lang="en-US" sz="1100" dirty="0">
                          <a:effectLst/>
                          <a:latin typeface="Arial" panose="020B0604020202020204" pitchFamily="34" charset="0"/>
                          <a:cs typeface="Arial" panose="020B0604020202020204" pitchFamily="34" charset="0"/>
                        </a:rPr>
                        <a:t>2024</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622.850,00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127.150,00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72023275"/>
                  </a:ext>
                </a:extLst>
              </a:tr>
              <a:tr h="390563">
                <a:tc>
                  <a:txBody>
                    <a:bodyPr/>
                    <a:lstStyle/>
                    <a:p>
                      <a:pPr algn="just">
                        <a:lnSpc>
                          <a:spcPct val="107000"/>
                        </a:lnSpc>
                        <a:spcAft>
                          <a:spcPts val="800"/>
                        </a:spcAft>
                      </a:pPr>
                      <a:r>
                        <a:rPr lang="en-US" sz="1100">
                          <a:effectLst/>
                          <a:latin typeface="Arial" panose="020B0604020202020204" pitchFamily="34" charset="0"/>
                          <a:cs typeface="Arial" panose="020B0604020202020204" pitchFamily="34" charset="0"/>
                        </a:rPr>
                        <a:t>2025</a:t>
                      </a:r>
                      <a:endParaRPr lang="sl-SI"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1.891.050,00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107.150,00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41393266"/>
                  </a:ext>
                </a:extLst>
              </a:tr>
              <a:tr h="406224">
                <a:tc>
                  <a:txBody>
                    <a:bodyPr/>
                    <a:lstStyle/>
                    <a:p>
                      <a:pPr algn="just">
                        <a:lnSpc>
                          <a:spcPct val="107000"/>
                        </a:lnSpc>
                        <a:spcAft>
                          <a:spcPts val="800"/>
                        </a:spcAft>
                      </a:pPr>
                      <a:r>
                        <a:rPr lang="en-US" sz="1100">
                          <a:effectLst/>
                          <a:latin typeface="Arial" panose="020B0604020202020204" pitchFamily="34" charset="0"/>
                          <a:cs typeface="Arial" panose="020B0604020202020204" pitchFamily="34" charset="0"/>
                        </a:rPr>
                        <a:t>2026</a:t>
                      </a:r>
                      <a:endParaRPr lang="sl-SI"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730.000,00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20.000,00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97220862"/>
                  </a:ext>
                </a:extLst>
              </a:tr>
              <a:tr h="406224">
                <a:tc>
                  <a:txBody>
                    <a:bodyPr/>
                    <a:lstStyle/>
                    <a:p>
                      <a:pPr algn="just">
                        <a:lnSpc>
                          <a:spcPct val="107000"/>
                        </a:lnSpc>
                        <a:spcAft>
                          <a:spcPts val="800"/>
                        </a:spcAft>
                      </a:pPr>
                      <a:r>
                        <a:rPr lang="en-US" sz="1100" dirty="0" err="1">
                          <a:effectLst/>
                          <a:latin typeface="Arial" panose="020B0604020202020204" pitchFamily="34" charset="0"/>
                          <a:cs typeface="Arial" panose="020B0604020202020204" pitchFamily="34" charset="0"/>
                        </a:rPr>
                        <a:t>Skupaj</a:t>
                      </a:r>
                      <a:r>
                        <a:rPr lang="en-US" sz="1100" dirty="0">
                          <a:effectLst/>
                          <a:latin typeface="Arial" panose="020B0604020202020204" pitchFamily="34" charset="0"/>
                          <a:cs typeface="Arial" panose="020B0604020202020204" pitchFamily="34" charset="0"/>
                        </a:rPr>
                        <a:t>:</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3.243.900,00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100" dirty="0">
                          <a:effectLst/>
                          <a:latin typeface="Arial" panose="020B0604020202020204" pitchFamily="34" charset="0"/>
                          <a:cs typeface="Arial" panose="020B0604020202020204" pitchFamily="34" charset="0"/>
                        </a:rPr>
                        <a:t>254.300,00 EUR</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59064880"/>
                  </a:ext>
                </a:extLst>
              </a:tr>
            </a:tbl>
          </a:graphicData>
        </a:graphic>
      </p:graphicFrame>
      <p:sp>
        <p:nvSpPr>
          <p:cNvPr id="16" name="Naslov 4">
            <a:extLst>
              <a:ext uri="{FF2B5EF4-FFF2-40B4-BE49-F238E27FC236}">
                <a16:creationId xmlns:a16="http://schemas.microsoft.com/office/drawing/2014/main" id="{0875479A-DE45-F61D-9180-BA69113572C2}"/>
              </a:ext>
            </a:extLst>
          </p:cNvPr>
          <p:cNvSpPr txBox="1">
            <a:spLocks/>
          </p:cNvSpPr>
          <p:nvPr/>
        </p:nvSpPr>
        <p:spPr>
          <a:xfrm>
            <a:off x="838200" y="271650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5000"/>
              </a:lnSpc>
              <a:spcAft>
                <a:spcPts val="800"/>
              </a:spcAft>
            </a:pPr>
            <a:r>
              <a:rPr lang="sl-SI" sz="1400" b="1" u="sng" dirty="0">
                <a:effectLst/>
                <a:latin typeface="+mn-lt"/>
                <a:ea typeface="Yu Mincho" panose="02020400000000000000" pitchFamily="18" charset="-128"/>
                <a:cs typeface="Arial" panose="020B0604020202020204" pitchFamily="34" charset="0"/>
              </a:rPr>
              <a:t>Predvidena</a:t>
            </a:r>
            <a:r>
              <a:rPr lang="sl-SI" sz="1400" dirty="0">
                <a:effectLst/>
                <a:latin typeface="+mn-lt"/>
                <a:ea typeface="Yu Mincho" panose="02020400000000000000" pitchFamily="18" charset="-128"/>
                <a:cs typeface="Arial" panose="020B0604020202020204" pitchFamily="34" charset="0"/>
              </a:rPr>
              <a:t> finančna dinamika </a:t>
            </a:r>
            <a:r>
              <a:rPr lang="sl-SI" sz="1400" b="1" dirty="0">
                <a:effectLst/>
                <a:latin typeface="+mn-lt"/>
                <a:ea typeface="Yu Mincho" panose="02020400000000000000" pitchFamily="18" charset="-128"/>
                <a:cs typeface="Arial" panose="020B0604020202020204" pitchFamily="34" charset="0"/>
              </a:rPr>
              <a:t>na ravni prijavitelja/posameznega konzorcija v okviru sklopov</a:t>
            </a:r>
            <a:r>
              <a:rPr lang="sl-SI" sz="1400" dirty="0">
                <a:effectLst/>
                <a:latin typeface="+mn-lt"/>
                <a:ea typeface="Yu Mincho" panose="02020400000000000000" pitchFamily="18" charset="-128"/>
                <a:cs typeface="Arial" panose="020B0604020202020204" pitchFamily="34" charset="0"/>
              </a:rPr>
              <a:t> po proračunskih letih:</a:t>
            </a:r>
            <a:endParaRPr lang="sl-SI" sz="1400" dirty="0">
              <a:effectLst/>
              <a:latin typeface="+mn-lt"/>
              <a:ea typeface="Calibri" panose="020F0502020204030204" pitchFamily="34" charset="0"/>
              <a:cs typeface="Arial" panose="020B0604020202020204" pitchFamily="34" charset="0"/>
            </a:endParaRPr>
          </a:p>
        </p:txBody>
      </p:sp>
      <p:pic>
        <p:nvPicPr>
          <p:cNvPr id="6" name="object 7">
            <a:extLst>
              <a:ext uri="{FF2B5EF4-FFF2-40B4-BE49-F238E27FC236}">
                <a16:creationId xmlns:a16="http://schemas.microsoft.com/office/drawing/2014/main" id="{5ED324EC-295B-9A3C-18EB-CE630FE71308}"/>
              </a:ext>
            </a:extLst>
          </p:cNvPr>
          <p:cNvPicPr/>
          <p:nvPr/>
        </p:nvPicPr>
        <p:blipFill rotWithShape="1">
          <a:blip r:embed="rId3" cstate="print"/>
          <a:srcRect l="1" r="46875" b="-30049"/>
          <a:stretch/>
        </p:blipFill>
        <p:spPr>
          <a:xfrm>
            <a:off x="9051662" y="530023"/>
            <a:ext cx="930871" cy="425989"/>
          </a:xfrm>
          <a:prstGeom prst="rect">
            <a:avLst/>
          </a:prstGeom>
        </p:spPr>
      </p:pic>
      <p:pic>
        <p:nvPicPr>
          <p:cNvPr id="7" name="object 8">
            <a:extLst>
              <a:ext uri="{FF2B5EF4-FFF2-40B4-BE49-F238E27FC236}">
                <a16:creationId xmlns:a16="http://schemas.microsoft.com/office/drawing/2014/main" id="{5297F7C7-6AE6-A56C-11BE-E5E584B20BBC}"/>
              </a:ext>
            </a:extLst>
          </p:cNvPr>
          <p:cNvPicPr/>
          <p:nvPr/>
        </p:nvPicPr>
        <p:blipFill>
          <a:blip r:embed="rId4" cstate="print"/>
          <a:stretch>
            <a:fillRect/>
          </a:stretch>
        </p:blipFill>
        <p:spPr>
          <a:xfrm>
            <a:off x="10126872" y="452041"/>
            <a:ext cx="1401892" cy="581952"/>
          </a:xfrm>
          <a:prstGeom prst="rect">
            <a:avLst/>
          </a:prstGeom>
        </p:spPr>
      </p:pic>
      <p:pic>
        <p:nvPicPr>
          <p:cNvPr id="9" name="Slika 8" descr="Slika, ki vsebuje besede posnetek zaslona, besedilo, pisava&#10;&#10;Opis je samodejno ustvarjen">
            <a:extLst>
              <a:ext uri="{FF2B5EF4-FFF2-40B4-BE49-F238E27FC236}">
                <a16:creationId xmlns:a16="http://schemas.microsoft.com/office/drawing/2014/main" id="{899201A2-F0EA-5B46-068A-1510271D75B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8" name="Pravokotnik 27">
            <a:extLst>
              <a:ext uri="{FF2B5EF4-FFF2-40B4-BE49-F238E27FC236}">
                <a16:creationId xmlns:a16="http://schemas.microsoft.com/office/drawing/2014/main" id="{BFD3EF38-AE06-1C77-2A7B-D23DBF6694B6}"/>
              </a:ext>
            </a:extLst>
          </p:cNvPr>
          <p:cNvSpPr/>
          <p:nvPr/>
        </p:nvSpPr>
        <p:spPr>
          <a:xfrm>
            <a:off x="4866198" y="3640738"/>
            <a:ext cx="1924216" cy="2129968"/>
          </a:xfrm>
          <a:prstGeom prst="rect">
            <a:avLst/>
          </a:prstGeom>
          <a:noFill/>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sl-SI">
              <a:noFill/>
            </a:endParaRPr>
          </a:p>
        </p:txBody>
      </p:sp>
      <p:cxnSp>
        <p:nvCxnSpPr>
          <p:cNvPr id="30" name="Povezovalnik: kolenski 29">
            <a:extLst>
              <a:ext uri="{FF2B5EF4-FFF2-40B4-BE49-F238E27FC236}">
                <a16:creationId xmlns:a16="http://schemas.microsoft.com/office/drawing/2014/main" id="{DDB7D96C-D121-BA3C-B805-DA7D9A95022B}"/>
              </a:ext>
            </a:extLst>
          </p:cNvPr>
          <p:cNvCxnSpPr>
            <a:cxnSpLocks/>
            <a:stCxn id="28" idx="2"/>
          </p:cNvCxnSpPr>
          <p:nvPr/>
        </p:nvCxnSpPr>
        <p:spPr>
          <a:xfrm rot="16200000" flipH="1">
            <a:off x="8446977" y="3152035"/>
            <a:ext cx="463116" cy="5700458"/>
          </a:xfrm>
          <a:prstGeom prst="bentConnector2">
            <a:avLst/>
          </a:prstGeom>
          <a:ln w="1905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1273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685800" y="2005177"/>
            <a:ext cx="11098150" cy="3914747"/>
          </a:xfrm>
          <a:ln>
            <a:noFill/>
          </a:ln>
        </p:spPr>
        <p:txBody>
          <a:bodyPr>
            <a:noAutofit/>
          </a:bodyPr>
          <a:lstStyle/>
          <a:p>
            <a:endParaRPr lang="sl-SI" sz="1700" dirty="0"/>
          </a:p>
          <a:p>
            <a:pPr>
              <a:lnSpc>
                <a:spcPct val="100000"/>
              </a:lnSpc>
            </a:pPr>
            <a:r>
              <a:rPr lang="sl-SI" sz="1700" dirty="0"/>
              <a:t>Javni razpis financira Evropska unija – </a:t>
            </a:r>
            <a:r>
              <a:rPr lang="sl-SI" sz="1700" dirty="0" err="1"/>
              <a:t>NextGenerationEU</a:t>
            </a:r>
            <a:r>
              <a:rPr lang="sl-SI" sz="1700" dirty="0"/>
              <a:t> in se izvaja skladno z načrtom v okviru razvojnega področja Pametna, trajnostna in vključujoča rast; </a:t>
            </a:r>
          </a:p>
          <a:p>
            <a:pPr>
              <a:lnSpc>
                <a:spcPct val="100000"/>
              </a:lnSpc>
            </a:pPr>
            <a:r>
              <a:rPr lang="sl-SI" sz="1700" dirty="0"/>
              <a:t>komponente: Krepitev kompetenc, zlasti digitalnih in tistih, ki jih zahtevajo novi poklici in zeleni prehod (C3 K5; v skladu z Izvedbenim sklepom Sveta EU: K12); </a:t>
            </a:r>
          </a:p>
          <a:p>
            <a:pPr>
              <a:lnSpc>
                <a:spcPct val="100000"/>
              </a:lnSpc>
            </a:pPr>
            <a:r>
              <a:rPr lang="sl-SI" sz="1700" dirty="0"/>
              <a:t>za ukrep investicije E: Celovita transformacija (trajnost in odpornost) zelenega in digitalnega izobraževanja: Javni razpis Programi finančne pismenosti in digitalna knjižnica. </a:t>
            </a: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p:nvPr/>
        </p:nvSpPr>
        <p:spPr>
          <a:xfrm>
            <a:off x="685800" y="1213919"/>
            <a:ext cx="10820400" cy="461665"/>
          </a:xfrm>
          <a:prstGeom prst="rect">
            <a:avLst/>
          </a:prstGeom>
          <a:noFill/>
        </p:spPr>
        <p:txBody>
          <a:bodyPr wrap="square" rtlCol="0">
            <a:spAutoFit/>
          </a:bodyPr>
          <a:lstStyle/>
          <a:p>
            <a:r>
              <a:rPr lang="sl-SI" sz="2400" b="1" dirty="0">
                <a:solidFill>
                  <a:srgbClr val="034EA2"/>
                </a:solidFill>
                <a:cs typeface="Arial" panose="020B0604020202020204" pitchFamily="34" charset="0"/>
              </a:rPr>
              <a:t>Namen, cilj in predmet javnega razpisa</a:t>
            </a:r>
          </a:p>
        </p:txBody>
      </p: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8" name="Označba mesta vsebine 9">
            <a:extLst>
              <a:ext uri="{FF2B5EF4-FFF2-40B4-BE49-F238E27FC236}">
                <a16:creationId xmlns:a16="http://schemas.microsoft.com/office/drawing/2014/main" id="{53D38546-25A4-80F4-8E08-9C20CDF22DC5}"/>
              </a:ext>
            </a:extLst>
          </p:cNvPr>
          <p:cNvSpPr txBox="1">
            <a:spLocks/>
          </p:cNvSpPr>
          <p:nvPr/>
        </p:nvSpPr>
        <p:spPr>
          <a:xfrm>
            <a:off x="903040" y="4910160"/>
            <a:ext cx="10385920" cy="2191600"/>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sl-SI" sz="1600" u="sng" dirty="0">
                <a:solidFill>
                  <a:schemeClr val="accent1">
                    <a:lumMod val="75000"/>
                  </a:schemeClr>
                </a:solidFill>
                <a:ea typeface="Calibri" panose="020F0502020204030204" pitchFamily="34" charset="0"/>
              </a:rPr>
              <a:t>Izbranim prijaviteljem v okviru tega javnega razpisa bodo sofinancirani stroški iz sredstev Mehanizma za okrevanje in odpornost</a:t>
            </a:r>
          </a:p>
        </p:txBody>
      </p:sp>
    </p:spTree>
    <p:extLst>
      <p:ext uri="{BB962C8B-B14F-4D97-AF65-F5344CB8AC3E}">
        <p14:creationId xmlns:p14="http://schemas.microsoft.com/office/powerpoint/2010/main" val="4234043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a:cxnSpLocks/>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PoljeZBesedilom 2">
            <a:extLst>
              <a:ext uri="{FF2B5EF4-FFF2-40B4-BE49-F238E27FC236}">
                <a16:creationId xmlns:a16="http://schemas.microsoft.com/office/drawing/2014/main" id="{6492C7EF-9046-BCFE-F42B-2B46E9A3FAC6}"/>
              </a:ext>
            </a:extLst>
          </p:cNvPr>
          <p:cNvSpPr txBox="1"/>
          <p:nvPr/>
        </p:nvSpPr>
        <p:spPr>
          <a:xfrm>
            <a:off x="671224" y="2941974"/>
            <a:ext cx="184731" cy="369332"/>
          </a:xfrm>
          <a:prstGeom prst="rect">
            <a:avLst/>
          </a:prstGeom>
          <a:noFill/>
        </p:spPr>
        <p:txBody>
          <a:bodyPr wrap="none" rtlCol="0">
            <a:spAutoFit/>
          </a:bodyPr>
          <a:lstStyle/>
          <a:p>
            <a:endParaRPr lang="sl-SI" dirty="0"/>
          </a:p>
        </p:txBody>
      </p:sp>
      <p:pic>
        <p:nvPicPr>
          <p:cNvPr id="6" name="object 7">
            <a:extLst>
              <a:ext uri="{FF2B5EF4-FFF2-40B4-BE49-F238E27FC236}">
                <a16:creationId xmlns:a16="http://schemas.microsoft.com/office/drawing/2014/main" id="{5ED324EC-295B-9A3C-18EB-CE630FE71308}"/>
              </a:ext>
            </a:extLst>
          </p:cNvPr>
          <p:cNvPicPr/>
          <p:nvPr/>
        </p:nvPicPr>
        <p:blipFill rotWithShape="1">
          <a:blip r:embed="rId2" cstate="print"/>
          <a:srcRect l="1" r="46875" b="-30049"/>
          <a:stretch/>
        </p:blipFill>
        <p:spPr>
          <a:xfrm>
            <a:off x="9051662" y="530023"/>
            <a:ext cx="930871" cy="425989"/>
          </a:xfrm>
          <a:prstGeom prst="rect">
            <a:avLst/>
          </a:prstGeom>
        </p:spPr>
      </p:pic>
      <p:pic>
        <p:nvPicPr>
          <p:cNvPr id="7" name="object 8">
            <a:extLst>
              <a:ext uri="{FF2B5EF4-FFF2-40B4-BE49-F238E27FC236}">
                <a16:creationId xmlns:a16="http://schemas.microsoft.com/office/drawing/2014/main" id="{5297F7C7-6AE6-A56C-11BE-E5E584B20BBC}"/>
              </a:ext>
            </a:extLst>
          </p:cNvPr>
          <p:cNvPicPr/>
          <p:nvPr/>
        </p:nvPicPr>
        <p:blipFill>
          <a:blip r:embed="rId3" cstate="print"/>
          <a:stretch>
            <a:fillRect/>
          </a:stretch>
        </p:blipFill>
        <p:spPr>
          <a:xfrm>
            <a:off x="10126872" y="452041"/>
            <a:ext cx="1401892" cy="581952"/>
          </a:xfrm>
          <a:prstGeom prst="rect">
            <a:avLst/>
          </a:prstGeom>
        </p:spPr>
      </p:pic>
      <p:pic>
        <p:nvPicPr>
          <p:cNvPr id="9" name="Slika 8" descr="Slika, ki vsebuje besede posnetek zaslona, besedilo, pisava&#10;&#10;Opis je samodejno ustvarjen">
            <a:extLst>
              <a:ext uri="{FF2B5EF4-FFF2-40B4-BE49-F238E27FC236}">
                <a16:creationId xmlns:a16="http://schemas.microsoft.com/office/drawing/2014/main" id="{899201A2-F0EA-5B46-068A-1510271D75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graphicFrame>
        <p:nvGraphicFramePr>
          <p:cNvPr id="18" name="Tabela 17">
            <a:extLst>
              <a:ext uri="{FF2B5EF4-FFF2-40B4-BE49-F238E27FC236}">
                <a16:creationId xmlns:a16="http://schemas.microsoft.com/office/drawing/2014/main" id="{CD6CC3AB-26AE-4C0C-73C0-40DC2F3A376B}"/>
              </a:ext>
            </a:extLst>
          </p:cNvPr>
          <p:cNvGraphicFramePr>
            <a:graphicFrameLocks noGrp="1"/>
          </p:cNvGraphicFramePr>
          <p:nvPr>
            <p:extLst>
              <p:ext uri="{D42A27DB-BD31-4B8C-83A1-F6EECF244321}">
                <p14:modId xmlns:p14="http://schemas.microsoft.com/office/powerpoint/2010/main" val="1958283389"/>
              </p:ext>
            </p:extLst>
          </p:nvPr>
        </p:nvGraphicFramePr>
        <p:xfrm>
          <a:off x="2955843" y="2069184"/>
          <a:ext cx="6280314" cy="2719633"/>
        </p:xfrm>
        <a:graphic>
          <a:graphicData uri="http://schemas.openxmlformats.org/drawingml/2006/table">
            <a:tbl>
              <a:tblPr firstRow="1" firstCol="1" bandRow="1">
                <a:tableStyleId>{5C22544A-7EE6-4342-B048-85BDC9FD1C3A}</a:tableStyleId>
              </a:tblPr>
              <a:tblGrid>
                <a:gridCol w="1790491">
                  <a:extLst>
                    <a:ext uri="{9D8B030D-6E8A-4147-A177-3AD203B41FA5}">
                      <a16:colId xmlns:a16="http://schemas.microsoft.com/office/drawing/2014/main" val="1247186141"/>
                    </a:ext>
                  </a:extLst>
                </a:gridCol>
                <a:gridCol w="2252046">
                  <a:extLst>
                    <a:ext uri="{9D8B030D-6E8A-4147-A177-3AD203B41FA5}">
                      <a16:colId xmlns:a16="http://schemas.microsoft.com/office/drawing/2014/main" val="3589317832"/>
                    </a:ext>
                  </a:extLst>
                </a:gridCol>
                <a:gridCol w="2237777">
                  <a:extLst>
                    <a:ext uri="{9D8B030D-6E8A-4147-A177-3AD203B41FA5}">
                      <a16:colId xmlns:a16="http://schemas.microsoft.com/office/drawing/2014/main" val="2445942594"/>
                    </a:ext>
                  </a:extLst>
                </a:gridCol>
              </a:tblGrid>
              <a:tr h="686525">
                <a:tc>
                  <a:txBody>
                    <a:bodyPr/>
                    <a:lstStyle/>
                    <a:p>
                      <a:pPr algn="just">
                        <a:lnSpc>
                          <a:spcPct val="107000"/>
                        </a:lnSpc>
                        <a:spcAft>
                          <a:spcPts val="800"/>
                        </a:spcAft>
                      </a:pPr>
                      <a:r>
                        <a:rPr lang="en-US" sz="1400" dirty="0">
                          <a:effectLst/>
                          <a:latin typeface="Arial" panose="020B0604020202020204" pitchFamily="34" charset="0"/>
                          <a:cs typeface="Arial" panose="020B0604020202020204" pitchFamily="34" charset="0"/>
                        </a:rPr>
                        <a:t>Leto</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sl-SI" sz="1400" dirty="0">
                          <a:effectLst/>
                          <a:latin typeface="Arial" panose="020B0604020202020204" pitchFamily="34" charset="0"/>
                          <a:cs typeface="Arial" panose="020B0604020202020204" pitchFamily="34" charset="0"/>
                        </a:rPr>
                        <a:t>Skupaj po letih</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pl-PL" sz="1400" dirty="0">
                          <a:effectLst/>
                          <a:latin typeface="Arial" panose="020B0604020202020204" pitchFamily="34" charset="0"/>
                          <a:cs typeface="Arial" panose="020B0604020202020204" pitchFamily="34" charset="0"/>
                        </a:rPr>
                        <a:t>Okvirno na konzorcij</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81364997"/>
                  </a:ext>
                </a:extLst>
              </a:tr>
              <a:tr h="686525">
                <a:tc>
                  <a:txBody>
                    <a:bodyPr/>
                    <a:lstStyle/>
                    <a:p>
                      <a:pPr algn="just">
                        <a:lnSpc>
                          <a:spcPct val="107000"/>
                        </a:lnSpc>
                        <a:spcAft>
                          <a:spcPts val="800"/>
                        </a:spcAft>
                      </a:pPr>
                      <a:r>
                        <a:rPr lang="en-US" sz="1400" dirty="0">
                          <a:effectLst/>
                          <a:latin typeface="Arial" panose="020B0604020202020204" pitchFamily="34" charset="0"/>
                          <a:cs typeface="Arial" panose="020B0604020202020204" pitchFamily="34" charset="0"/>
                        </a:rPr>
                        <a:t>2024</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622.850,00</a:t>
                      </a:r>
                      <a:r>
                        <a:rPr lang="sl-SI"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EUR</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r>
                        <a:rPr lang="sl-SI" sz="1400" kern="1200" dirty="0">
                          <a:solidFill>
                            <a:srgbClr val="FF0000"/>
                          </a:solidFill>
                          <a:effectLst/>
                          <a:latin typeface="Arial" panose="020B0604020202020204" pitchFamily="34" charset="0"/>
                          <a:ea typeface="+mn-ea"/>
                          <a:cs typeface="Arial" panose="020B0604020202020204" pitchFamily="34" charset="0"/>
                        </a:rPr>
                        <a:t>77.856,25 EUR</a:t>
                      </a:r>
                    </a:p>
                  </a:txBody>
                  <a:tcPr marL="44450" marR="44450" marT="0" marB="0" anchor="ctr"/>
                </a:tc>
                <a:extLst>
                  <a:ext uri="{0D108BD9-81ED-4DB2-BD59-A6C34878D82A}">
                    <a16:rowId xmlns:a16="http://schemas.microsoft.com/office/drawing/2014/main" val="872023275"/>
                  </a:ext>
                </a:extLst>
              </a:tr>
              <a:tr h="660058">
                <a:tc>
                  <a:txBody>
                    <a:bodyPr/>
                    <a:lstStyle/>
                    <a:p>
                      <a:pPr algn="just">
                        <a:lnSpc>
                          <a:spcPct val="107000"/>
                        </a:lnSpc>
                        <a:spcAft>
                          <a:spcPts val="800"/>
                        </a:spcAft>
                      </a:pPr>
                      <a:r>
                        <a:rPr lang="en-US" sz="1400" dirty="0">
                          <a:effectLst/>
                          <a:latin typeface="Arial" panose="020B0604020202020204" pitchFamily="34" charset="0"/>
                          <a:cs typeface="Arial" panose="020B0604020202020204" pitchFamily="34" charset="0"/>
                        </a:rPr>
                        <a:t>2025</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1.891.050,00</a:t>
                      </a:r>
                      <a:r>
                        <a:rPr lang="sl-SI"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EUR</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r>
                        <a:rPr lang="sl-SI" sz="1400" kern="1200" dirty="0">
                          <a:solidFill>
                            <a:srgbClr val="FF0000"/>
                          </a:solidFill>
                          <a:effectLst/>
                          <a:latin typeface="Arial" panose="020B0604020202020204" pitchFamily="34" charset="0"/>
                          <a:ea typeface="+mn-ea"/>
                          <a:cs typeface="Arial" panose="020B0604020202020204" pitchFamily="34" charset="0"/>
                        </a:rPr>
                        <a:t>236.381,25 EUR</a:t>
                      </a:r>
                    </a:p>
                  </a:txBody>
                  <a:tcPr marL="44450" marR="44450" marT="0" marB="0" anchor="ctr"/>
                </a:tc>
                <a:extLst>
                  <a:ext uri="{0D108BD9-81ED-4DB2-BD59-A6C34878D82A}">
                    <a16:rowId xmlns:a16="http://schemas.microsoft.com/office/drawing/2014/main" val="2941393266"/>
                  </a:ext>
                </a:extLst>
              </a:tr>
              <a:tr h="686525">
                <a:tc>
                  <a:txBody>
                    <a:bodyPr/>
                    <a:lstStyle/>
                    <a:p>
                      <a:pPr algn="just">
                        <a:lnSpc>
                          <a:spcPct val="107000"/>
                        </a:lnSpc>
                        <a:spcAft>
                          <a:spcPts val="800"/>
                        </a:spcAft>
                      </a:pPr>
                      <a:r>
                        <a:rPr lang="en-US" sz="1400">
                          <a:effectLst/>
                          <a:latin typeface="Arial" panose="020B0604020202020204" pitchFamily="34" charset="0"/>
                          <a:cs typeface="Arial" panose="020B0604020202020204" pitchFamily="34" charset="0"/>
                        </a:rPr>
                        <a:t>2026</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730.000,00</a:t>
                      </a:r>
                      <a:r>
                        <a:rPr lang="sl-SI"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EUR</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r>
                        <a:rPr lang="sl-SI" sz="1400" kern="1200" dirty="0">
                          <a:solidFill>
                            <a:srgbClr val="FF0000"/>
                          </a:solidFill>
                          <a:effectLst/>
                          <a:latin typeface="Arial" panose="020B0604020202020204" pitchFamily="34" charset="0"/>
                          <a:ea typeface="+mn-ea"/>
                          <a:cs typeface="Arial" panose="020B0604020202020204" pitchFamily="34" charset="0"/>
                        </a:rPr>
                        <a:t>91.250,00 EUR</a:t>
                      </a:r>
                    </a:p>
                  </a:txBody>
                  <a:tcPr marL="44450" marR="44450" marT="0" marB="0" anchor="ctr"/>
                </a:tc>
                <a:extLst>
                  <a:ext uri="{0D108BD9-81ED-4DB2-BD59-A6C34878D82A}">
                    <a16:rowId xmlns:a16="http://schemas.microsoft.com/office/drawing/2014/main" val="3297220862"/>
                  </a:ext>
                </a:extLst>
              </a:tr>
            </a:tbl>
          </a:graphicData>
        </a:graphic>
      </p:graphicFrame>
      <p:grpSp>
        <p:nvGrpSpPr>
          <p:cNvPr id="19" name="Skupina 18">
            <a:extLst>
              <a:ext uri="{FF2B5EF4-FFF2-40B4-BE49-F238E27FC236}">
                <a16:creationId xmlns:a16="http://schemas.microsoft.com/office/drawing/2014/main" id="{A6F6F5A3-F4E7-9A7D-7DF4-2FA9107F7CD1}"/>
              </a:ext>
            </a:extLst>
          </p:cNvPr>
          <p:cNvGrpSpPr/>
          <p:nvPr/>
        </p:nvGrpSpPr>
        <p:grpSpPr>
          <a:xfrm>
            <a:off x="9517097" y="1096930"/>
            <a:ext cx="767146" cy="767146"/>
            <a:chOff x="0" y="0"/>
            <a:chExt cx="767146" cy="767146"/>
          </a:xfrm>
        </p:grpSpPr>
        <p:sp>
          <p:nvSpPr>
            <p:cNvPr id="20" name="Elipsa 19">
              <a:extLst>
                <a:ext uri="{FF2B5EF4-FFF2-40B4-BE49-F238E27FC236}">
                  <a16:creationId xmlns:a16="http://schemas.microsoft.com/office/drawing/2014/main" id="{8C5ADE47-2DCE-DE44-198E-58CB43BFE23B}"/>
                </a:ext>
              </a:extLst>
            </p:cNvPr>
            <p:cNvSpPr/>
            <p:nvPr/>
          </p:nvSpPr>
          <p:spPr>
            <a:xfrm>
              <a:off x="0" y="0"/>
              <a:ext cx="767146" cy="767146"/>
            </a:xfrm>
            <a:prstGeom prst="ellipse">
              <a:avLst/>
            </a:prstGeom>
            <a:solidFill>
              <a:schemeClr val="accent2">
                <a:lumMod val="60000"/>
                <a:lumOff val="40000"/>
                <a:alpha val="50000"/>
              </a:schemeClr>
            </a:solidFill>
          </p:spPr>
          <p:style>
            <a:lnRef idx="3">
              <a:schemeClr val="lt1">
                <a:hueOff val="0"/>
                <a:satOff val="0"/>
                <a:lumOff val="0"/>
                <a:alphaOff val="0"/>
              </a:schemeClr>
            </a:lnRef>
            <a:fillRef idx="1">
              <a:scrgbClr r="0" g="0" b="0"/>
            </a:fillRef>
            <a:effectRef idx="0">
              <a:schemeClr val="accent3">
                <a:alpha val="50000"/>
                <a:hueOff val="0"/>
                <a:satOff val="0"/>
                <a:lumOff val="0"/>
                <a:alphaOff val="0"/>
              </a:schemeClr>
            </a:effectRef>
            <a:fontRef idx="minor">
              <a:schemeClr val="tx1"/>
            </a:fontRef>
          </p:style>
          <p:txBody>
            <a:bodyPr/>
            <a:lstStyle/>
            <a:p>
              <a:endParaRPr lang="sl-SI"/>
            </a:p>
          </p:txBody>
        </p:sp>
        <p:sp>
          <p:nvSpPr>
            <p:cNvPr id="22" name="Elipsa 4">
              <a:extLst>
                <a:ext uri="{FF2B5EF4-FFF2-40B4-BE49-F238E27FC236}">
                  <a16:creationId xmlns:a16="http://schemas.microsoft.com/office/drawing/2014/main" id="{71998DAD-1F54-5BB5-34B9-70997F0764A6}"/>
                </a:ext>
              </a:extLst>
            </p:cNvPr>
            <p:cNvSpPr txBox="1"/>
            <p:nvPr/>
          </p:nvSpPr>
          <p:spPr>
            <a:xfrm>
              <a:off x="112346" y="112346"/>
              <a:ext cx="542454" cy="542454"/>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p:txBody>
        </p:sp>
      </p:grpSp>
      <p:sp>
        <p:nvSpPr>
          <p:cNvPr id="23" name="PoljeZBesedilom 22">
            <a:extLst>
              <a:ext uri="{FF2B5EF4-FFF2-40B4-BE49-F238E27FC236}">
                <a16:creationId xmlns:a16="http://schemas.microsoft.com/office/drawing/2014/main" id="{B1851E1B-52EB-101D-735E-BEC16C0CE278}"/>
              </a:ext>
            </a:extLst>
          </p:cNvPr>
          <p:cNvSpPr txBox="1"/>
          <p:nvPr/>
        </p:nvSpPr>
        <p:spPr>
          <a:xfrm>
            <a:off x="2851923" y="1267753"/>
            <a:ext cx="6094674" cy="425501"/>
          </a:xfrm>
          <a:prstGeom prst="rect">
            <a:avLst/>
          </a:prstGeom>
          <a:noFill/>
        </p:spPr>
        <p:txBody>
          <a:bodyPr wrap="square">
            <a:spAutoFit/>
          </a:bodyPr>
          <a:lstStyle/>
          <a:p>
            <a:pPr algn="ctr">
              <a:lnSpc>
                <a:spcPct val="115000"/>
              </a:lnSpc>
              <a:spcAft>
                <a:spcPts val="800"/>
              </a:spcAft>
            </a:pPr>
            <a:r>
              <a:rPr lang="pl-PL" sz="2000" b="1" u="sng" dirty="0">
                <a:ea typeface="Yu Mincho" panose="02020400000000000000" pitchFamily="18" charset="-128"/>
                <a:cs typeface="Arial" panose="020B0604020202020204" pitchFamily="34" charset="0"/>
              </a:rPr>
              <a:t>R</a:t>
            </a:r>
            <a:r>
              <a:rPr lang="pl-PL" sz="2000" b="1" u="sng" dirty="0">
                <a:effectLst/>
                <a:latin typeface="+mn-lt"/>
                <a:ea typeface="Yu Mincho" panose="02020400000000000000" pitchFamily="18" charset="-128"/>
                <a:cs typeface="Arial" panose="020B0604020202020204" pitchFamily="34" charset="0"/>
              </a:rPr>
              <a:t>azrez sredstev na konzorcij na leto</a:t>
            </a:r>
            <a:endParaRPr lang="sl-SI" sz="2000" dirty="0">
              <a:effectLst/>
              <a:latin typeface="+mn-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3139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927472" y="2074726"/>
            <a:ext cx="4837281" cy="4050527"/>
          </a:xfrm>
          <a:ln>
            <a:noFill/>
          </a:ln>
        </p:spPr>
        <p:txBody>
          <a:bodyPr>
            <a:normAutofit/>
          </a:bodyPr>
          <a:lstStyle/>
          <a:p>
            <a:r>
              <a:rPr lang="sl-SI" sz="1300" dirty="0"/>
              <a:t>stroški plač,</a:t>
            </a:r>
          </a:p>
          <a:p>
            <a:r>
              <a:rPr lang="sl-SI" sz="1300" dirty="0"/>
              <a:t>stroški plač – prispevki, </a:t>
            </a:r>
          </a:p>
          <a:p>
            <a:r>
              <a:rPr lang="sl-SI" sz="1300" dirty="0"/>
              <a:t>stroški za službena potovanja, </a:t>
            </a:r>
          </a:p>
          <a:p>
            <a:r>
              <a:rPr lang="sl-SI" sz="1300" dirty="0"/>
              <a:t>stroški informiranja in komuniciranja (stroški za izvedbo zaključne konference, stroški najema prostorov in opreme, stroški brezalkoholnih pijač in prigrizkov na seminarjih oz. usposabljanjih, stroški izdelave ali nadgradnje spletne strani, stroški oglaševalskih storitev in stroški objav ter drugi stroški informiranja in komuniciranja za namen promocije projekta Programi finančne pismenosti in digitalna knjižnica),</a:t>
            </a:r>
          </a:p>
          <a:p>
            <a:r>
              <a:rPr lang="sl-SI" sz="1300" dirty="0"/>
              <a:t>posredni stroški v pavšalnem znesku v višini 15 % od neposredno upravičenih stroškov za osebje, </a:t>
            </a:r>
          </a:p>
          <a:p>
            <a:endParaRPr lang="sl-SI" sz="1300" dirty="0"/>
          </a:p>
          <a:p>
            <a:r>
              <a:rPr lang="pl-PL" sz="1300" dirty="0">
                <a:solidFill>
                  <a:srgbClr val="000000"/>
                </a:solidFill>
                <a:cs typeface="Arial" panose="020B0604020202020204" pitchFamily="34" charset="0"/>
              </a:rPr>
              <a:t>strošek na enoto za izvedbo programa na udeleženca na uro (SE programi). </a:t>
            </a:r>
          </a:p>
          <a:p>
            <a:pPr marL="0" indent="0" algn="ctr">
              <a:buNone/>
            </a:pPr>
            <a:endParaRPr lang="pl-PL" sz="1300" dirty="0">
              <a:solidFill>
                <a:srgbClr val="000000"/>
              </a:solidFill>
              <a:cs typeface="Arial" panose="020B0604020202020204" pitchFamily="34" charset="0"/>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1114118"/>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Upravičeni stroški</a:t>
            </a:r>
            <a:endParaRPr lang="sl-SI" sz="2400" b="1" dirty="0">
              <a:solidFill>
                <a:srgbClr val="034EA2"/>
              </a:solidFill>
              <a:cs typeface="Arial" panose="020B0604020202020204" pitchFamily="34" charset="0"/>
            </a:endParaRPr>
          </a:p>
        </p:txBody>
      </p:sp>
      <p:grpSp>
        <p:nvGrpSpPr>
          <p:cNvPr id="23" name="Skupina 22">
            <a:extLst>
              <a:ext uri="{FF2B5EF4-FFF2-40B4-BE49-F238E27FC236}">
                <a16:creationId xmlns:a16="http://schemas.microsoft.com/office/drawing/2014/main" id="{D026D9A0-7515-D33F-41DB-410DCAD73047}"/>
              </a:ext>
            </a:extLst>
          </p:cNvPr>
          <p:cNvGrpSpPr/>
          <p:nvPr/>
        </p:nvGrpSpPr>
        <p:grpSpPr>
          <a:xfrm>
            <a:off x="9321546" y="1302038"/>
            <a:ext cx="767146" cy="767146"/>
            <a:chOff x="0" y="0"/>
            <a:chExt cx="767146" cy="767146"/>
          </a:xfrm>
        </p:grpSpPr>
        <p:sp>
          <p:nvSpPr>
            <p:cNvPr id="24" name="Elipsa 23">
              <a:extLst>
                <a:ext uri="{FF2B5EF4-FFF2-40B4-BE49-F238E27FC236}">
                  <a16:creationId xmlns:a16="http://schemas.microsoft.com/office/drawing/2014/main" id="{F0D6D860-7414-FB7C-2BB6-81311E50CD60}"/>
                </a:ext>
              </a:extLst>
            </p:cNvPr>
            <p:cNvSpPr/>
            <p:nvPr/>
          </p:nvSpPr>
          <p:spPr>
            <a:xfrm>
              <a:off x="0" y="0"/>
              <a:ext cx="767146" cy="767146"/>
            </a:xfrm>
            <a:prstGeom prst="ellipse">
              <a:avLst/>
            </a:prstGeom>
            <a:solidFill>
              <a:schemeClr val="accent2">
                <a:lumMod val="60000"/>
                <a:lumOff val="40000"/>
                <a:alpha val="50000"/>
              </a:schemeClr>
            </a:solidFill>
          </p:spPr>
          <p:style>
            <a:lnRef idx="3">
              <a:schemeClr val="lt1">
                <a:hueOff val="0"/>
                <a:satOff val="0"/>
                <a:lumOff val="0"/>
                <a:alphaOff val="0"/>
              </a:schemeClr>
            </a:lnRef>
            <a:fillRef idx="1">
              <a:scrgbClr r="0" g="0" b="0"/>
            </a:fillRef>
            <a:effectRef idx="0">
              <a:schemeClr val="accent3">
                <a:alpha val="50000"/>
                <a:hueOff val="0"/>
                <a:satOff val="0"/>
                <a:lumOff val="0"/>
                <a:alphaOff val="0"/>
              </a:schemeClr>
            </a:effectRef>
            <a:fontRef idx="minor">
              <a:schemeClr val="tx1"/>
            </a:fontRef>
          </p:style>
          <p:txBody>
            <a:bodyPr/>
            <a:lstStyle/>
            <a:p>
              <a:endParaRPr lang="sl-SI"/>
            </a:p>
          </p:txBody>
        </p:sp>
        <p:sp>
          <p:nvSpPr>
            <p:cNvPr id="25" name="Elipsa 4">
              <a:extLst>
                <a:ext uri="{FF2B5EF4-FFF2-40B4-BE49-F238E27FC236}">
                  <a16:creationId xmlns:a16="http://schemas.microsoft.com/office/drawing/2014/main" id="{EBB292DD-618A-B12A-9E79-D4ED6D9BD43D}"/>
                </a:ext>
              </a:extLst>
            </p:cNvPr>
            <p:cNvSpPr txBox="1"/>
            <p:nvPr/>
          </p:nvSpPr>
          <p:spPr>
            <a:xfrm>
              <a:off x="112346" y="112346"/>
              <a:ext cx="542454" cy="542454"/>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p:txBody>
        </p:sp>
      </p:grpSp>
      <p:sp>
        <p:nvSpPr>
          <p:cNvPr id="27" name="Desni zaviti oklepaj 26">
            <a:extLst>
              <a:ext uri="{FF2B5EF4-FFF2-40B4-BE49-F238E27FC236}">
                <a16:creationId xmlns:a16="http://schemas.microsoft.com/office/drawing/2014/main" id="{BC717472-6FF5-D5D1-08E5-AF08315BB1A0}"/>
              </a:ext>
            </a:extLst>
          </p:cNvPr>
          <p:cNvSpPr/>
          <p:nvPr/>
        </p:nvSpPr>
        <p:spPr>
          <a:xfrm>
            <a:off x="5285727" y="2173562"/>
            <a:ext cx="1005875" cy="2654529"/>
          </a:xfrm>
          <a:prstGeom prst="rightBrace">
            <a:avLst>
              <a:gd name="adj1" fmla="val 50229"/>
              <a:gd name="adj2" fmla="val 50562"/>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dirty="0"/>
          </a:p>
        </p:txBody>
      </p:sp>
      <p:sp>
        <p:nvSpPr>
          <p:cNvPr id="28" name="PoljeZBesedilom 27">
            <a:extLst>
              <a:ext uri="{FF2B5EF4-FFF2-40B4-BE49-F238E27FC236}">
                <a16:creationId xmlns:a16="http://schemas.microsoft.com/office/drawing/2014/main" id="{A23DE4C1-FA42-808A-AB00-BB48543CEBAA}"/>
              </a:ext>
            </a:extLst>
          </p:cNvPr>
          <p:cNvSpPr txBox="1"/>
          <p:nvPr/>
        </p:nvSpPr>
        <p:spPr>
          <a:xfrm>
            <a:off x="5788664" y="3346937"/>
            <a:ext cx="5559475" cy="307777"/>
          </a:xfrm>
          <a:prstGeom prst="rect">
            <a:avLst/>
          </a:prstGeom>
          <a:noFill/>
        </p:spPr>
        <p:txBody>
          <a:bodyPr wrap="square" rtlCol="0">
            <a:spAutoFit/>
          </a:bodyPr>
          <a:lstStyle/>
          <a:p>
            <a:pPr algn="ctr"/>
            <a:r>
              <a:rPr lang="sl-SI" sz="1400" dirty="0"/>
              <a:t>Upravičeni stroški za </a:t>
            </a:r>
            <a:r>
              <a:rPr lang="sl-SI" sz="1400" dirty="0" err="1"/>
              <a:t>poslovodečega</a:t>
            </a:r>
            <a:r>
              <a:rPr lang="sl-SI" sz="1400" dirty="0"/>
              <a:t> partnerja v konzorciju</a:t>
            </a:r>
          </a:p>
        </p:txBody>
      </p:sp>
      <p:sp>
        <p:nvSpPr>
          <p:cNvPr id="31" name="Desni zaviti oklepaj 30">
            <a:extLst>
              <a:ext uri="{FF2B5EF4-FFF2-40B4-BE49-F238E27FC236}">
                <a16:creationId xmlns:a16="http://schemas.microsoft.com/office/drawing/2014/main" id="{A76810D9-5C43-9ACE-B901-F1227902BD49}"/>
              </a:ext>
            </a:extLst>
          </p:cNvPr>
          <p:cNvSpPr/>
          <p:nvPr/>
        </p:nvSpPr>
        <p:spPr>
          <a:xfrm>
            <a:off x="5594923" y="5052279"/>
            <a:ext cx="339659" cy="657971"/>
          </a:xfrm>
          <a:prstGeom prst="rightBrace">
            <a:avLst>
              <a:gd name="adj1" fmla="val 50229"/>
              <a:gd name="adj2" fmla="val 50562"/>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dirty="0"/>
          </a:p>
        </p:txBody>
      </p:sp>
      <p:sp>
        <p:nvSpPr>
          <p:cNvPr id="32" name="PoljeZBesedilom 31">
            <a:extLst>
              <a:ext uri="{FF2B5EF4-FFF2-40B4-BE49-F238E27FC236}">
                <a16:creationId xmlns:a16="http://schemas.microsoft.com/office/drawing/2014/main" id="{094BD140-4458-6164-6DF9-CFE23054C562}"/>
              </a:ext>
            </a:extLst>
          </p:cNvPr>
          <p:cNvSpPr txBox="1"/>
          <p:nvPr/>
        </p:nvSpPr>
        <p:spPr>
          <a:xfrm>
            <a:off x="5009728" y="5233140"/>
            <a:ext cx="5559475" cy="307777"/>
          </a:xfrm>
          <a:prstGeom prst="rect">
            <a:avLst/>
          </a:prstGeom>
          <a:noFill/>
        </p:spPr>
        <p:txBody>
          <a:bodyPr wrap="square" rtlCol="0">
            <a:spAutoFit/>
          </a:bodyPr>
          <a:lstStyle/>
          <a:p>
            <a:pPr algn="ctr"/>
            <a:r>
              <a:rPr lang="sl-SI" sz="1400" dirty="0"/>
              <a:t>Upravičeni stroški za VSE partnerje v konzorciju</a:t>
            </a:r>
          </a:p>
        </p:txBody>
      </p:sp>
    </p:spTree>
    <p:extLst>
      <p:ext uri="{BB962C8B-B14F-4D97-AF65-F5344CB8AC3E}">
        <p14:creationId xmlns:p14="http://schemas.microsoft.com/office/powerpoint/2010/main" val="397699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927472" y="1798601"/>
            <a:ext cx="10601292" cy="867248"/>
          </a:xfrm>
          <a:ln>
            <a:noFill/>
          </a:ln>
        </p:spPr>
        <p:txBody>
          <a:bodyPr>
            <a:normAutofit/>
          </a:bodyPr>
          <a:lstStyle/>
          <a:p>
            <a:pPr marL="0" indent="0">
              <a:buNone/>
            </a:pPr>
            <a:r>
              <a:rPr lang="sl-SI" sz="1300" dirty="0"/>
              <a:t>Metodologija za določitev višine stroška na enoto v okviru javnega razpisa Programi finančne pismenosti in digitalna knjižnica, št. 303-75/2024/4 z dne 12. 6. 2024, določa vrednost:</a:t>
            </a:r>
          </a:p>
          <a:p>
            <a:r>
              <a:rPr lang="sl-SI" sz="1300" b="1" u="sng" dirty="0">
                <a:solidFill>
                  <a:srgbClr val="FF0000"/>
                </a:solidFill>
              </a:rPr>
              <a:t>SE programi v višini 9,25 EUR na uro na udeleženca programa. </a:t>
            </a: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1114118"/>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SE PROGRAMI</a:t>
            </a:r>
            <a:endParaRPr lang="sl-SI" sz="2400" b="1" dirty="0">
              <a:solidFill>
                <a:srgbClr val="034EA2"/>
              </a:solidFill>
              <a:cs typeface="Arial" panose="020B0604020202020204" pitchFamily="34" charset="0"/>
            </a:endParaRPr>
          </a:p>
        </p:txBody>
      </p:sp>
      <p:grpSp>
        <p:nvGrpSpPr>
          <p:cNvPr id="23" name="Skupina 22">
            <a:extLst>
              <a:ext uri="{FF2B5EF4-FFF2-40B4-BE49-F238E27FC236}">
                <a16:creationId xmlns:a16="http://schemas.microsoft.com/office/drawing/2014/main" id="{D026D9A0-7515-D33F-41DB-410DCAD73047}"/>
              </a:ext>
            </a:extLst>
          </p:cNvPr>
          <p:cNvGrpSpPr/>
          <p:nvPr/>
        </p:nvGrpSpPr>
        <p:grpSpPr>
          <a:xfrm>
            <a:off x="9671130" y="1001772"/>
            <a:ext cx="767146" cy="767146"/>
            <a:chOff x="0" y="0"/>
            <a:chExt cx="767146" cy="767146"/>
          </a:xfrm>
        </p:grpSpPr>
        <p:sp>
          <p:nvSpPr>
            <p:cNvPr id="24" name="Elipsa 23">
              <a:extLst>
                <a:ext uri="{FF2B5EF4-FFF2-40B4-BE49-F238E27FC236}">
                  <a16:creationId xmlns:a16="http://schemas.microsoft.com/office/drawing/2014/main" id="{F0D6D860-7414-FB7C-2BB6-81311E50CD60}"/>
                </a:ext>
              </a:extLst>
            </p:cNvPr>
            <p:cNvSpPr/>
            <p:nvPr/>
          </p:nvSpPr>
          <p:spPr>
            <a:xfrm>
              <a:off x="0" y="0"/>
              <a:ext cx="767146" cy="767146"/>
            </a:xfrm>
            <a:prstGeom prst="ellipse">
              <a:avLst/>
            </a:prstGeom>
            <a:solidFill>
              <a:schemeClr val="accent2">
                <a:lumMod val="60000"/>
                <a:lumOff val="40000"/>
                <a:alpha val="50000"/>
              </a:schemeClr>
            </a:solidFill>
          </p:spPr>
          <p:style>
            <a:lnRef idx="3">
              <a:schemeClr val="lt1">
                <a:hueOff val="0"/>
                <a:satOff val="0"/>
                <a:lumOff val="0"/>
                <a:alphaOff val="0"/>
              </a:schemeClr>
            </a:lnRef>
            <a:fillRef idx="1">
              <a:scrgbClr r="0" g="0" b="0"/>
            </a:fillRef>
            <a:effectRef idx="0">
              <a:schemeClr val="accent3">
                <a:alpha val="50000"/>
                <a:hueOff val="0"/>
                <a:satOff val="0"/>
                <a:lumOff val="0"/>
                <a:alphaOff val="0"/>
              </a:schemeClr>
            </a:effectRef>
            <a:fontRef idx="minor">
              <a:schemeClr val="tx1"/>
            </a:fontRef>
          </p:style>
          <p:txBody>
            <a:bodyPr/>
            <a:lstStyle/>
            <a:p>
              <a:endParaRPr lang="sl-SI"/>
            </a:p>
          </p:txBody>
        </p:sp>
        <p:sp>
          <p:nvSpPr>
            <p:cNvPr id="25" name="Elipsa 4">
              <a:extLst>
                <a:ext uri="{FF2B5EF4-FFF2-40B4-BE49-F238E27FC236}">
                  <a16:creationId xmlns:a16="http://schemas.microsoft.com/office/drawing/2014/main" id="{EBB292DD-618A-B12A-9E79-D4ED6D9BD43D}"/>
                </a:ext>
              </a:extLst>
            </p:cNvPr>
            <p:cNvSpPr txBox="1"/>
            <p:nvPr/>
          </p:nvSpPr>
          <p:spPr>
            <a:xfrm>
              <a:off x="112346" y="112346"/>
              <a:ext cx="542454" cy="542454"/>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p:txBody>
        </p:sp>
      </p:grpSp>
      <p:sp>
        <p:nvSpPr>
          <p:cNvPr id="3" name="Označba mesta vsebine 9">
            <a:extLst>
              <a:ext uri="{FF2B5EF4-FFF2-40B4-BE49-F238E27FC236}">
                <a16:creationId xmlns:a16="http://schemas.microsoft.com/office/drawing/2014/main" id="{DD32E574-1AEB-55AB-58EC-20DAF60A1819}"/>
              </a:ext>
            </a:extLst>
          </p:cNvPr>
          <p:cNvSpPr txBox="1">
            <a:spLocks/>
          </p:cNvSpPr>
          <p:nvPr/>
        </p:nvSpPr>
        <p:spPr>
          <a:xfrm>
            <a:off x="1647241" y="2835711"/>
            <a:ext cx="9161754" cy="3278754"/>
          </a:xfrm>
          <a:prstGeom prst="rect">
            <a:avLst/>
          </a:prstGeom>
          <a:ln w="9525">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Aft>
                <a:spcPts val="800"/>
              </a:spcAft>
              <a:buNone/>
            </a:pPr>
            <a:r>
              <a:rPr lang="sl-SI" sz="1400" b="1" dirty="0"/>
              <a:t>Dokazila za upravičenost stroška SE programi:</a:t>
            </a:r>
          </a:p>
          <a:p>
            <a:pPr algn="just">
              <a:lnSpc>
                <a:spcPct val="100000"/>
              </a:lnSpc>
            </a:pPr>
            <a:r>
              <a:rPr lang="sl-SI" sz="1200" dirty="0"/>
              <a:t>izjava strokovnega aktiva o ustreznosti izobraževalnega programa, v kolikor le-ta ni javnoveljaven;</a:t>
            </a:r>
          </a:p>
          <a:p>
            <a:pPr algn="just">
              <a:lnSpc>
                <a:spcPct val="100000"/>
              </a:lnSpc>
            </a:pPr>
            <a:r>
              <a:rPr lang="sl-SI" sz="1200" dirty="0"/>
              <a:t>v primeru, da se programi izvajajo s fizično prisotnostjo, podpisane liste prisotnosti udeležencev v programih (Priloga 8);</a:t>
            </a:r>
          </a:p>
          <a:p>
            <a:pPr algn="just">
              <a:lnSpc>
                <a:spcPct val="100000"/>
              </a:lnSpc>
            </a:pPr>
            <a:r>
              <a:rPr lang="sl-SI" sz="1200" dirty="0"/>
              <a:t>v primeru, da se programi izvajajo na daljavo oziroma v kombinirani obliki (fizična prisotnost in na daljavo), dokazilo o opravljenem izobraževanju oziroma usposabljanju udeležencev (npr. dokazilo o registraciji prek spletne strani/portala, elektronski izpis udeležencev, seznam prijavljenih </a:t>
            </a:r>
            <a:r>
              <a:rPr lang="sl-SI" sz="1200" dirty="0" err="1"/>
              <a:t>itd</a:t>
            </a:r>
            <a:r>
              <a:rPr lang="sl-SI" sz="1200" dirty="0"/>
              <a:t>);</a:t>
            </a:r>
          </a:p>
          <a:p>
            <a:pPr algn="just">
              <a:lnSpc>
                <a:spcPct val="100000"/>
              </a:lnSpc>
            </a:pPr>
            <a:r>
              <a:rPr lang="sl-SI" sz="1200" dirty="0"/>
              <a:t>obračun izvedenih ur na udeleženca (obračun SE programi; Priloga 7).</a:t>
            </a:r>
          </a:p>
          <a:p>
            <a:pPr algn="just">
              <a:lnSpc>
                <a:spcPct val="100000"/>
              </a:lnSpc>
            </a:pPr>
            <a:endParaRPr lang="sl-SI" sz="1200" dirty="0"/>
          </a:p>
          <a:p>
            <a:pPr marL="0" indent="0" algn="just">
              <a:lnSpc>
                <a:spcPct val="100000"/>
              </a:lnSpc>
              <a:buNone/>
            </a:pPr>
            <a:r>
              <a:rPr lang="sl-SI" sz="1400" b="1" dirty="0"/>
              <a:t>Mejnik za revidiranje SE programi: </a:t>
            </a:r>
          </a:p>
          <a:p>
            <a:pPr algn="just">
              <a:lnSpc>
                <a:spcPct val="100000"/>
              </a:lnSpc>
            </a:pPr>
            <a:r>
              <a:rPr lang="sl-SI" sz="1200" dirty="0"/>
              <a:t>vrednost SE programi se uskladi s ceno programov na uro, ki jo s sklepom določi minister, pristojen za vzgojo in izobraževanje, na podlagi petega odstavka 3. člena Pravilnika o standardih in normativih za financiranje in izvajanje programov in dejavnosti za odrasle (Uradni list RS, št. 10/23) do konca leta za naslednje proračunsko leto. Za izvedene aktivnosti prične nova vrednost SE programi veljati z novim proračunskim letom, tj. s 1. januarjem.</a:t>
            </a:r>
          </a:p>
          <a:p>
            <a:pPr algn="just">
              <a:lnSpc>
                <a:spcPct val="100000"/>
              </a:lnSpc>
            </a:pPr>
            <a:endParaRPr lang="sl-SI" sz="1200" dirty="0"/>
          </a:p>
          <a:p>
            <a:pPr algn="just">
              <a:lnSpc>
                <a:spcPct val="100000"/>
              </a:lnSpc>
              <a:spcAft>
                <a:spcPts val="800"/>
              </a:spcAft>
            </a:pPr>
            <a:endParaRPr lang="sl-SI" sz="1200" dirty="0"/>
          </a:p>
          <a:p>
            <a:pPr marL="0" indent="0" algn="just">
              <a:lnSpc>
                <a:spcPct val="100000"/>
              </a:lnSpc>
              <a:spcAft>
                <a:spcPts val="800"/>
              </a:spcAft>
              <a:buNone/>
            </a:pPr>
            <a:endParaRPr lang="sl-SI" sz="1400" dirty="0"/>
          </a:p>
          <a:p>
            <a:endParaRPr lang="sl-SI" sz="1300" b="1" u="sng" dirty="0"/>
          </a:p>
        </p:txBody>
      </p:sp>
    </p:spTree>
    <p:extLst>
      <p:ext uri="{BB962C8B-B14F-4D97-AF65-F5344CB8AC3E}">
        <p14:creationId xmlns:p14="http://schemas.microsoft.com/office/powerpoint/2010/main" val="3893933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927472" y="2074726"/>
            <a:ext cx="4837281" cy="4050527"/>
          </a:xfrm>
          <a:ln>
            <a:noFill/>
          </a:ln>
        </p:spPr>
        <p:txBody>
          <a:bodyPr>
            <a:normAutofit fontScale="92500" lnSpcReduction="10000"/>
          </a:bodyPr>
          <a:lstStyle/>
          <a:p>
            <a:r>
              <a:rPr lang="sl-SI" sz="1300" dirty="0"/>
              <a:t>stroški plač,</a:t>
            </a:r>
          </a:p>
          <a:p>
            <a:r>
              <a:rPr lang="sl-SI" sz="1300" dirty="0"/>
              <a:t>stroški plač – prispevki, </a:t>
            </a:r>
          </a:p>
          <a:p>
            <a:r>
              <a:rPr lang="sl-SI" sz="1300" dirty="0"/>
              <a:t>stroški za službena potovanja, </a:t>
            </a:r>
          </a:p>
          <a:p>
            <a:r>
              <a:rPr lang="sl-SI" sz="1300" dirty="0"/>
              <a:t>stroški zunanjih izvajalcev (delo po pogodbi o opravljanju storitev, delo po </a:t>
            </a:r>
            <a:r>
              <a:rPr lang="sl-SI" sz="1300" dirty="0" err="1"/>
              <a:t>podjemni</a:t>
            </a:r>
            <a:r>
              <a:rPr lang="sl-SI" sz="1300" dirty="0"/>
              <a:t> pogodbi, delo po avtorski pogodbi),</a:t>
            </a:r>
          </a:p>
          <a:p>
            <a:r>
              <a:rPr lang="sl-SI" sz="1300" dirty="0"/>
              <a:t>stroški informiranja in komuniciranja (stroški za izvedbo zaključne konference, stroški najema prostorov in opreme, stroški brezalkoholnih pijač in prigrizkov na seminarjih oz. usposabljanjih, stroški izdelave ali nadgradnje spletne strani, stroški oglaševalskih storitev in stroški objav),</a:t>
            </a:r>
          </a:p>
          <a:p>
            <a:r>
              <a:rPr lang="sl-SI" sz="1300" dirty="0"/>
              <a:t>posredni stroški v pavšalnem znesku v višini 15 % od neposredno upravičenih stroškov za osebje.</a:t>
            </a:r>
          </a:p>
          <a:p>
            <a:endParaRPr lang="sl-SI" sz="1300" dirty="0"/>
          </a:p>
          <a:p>
            <a:r>
              <a:rPr lang="pl-PL" sz="1300" dirty="0">
                <a:solidFill>
                  <a:srgbClr val="000000"/>
                </a:solidFill>
                <a:cs typeface="Arial" panose="020B0604020202020204" pitchFamily="34" charset="0"/>
              </a:rPr>
              <a:t>stroški plač,</a:t>
            </a:r>
          </a:p>
          <a:p>
            <a:r>
              <a:rPr lang="pl-PL" sz="1300" dirty="0">
                <a:solidFill>
                  <a:srgbClr val="000000"/>
                </a:solidFill>
                <a:cs typeface="Arial" panose="020B0604020202020204" pitchFamily="34" charset="0"/>
              </a:rPr>
              <a:t>stroški plač – prispevki, </a:t>
            </a:r>
          </a:p>
          <a:p>
            <a:r>
              <a:rPr lang="pl-PL" sz="1300" dirty="0">
                <a:solidFill>
                  <a:srgbClr val="000000"/>
                </a:solidFill>
                <a:cs typeface="Arial" panose="020B0604020202020204" pitchFamily="34" charset="0"/>
              </a:rPr>
              <a:t>stroški za službena potovanja, </a:t>
            </a:r>
          </a:p>
          <a:p>
            <a:r>
              <a:rPr lang="pl-PL" sz="1300" dirty="0">
                <a:solidFill>
                  <a:srgbClr val="000000"/>
                </a:solidFill>
                <a:cs typeface="Arial" panose="020B0604020202020204" pitchFamily="34" charset="0"/>
              </a:rPr>
              <a:t>posredni stroški v pavšalnem znesku v višini 15 % od neposredno upravičenih stroškov za osebje.</a:t>
            </a:r>
          </a:p>
          <a:p>
            <a:pPr marL="0" indent="0" algn="ctr">
              <a:buNone/>
            </a:pPr>
            <a:endParaRPr lang="pl-PL" sz="1300" dirty="0">
              <a:solidFill>
                <a:srgbClr val="000000"/>
              </a:solidFill>
              <a:cs typeface="Arial" panose="020B0604020202020204" pitchFamily="34" charset="0"/>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1114118"/>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Upravičeni stroški</a:t>
            </a:r>
            <a:endParaRPr lang="sl-SI" sz="2400" b="1" dirty="0">
              <a:solidFill>
                <a:srgbClr val="034EA2"/>
              </a:solidFill>
              <a:cs typeface="Arial" panose="020B0604020202020204" pitchFamily="34" charset="0"/>
            </a:endParaRPr>
          </a:p>
        </p:txBody>
      </p:sp>
      <p:sp>
        <p:nvSpPr>
          <p:cNvPr id="27" name="Desni zaviti oklepaj 26">
            <a:extLst>
              <a:ext uri="{FF2B5EF4-FFF2-40B4-BE49-F238E27FC236}">
                <a16:creationId xmlns:a16="http://schemas.microsoft.com/office/drawing/2014/main" id="{BC717472-6FF5-D5D1-08E5-AF08315BB1A0}"/>
              </a:ext>
            </a:extLst>
          </p:cNvPr>
          <p:cNvSpPr/>
          <p:nvPr/>
        </p:nvSpPr>
        <p:spPr>
          <a:xfrm>
            <a:off x="5285727" y="2173563"/>
            <a:ext cx="1005875" cy="2458142"/>
          </a:xfrm>
          <a:prstGeom prst="rightBrace">
            <a:avLst>
              <a:gd name="adj1" fmla="val 50229"/>
              <a:gd name="adj2" fmla="val 50239"/>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dirty="0"/>
          </a:p>
        </p:txBody>
      </p:sp>
      <p:sp>
        <p:nvSpPr>
          <p:cNvPr id="28" name="PoljeZBesedilom 27">
            <a:extLst>
              <a:ext uri="{FF2B5EF4-FFF2-40B4-BE49-F238E27FC236}">
                <a16:creationId xmlns:a16="http://schemas.microsoft.com/office/drawing/2014/main" id="{A23DE4C1-FA42-808A-AB00-BB48543CEBAA}"/>
              </a:ext>
            </a:extLst>
          </p:cNvPr>
          <p:cNvSpPr txBox="1"/>
          <p:nvPr/>
        </p:nvSpPr>
        <p:spPr>
          <a:xfrm>
            <a:off x="5764752" y="3248745"/>
            <a:ext cx="5559475" cy="307777"/>
          </a:xfrm>
          <a:prstGeom prst="rect">
            <a:avLst/>
          </a:prstGeom>
          <a:noFill/>
        </p:spPr>
        <p:txBody>
          <a:bodyPr wrap="square" rtlCol="0">
            <a:spAutoFit/>
          </a:bodyPr>
          <a:lstStyle/>
          <a:p>
            <a:pPr algn="ctr"/>
            <a:r>
              <a:rPr lang="sl-SI" sz="1400" dirty="0"/>
              <a:t>Upravičeni stroški za </a:t>
            </a:r>
            <a:r>
              <a:rPr lang="sl-SI" sz="1400" dirty="0" err="1"/>
              <a:t>poslovodečega</a:t>
            </a:r>
            <a:r>
              <a:rPr lang="sl-SI" sz="1400" dirty="0"/>
              <a:t> partnerja v konzorciju</a:t>
            </a:r>
          </a:p>
        </p:txBody>
      </p:sp>
      <p:sp>
        <p:nvSpPr>
          <p:cNvPr id="31" name="Desni zaviti oklepaj 30">
            <a:extLst>
              <a:ext uri="{FF2B5EF4-FFF2-40B4-BE49-F238E27FC236}">
                <a16:creationId xmlns:a16="http://schemas.microsoft.com/office/drawing/2014/main" id="{A76810D9-5C43-9ACE-B901-F1227902BD49}"/>
              </a:ext>
            </a:extLst>
          </p:cNvPr>
          <p:cNvSpPr/>
          <p:nvPr/>
        </p:nvSpPr>
        <p:spPr>
          <a:xfrm>
            <a:off x="5478449" y="4828089"/>
            <a:ext cx="456133" cy="1191308"/>
          </a:xfrm>
          <a:prstGeom prst="rightBrace">
            <a:avLst>
              <a:gd name="adj1" fmla="val 50229"/>
              <a:gd name="adj2" fmla="val 50562"/>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dirty="0"/>
          </a:p>
        </p:txBody>
      </p:sp>
      <p:sp>
        <p:nvSpPr>
          <p:cNvPr id="32" name="PoljeZBesedilom 31">
            <a:extLst>
              <a:ext uri="{FF2B5EF4-FFF2-40B4-BE49-F238E27FC236}">
                <a16:creationId xmlns:a16="http://schemas.microsoft.com/office/drawing/2014/main" id="{094BD140-4458-6164-6DF9-CFE23054C562}"/>
              </a:ext>
            </a:extLst>
          </p:cNvPr>
          <p:cNvSpPr txBox="1"/>
          <p:nvPr/>
        </p:nvSpPr>
        <p:spPr>
          <a:xfrm>
            <a:off x="5009728" y="5248512"/>
            <a:ext cx="5559475" cy="307777"/>
          </a:xfrm>
          <a:prstGeom prst="rect">
            <a:avLst/>
          </a:prstGeom>
          <a:noFill/>
        </p:spPr>
        <p:txBody>
          <a:bodyPr wrap="square" rtlCol="0">
            <a:spAutoFit/>
          </a:bodyPr>
          <a:lstStyle/>
          <a:p>
            <a:pPr algn="ctr"/>
            <a:r>
              <a:rPr lang="sl-SI" sz="1400" dirty="0"/>
              <a:t>Upravičeni stroški za VSE partnerje v konzorciju</a:t>
            </a:r>
          </a:p>
        </p:txBody>
      </p:sp>
      <p:grpSp>
        <p:nvGrpSpPr>
          <p:cNvPr id="3" name="Skupina 2">
            <a:extLst>
              <a:ext uri="{FF2B5EF4-FFF2-40B4-BE49-F238E27FC236}">
                <a16:creationId xmlns:a16="http://schemas.microsoft.com/office/drawing/2014/main" id="{FE395DB6-ADD7-D132-F2AC-A30BACA8AB3A}"/>
              </a:ext>
            </a:extLst>
          </p:cNvPr>
          <p:cNvGrpSpPr/>
          <p:nvPr/>
        </p:nvGrpSpPr>
        <p:grpSpPr>
          <a:xfrm>
            <a:off x="9598960" y="1192099"/>
            <a:ext cx="767146" cy="767146"/>
            <a:chOff x="0" y="0"/>
            <a:chExt cx="767146" cy="767146"/>
          </a:xfrm>
        </p:grpSpPr>
        <p:sp>
          <p:nvSpPr>
            <p:cNvPr id="4" name="Elipsa 3">
              <a:extLst>
                <a:ext uri="{FF2B5EF4-FFF2-40B4-BE49-F238E27FC236}">
                  <a16:creationId xmlns:a16="http://schemas.microsoft.com/office/drawing/2014/main" id="{EF218B04-AC8D-C9D1-E878-C8A99C4749DF}"/>
                </a:ext>
              </a:extLst>
            </p:cNvPr>
            <p:cNvSpPr/>
            <p:nvPr/>
          </p:nvSpPr>
          <p:spPr>
            <a:xfrm>
              <a:off x="0" y="0"/>
              <a:ext cx="767146" cy="767146"/>
            </a:xfrm>
            <a:prstGeom prst="ellipse">
              <a:avLst/>
            </a:prstGeom>
            <a:solidFill>
              <a:schemeClr val="accent6">
                <a:lumMod val="60000"/>
                <a:lumOff val="40000"/>
                <a:alpha val="50000"/>
              </a:schemeClr>
            </a:solidFill>
          </p:spPr>
          <p:style>
            <a:lnRef idx="3">
              <a:schemeClr val="lt1">
                <a:hueOff val="0"/>
                <a:satOff val="0"/>
                <a:lumOff val="0"/>
                <a:alphaOff val="0"/>
              </a:schemeClr>
            </a:lnRef>
            <a:fillRef idx="1">
              <a:scrgbClr r="0" g="0" b="0"/>
            </a:fillRef>
            <a:effectRef idx="0">
              <a:schemeClr val="accent3">
                <a:alpha val="50000"/>
                <a:hueOff val="0"/>
                <a:satOff val="0"/>
                <a:lumOff val="0"/>
                <a:alphaOff val="0"/>
              </a:schemeClr>
            </a:effectRef>
            <a:fontRef idx="minor">
              <a:schemeClr val="tx1"/>
            </a:fontRef>
          </p:style>
          <p:txBody>
            <a:bodyPr/>
            <a:lstStyle/>
            <a:p>
              <a:endParaRPr lang="sl-SI"/>
            </a:p>
          </p:txBody>
        </p:sp>
        <p:sp>
          <p:nvSpPr>
            <p:cNvPr id="8" name="Elipsa 4">
              <a:extLst>
                <a:ext uri="{FF2B5EF4-FFF2-40B4-BE49-F238E27FC236}">
                  <a16:creationId xmlns:a16="http://schemas.microsoft.com/office/drawing/2014/main" id="{FEC2B65F-D596-B6DA-5E6F-40C7454FB237}"/>
                </a:ext>
              </a:extLst>
            </p:cNvPr>
            <p:cNvSpPr txBox="1"/>
            <p:nvPr/>
          </p:nvSpPr>
          <p:spPr>
            <a:xfrm>
              <a:off x="112346" y="112346"/>
              <a:ext cx="542454" cy="542454"/>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sl-SI" sz="1900" b="0" i="1" kern="1200" dirty="0">
                  <a:effectLst/>
                </a:rPr>
                <a:t>Sklop B</a:t>
              </a:r>
            </a:p>
          </p:txBody>
        </p:sp>
      </p:grpSp>
    </p:spTree>
    <p:extLst>
      <p:ext uri="{BB962C8B-B14F-4D97-AF65-F5344CB8AC3E}">
        <p14:creationId xmlns:p14="http://schemas.microsoft.com/office/powerpoint/2010/main" val="3781913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805778"/>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Finančni načrt</a:t>
            </a:r>
            <a:endParaRPr lang="sl-SI" sz="2400" b="1" dirty="0">
              <a:solidFill>
                <a:srgbClr val="034EA2"/>
              </a:solidFill>
              <a:cs typeface="Arial" panose="020B0604020202020204" pitchFamily="34" charset="0"/>
            </a:endParaRPr>
          </a:p>
        </p:txBody>
      </p:sp>
      <p:pic>
        <p:nvPicPr>
          <p:cNvPr id="4" name="Slika 3">
            <a:extLst>
              <a:ext uri="{FF2B5EF4-FFF2-40B4-BE49-F238E27FC236}">
                <a16:creationId xmlns:a16="http://schemas.microsoft.com/office/drawing/2014/main" id="{961F58B5-3A92-83D6-E300-FC0242EA53E4}"/>
              </a:ext>
            </a:extLst>
          </p:cNvPr>
          <p:cNvPicPr>
            <a:picLocks noChangeAspect="1"/>
          </p:cNvPicPr>
          <p:nvPr/>
        </p:nvPicPr>
        <p:blipFill rotWithShape="1">
          <a:blip r:embed="rId5"/>
          <a:srcRect t="29267"/>
          <a:stretch/>
        </p:blipFill>
        <p:spPr>
          <a:xfrm>
            <a:off x="607676" y="1402800"/>
            <a:ext cx="10976649" cy="4890975"/>
          </a:xfrm>
          <a:prstGeom prst="rect">
            <a:avLst/>
          </a:prstGeom>
        </p:spPr>
      </p:pic>
      <p:sp>
        <p:nvSpPr>
          <p:cNvPr id="10" name="Pravokotnik 9">
            <a:extLst>
              <a:ext uri="{FF2B5EF4-FFF2-40B4-BE49-F238E27FC236}">
                <a16:creationId xmlns:a16="http://schemas.microsoft.com/office/drawing/2014/main" id="{C27DA819-8CF7-8CA7-C286-7811194709D8}"/>
              </a:ext>
            </a:extLst>
          </p:cNvPr>
          <p:cNvSpPr/>
          <p:nvPr/>
        </p:nvSpPr>
        <p:spPr>
          <a:xfrm>
            <a:off x="6372520" y="1800520"/>
            <a:ext cx="782424" cy="2408904"/>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1" name="Pravokotnik 10">
            <a:extLst>
              <a:ext uri="{FF2B5EF4-FFF2-40B4-BE49-F238E27FC236}">
                <a16:creationId xmlns:a16="http://schemas.microsoft.com/office/drawing/2014/main" id="{F40386FA-BBF2-FB31-CE9D-D8042D78815B}"/>
              </a:ext>
            </a:extLst>
          </p:cNvPr>
          <p:cNvSpPr/>
          <p:nvPr/>
        </p:nvSpPr>
        <p:spPr>
          <a:xfrm>
            <a:off x="10276788" y="1818245"/>
            <a:ext cx="782424" cy="2408904"/>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3" name="Raven puščični povezovalnik 12">
            <a:extLst>
              <a:ext uri="{FF2B5EF4-FFF2-40B4-BE49-F238E27FC236}">
                <a16:creationId xmlns:a16="http://schemas.microsoft.com/office/drawing/2014/main" id="{CF305D32-6FA7-0ED6-4908-F27220962230}"/>
              </a:ext>
            </a:extLst>
          </p:cNvPr>
          <p:cNvCxnSpPr/>
          <p:nvPr/>
        </p:nvCxnSpPr>
        <p:spPr>
          <a:xfrm>
            <a:off x="6560304" y="1061221"/>
            <a:ext cx="187033" cy="69813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aven puščični povezovalnik 13">
            <a:extLst>
              <a:ext uri="{FF2B5EF4-FFF2-40B4-BE49-F238E27FC236}">
                <a16:creationId xmlns:a16="http://schemas.microsoft.com/office/drawing/2014/main" id="{EEF888EF-726B-55C1-F2B9-1CF962291BE0}"/>
              </a:ext>
            </a:extLst>
          </p:cNvPr>
          <p:cNvCxnSpPr>
            <a:cxnSpLocks/>
          </p:cNvCxnSpPr>
          <p:nvPr/>
        </p:nvCxnSpPr>
        <p:spPr>
          <a:xfrm flipH="1">
            <a:off x="6889634" y="1132523"/>
            <a:ext cx="297696" cy="6194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Raven puščični povezovalnik 16">
            <a:extLst>
              <a:ext uri="{FF2B5EF4-FFF2-40B4-BE49-F238E27FC236}">
                <a16:creationId xmlns:a16="http://schemas.microsoft.com/office/drawing/2014/main" id="{1BD3276A-891B-A2AC-21B9-270635126E70}"/>
              </a:ext>
            </a:extLst>
          </p:cNvPr>
          <p:cNvCxnSpPr/>
          <p:nvPr/>
        </p:nvCxnSpPr>
        <p:spPr>
          <a:xfrm>
            <a:off x="10432186" y="1082050"/>
            <a:ext cx="187033" cy="69813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Raven puščični povezovalnik 17">
            <a:extLst>
              <a:ext uri="{FF2B5EF4-FFF2-40B4-BE49-F238E27FC236}">
                <a16:creationId xmlns:a16="http://schemas.microsoft.com/office/drawing/2014/main" id="{DAA4F89A-3CF5-228B-2F42-C997A0CA2BDD}"/>
              </a:ext>
            </a:extLst>
          </p:cNvPr>
          <p:cNvCxnSpPr>
            <a:cxnSpLocks/>
          </p:cNvCxnSpPr>
          <p:nvPr/>
        </p:nvCxnSpPr>
        <p:spPr>
          <a:xfrm flipH="1">
            <a:off x="10761516" y="1153352"/>
            <a:ext cx="297696" cy="6194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PoljeZBesedilom 19">
            <a:extLst>
              <a:ext uri="{FF2B5EF4-FFF2-40B4-BE49-F238E27FC236}">
                <a16:creationId xmlns:a16="http://schemas.microsoft.com/office/drawing/2014/main" id="{D4A5D08A-86E9-71CD-B89B-0D251E9C76B1}"/>
              </a:ext>
            </a:extLst>
          </p:cNvPr>
          <p:cNvSpPr txBox="1"/>
          <p:nvPr/>
        </p:nvSpPr>
        <p:spPr>
          <a:xfrm>
            <a:off x="7154944" y="4547072"/>
            <a:ext cx="3904268" cy="338554"/>
          </a:xfrm>
          <a:prstGeom prst="rect">
            <a:avLst/>
          </a:prstGeom>
          <a:noFill/>
        </p:spPr>
        <p:txBody>
          <a:bodyPr wrap="square" rtlCol="0">
            <a:spAutoFit/>
          </a:bodyPr>
          <a:lstStyle/>
          <a:p>
            <a:pPr algn="ctr"/>
            <a:r>
              <a:rPr lang="sl-SI" sz="1600" b="1" dirty="0">
                <a:solidFill>
                  <a:srgbClr val="FF0000"/>
                </a:solidFill>
                <a:cs typeface="Arial" panose="020B0604020202020204" pitchFamily="34" charset="0"/>
              </a:rPr>
              <a:t>Zneska morata biti enaka</a:t>
            </a:r>
            <a:endParaRPr lang="sl-SI" sz="1200" b="1" dirty="0">
              <a:solidFill>
                <a:srgbClr val="FF0000"/>
              </a:solidFill>
              <a:cs typeface="Arial" panose="020B0604020202020204" pitchFamily="34" charset="0"/>
            </a:endParaRPr>
          </a:p>
        </p:txBody>
      </p:sp>
    </p:spTree>
    <p:extLst>
      <p:ext uri="{BB962C8B-B14F-4D97-AF65-F5344CB8AC3E}">
        <p14:creationId xmlns:p14="http://schemas.microsoft.com/office/powerpoint/2010/main" val="3901402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805778"/>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Finančni načrt</a:t>
            </a:r>
            <a:endParaRPr lang="sl-SI" sz="2400" b="1" dirty="0">
              <a:solidFill>
                <a:srgbClr val="034EA2"/>
              </a:solidFill>
              <a:cs typeface="Arial" panose="020B0604020202020204" pitchFamily="34" charset="0"/>
            </a:endParaRPr>
          </a:p>
        </p:txBody>
      </p:sp>
      <p:pic>
        <p:nvPicPr>
          <p:cNvPr id="4" name="Slika 3">
            <a:extLst>
              <a:ext uri="{FF2B5EF4-FFF2-40B4-BE49-F238E27FC236}">
                <a16:creationId xmlns:a16="http://schemas.microsoft.com/office/drawing/2014/main" id="{961F58B5-3A92-83D6-E300-FC0242EA53E4}"/>
              </a:ext>
            </a:extLst>
          </p:cNvPr>
          <p:cNvPicPr>
            <a:picLocks noChangeAspect="1"/>
          </p:cNvPicPr>
          <p:nvPr/>
        </p:nvPicPr>
        <p:blipFill rotWithShape="1">
          <a:blip r:embed="rId5"/>
          <a:srcRect t="29267"/>
          <a:stretch/>
        </p:blipFill>
        <p:spPr>
          <a:xfrm>
            <a:off x="607676" y="1402800"/>
            <a:ext cx="10976649" cy="4890975"/>
          </a:xfrm>
          <a:prstGeom prst="rect">
            <a:avLst/>
          </a:prstGeom>
        </p:spPr>
      </p:pic>
      <p:sp>
        <p:nvSpPr>
          <p:cNvPr id="10" name="Pravokotnik 9">
            <a:extLst>
              <a:ext uri="{FF2B5EF4-FFF2-40B4-BE49-F238E27FC236}">
                <a16:creationId xmlns:a16="http://schemas.microsoft.com/office/drawing/2014/main" id="{C27DA819-8CF7-8CA7-C286-7811194709D8}"/>
              </a:ext>
            </a:extLst>
          </p:cNvPr>
          <p:cNvSpPr/>
          <p:nvPr/>
        </p:nvSpPr>
        <p:spPr>
          <a:xfrm>
            <a:off x="6356125" y="5960132"/>
            <a:ext cx="782424" cy="184179"/>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1" name="Pravokotnik 10">
            <a:extLst>
              <a:ext uri="{FF2B5EF4-FFF2-40B4-BE49-F238E27FC236}">
                <a16:creationId xmlns:a16="http://schemas.microsoft.com/office/drawing/2014/main" id="{F40386FA-BBF2-FB31-CE9D-D8042D78815B}"/>
              </a:ext>
            </a:extLst>
          </p:cNvPr>
          <p:cNvSpPr/>
          <p:nvPr/>
        </p:nvSpPr>
        <p:spPr>
          <a:xfrm>
            <a:off x="10276788" y="4071911"/>
            <a:ext cx="782424" cy="155238"/>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3" name="Raven puščični povezovalnik 12">
            <a:extLst>
              <a:ext uri="{FF2B5EF4-FFF2-40B4-BE49-F238E27FC236}">
                <a16:creationId xmlns:a16="http://schemas.microsoft.com/office/drawing/2014/main" id="{CF305D32-6FA7-0ED6-4908-F27220962230}"/>
              </a:ext>
            </a:extLst>
          </p:cNvPr>
          <p:cNvCxnSpPr/>
          <p:nvPr/>
        </p:nvCxnSpPr>
        <p:spPr>
          <a:xfrm>
            <a:off x="6527918" y="5208411"/>
            <a:ext cx="187033" cy="69813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aven puščični povezovalnik 13">
            <a:extLst>
              <a:ext uri="{FF2B5EF4-FFF2-40B4-BE49-F238E27FC236}">
                <a16:creationId xmlns:a16="http://schemas.microsoft.com/office/drawing/2014/main" id="{EEF888EF-726B-55C1-F2B9-1CF962291BE0}"/>
              </a:ext>
            </a:extLst>
          </p:cNvPr>
          <p:cNvCxnSpPr>
            <a:cxnSpLocks/>
          </p:cNvCxnSpPr>
          <p:nvPr/>
        </p:nvCxnSpPr>
        <p:spPr>
          <a:xfrm flipH="1">
            <a:off x="6857248" y="5279713"/>
            <a:ext cx="297696" cy="6194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Raven puščični povezovalnik 16">
            <a:extLst>
              <a:ext uri="{FF2B5EF4-FFF2-40B4-BE49-F238E27FC236}">
                <a16:creationId xmlns:a16="http://schemas.microsoft.com/office/drawing/2014/main" id="{1BD3276A-891B-A2AC-21B9-270635126E70}"/>
              </a:ext>
            </a:extLst>
          </p:cNvPr>
          <p:cNvCxnSpPr/>
          <p:nvPr/>
        </p:nvCxnSpPr>
        <p:spPr>
          <a:xfrm>
            <a:off x="10416406" y="3278821"/>
            <a:ext cx="187033" cy="69813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Raven puščični povezovalnik 17">
            <a:extLst>
              <a:ext uri="{FF2B5EF4-FFF2-40B4-BE49-F238E27FC236}">
                <a16:creationId xmlns:a16="http://schemas.microsoft.com/office/drawing/2014/main" id="{DAA4F89A-3CF5-228B-2F42-C997A0CA2BDD}"/>
              </a:ext>
            </a:extLst>
          </p:cNvPr>
          <p:cNvCxnSpPr>
            <a:cxnSpLocks/>
          </p:cNvCxnSpPr>
          <p:nvPr/>
        </p:nvCxnSpPr>
        <p:spPr>
          <a:xfrm flipH="1">
            <a:off x="10745736" y="3350123"/>
            <a:ext cx="297696" cy="6194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PoljeZBesedilom 19">
            <a:extLst>
              <a:ext uri="{FF2B5EF4-FFF2-40B4-BE49-F238E27FC236}">
                <a16:creationId xmlns:a16="http://schemas.microsoft.com/office/drawing/2014/main" id="{D4A5D08A-86E9-71CD-B89B-0D251E9C76B1}"/>
              </a:ext>
            </a:extLst>
          </p:cNvPr>
          <p:cNvSpPr txBox="1"/>
          <p:nvPr/>
        </p:nvSpPr>
        <p:spPr>
          <a:xfrm>
            <a:off x="7154944" y="4547072"/>
            <a:ext cx="3904268" cy="338554"/>
          </a:xfrm>
          <a:prstGeom prst="rect">
            <a:avLst/>
          </a:prstGeom>
          <a:noFill/>
        </p:spPr>
        <p:txBody>
          <a:bodyPr wrap="square" rtlCol="0">
            <a:spAutoFit/>
          </a:bodyPr>
          <a:lstStyle/>
          <a:p>
            <a:pPr algn="ctr"/>
            <a:r>
              <a:rPr lang="sl-SI" sz="1600" b="1" u="sng" dirty="0">
                <a:solidFill>
                  <a:srgbClr val="FF0000"/>
                </a:solidFill>
                <a:cs typeface="Arial" panose="020B0604020202020204" pitchFamily="34" charset="0"/>
              </a:rPr>
              <a:t>Zneska morata biti enaka</a:t>
            </a:r>
            <a:endParaRPr lang="sl-SI" sz="1200" b="1" u="sng" dirty="0">
              <a:solidFill>
                <a:srgbClr val="FF0000"/>
              </a:solidFill>
              <a:cs typeface="Arial" panose="020B0604020202020204" pitchFamily="34" charset="0"/>
            </a:endParaRPr>
          </a:p>
        </p:txBody>
      </p:sp>
    </p:spTree>
    <p:extLst>
      <p:ext uri="{BB962C8B-B14F-4D97-AF65-F5344CB8AC3E}">
        <p14:creationId xmlns:p14="http://schemas.microsoft.com/office/powerpoint/2010/main" val="1415106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1114118"/>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KAZALNIKI</a:t>
            </a:r>
            <a:endParaRPr lang="sl-SI" sz="2400" b="1" dirty="0">
              <a:solidFill>
                <a:srgbClr val="034EA2"/>
              </a:solidFill>
              <a:cs typeface="Arial" panose="020B0604020202020204" pitchFamily="34" charset="0"/>
            </a:endParaRPr>
          </a:p>
        </p:txBody>
      </p:sp>
      <p:graphicFrame>
        <p:nvGraphicFramePr>
          <p:cNvPr id="3" name="Tabela 2">
            <a:extLst>
              <a:ext uri="{FF2B5EF4-FFF2-40B4-BE49-F238E27FC236}">
                <a16:creationId xmlns:a16="http://schemas.microsoft.com/office/drawing/2014/main" id="{CD762354-DB6F-58B1-2B1E-CCBC2EB8D363}"/>
              </a:ext>
            </a:extLst>
          </p:cNvPr>
          <p:cNvGraphicFramePr>
            <a:graphicFrameLocks noGrp="1"/>
          </p:cNvGraphicFramePr>
          <p:nvPr>
            <p:extLst>
              <p:ext uri="{D42A27DB-BD31-4B8C-83A1-F6EECF244321}">
                <p14:modId xmlns:p14="http://schemas.microsoft.com/office/powerpoint/2010/main" val="974322315"/>
              </p:ext>
            </p:extLst>
          </p:nvPr>
        </p:nvGraphicFramePr>
        <p:xfrm>
          <a:off x="838200" y="2110297"/>
          <a:ext cx="10515600" cy="2637407"/>
        </p:xfrm>
        <a:graphic>
          <a:graphicData uri="http://schemas.openxmlformats.org/drawingml/2006/table">
            <a:tbl>
              <a:tblPr firstRow="1" firstCol="1" bandRow="1">
                <a:tableStyleId>{5C22544A-7EE6-4342-B048-85BDC9FD1C3A}</a:tableStyleId>
              </a:tblPr>
              <a:tblGrid>
                <a:gridCol w="1972727">
                  <a:extLst>
                    <a:ext uri="{9D8B030D-6E8A-4147-A177-3AD203B41FA5}">
                      <a16:colId xmlns:a16="http://schemas.microsoft.com/office/drawing/2014/main" val="1305726697"/>
                    </a:ext>
                  </a:extLst>
                </a:gridCol>
                <a:gridCol w="870692">
                  <a:extLst>
                    <a:ext uri="{9D8B030D-6E8A-4147-A177-3AD203B41FA5}">
                      <a16:colId xmlns:a16="http://schemas.microsoft.com/office/drawing/2014/main" val="2723045920"/>
                    </a:ext>
                  </a:extLst>
                </a:gridCol>
                <a:gridCol w="748945">
                  <a:extLst>
                    <a:ext uri="{9D8B030D-6E8A-4147-A177-3AD203B41FA5}">
                      <a16:colId xmlns:a16="http://schemas.microsoft.com/office/drawing/2014/main" val="658076178"/>
                    </a:ext>
                  </a:extLst>
                </a:gridCol>
                <a:gridCol w="799804">
                  <a:extLst>
                    <a:ext uri="{9D8B030D-6E8A-4147-A177-3AD203B41FA5}">
                      <a16:colId xmlns:a16="http://schemas.microsoft.com/office/drawing/2014/main" val="788533710"/>
                    </a:ext>
                  </a:extLst>
                </a:gridCol>
                <a:gridCol w="1929384">
                  <a:extLst>
                    <a:ext uri="{9D8B030D-6E8A-4147-A177-3AD203B41FA5}">
                      <a16:colId xmlns:a16="http://schemas.microsoft.com/office/drawing/2014/main" val="3192606319"/>
                    </a:ext>
                  </a:extLst>
                </a:gridCol>
                <a:gridCol w="910124">
                  <a:extLst>
                    <a:ext uri="{9D8B030D-6E8A-4147-A177-3AD203B41FA5}">
                      <a16:colId xmlns:a16="http://schemas.microsoft.com/office/drawing/2014/main" val="2573623699"/>
                    </a:ext>
                  </a:extLst>
                </a:gridCol>
                <a:gridCol w="1046692">
                  <a:extLst>
                    <a:ext uri="{9D8B030D-6E8A-4147-A177-3AD203B41FA5}">
                      <a16:colId xmlns:a16="http://schemas.microsoft.com/office/drawing/2014/main" val="1124300120"/>
                    </a:ext>
                  </a:extLst>
                </a:gridCol>
                <a:gridCol w="2237232">
                  <a:extLst>
                    <a:ext uri="{9D8B030D-6E8A-4147-A177-3AD203B41FA5}">
                      <a16:colId xmlns:a16="http://schemas.microsoft.com/office/drawing/2014/main" val="3593338944"/>
                    </a:ext>
                  </a:extLst>
                </a:gridCol>
              </a:tblGrid>
              <a:tr h="489866">
                <a:tc rowSpan="2">
                  <a:txBody>
                    <a:bodyPr/>
                    <a:lstStyle/>
                    <a:p>
                      <a:pPr algn="ctr">
                        <a:lnSpc>
                          <a:spcPct val="115000"/>
                        </a:lnSpc>
                        <a:spcAft>
                          <a:spcPts val="800"/>
                        </a:spcAft>
                      </a:pPr>
                      <a:r>
                        <a:rPr lang="sl-SI" sz="1050" dirty="0">
                          <a:effectLst/>
                        </a:rPr>
                        <a:t>Ime kazalnika</a:t>
                      </a:r>
                      <a:endParaRPr lang="sl-SI" sz="1200" dirty="0">
                        <a:effectLst/>
                        <a:latin typeface="Arial" panose="020B0604020202020204" pitchFamily="34" charset="0"/>
                        <a:ea typeface="+mn-ea"/>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lnSpc>
                          <a:spcPct val="115000"/>
                        </a:lnSpc>
                        <a:spcAft>
                          <a:spcPts val="800"/>
                        </a:spcAft>
                      </a:pPr>
                      <a:r>
                        <a:rPr lang="sl-SI" sz="1050" dirty="0">
                          <a:effectLst/>
                        </a:rPr>
                        <a:t>Merska enota</a:t>
                      </a:r>
                      <a:endParaRPr lang="sl-SI" sz="1200" dirty="0">
                        <a:effectLst/>
                        <a:latin typeface="Arial" panose="020B0604020202020204" pitchFamily="34" charset="0"/>
                        <a:ea typeface="+mn-ea"/>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lnSpc>
                          <a:spcPct val="115000"/>
                        </a:lnSpc>
                        <a:spcAft>
                          <a:spcPts val="800"/>
                        </a:spcAft>
                      </a:pPr>
                      <a:r>
                        <a:rPr lang="sl-SI" sz="1050" dirty="0">
                          <a:effectLst/>
                        </a:rPr>
                        <a:t>Izhodiščna vrednost</a:t>
                      </a:r>
                      <a:endParaRPr lang="sl-SI" sz="1200" dirty="0">
                        <a:effectLst/>
                        <a:latin typeface="Arial" panose="020B0604020202020204" pitchFamily="34" charset="0"/>
                        <a:ea typeface="+mn-ea"/>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lnSpc>
                          <a:spcPct val="115000"/>
                        </a:lnSpc>
                        <a:spcAft>
                          <a:spcPts val="800"/>
                        </a:spcAft>
                      </a:pPr>
                      <a:r>
                        <a:rPr lang="sl-SI" sz="1050" dirty="0">
                          <a:effectLst/>
                        </a:rPr>
                        <a:t>Ciljna vrednost</a:t>
                      </a:r>
                      <a:endParaRPr lang="sl-SI" sz="1200" dirty="0">
                        <a:effectLst/>
                        <a:latin typeface="Arial" panose="020B0604020202020204" pitchFamily="34" charset="0"/>
                        <a:ea typeface="+mn-ea"/>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lnSpc>
                          <a:spcPct val="115000"/>
                        </a:lnSpc>
                        <a:spcAft>
                          <a:spcPts val="800"/>
                        </a:spcAft>
                      </a:pPr>
                      <a:r>
                        <a:rPr lang="sl-SI" sz="1050" dirty="0">
                          <a:effectLst/>
                        </a:rPr>
                        <a:t>Opis kazalnika</a:t>
                      </a:r>
                      <a:endParaRPr lang="sl-SI" sz="1200" dirty="0">
                        <a:effectLst/>
                        <a:latin typeface="Arial" panose="020B0604020202020204" pitchFamily="34" charset="0"/>
                        <a:ea typeface="+mn-ea"/>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15000"/>
                        </a:lnSpc>
                        <a:spcAft>
                          <a:spcPts val="800"/>
                        </a:spcAft>
                      </a:pPr>
                      <a:r>
                        <a:rPr lang="sl-SI" sz="1050" dirty="0">
                          <a:effectLst/>
                        </a:rPr>
                        <a:t>Časovni okvir za dokončanje</a:t>
                      </a:r>
                      <a:endParaRPr lang="sl-SI" sz="12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sl-SI"/>
                    </a:p>
                  </a:txBody>
                  <a:tcPr/>
                </a:tc>
                <a:tc rowSpan="2">
                  <a:txBody>
                    <a:bodyPr/>
                    <a:lstStyle/>
                    <a:p>
                      <a:pPr algn="ctr">
                        <a:lnSpc>
                          <a:spcPct val="115000"/>
                        </a:lnSpc>
                        <a:spcAft>
                          <a:spcPts val="800"/>
                        </a:spcAft>
                      </a:pPr>
                      <a:r>
                        <a:rPr lang="sl-SI" sz="1050" dirty="0">
                          <a:effectLst/>
                        </a:rPr>
                        <a:t>Dokazilo</a:t>
                      </a:r>
                      <a:endParaRPr lang="sl-SI" sz="12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4143817"/>
                  </a:ext>
                </a:extLst>
              </a:tr>
              <a:tr h="182136">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tc>
                  <a:txBody>
                    <a:bodyPr/>
                    <a:lstStyle/>
                    <a:p>
                      <a:pPr algn="ctr">
                        <a:lnSpc>
                          <a:spcPct val="115000"/>
                        </a:lnSpc>
                        <a:spcAft>
                          <a:spcPts val="800"/>
                        </a:spcAft>
                      </a:pPr>
                      <a:r>
                        <a:rPr lang="sl-SI" sz="1000">
                          <a:effectLst/>
                        </a:rPr>
                        <a:t>Četrtletje</a:t>
                      </a:r>
                      <a:endParaRPr lang="sl-SI" sz="110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800"/>
                        </a:spcAft>
                      </a:pPr>
                      <a:r>
                        <a:rPr lang="sl-SI" sz="1000" dirty="0">
                          <a:effectLst/>
                        </a:rPr>
                        <a:t>Leto</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sl-SI"/>
                    </a:p>
                  </a:txBody>
                  <a:tcPr/>
                </a:tc>
                <a:extLst>
                  <a:ext uri="{0D108BD9-81ED-4DB2-BD59-A6C34878D82A}">
                    <a16:rowId xmlns:a16="http://schemas.microsoft.com/office/drawing/2014/main" val="4121450777"/>
                  </a:ext>
                </a:extLst>
              </a:tr>
              <a:tr h="1965405">
                <a:tc>
                  <a:txBody>
                    <a:bodyPr/>
                    <a:lstStyle/>
                    <a:p>
                      <a:pPr algn="ctr">
                        <a:lnSpc>
                          <a:spcPct val="115000"/>
                        </a:lnSpc>
                        <a:spcAft>
                          <a:spcPts val="800"/>
                        </a:spcAft>
                      </a:pPr>
                      <a:r>
                        <a:rPr lang="sl-SI" sz="1050" dirty="0">
                          <a:effectLst/>
                        </a:rPr>
                        <a:t>Udeleženci, ki so vključeni v izobraževalne programe</a:t>
                      </a:r>
                      <a:endParaRPr lang="sl-SI" sz="12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800"/>
                        </a:spcAft>
                      </a:pPr>
                      <a:r>
                        <a:rPr lang="sl-SI" sz="1000" dirty="0">
                          <a:effectLst/>
                        </a:rPr>
                        <a:t>število</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800"/>
                        </a:spcAft>
                      </a:pPr>
                      <a:r>
                        <a:rPr lang="sl-SI" sz="1000" dirty="0">
                          <a:effectLst/>
                        </a:rPr>
                        <a:t>0</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800"/>
                        </a:spcAft>
                      </a:pPr>
                      <a:r>
                        <a:rPr lang="sl-SI" sz="1000" b="1" dirty="0">
                          <a:solidFill>
                            <a:srgbClr val="FF0000"/>
                          </a:solidFill>
                          <a:effectLst/>
                        </a:rPr>
                        <a:t>3.320</a:t>
                      </a:r>
                      <a:endParaRPr lang="sl-SI" sz="11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Aft>
                          <a:spcPts val="800"/>
                        </a:spcAft>
                      </a:pPr>
                      <a:r>
                        <a:rPr lang="sl-SI" sz="1000" dirty="0">
                          <a:effectLst/>
                        </a:rPr>
                        <a:t>Kazalnik meri število udeležencev, ki bodo uspešno opravili izobraževalne programe za odrasle na področju finančne pismenosti.</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800"/>
                        </a:spcAft>
                      </a:pPr>
                      <a:r>
                        <a:rPr lang="sl-SI" sz="1000" dirty="0">
                          <a:effectLst/>
                        </a:rPr>
                        <a:t>Q2</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800"/>
                        </a:spcAft>
                      </a:pPr>
                      <a:r>
                        <a:rPr lang="sl-SI" sz="1000" dirty="0">
                          <a:effectLst/>
                        </a:rPr>
                        <a:t>2026</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15000"/>
                        </a:lnSpc>
                        <a:spcAft>
                          <a:spcPts val="800"/>
                        </a:spcAft>
                      </a:pPr>
                      <a:r>
                        <a:rPr lang="sl-SI" sz="1000" dirty="0">
                          <a:effectLst/>
                        </a:rPr>
                        <a:t>Poročilo, ki ustrezno utemeljuje, kako je bil cilj (vključno z vsemi sestavnimi elementi) zadovoljivo izpolnjen, z ustreznimi povezavami do osnovnih dokazov.</a:t>
                      </a:r>
                      <a:endParaRPr lang="sl-SI" sz="1100" dirty="0">
                        <a:effectLst/>
                      </a:endParaRPr>
                    </a:p>
                    <a:p>
                      <a:pPr algn="l">
                        <a:lnSpc>
                          <a:spcPct val="115000"/>
                        </a:lnSpc>
                        <a:spcAft>
                          <a:spcPts val="800"/>
                        </a:spcAft>
                      </a:pPr>
                      <a:r>
                        <a:rPr lang="sl-SI" sz="1000" dirty="0">
                          <a:effectLst/>
                        </a:rPr>
                        <a:t>Ta dokument bo kot prilogo vključeval:</a:t>
                      </a:r>
                      <a:endParaRPr lang="sl-SI" sz="1100" dirty="0">
                        <a:effectLst/>
                      </a:endParaRPr>
                    </a:p>
                    <a:p>
                      <a:pPr algn="l">
                        <a:lnSpc>
                          <a:spcPct val="115000"/>
                        </a:lnSpc>
                        <a:spcAft>
                          <a:spcPts val="800"/>
                        </a:spcAft>
                      </a:pPr>
                      <a:r>
                        <a:rPr lang="sl-SI" sz="1000" dirty="0">
                          <a:effectLst/>
                        </a:rPr>
                        <a:t>a) seznam posameznih potrdil, ki dokazujejo, da so bili programi usposabljanja opravljeni.</a:t>
                      </a:r>
                      <a:endParaRPr lang="sl-SI" sz="1100" dirty="0">
                        <a:effectLst/>
                        <a:latin typeface="Arial" panose="020B0604020202020204" pitchFamily="34" charset="0"/>
                        <a:ea typeface="Calibri" panose="020F0502020204030204" pitchFamily="34" charset="0"/>
                        <a:cs typeface="Arial" panose="020B0604020202020204" pitchFamily="34" charset="0"/>
                      </a:endParaRPr>
                    </a:p>
                  </a:txBody>
                  <a:tcPr marL="66146" marR="66146" marT="0" marB="0" anchor="ctr">
                    <a:lnL w="6350" cap="flat" cmpd="sng" algn="ctr">
                      <a:solidFill>
                        <a:srgbClr val="034EA2"/>
                      </a:solidFill>
                      <a:prstDash val="solid"/>
                      <a:round/>
                      <a:headEnd type="none" w="med" len="med"/>
                      <a:tailEnd type="none" w="med" len="med"/>
                    </a:lnL>
                    <a:lnR w="6350" cap="flat" cmpd="sng" algn="ctr">
                      <a:solidFill>
                        <a:srgbClr val="034EA2"/>
                      </a:solidFill>
                      <a:prstDash val="solid"/>
                      <a:round/>
                      <a:headEnd type="none" w="med" len="med"/>
                      <a:tailEnd type="none" w="med" len="med"/>
                    </a:lnR>
                    <a:lnT w="6350" cap="flat" cmpd="sng" algn="ctr">
                      <a:solidFill>
                        <a:srgbClr val="034EA2"/>
                      </a:solidFill>
                      <a:prstDash val="solid"/>
                      <a:round/>
                      <a:headEnd type="none" w="med" len="med"/>
                      <a:tailEnd type="none" w="med" len="med"/>
                    </a:lnT>
                    <a:lnB w="6350" cap="flat" cmpd="sng" algn="ctr">
                      <a:solidFill>
                        <a:srgbClr val="034EA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2489436"/>
                  </a:ext>
                </a:extLst>
              </a:tr>
            </a:tbl>
          </a:graphicData>
        </a:graphic>
      </p:graphicFrame>
      <p:sp>
        <p:nvSpPr>
          <p:cNvPr id="8" name="PoljeZBesedilom 7">
            <a:extLst>
              <a:ext uri="{FF2B5EF4-FFF2-40B4-BE49-F238E27FC236}">
                <a16:creationId xmlns:a16="http://schemas.microsoft.com/office/drawing/2014/main" id="{2EA53BC6-6D63-4994-FB8E-7D8030F8B387}"/>
              </a:ext>
            </a:extLst>
          </p:cNvPr>
          <p:cNvSpPr txBox="1"/>
          <p:nvPr/>
        </p:nvSpPr>
        <p:spPr>
          <a:xfrm>
            <a:off x="1123721" y="4973850"/>
            <a:ext cx="9944557" cy="929357"/>
          </a:xfrm>
          <a:prstGeom prst="rect">
            <a:avLst/>
          </a:prstGeom>
          <a:noFill/>
        </p:spPr>
        <p:txBody>
          <a:bodyPr wrap="square" rtlCol="0">
            <a:spAutoFit/>
          </a:bodyPr>
          <a:lstStyle/>
          <a:p>
            <a:pPr marL="457200" algn="ctr">
              <a:lnSpc>
                <a:spcPct val="115000"/>
              </a:lnSpc>
              <a:spcAft>
                <a:spcPts val="800"/>
              </a:spcAft>
            </a:pPr>
            <a:r>
              <a:rPr lang="sl-SI" sz="1200" dirty="0">
                <a:effectLst/>
                <a:ea typeface="Calibri" panose="020F0502020204030204" pitchFamily="34" charset="0"/>
                <a:cs typeface="Arial" panose="020B0604020202020204" pitchFamily="34" charset="0"/>
              </a:rPr>
              <a:t>V skladu z Mehanizmom za okrevanje in odpornost je treba vključiti </a:t>
            </a:r>
            <a:r>
              <a:rPr lang="sl-SI" sz="1200" b="1" dirty="0">
                <a:effectLst/>
                <a:ea typeface="Calibri" panose="020F0502020204030204" pitchFamily="34" charset="0"/>
                <a:cs typeface="Arial" panose="020B0604020202020204" pitchFamily="34" charset="0"/>
              </a:rPr>
              <a:t>3.320 odraslih</a:t>
            </a:r>
            <a:r>
              <a:rPr lang="sl-SI" sz="1200" dirty="0">
                <a:effectLst/>
                <a:ea typeface="Calibri" panose="020F0502020204030204" pitchFamily="34" charset="0"/>
                <a:cs typeface="Arial" panose="020B0604020202020204" pitchFamily="34" charset="0"/>
              </a:rPr>
              <a:t>, ki bodo uspešno opravili </a:t>
            </a:r>
            <a:r>
              <a:rPr lang="sl-SI" sz="1200" dirty="0">
                <a:solidFill>
                  <a:srgbClr val="000000"/>
                </a:solidFill>
                <a:effectLst/>
                <a:ea typeface="Calibri" panose="020F0502020204030204" pitchFamily="34" charset="0"/>
                <a:cs typeface="Arial" panose="020B0604020202020204" pitchFamily="34" charset="0"/>
              </a:rPr>
              <a:t>izobraževalne programe za odrasle na področju finančne pismenosti</a:t>
            </a:r>
            <a:r>
              <a:rPr lang="sl-SI" sz="1200" dirty="0">
                <a:effectLst/>
                <a:ea typeface="Calibri" panose="020F0502020204030204" pitchFamily="34" charset="0"/>
                <a:cs typeface="Arial" panose="020B0604020202020204" pitchFamily="34" charset="0"/>
              </a:rPr>
              <a:t>. Za upoštevanje kazalnika se šteje ali enkratna vključitev v javnoveljavne programe (105 ur) ali enkratna vključitev v neformalne programe (40 ur). V okviru poročanja bodo prijavitelji pripravili končno poročilo do 15. 7. 2026, ki bo obsegalo tudi poročanje o realizaciji doseganja kazalnikov in povzetek rezultatov po zaključku projekta. </a:t>
            </a:r>
          </a:p>
        </p:txBody>
      </p:sp>
    </p:spTree>
    <p:extLst>
      <p:ext uri="{BB962C8B-B14F-4D97-AF65-F5344CB8AC3E}">
        <p14:creationId xmlns:p14="http://schemas.microsoft.com/office/powerpoint/2010/main" val="3924143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927472" y="1500660"/>
            <a:ext cx="10601292" cy="4753836"/>
          </a:xfrm>
          <a:ln>
            <a:noFill/>
          </a:ln>
        </p:spPr>
        <p:txBody>
          <a:bodyPr>
            <a:noAutofit/>
          </a:bodyPr>
          <a:lstStyle/>
          <a:p>
            <a:pPr>
              <a:lnSpc>
                <a:spcPct val="100000"/>
              </a:lnSpc>
              <a:spcBef>
                <a:spcPts val="600"/>
              </a:spcBef>
            </a:pPr>
            <a:r>
              <a:rPr lang="sl-SI" sz="1100" dirty="0"/>
              <a:t>Besedilo javnega razpisa </a:t>
            </a:r>
          </a:p>
          <a:p>
            <a:pPr>
              <a:lnSpc>
                <a:spcPct val="100000"/>
              </a:lnSpc>
              <a:spcBef>
                <a:spcPts val="600"/>
              </a:spcBef>
            </a:pPr>
            <a:r>
              <a:rPr lang="sl-SI" sz="1100" dirty="0">
                <a:effectLst/>
                <a:ea typeface="Calibri" panose="020F0502020204030204" pitchFamily="34" charset="0"/>
                <a:cs typeface="Arial" panose="020B0604020202020204" pitchFamily="34" charset="0"/>
              </a:rPr>
              <a:t>Navodila za prijavo na javni razpis</a:t>
            </a:r>
            <a:endParaRPr lang="sl-SI" sz="1100" dirty="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Prijavnica na javni razpis (SKLOP A)</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Prijavnica na javni razpis (SKLOP B)</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1: Finančni načrt </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2 Načrtovani programi</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3: Vzorec pogodbe o sofinanciranju</a:t>
            </a:r>
            <a:endParaRPr lang="sl-SI" sz="1100" dirty="0">
              <a:solidFill>
                <a:srgbClr val="000000"/>
              </a:solidFill>
              <a:ea typeface="Calibri" panose="020F0502020204030204" pitchFamily="34" charset="0"/>
              <a:cs typeface="Times New Roman" panose="02020603050405020304" pitchFamily="18" charset="0"/>
            </a:endParaRPr>
          </a:p>
          <a:p>
            <a:pPr>
              <a:lnSpc>
                <a:spcPct val="100000"/>
              </a:lnSpc>
              <a:spcBef>
                <a:spcPts val="600"/>
              </a:spcBef>
            </a:pPr>
            <a:r>
              <a:rPr lang="sl-SI" sz="1100" dirty="0">
                <a:effectLst/>
                <a:ea typeface="Calibri" panose="020F0502020204030204" pitchFamily="34" charset="0"/>
                <a:cs typeface="Arial" panose="020B0604020202020204" pitchFamily="34" charset="0"/>
              </a:rPr>
              <a:t>Priloga 4: Vzorec </a:t>
            </a:r>
            <a:r>
              <a:rPr lang="sl-SI" sz="1100" dirty="0" err="1">
                <a:effectLst/>
                <a:ea typeface="Calibri" panose="020F0502020204030204" pitchFamily="34" charset="0"/>
                <a:cs typeface="Arial" panose="020B0604020202020204" pitchFamily="34" charset="0"/>
              </a:rPr>
              <a:t>konzorcijske</a:t>
            </a:r>
            <a:r>
              <a:rPr lang="sl-SI" sz="1100" dirty="0">
                <a:effectLst/>
                <a:ea typeface="Calibri" panose="020F0502020204030204" pitchFamily="34" charset="0"/>
                <a:cs typeface="Arial" panose="020B0604020202020204" pitchFamily="34" charset="0"/>
              </a:rPr>
              <a:t> pogodbe</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effectLst/>
                <a:ea typeface="Calibri" panose="020F0502020204030204" pitchFamily="34" charset="0"/>
                <a:cs typeface="Arial" panose="020B0604020202020204" pitchFamily="34" charset="0"/>
              </a:rPr>
              <a:t>Priloga 5: Izjava strokovnega aktiva (NIPO)</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effectLst/>
                <a:ea typeface="Calibri" panose="020F0502020204030204" pitchFamily="34" charset="0"/>
                <a:cs typeface="Arial" panose="020B0604020202020204" pitchFamily="34" charset="0"/>
              </a:rPr>
              <a:t>Priloga 6: Obrazec Vloga za izplačilo (VZI) </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effectLst/>
                <a:ea typeface="Calibri" panose="020F0502020204030204" pitchFamily="34" charset="0"/>
                <a:cs typeface="Arial" panose="020B0604020202020204" pitchFamily="34" charset="0"/>
              </a:rPr>
              <a:t>Priloga 6a: Obrazec Vloga za predplačilo (VZIP)</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effectLst/>
                <a:ea typeface="Calibri" panose="020F0502020204030204" pitchFamily="34" charset="0"/>
                <a:cs typeface="Arial" panose="020B0604020202020204" pitchFamily="34" charset="0"/>
              </a:rPr>
              <a:t>Priloga 7: Obrazec obračun SE programi</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effectLst/>
                <a:ea typeface="Calibri" panose="020F0502020204030204" pitchFamily="34" charset="0"/>
                <a:cs typeface="Arial" panose="020B0604020202020204" pitchFamily="34" charset="0"/>
              </a:rPr>
              <a:t>Priloga 8: Lista prisotnosti udeležencev</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9: Varovanje osebnih podatkov</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10a: Ocenjevalni list – postopek izbora</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10b: Ocenjevalni list – postopek izbora</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11a: Ocenjevalni list – ocenjevanje projekta po merilih javnega razpisa</a:t>
            </a:r>
            <a:endParaRPr lang="sl-SI" sz="1100" dirty="0">
              <a:ea typeface="Calibri" panose="020F0502020204030204" pitchFamily="34" charset="0"/>
              <a:cs typeface="Times New Roman" panose="02020603050405020304" pitchFamily="18" charset="0"/>
            </a:endParaRPr>
          </a:p>
          <a:p>
            <a:pPr>
              <a:lnSpc>
                <a:spcPct val="100000"/>
              </a:lnSpc>
              <a:spcBef>
                <a:spcPts val="600"/>
              </a:spcBef>
            </a:pPr>
            <a:r>
              <a:rPr lang="sl-SI" sz="1100" dirty="0">
                <a:solidFill>
                  <a:srgbClr val="000000"/>
                </a:solidFill>
                <a:effectLst/>
                <a:ea typeface="Calibri" panose="020F0502020204030204" pitchFamily="34" charset="0"/>
                <a:cs typeface="Arial" panose="020B0604020202020204" pitchFamily="34" charset="0"/>
              </a:rPr>
              <a:t>Priloga 11b: Ocenjevalni list - ocenjevanje projekta po merilih javnega razpisa</a:t>
            </a:r>
            <a:endParaRPr lang="sl-SI" sz="1100" dirty="0">
              <a:solidFill>
                <a:srgbClr val="000000"/>
              </a:solidFill>
              <a:ea typeface="Calibri" panose="020F0502020204030204" pitchFamily="34" charset="0"/>
              <a:cs typeface="Times New Roman" panose="02020603050405020304" pitchFamily="18" charset="0"/>
            </a:endParaRPr>
          </a:p>
          <a:p>
            <a:pPr>
              <a:lnSpc>
                <a:spcPct val="100000"/>
              </a:lnSpc>
              <a:spcBef>
                <a:spcPts val="600"/>
              </a:spcBef>
            </a:pPr>
            <a:r>
              <a:rPr lang="sl-SI" sz="1100" dirty="0">
                <a:effectLst/>
                <a:ea typeface="Calibri" panose="020F0502020204030204" pitchFamily="34" charset="0"/>
                <a:cs typeface="Arial" panose="020B0604020202020204" pitchFamily="34" charset="0"/>
              </a:rPr>
              <a:t>Priloga 12</a:t>
            </a:r>
            <a:r>
              <a:rPr lang="sl-SI" sz="1100" b="1" dirty="0">
                <a:effectLst/>
                <a:ea typeface="Calibri" panose="020F0502020204030204" pitchFamily="34" charset="0"/>
                <a:cs typeface="Arial" panose="020B0604020202020204" pitchFamily="34" charset="0"/>
              </a:rPr>
              <a:t>:</a:t>
            </a:r>
            <a:r>
              <a:rPr lang="sl-SI" sz="1100" dirty="0">
                <a:effectLst/>
                <a:ea typeface="Calibri" panose="020F0502020204030204" pitchFamily="34" charset="0"/>
                <a:cs typeface="Arial" panose="020B0604020202020204" pitchFamily="34" charset="0"/>
              </a:rPr>
              <a:t> Obrazec za oddajo vloge</a:t>
            </a:r>
            <a:endParaRPr lang="sl-SI" sz="1100" dirty="0">
              <a:effectLst/>
              <a:ea typeface="Calibri" panose="020F0502020204030204" pitchFamily="34" charset="0"/>
              <a:cs typeface="Times New Roman" panose="02020603050405020304" pitchFamily="18" charset="0"/>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849213"/>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VSEBINA IN PRIPRAVA VLOGE</a:t>
            </a:r>
            <a:endParaRPr lang="sl-SI" sz="2400" b="1" dirty="0">
              <a:solidFill>
                <a:srgbClr val="034EA2"/>
              </a:solidFill>
              <a:cs typeface="Arial" panose="020B0604020202020204" pitchFamily="34" charset="0"/>
            </a:endParaRPr>
          </a:p>
        </p:txBody>
      </p:sp>
      <p:graphicFrame>
        <p:nvGraphicFramePr>
          <p:cNvPr id="20" name="Diagram 19">
            <a:extLst>
              <a:ext uri="{FF2B5EF4-FFF2-40B4-BE49-F238E27FC236}">
                <a16:creationId xmlns:a16="http://schemas.microsoft.com/office/drawing/2014/main" id="{394D9E4F-B38A-572A-C06E-CF2F222FD645}"/>
              </a:ext>
            </a:extLst>
          </p:cNvPr>
          <p:cNvGraphicFramePr/>
          <p:nvPr>
            <p:extLst>
              <p:ext uri="{D42A27DB-BD31-4B8C-83A1-F6EECF244321}">
                <p14:modId xmlns:p14="http://schemas.microsoft.com/office/powerpoint/2010/main" val="3768508795"/>
              </p:ext>
            </p:extLst>
          </p:nvPr>
        </p:nvGraphicFramePr>
        <p:xfrm>
          <a:off x="3107140" y="3118983"/>
          <a:ext cx="5040732" cy="61517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pSp>
        <p:nvGrpSpPr>
          <p:cNvPr id="27" name="Skupina 26">
            <a:extLst>
              <a:ext uri="{FF2B5EF4-FFF2-40B4-BE49-F238E27FC236}">
                <a16:creationId xmlns:a16="http://schemas.microsoft.com/office/drawing/2014/main" id="{E70A8305-AF84-AA9E-2D6D-2CFBABEAA3A5}"/>
              </a:ext>
            </a:extLst>
          </p:cNvPr>
          <p:cNvGrpSpPr/>
          <p:nvPr/>
        </p:nvGrpSpPr>
        <p:grpSpPr>
          <a:xfrm>
            <a:off x="7022320" y="1798809"/>
            <a:ext cx="4092744" cy="3260382"/>
            <a:chOff x="7022320" y="1684496"/>
            <a:chExt cx="4092744" cy="3260382"/>
          </a:xfrm>
        </p:grpSpPr>
        <p:grpSp>
          <p:nvGrpSpPr>
            <p:cNvPr id="14" name="Skupina 13">
              <a:extLst>
                <a:ext uri="{FF2B5EF4-FFF2-40B4-BE49-F238E27FC236}">
                  <a16:creationId xmlns:a16="http://schemas.microsoft.com/office/drawing/2014/main" id="{73511746-99E9-31CB-4BE0-E8ADF3E561F5}"/>
                </a:ext>
              </a:extLst>
            </p:cNvPr>
            <p:cNvGrpSpPr/>
            <p:nvPr/>
          </p:nvGrpSpPr>
          <p:grpSpPr>
            <a:xfrm>
              <a:off x="7022320" y="1960934"/>
              <a:ext cx="767146" cy="767146"/>
              <a:chOff x="0" y="0"/>
              <a:chExt cx="767146" cy="767146"/>
            </a:xfrm>
          </p:grpSpPr>
          <p:sp>
            <p:nvSpPr>
              <p:cNvPr id="16" name="Elipsa 15">
                <a:extLst>
                  <a:ext uri="{FF2B5EF4-FFF2-40B4-BE49-F238E27FC236}">
                    <a16:creationId xmlns:a16="http://schemas.microsoft.com/office/drawing/2014/main" id="{350CC8D4-EC2A-101B-87A4-A8C12BF296B4}"/>
                  </a:ext>
                </a:extLst>
              </p:cNvPr>
              <p:cNvSpPr/>
              <p:nvPr/>
            </p:nvSpPr>
            <p:spPr>
              <a:xfrm>
                <a:off x="0" y="0"/>
                <a:ext cx="767146" cy="767146"/>
              </a:xfrm>
              <a:prstGeom prst="ellipse">
                <a:avLst/>
              </a:prstGeom>
              <a:solidFill>
                <a:schemeClr val="accent2">
                  <a:lumMod val="60000"/>
                  <a:lumOff val="40000"/>
                  <a:alpha val="50000"/>
                </a:schemeClr>
              </a:solidFill>
            </p:spPr>
            <p:style>
              <a:lnRef idx="3">
                <a:schemeClr val="lt1">
                  <a:hueOff val="0"/>
                  <a:satOff val="0"/>
                  <a:lumOff val="0"/>
                  <a:alphaOff val="0"/>
                </a:schemeClr>
              </a:lnRef>
              <a:fillRef idx="1">
                <a:scrgbClr r="0" g="0" b="0"/>
              </a:fillRef>
              <a:effectRef idx="0">
                <a:schemeClr val="accent3">
                  <a:alpha val="50000"/>
                  <a:hueOff val="0"/>
                  <a:satOff val="0"/>
                  <a:lumOff val="0"/>
                  <a:alphaOff val="0"/>
                </a:schemeClr>
              </a:effectRef>
              <a:fontRef idx="minor">
                <a:schemeClr val="tx1"/>
              </a:fontRef>
            </p:style>
            <p:txBody>
              <a:bodyPr/>
              <a:lstStyle/>
              <a:p>
                <a:endParaRPr lang="sl-SI"/>
              </a:p>
            </p:txBody>
          </p:sp>
          <p:sp>
            <p:nvSpPr>
              <p:cNvPr id="17" name="Elipsa 4">
                <a:extLst>
                  <a:ext uri="{FF2B5EF4-FFF2-40B4-BE49-F238E27FC236}">
                    <a16:creationId xmlns:a16="http://schemas.microsoft.com/office/drawing/2014/main" id="{7C6FCC43-8857-778D-EA9F-DF78FA1B6C8C}"/>
                  </a:ext>
                </a:extLst>
              </p:cNvPr>
              <p:cNvSpPr txBox="1"/>
              <p:nvPr/>
            </p:nvSpPr>
            <p:spPr>
              <a:xfrm>
                <a:off x="112346" y="112346"/>
                <a:ext cx="542454" cy="542454"/>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sl-SI" sz="1800" b="0" i="1" kern="1200" dirty="0">
                    <a:effectLst/>
                  </a:rPr>
                  <a:t>Sklop A</a:t>
                </a:r>
              </a:p>
            </p:txBody>
          </p:sp>
        </p:grpSp>
        <p:grpSp>
          <p:nvGrpSpPr>
            <p:cNvPr id="22" name="Skupina 21">
              <a:extLst>
                <a:ext uri="{FF2B5EF4-FFF2-40B4-BE49-F238E27FC236}">
                  <a16:creationId xmlns:a16="http://schemas.microsoft.com/office/drawing/2014/main" id="{1597CB0A-BFD4-29F2-6FBB-22D34261F082}"/>
                </a:ext>
              </a:extLst>
            </p:cNvPr>
            <p:cNvGrpSpPr/>
            <p:nvPr/>
          </p:nvGrpSpPr>
          <p:grpSpPr>
            <a:xfrm>
              <a:off x="7022320" y="4137407"/>
              <a:ext cx="767146" cy="767146"/>
              <a:chOff x="0" y="0"/>
              <a:chExt cx="767146" cy="767146"/>
            </a:xfrm>
          </p:grpSpPr>
          <p:sp>
            <p:nvSpPr>
              <p:cNvPr id="23" name="Elipsa 22">
                <a:extLst>
                  <a:ext uri="{FF2B5EF4-FFF2-40B4-BE49-F238E27FC236}">
                    <a16:creationId xmlns:a16="http://schemas.microsoft.com/office/drawing/2014/main" id="{D938C876-C521-2C2D-E375-0493AF5B8D69}"/>
                  </a:ext>
                </a:extLst>
              </p:cNvPr>
              <p:cNvSpPr/>
              <p:nvPr/>
            </p:nvSpPr>
            <p:spPr>
              <a:xfrm>
                <a:off x="0" y="0"/>
                <a:ext cx="767146" cy="767146"/>
              </a:xfrm>
              <a:prstGeom prst="ellipse">
                <a:avLst/>
              </a:prstGeom>
              <a:solidFill>
                <a:schemeClr val="accent6">
                  <a:lumMod val="60000"/>
                  <a:lumOff val="40000"/>
                  <a:alpha val="50000"/>
                </a:schemeClr>
              </a:solidFill>
            </p:spPr>
            <p:style>
              <a:lnRef idx="3">
                <a:schemeClr val="lt1">
                  <a:hueOff val="0"/>
                  <a:satOff val="0"/>
                  <a:lumOff val="0"/>
                  <a:alphaOff val="0"/>
                </a:schemeClr>
              </a:lnRef>
              <a:fillRef idx="1">
                <a:scrgbClr r="0" g="0" b="0"/>
              </a:fillRef>
              <a:effectRef idx="0">
                <a:schemeClr val="accent3">
                  <a:alpha val="50000"/>
                  <a:hueOff val="0"/>
                  <a:satOff val="0"/>
                  <a:lumOff val="0"/>
                  <a:alphaOff val="0"/>
                </a:schemeClr>
              </a:effectRef>
              <a:fontRef idx="minor">
                <a:schemeClr val="tx1"/>
              </a:fontRef>
            </p:style>
            <p:txBody>
              <a:bodyPr/>
              <a:lstStyle/>
              <a:p>
                <a:endParaRPr lang="sl-SI"/>
              </a:p>
            </p:txBody>
          </p:sp>
          <p:sp>
            <p:nvSpPr>
              <p:cNvPr id="24" name="Elipsa 4">
                <a:extLst>
                  <a:ext uri="{FF2B5EF4-FFF2-40B4-BE49-F238E27FC236}">
                    <a16:creationId xmlns:a16="http://schemas.microsoft.com/office/drawing/2014/main" id="{7575B036-E691-C410-DA8F-F2FA1AA8B2E1}"/>
                  </a:ext>
                </a:extLst>
              </p:cNvPr>
              <p:cNvSpPr txBox="1"/>
              <p:nvPr/>
            </p:nvSpPr>
            <p:spPr>
              <a:xfrm>
                <a:off x="112346" y="112346"/>
                <a:ext cx="542454" cy="542454"/>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sl-SI" sz="1900" b="0" i="1" kern="1200" dirty="0">
                    <a:effectLst/>
                  </a:rPr>
                  <a:t>Sklop B</a:t>
                </a:r>
              </a:p>
            </p:txBody>
          </p:sp>
        </p:grpSp>
        <p:sp>
          <p:nvSpPr>
            <p:cNvPr id="25" name="Označba mesta vsebine 9">
              <a:extLst>
                <a:ext uri="{FF2B5EF4-FFF2-40B4-BE49-F238E27FC236}">
                  <a16:creationId xmlns:a16="http://schemas.microsoft.com/office/drawing/2014/main" id="{660C824A-D662-55BB-5413-109CE575066A}"/>
                </a:ext>
              </a:extLst>
            </p:cNvPr>
            <p:cNvSpPr txBox="1">
              <a:spLocks/>
            </p:cNvSpPr>
            <p:nvPr/>
          </p:nvSpPr>
          <p:spPr>
            <a:xfrm>
              <a:off x="7919130" y="1684496"/>
              <a:ext cx="3195934" cy="1320023"/>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sl-SI" sz="1200" b="1" dirty="0">
                  <a:solidFill>
                    <a:srgbClr val="000000"/>
                  </a:solidFill>
                  <a:ea typeface="Calibri" panose="020F0502020204030204" pitchFamily="34" charset="0"/>
                  <a:cs typeface="Arial" panose="020B0604020202020204" pitchFamily="34" charset="0"/>
                </a:rPr>
                <a:t>Prijavnica na javni razpis (SKLOP A)</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r>
                <a:rPr lang="sl-SI" sz="1200" b="1" dirty="0">
                  <a:solidFill>
                    <a:srgbClr val="000000"/>
                  </a:solidFill>
                  <a:ea typeface="Calibri" panose="020F0502020204030204" pitchFamily="34" charset="0"/>
                  <a:cs typeface="Arial" panose="020B0604020202020204" pitchFamily="34" charset="0"/>
                </a:rPr>
                <a:t>Priloga 1: Finančni načrt </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r>
                <a:rPr lang="sl-SI" sz="1200" b="1" dirty="0">
                  <a:solidFill>
                    <a:srgbClr val="000000"/>
                  </a:solidFill>
                  <a:ea typeface="Calibri" panose="020F0502020204030204" pitchFamily="34" charset="0"/>
                  <a:cs typeface="Arial" panose="020B0604020202020204" pitchFamily="34" charset="0"/>
                </a:rPr>
                <a:t>Priloga 2 Načrtovani programi</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r>
                <a:rPr lang="sl-SI" sz="1200" b="1" dirty="0">
                  <a:ea typeface="Calibri" panose="020F0502020204030204" pitchFamily="34" charset="0"/>
                  <a:cs typeface="Arial" panose="020B0604020202020204" pitchFamily="34" charset="0"/>
                </a:rPr>
                <a:t>Priloga 4: </a:t>
              </a:r>
              <a:r>
                <a:rPr lang="sl-SI" sz="1200" b="1" dirty="0" err="1">
                  <a:ea typeface="Calibri" panose="020F0502020204030204" pitchFamily="34" charset="0"/>
                  <a:cs typeface="Arial" panose="020B0604020202020204" pitchFamily="34" charset="0"/>
                </a:rPr>
                <a:t>Konzorcijska</a:t>
              </a:r>
              <a:r>
                <a:rPr lang="sl-SI" sz="1200" b="1" dirty="0">
                  <a:ea typeface="Calibri" panose="020F0502020204030204" pitchFamily="34" charset="0"/>
                  <a:cs typeface="Arial" panose="020B0604020202020204" pitchFamily="34" charset="0"/>
                </a:rPr>
                <a:t> pogodba</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r>
                <a:rPr lang="sl-SI" sz="1200" b="1" dirty="0">
                  <a:ea typeface="Calibri" panose="020F0502020204030204" pitchFamily="34" charset="0"/>
                  <a:cs typeface="Arial" panose="020B0604020202020204" pitchFamily="34" charset="0"/>
                </a:rPr>
                <a:t>Priloga 5: Izjava strokovnega aktiva (NIPO)</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endParaRPr lang="sl-SI" sz="1200" b="1" dirty="0">
                <a:ea typeface="Calibri" panose="020F0502020204030204" pitchFamily="34" charset="0"/>
                <a:cs typeface="Times New Roman" panose="02020603050405020304" pitchFamily="18" charset="0"/>
              </a:endParaRPr>
            </a:p>
          </p:txBody>
        </p:sp>
        <p:sp>
          <p:nvSpPr>
            <p:cNvPr id="26" name="Označba mesta vsebine 9">
              <a:extLst>
                <a:ext uri="{FF2B5EF4-FFF2-40B4-BE49-F238E27FC236}">
                  <a16:creationId xmlns:a16="http://schemas.microsoft.com/office/drawing/2014/main" id="{CE5C06CA-4D23-D406-3B8A-EA63C813D834}"/>
                </a:ext>
              </a:extLst>
            </p:cNvPr>
            <p:cNvSpPr txBox="1">
              <a:spLocks/>
            </p:cNvSpPr>
            <p:nvPr/>
          </p:nvSpPr>
          <p:spPr>
            <a:xfrm>
              <a:off x="7919130" y="4097083"/>
              <a:ext cx="3195934" cy="847795"/>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sl-SI" sz="1200" b="1" dirty="0">
                  <a:solidFill>
                    <a:srgbClr val="000000"/>
                  </a:solidFill>
                  <a:ea typeface="Calibri" panose="020F0502020204030204" pitchFamily="34" charset="0"/>
                  <a:cs typeface="Arial" panose="020B0604020202020204" pitchFamily="34" charset="0"/>
                </a:rPr>
                <a:t>Prijavnica na javni razpis (SKLOP B)</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r>
                <a:rPr lang="sl-SI" sz="1200" b="1" dirty="0">
                  <a:solidFill>
                    <a:srgbClr val="000000"/>
                  </a:solidFill>
                  <a:ea typeface="Calibri" panose="020F0502020204030204" pitchFamily="34" charset="0"/>
                  <a:cs typeface="Arial" panose="020B0604020202020204" pitchFamily="34" charset="0"/>
                </a:rPr>
                <a:t>Priloga 1: Finančni načrt </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r>
                <a:rPr lang="sl-SI" sz="1200" b="1" dirty="0">
                  <a:ea typeface="Calibri" panose="020F0502020204030204" pitchFamily="34" charset="0"/>
                  <a:cs typeface="Arial" panose="020B0604020202020204" pitchFamily="34" charset="0"/>
                </a:rPr>
                <a:t>Priloga 4: </a:t>
              </a:r>
              <a:r>
                <a:rPr lang="sl-SI" sz="1200" b="1" dirty="0" err="1">
                  <a:ea typeface="Calibri" panose="020F0502020204030204" pitchFamily="34" charset="0"/>
                  <a:cs typeface="Arial" panose="020B0604020202020204" pitchFamily="34" charset="0"/>
                </a:rPr>
                <a:t>Konzorcijska</a:t>
              </a:r>
              <a:r>
                <a:rPr lang="sl-SI" sz="1200" b="1" dirty="0">
                  <a:ea typeface="Calibri" panose="020F0502020204030204" pitchFamily="34" charset="0"/>
                  <a:cs typeface="Arial" panose="020B0604020202020204" pitchFamily="34" charset="0"/>
                </a:rPr>
                <a:t> pogodba</a:t>
              </a:r>
              <a:endParaRPr lang="sl-SI" sz="1200" b="1" dirty="0">
                <a:ea typeface="Calibri" panose="020F0502020204030204" pitchFamily="34" charset="0"/>
                <a:cs typeface="Times New Roman" panose="02020603050405020304" pitchFamily="18" charset="0"/>
              </a:endParaRPr>
            </a:p>
            <a:p>
              <a:pPr marL="0" indent="0">
                <a:lnSpc>
                  <a:spcPct val="100000"/>
                </a:lnSpc>
                <a:spcBef>
                  <a:spcPts val="600"/>
                </a:spcBef>
                <a:buNone/>
              </a:pPr>
              <a:endParaRPr lang="sl-SI" sz="1200" b="1" dirty="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0918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07524AA4-E6ED-936C-1BAB-04953089A2FE}"/>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967820"/>
            <a:ext cx="10820400" cy="584775"/>
          </a:xfrm>
          <a:prstGeom prst="rect">
            <a:avLst/>
          </a:prstGeom>
          <a:noFill/>
        </p:spPr>
        <p:txBody>
          <a:bodyPr wrap="square" rtlCol="0">
            <a:spAutoFit/>
          </a:bodyPr>
          <a:lstStyle/>
          <a:p>
            <a:r>
              <a:rPr lang="pl-PL" sz="3200" b="1" dirty="0">
                <a:solidFill>
                  <a:srgbClr val="034EA2"/>
                </a:solidFill>
                <a:cs typeface="Arial" panose="020B0604020202020204" pitchFamily="34" charset="0"/>
              </a:rPr>
              <a:t>Način in rok za oddajo vlog</a:t>
            </a:r>
          </a:p>
        </p:txBody>
      </p:sp>
      <p:sp>
        <p:nvSpPr>
          <p:cNvPr id="8" name="PoljeZBesedilom 7">
            <a:extLst>
              <a:ext uri="{FF2B5EF4-FFF2-40B4-BE49-F238E27FC236}">
                <a16:creationId xmlns:a16="http://schemas.microsoft.com/office/drawing/2014/main" id="{919DC26B-C16C-D8D5-986A-46DBEBBEEAF0}"/>
              </a:ext>
            </a:extLst>
          </p:cNvPr>
          <p:cNvSpPr txBox="1"/>
          <p:nvPr/>
        </p:nvSpPr>
        <p:spPr>
          <a:xfrm>
            <a:off x="965947" y="2050676"/>
            <a:ext cx="10260106" cy="369332"/>
          </a:xfrm>
          <a:prstGeom prst="rect">
            <a:avLst/>
          </a:prstGeom>
          <a:noFill/>
        </p:spPr>
        <p:txBody>
          <a:bodyPr wrap="square" rtlCol="0">
            <a:spAutoFit/>
          </a:bodyPr>
          <a:lstStyle/>
          <a:p>
            <a:pPr algn="ctr"/>
            <a:r>
              <a:rPr lang="sl-SI" sz="1800" b="1" dirty="0">
                <a:solidFill>
                  <a:srgbClr val="FF0000"/>
                </a:solidFill>
                <a:effectLst/>
                <a:ea typeface="Times New Roman" panose="02020603050405020304" pitchFamily="18" charset="0"/>
              </a:rPr>
              <a:t>Rok za oddajo vlog za dodelitev sredstev je</a:t>
            </a:r>
            <a:r>
              <a:rPr lang="sl-SI" sz="1800" dirty="0">
                <a:solidFill>
                  <a:srgbClr val="FF0000"/>
                </a:solidFill>
                <a:effectLst/>
                <a:ea typeface="Times New Roman" panose="02020603050405020304" pitchFamily="18" charset="0"/>
              </a:rPr>
              <a:t> </a:t>
            </a:r>
            <a:r>
              <a:rPr lang="sl-SI" b="1" dirty="0">
                <a:solidFill>
                  <a:srgbClr val="FF0000"/>
                </a:solidFill>
                <a:ea typeface="Times New Roman" panose="02020603050405020304" pitchFamily="18" charset="0"/>
              </a:rPr>
              <a:t>1</a:t>
            </a:r>
            <a:r>
              <a:rPr lang="sl-SI" sz="1800" b="1" dirty="0">
                <a:solidFill>
                  <a:srgbClr val="FF0000"/>
                </a:solidFill>
                <a:effectLst/>
                <a:ea typeface="Times New Roman" panose="02020603050405020304" pitchFamily="18" charset="0"/>
              </a:rPr>
              <a:t>3. 9. 2024 do 12. ure </a:t>
            </a:r>
            <a:endParaRPr lang="sl-SI" dirty="0">
              <a:solidFill>
                <a:srgbClr val="FF0000"/>
              </a:solidFill>
            </a:endParaRPr>
          </a:p>
        </p:txBody>
      </p:sp>
      <p:sp>
        <p:nvSpPr>
          <p:cNvPr id="9" name="PoljeZBesedilom 8">
            <a:extLst>
              <a:ext uri="{FF2B5EF4-FFF2-40B4-BE49-F238E27FC236}">
                <a16:creationId xmlns:a16="http://schemas.microsoft.com/office/drawing/2014/main" id="{15489468-173C-B99B-0129-515B4812EE50}"/>
              </a:ext>
            </a:extLst>
          </p:cNvPr>
          <p:cNvSpPr txBox="1"/>
          <p:nvPr/>
        </p:nvSpPr>
        <p:spPr>
          <a:xfrm>
            <a:off x="753035" y="2662518"/>
            <a:ext cx="9944557" cy="2926699"/>
          </a:xfrm>
          <a:prstGeom prst="rect">
            <a:avLst/>
          </a:prstGeom>
          <a:noFill/>
        </p:spPr>
        <p:txBody>
          <a:bodyPr wrap="square" rtlCol="0">
            <a:spAutoFit/>
          </a:bodyPr>
          <a:lstStyle/>
          <a:p>
            <a:pPr algn="just"/>
            <a:r>
              <a:rPr lang="sl-SI" sz="1800" dirty="0">
                <a:solidFill>
                  <a:srgbClr val="000000"/>
                </a:solidFill>
                <a:effectLst/>
                <a:ea typeface="Calibri" panose="020F0502020204030204" pitchFamily="34" charset="0"/>
              </a:rPr>
              <a:t>Vloge z zahtevano vsebino v 1 pisnem izvodu in v 1 elektronskem izvodu (na USB ključku)</a:t>
            </a:r>
            <a:r>
              <a:rPr lang="sl-SI" sz="1800" dirty="0">
                <a:effectLst/>
                <a:ea typeface="Calibri" panose="020F0502020204030204" pitchFamily="34" charset="0"/>
                <a:cs typeface="Segoe UI" panose="020B0502040204020203" pitchFamily="34" charset="0"/>
              </a:rPr>
              <a:t> </a:t>
            </a:r>
            <a:r>
              <a:rPr lang="sl-SI" sz="1800" dirty="0">
                <a:solidFill>
                  <a:srgbClr val="000000"/>
                </a:solidFill>
                <a:effectLst/>
                <a:ea typeface="Calibri" panose="020F0502020204030204" pitchFamily="34" charset="0"/>
              </a:rPr>
              <a:t>morajo v zaprti ovojnici opremljene z vidno oznako »NE ODPIRAJ – prijava na JAVNI RAZPIS »</a:t>
            </a:r>
            <a:r>
              <a:rPr lang="sl-SI" sz="1800" b="1" dirty="0">
                <a:solidFill>
                  <a:srgbClr val="000000"/>
                </a:solidFill>
                <a:effectLst/>
                <a:ea typeface="Calibri" panose="020F0502020204030204" pitchFamily="34" charset="0"/>
              </a:rPr>
              <a:t>Izvedba izobraževalnih programov za odrasle in razvoj digitalne knjižnice na področju finančne pismenosti</a:t>
            </a:r>
            <a:r>
              <a:rPr lang="sl-SI" sz="1800" dirty="0">
                <a:solidFill>
                  <a:srgbClr val="000000"/>
                </a:solidFill>
                <a:effectLst/>
                <a:ea typeface="Calibri" panose="020F0502020204030204" pitchFamily="34" charset="0"/>
              </a:rPr>
              <a:t>«, z navedbo polnega naziva in naslova pošiljatelja,</a:t>
            </a:r>
            <a:r>
              <a:rPr lang="sl-SI" sz="1800" dirty="0">
                <a:effectLst/>
                <a:ea typeface="Calibri" panose="020F0502020204030204" pitchFamily="34" charset="0"/>
                <a:cs typeface="Segoe UI" panose="020B0502040204020203" pitchFamily="34" charset="0"/>
              </a:rPr>
              <a:t> </a:t>
            </a:r>
            <a:r>
              <a:rPr lang="sl-SI" sz="1800" dirty="0">
                <a:solidFill>
                  <a:srgbClr val="000000"/>
                </a:solidFill>
                <a:effectLst/>
                <a:ea typeface="Calibri" panose="020F0502020204030204" pitchFamily="34" charset="0"/>
              </a:rPr>
              <a:t>prispeti na naslov: Ministrstvo za vzgojo in izobraževanje, Masarykova cesta 16, 1000 Ljubljana. </a:t>
            </a:r>
          </a:p>
          <a:p>
            <a:pPr algn="just"/>
            <a:endParaRPr lang="sl-SI" b="1" dirty="0">
              <a:solidFill>
                <a:srgbClr val="000000"/>
              </a:solidFill>
              <a:latin typeface="Arial" panose="020B0604020202020204" pitchFamily="34" charset="0"/>
              <a:ea typeface="Times New Roman" panose="02020603050405020304" pitchFamily="18" charset="0"/>
            </a:endParaRPr>
          </a:p>
          <a:p>
            <a:pPr algn="just"/>
            <a:endParaRPr lang="sl-SI" b="1" dirty="0">
              <a:ea typeface="Times New Roman" panose="02020603050405020304" pitchFamily="18" charset="0"/>
            </a:endParaRPr>
          </a:p>
          <a:p>
            <a:pPr algn="just"/>
            <a:endParaRPr lang="sl-SI" b="1" dirty="0">
              <a:ea typeface="Times New Roman" panose="02020603050405020304" pitchFamily="18" charset="0"/>
            </a:endParaRPr>
          </a:p>
          <a:p>
            <a:pPr algn="just">
              <a:lnSpc>
                <a:spcPct val="115000"/>
              </a:lnSpc>
              <a:spcAft>
                <a:spcPts val="800"/>
              </a:spcAft>
            </a:pPr>
            <a:r>
              <a:rPr lang="sl-SI" sz="1800" dirty="0">
                <a:solidFill>
                  <a:srgbClr val="000000"/>
                </a:solidFill>
                <a:effectLst/>
                <a:ea typeface="Calibri" panose="020F0502020204030204" pitchFamily="34" charset="0"/>
                <a:cs typeface="Arial" panose="020B0604020202020204" pitchFamily="34" charset="0"/>
              </a:rPr>
              <a:t>Kot pravočasne bodo upoštevane vloge, ki bodo </a:t>
            </a:r>
            <a:r>
              <a:rPr lang="sl-SI" sz="1800" b="1" dirty="0">
                <a:solidFill>
                  <a:srgbClr val="000000"/>
                </a:solidFill>
                <a:effectLst/>
                <a:ea typeface="Calibri" panose="020F0502020204030204" pitchFamily="34" charset="0"/>
                <a:cs typeface="Arial" panose="020B0604020202020204" pitchFamily="34" charset="0"/>
              </a:rPr>
              <a:t>v določenem roku,</a:t>
            </a:r>
            <a:r>
              <a:rPr lang="sl-SI" sz="1800" dirty="0">
                <a:solidFill>
                  <a:srgbClr val="000000"/>
                </a:solidFill>
                <a:effectLst/>
                <a:ea typeface="Calibri" panose="020F0502020204030204" pitchFamily="34" charset="0"/>
                <a:cs typeface="Arial" panose="020B0604020202020204" pitchFamily="34" charset="0"/>
              </a:rPr>
              <a:t> </a:t>
            </a:r>
            <a:r>
              <a:rPr lang="sl-SI" sz="1800" b="1" dirty="0">
                <a:solidFill>
                  <a:srgbClr val="000000"/>
                </a:solidFill>
                <a:effectLst/>
                <a:ea typeface="Calibri" panose="020F0502020204030204" pitchFamily="34" charset="0"/>
                <a:cs typeface="Arial" panose="020B0604020202020204" pitchFamily="34" charset="0"/>
              </a:rPr>
              <a:t>ne glede na način dostave, prispele v vložišče ministrstva.</a:t>
            </a:r>
            <a:r>
              <a:rPr lang="sl-SI" sz="1800" dirty="0">
                <a:solidFill>
                  <a:srgbClr val="000000"/>
                </a:solidFill>
                <a:effectLst/>
                <a:ea typeface="Calibri" panose="020F0502020204030204" pitchFamily="34" charset="0"/>
                <a:cs typeface="Arial" panose="020B0604020202020204" pitchFamily="34" charset="0"/>
              </a:rPr>
              <a:t> </a:t>
            </a:r>
            <a:endParaRPr lang="sl-SI" dirty="0"/>
          </a:p>
        </p:txBody>
      </p:sp>
      <p:sp>
        <p:nvSpPr>
          <p:cNvPr id="11" name="Oblaček govora: pravokotnik z zaobljenimi vogali 10">
            <a:extLst>
              <a:ext uri="{FF2B5EF4-FFF2-40B4-BE49-F238E27FC236}">
                <a16:creationId xmlns:a16="http://schemas.microsoft.com/office/drawing/2014/main" id="{8D2B59EF-8C14-95E7-E5CC-E759177643C3}"/>
              </a:ext>
            </a:extLst>
          </p:cNvPr>
          <p:cNvSpPr/>
          <p:nvPr/>
        </p:nvSpPr>
        <p:spPr>
          <a:xfrm>
            <a:off x="9949656" y="3924031"/>
            <a:ext cx="1489309" cy="832401"/>
          </a:xfrm>
          <a:prstGeom prst="wedgeRoundRectCallout">
            <a:avLst>
              <a:gd name="adj1" fmla="val -75660"/>
              <a:gd name="adj2" fmla="val -49350"/>
              <a:gd name="adj3" fmla="val 16667"/>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sz="1200" dirty="0">
                <a:solidFill>
                  <a:schemeClr val="tx1"/>
                </a:solidFill>
              </a:rPr>
              <a:t>Priloga 12: Obrazec za oddajo vloge</a:t>
            </a:r>
            <a:endParaRPr lang="sl-SI" sz="1200" dirty="0">
              <a:solidFill>
                <a:schemeClr val="tx1"/>
              </a:solidFill>
            </a:endParaRPr>
          </a:p>
        </p:txBody>
      </p:sp>
    </p:spTree>
    <p:extLst>
      <p:ext uri="{BB962C8B-B14F-4D97-AF65-F5344CB8AC3E}">
        <p14:creationId xmlns:p14="http://schemas.microsoft.com/office/powerpoint/2010/main" val="70360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849749" y="2941974"/>
            <a:ext cx="5181600" cy="3276320"/>
          </a:xfrm>
          <a:ln>
            <a:solidFill>
              <a:schemeClr val="accent1"/>
            </a:solidFill>
          </a:ln>
        </p:spPr>
        <p:txBody>
          <a:bodyPr>
            <a:normAutofit/>
          </a:bodyPr>
          <a:lstStyle/>
          <a:p>
            <a:pPr marL="0" indent="0" algn="ctr">
              <a:buNone/>
            </a:pPr>
            <a:r>
              <a:rPr lang="sl-SI" dirty="0"/>
              <a:t>SKLOP A</a:t>
            </a:r>
          </a:p>
          <a:p>
            <a:pPr marL="0" indent="0" algn="ctr">
              <a:buNone/>
            </a:pPr>
            <a:endParaRPr lang="sl-SI" sz="1800" dirty="0"/>
          </a:p>
          <a:p>
            <a:pPr marL="0" indent="0">
              <a:buNone/>
            </a:pPr>
            <a:r>
              <a:rPr lang="sl-SI" sz="1400" b="1" dirty="0">
                <a:solidFill>
                  <a:schemeClr val="accent1">
                    <a:lumMod val="50000"/>
                  </a:schemeClr>
                </a:solidFill>
                <a:cs typeface="Arial" panose="020B0604020202020204" pitchFamily="34" charset="0"/>
              </a:rPr>
              <a:t>Obdobje izvajanja aktivnosti</a:t>
            </a:r>
            <a:r>
              <a:rPr lang="sl-SI" sz="1400" b="1" dirty="0">
                <a:cs typeface="Arial" panose="020B0604020202020204" pitchFamily="34" charset="0"/>
              </a:rPr>
              <a:t>: </a:t>
            </a:r>
            <a:r>
              <a:rPr lang="sl-SI" sz="1400" dirty="0">
                <a:cs typeface="Arial" panose="020B0604020202020204" pitchFamily="34" charset="0"/>
              </a:rPr>
              <a:t>od</a:t>
            </a:r>
            <a:r>
              <a:rPr lang="sl-SI" sz="1400" b="1" dirty="0">
                <a:cs typeface="Arial" panose="020B0604020202020204" pitchFamily="34" charset="0"/>
              </a:rPr>
              <a:t> </a:t>
            </a:r>
            <a:r>
              <a:rPr lang="sl-SI" sz="1400" dirty="0">
                <a:cs typeface="Arial" panose="020B0604020202020204" pitchFamily="34" charset="0"/>
              </a:rPr>
              <a:t>dneva izdaje sklepa o izboru do 30. 6. 2026</a:t>
            </a:r>
          </a:p>
          <a:p>
            <a:pPr marL="0" indent="0">
              <a:buNone/>
            </a:pPr>
            <a:r>
              <a:rPr lang="sl-SI" sz="1400" b="1" dirty="0">
                <a:solidFill>
                  <a:schemeClr val="accent1">
                    <a:lumMod val="50000"/>
                  </a:schemeClr>
                </a:solidFill>
                <a:cs typeface="Arial" panose="020B0604020202020204" pitchFamily="34" charset="0"/>
              </a:rPr>
              <a:t>Obdobje upravičenosti stroškov</a:t>
            </a:r>
            <a:r>
              <a:rPr lang="sl-SI" sz="1400" b="1" dirty="0">
                <a:cs typeface="Arial" panose="020B0604020202020204" pitchFamily="34" charset="0"/>
              </a:rPr>
              <a:t>: </a:t>
            </a:r>
            <a:r>
              <a:rPr lang="sl-SI" sz="1400" dirty="0">
                <a:cs typeface="Arial" panose="020B0604020202020204" pitchFamily="34" charset="0"/>
              </a:rPr>
              <a:t>od</a:t>
            </a:r>
            <a:r>
              <a:rPr lang="sl-SI" sz="1400" b="1" dirty="0">
                <a:cs typeface="Arial" panose="020B0604020202020204" pitchFamily="34" charset="0"/>
              </a:rPr>
              <a:t> </a:t>
            </a:r>
            <a:r>
              <a:rPr lang="sl-SI" sz="1400" dirty="0">
                <a:cs typeface="Arial" panose="020B0604020202020204" pitchFamily="34" charset="0"/>
              </a:rPr>
              <a:t>dneva izdaje sklepa o izboru do 30. 6. 2026</a:t>
            </a:r>
          </a:p>
          <a:p>
            <a:pPr marL="0" indent="0">
              <a:buNone/>
            </a:pPr>
            <a:r>
              <a:rPr lang="pl-PL" sz="1400" b="1" dirty="0">
                <a:solidFill>
                  <a:schemeClr val="accent1">
                    <a:lumMod val="50000"/>
                  </a:schemeClr>
                </a:solidFill>
                <a:cs typeface="Arial" panose="020B0604020202020204" pitchFamily="34" charset="0"/>
              </a:rPr>
              <a:t>Obdobje upravičenosti izdatkov: </a:t>
            </a:r>
            <a:r>
              <a:rPr lang="sl-SI" sz="1400" dirty="0">
                <a:cs typeface="Arial" panose="020B0604020202020204" pitchFamily="34" charset="0"/>
              </a:rPr>
              <a:t>od</a:t>
            </a:r>
            <a:r>
              <a:rPr lang="sl-SI" sz="1400" b="1" dirty="0">
                <a:cs typeface="Arial" panose="020B0604020202020204" pitchFamily="34" charset="0"/>
              </a:rPr>
              <a:t> </a:t>
            </a:r>
            <a:r>
              <a:rPr lang="sl-SI" sz="1400" dirty="0">
                <a:cs typeface="Arial" panose="020B0604020202020204" pitchFamily="34" charset="0"/>
              </a:rPr>
              <a:t>dneva izdaje sklepa o izboru </a:t>
            </a:r>
            <a:r>
              <a:rPr lang="pl-PL" sz="1400" dirty="0">
                <a:cs typeface="Arial" panose="020B0604020202020204" pitchFamily="34" charset="0"/>
              </a:rPr>
              <a:t>do 15. 7. 2026</a:t>
            </a:r>
            <a:endParaRPr lang="pl-PL" sz="1400" b="1" dirty="0">
              <a:cs typeface="Arial" panose="020B0604020202020204" pitchFamily="34" charset="0"/>
            </a:endParaRPr>
          </a:p>
          <a:p>
            <a:pPr marL="0" indent="0">
              <a:buNone/>
            </a:pPr>
            <a:endParaRPr lang="sl-SI" sz="1200" dirty="0">
              <a:effectLst/>
              <a:ea typeface="Times New Roman" panose="02020603050405020304" pitchFamily="18" charset="0"/>
              <a:cs typeface="Arial" panose="020B0604020202020204" pitchFamily="34" charset="0"/>
            </a:endParaRPr>
          </a:p>
        </p:txBody>
      </p:sp>
      <p:sp>
        <p:nvSpPr>
          <p:cNvPr id="18" name="Označba mesta vsebine 17">
            <a:extLst>
              <a:ext uri="{FF2B5EF4-FFF2-40B4-BE49-F238E27FC236}">
                <a16:creationId xmlns:a16="http://schemas.microsoft.com/office/drawing/2014/main" id="{1C31FDBC-715C-59EA-9F36-BA59FFD0E657}"/>
              </a:ext>
            </a:extLst>
          </p:cNvPr>
          <p:cNvSpPr>
            <a:spLocks noGrp="1"/>
          </p:cNvSpPr>
          <p:nvPr>
            <p:ph sz="half" idx="2"/>
          </p:nvPr>
        </p:nvSpPr>
        <p:spPr>
          <a:xfrm>
            <a:off x="6183748" y="2941974"/>
            <a:ext cx="5181600" cy="3276321"/>
          </a:xfrm>
          <a:ln>
            <a:solidFill>
              <a:schemeClr val="accent1"/>
            </a:solidFill>
          </a:ln>
        </p:spPr>
        <p:txBody>
          <a:bodyPr>
            <a:normAutofit/>
          </a:bodyPr>
          <a:lstStyle/>
          <a:p>
            <a:pPr marL="0" indent="0" algn="ctr">
              <a:buNone/>
            </a:pPr>
            <a:r>
              <a:rPr lang="sl-SI" dirty="0"/>
              <a:t>SKLOP B</a:t>
            </a:r>
          </a:p>
          <a:p>
            <a:pPr marL="0" indent="0" algn="ctr">
              <a:buNone/>
            </a:pPr>
            <a:endParaRPr lang="sl-SI" sz="1600" dirty="0"/>
          </a:p>
          <a:p>
            <a:pPr marL="0" indent="0">
              <a:buNone/>
            </a:pPr>
            <a:r>
              <a:rPr lang="sl-SI" sz="1400" b="1" dirty="0">
                <a:solidFill>
                  <a:schemeClr val="accent1">
                    <a:lumMod val="50000"/>
                  </a:schemeClr>
                </a:solidFill>
                <a:cs typeface="Arial" panose="020B0604020202020204" pitchFamily="34" charset="0"/>
              </a:rPr>
              <a:t>Obdobje izvajanja aktivnosti</a:t>
            </a:r>
            <a:r>
              <a:rPr lang="sl-SI" sz="1400" b="1" dirty="0">
                <a:cs typeface="Arial" panose="020B0604020202020204" pitchFamily="34" charset="0"/>
              </a:rPr>
              <a:t>: </a:t>
            </a:r>
            <a:r>
              <a:rPr lang="sl-SI" sz="1400" dirty="0">
                <a:cs typeface="Arial" panose="020B0604020202020204" pitchFamily="34" charset="0"/>
              </a:rPr>
              <a:t>od</a:t>
            </a:r>
            <a:r>
              <a:rPr lang="sl-SI" sz="1400" b="1" dirty="0">
                <a:cs typeface="Arial" panose="020B0604020202020204" pitchFamily="34" charset="0"/>
              </a:rPr>
              <a:t> </a:t>
            </a:r>
            <a:r>
              <a:rPr lang="sl-SI" sz="1400" dirty="0">
                <a:cs typeface="Arial" panose="020B0604020202020204" pitchFamily="34" charset="0"/>
              </a:rPr>
              <a:t>dneva izdaje sklepa o izboru do 31. 12. 2025</a:t>
            </a:r>
          </a:p>
          <a:p>
            <a:pPr marL="0" indent="0">
              <a:buNone/>
            </a:pPr>
            <a:r>
              <a:rPr lang="sl-SI" sz="1400" b="1" dirty="0">
                <a:solidFill>
                  <a:schemeClr val="accent1">
                    <a:lumMod val="50000"/>
                  </a:schemeClr>
                </a:solidFill>
                <a:cs typeface="Arial" panose="020B0604020202020204" pitchFamily="34" charset="0"/>
              </a:rPr>
              <a:t>Obdobje upravičenosti stroškov</a:t>
            </a:r>
            <a:r>
              <a:rPr lang="sl-SI" sz="1400" b="1" dirty="0">
                <a:cs typeface="Arial" panose="020B0604020202020204" pitchFamily="34" charset="0"/>
              </a:rPr>
              <a:t>: </a:t>
            </a:r>
            <a:r>
              <a:rPr lang="sl-SI" sz="1400" dirty="0">
                <a:cs typeface="Arial" panose="020B0604020202020204" pitchFamily="34" charset="0"/>
              </a:rPr>
              <a:t>od</a:t>
            </a:r>
            <a:r>
              <a:rPr lang="sl-SI" sz="1400" b="1" dirty="0">
                <a:cs typeface="Arial" panose="020B0604020202020204" pitchFamily="34" charset="0"/>
              </a:rPr>
              <a:t> </a:t>
            </a:r>
            <a:r>
              <a:rPr lang="sl-SI" sz="1400" dirty="0">
                <a:cs typeface="Arial" panose="020B0604020202020204" pitchFamily="34" charset="0"/>
              </a:rPr>
              <a:t>dneva izdaje sklepa o izboru do 31. 12. 2025</a:t>
            </a:r>
          </a:p>
          <a:p>
            <a:pPr marL="0" indent="0">
              <a:buNone/>
            </a:pPr>
            <a:r>
              <a:rPr lang="pl-PL" sz="1400" b="1" dirty="0">
                <a:solidFill>
                  <a:schemeClr val="accent1">
                    <a:lumMod val="50000"/>
                  </a:schemeClr>
                </a:solidFill>
                <a:cs typeface="Arial" panose="020B0604020202020204" pitchFamily="34" charset="0"/>
              </a:rPr>
              <a:t>Obdobje upravičenosti izdatkov: </a:t>
            </a:r>
            <a:r>
              <a:rPr lang="sl-SI" sz="1400" dirty="0">
                <a:cs typeface="Arial" panose="020B0604020202020204" pitchFamily="34" charset="0"/>
              </a:rPr>
              <a:t>od</a:t>
            </a:r>
            <a:r>
              <a:rPr lang="sl-SI" sz="1400" b="1" dirty="0">
                <a:cs typeface="Arial" panose="020B0604020202020204" pitchFamily="34" charset="0"/>
              </a:rPr>
              <a:t> </a:t>
            </a:r>
            <a:r>
              <a:rPr lang="sl-SI" sz="1400" dirty="0">
                <a:cs typeface="Arial" panose="020B0604020202020204" pitchFamily="34" charset="0"/>
              </a:rPr>
              <a:t>dneva izdaje sklepa o izboru </a:t>
            </a:r>
            <a:r>
              <a:rPr lang="pl-PL" sz="1400" dirty="0">
                <a:cs typeface="Arial" panose="020B0604020202020204" pitchFamily="34" charset="0"/>
              </a:rPr>
              <a:t>do 31. 1. 2026</a:t>
            </a:r>
            <a:endParaRPr lang="pl-PL" sz="1400" b="1" dirty="0">
              <a:cs typeface="Arial" panose="020B0604020202020204" pitchFamily="34" charset="0"/>
            </a:endParaRPr>
          </a:p>
          <a:p>
            <a:pPr marL="0" indent="0">
              <a:buNone/>
            </a:pPr>
            <a:endParaRPr lang="sl-SI" sz="1100" dirty="0">
              <a:effectLst/>
              <a:ea typeface="Times New Roman" panose="02020603050405020304" pitchFamily="18" charset="0"/>
              <a:cs typeface="Arial" panose="020B0604020202020204" pitchFamily="34" charset="0"/>
            </a:endParaRPr>
          </a:p>
          <a:p>
            <a:pPr marL="0" indent="0">
              <a:buNone/>
            </a:pPr>
            <a:r>
              <a:rPr lang="sl-SI" sz="1400" b="1" dirty="0">
                <a:solidFill>
                  <a:schemeClr val="accent1">
                    <a:lumMod val="50000"/>
                  </a:schemeClr>
                </a:solidFill>
                <a:cs typeface="Arial" panose="020B0604020202020204" pitchFamily="34" charset="0"/>
              </a:rPr>
              <a:t>Objava vodnika za izvajalce:</a:t>
            </a:r>
            <a:r>
              <a:rPr lang="sl-SI" sz="1400" dirty="0">
                <a:cs typeface="Arial" panose="020B0604020202020204" pitchFamily="34" charset="0"/>
              </a:rPr>
              <a:t> najkasneje do 31. 5. 2025</a:t>
            </a:r>
          </a:p>
          <a:p>
            <a:pPr marL="0" indent="0">
              <a:buNone/>
            </a:pPr>
            <a:r>
              <a:rPr lang="sl-SI" sz="1400" b="1" dirty="0">
                <a:solidFill>
                  <a:schemeClr val="accent1">
                    <a:lumMod val="50000"/>
                  </a:schemeClr>
                </a:solidFill>
                <a:cs typeface="Arial" panose="020B0604020202020204" pitchFamily="34" charset="0"/>
              </a:rPr>
              <a:t>Objava zbirke e-gradiv:</a:t>
            </a:r>
            <a:r>
              <a:rPr lang="sl-SI" sz="1400" dirty="0">
                <a:cs typeface="Arial" panose="020B0604020202020204" pitchFamily="34" charset="0"/>
              </a:rPr>
              <a:t> najkasneje do 30. 11. 2025</a:t>
            </a: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PoljeZBesedilom 1">
            <a:extLst>
              <a:ext uri="{FF2B5EF4-FFF2-40B4-BE49-F238E27FC236}">
                <a16:creationId xmlns:a16="http://schemas.microsoft.com/office/drawing/2014/main" id="{00337C89-21E8-403F-9235-CAD39E401A29}"/>
              </a:ext>
            </a:extLst>
          </p:cNvPr>
          <p:cNvSpPr txBox="1">
            <a:spLocks/>
          </p:cNvSpPr>
          <p:nvPr/>
        </p:nvSpPr>
        <p:spPr>
          <a:xfrm>
            <a:off x="685800" y="1851115"/>
            <a:ext cx="10820400" cy="954107"/>
          </a:xfrm>
          <a:prstGeom prst="rect">
            <a:avLst/>
          </a:prstGeom>
          <a:noFill/>
        </p:spPr>
        <p:txBody>
          <a:bodyPr wrap="square" rtlCol="0">
            <a:spAutoFit/>
          </a:bodyPr>
          <a:lstStyle/>
          <a:p>
            <a:pPr algn="ctr"/>
            <a:r>
              <a:rPr lang="pl-PL" sz="2000" u="sng" dirty="0">
                <a:solidFill>
                  <a:schemeClr val="accent1">
                    <a:lumMod val="50000"/>
                  </a:schemeClr>
                </a:solidFill>
                <a:ea typeface="+mj-ea"/>
                <a:cs typeface="+mj-cs"/>
              </a:rPr>
              <a:t>Rok za oddajo vlog za dodelitev sredstev je 13. 9. 2024 do 12. ure </a:t>
            </a:r>
          </a:p>
          <a:p>
            <a:pPr algn="ctr"/>
            <a:r>
              <a:rPr lang="sl-SI" dirty="0">
                <a:solidFill>
                  <a:schemeClr val="accent1">
                    <a:lumMod val="50000"/>
                  </a:schemeClr>
                </a:solidFill>
                <a:ea typeface="+mj-ea"/>
                <a:cs typeface="+mj-cs"/>
              </a:rPr>
              <a:t>Odpiranje prispelih vlog bo dne 17. 9. 2024</a:t>
            </a:r>
          </a:p>
          <a:p>
            <a:pPr algn="ctr"/>
            <a:endParaRPr lang="sl-SI" dirty="0">
              <a:solidFill>
                <a:schemeClr val="accent1">
                  <a:lumMod val="50000"/>
                </a:schemeClr>
              </a:solidFill>
              <a:ea typeface="+mj-ea"/>
              <a:cs typeface="+mj-cs"/>
            </a:endParaRPr>
          </a:p>
        </p:txBody>
      </p:sp>
      <p:sp>
        <p:nvSpPr>
          <p:cNvPr id="3" name="PoljeZBesedilom 2">
            <a:extLst>
              <a:ext uri="{FF2B5EF4-FFF2-40B4-BE49-F238E27FC236}">
                <a16:creationId xmlns:a16="http://schemas.microsoft.com/office/drawing/2014/main" id="{DA946C6D-55FC-489C-3DA3-EB1730A59A78}"/>
              </a:ext>
            </a:extLst>
          </p:cNvPr>
          <p:cNvSpPr txBox="1"/>
          <p:nvPr/>
        </p:nvSpPr>
        <p:spPr>
          <a:xfrm>
            <a:off x="685800" y="1192586"/>
            <a:ext cx="10820400" cy="523220"/>
          </a:xfrm>
          <a:prstGeom prst="rect">
            <a:avLst/>
          </a:prstGeom>
          <a:noFill/>
        </p:spPr>
        <p:txBody>
          <a:bodyPr wrap="square" rtlCol="0">
            <a:spAutoFit/>
          </a:bodyPr>
          <a:lstStyle/>
          <a:p>
            <a:r>
              <a:rPr lang="sl-SI" sz="2800" b="1" dirty="0">
                <a:solidFill>
                  <a:srgbClr val="034EA2"/>
                </a:solidFill>
                <a:cs typeface="Arial" panose="020B0604020202020204" pitchFamily="34" charset="0"/>
              </a:rPr>
              <a:t>ČASOVNICA</a:t>
            </a:r>
          </a:p>
        </p:txBody>
      </p:sp>
      <p:pic>
        <p:nvPicPr>
          <p:cNvPr id="7" name="object 7">
            <a:extLst>
              <a:ext uri="{FF2B5EF4-FFF2-40B4-BE49-F238E27FC236}">
                <a16:creationId xmlns:a16="http://schemas.microsoft.com/office/drawing/2014/main" id="{E23B7952-B983-4B1D-87EF-20BB64DED12C}"/>
              </a:ext>
            </a:extLst>
          </p:cNvPr>
          <p:cNvPicPr/>
          <p:nvPr/>
        </p:nvPicPr>
        <p:blipFill rotWithShape="1">
          <a:blip r:embed="rId3" cstate="print"/>
          <a:srcRect l="1" r="46875" b="-30049"/>
          <a:stretch/>
        </p:blipFill>
        <p:spPr>
          <a:xfrm>
            <a:off x="9051662" y="530023"/>
            <a:ext cx="930871" cy="425989"/>
          </a:xfrm>
          <a:prstGeom prst="rect">
            <a:avLst/>
          </a:prstGeom>
        </p:spPr>
      </p:pic>
      <p:pic>
        <p:nvPicPr>
          <p:cNvPr id="8" name="object 8">
            <a:extLst>
              <a:ext uri="{FF2B5EF4-FFF2-40B4-BE49-F238E27FC236}">
                <a16:creationId xmlns:a16="http://schemas.microsoft.com/office/drawing/2014/main" id="{90B6813C-1654-801D-366E-270794C92AA8}"/>
              </a:ext>
            </a:extLst>
          </p:cNvPr>
          <p:cNvPicPr/>
          <p:nvPr/>
        </p:nvPicPr>
        <p:blipFill>
          <a:blip r:embed="rId4" cstate="print"/>
          <a:stretch>
            <a:fillRect/>
          </a:stretch>
        </p:blipFill>
        <p:spPr>
          <a:xfrm>
            <a:off x="10126872" y="452041"/>
            <a:ext cx="1401892" cy="581952"/>
          </a:xfrm>
          <a:prstGeom prst="rect">
            <a:avLst/>
          </a:prstGeom>
        </p:spPr>
      </p:pic>
      <p:pic>
        <p:nvPicPr>
          <p:cNvPr id="9" name="Slika 8" descr="Slika, ki vsebuje besede posnetek zaslona, besedilo, pisava&#10;&#10;Opis je samodejno ustvarjen">
            <a:extLst>
              <a:ext uri="{FF2B5EF4-FFF2-40B4-BE49-F238E27FC236}">
                <a16:creationId xmlns:a16="http://schemas.microsoft.com/office/drawing/2014/main" id="{F6A69BC2-0ABB-FDC3-486E-F6569969C77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4" name="Oblaček govora: pravokotnik z zaobljenimi vogali 3">
            <a:extLst>
              <a:ext uri="{FF2B5EF4-FFF2-40B4-BE49-F238E27FC236}">
                <a16:creationId xmlns:a16="http://schemas.microsoft.com/office/drawing/2014/main" id="{4AB94AB9-DE38-EDCB-0D94-473228499631}"/>
              </a:ext>
            </a:extLst>
          </p:cNvPr>
          <p:cNvSpPr/>
          <p:nvPr/>
        </p:nvSpPr>
        <p:spPr>
          <a:xfrm>
            <a:off x="9380486" y="2273172"/>
            <a:ext cx="2647360" cy="1452659"/>
          </a:xfrm>
          <a:prstGeom prst="wedgeRoundRectCallout">
            <a:avLst>
              <a:gd name="adj1" fmla="val -94771"/>
              <a:gd name="adj2" fmla="val -45813"/>
              <a:gd name="adj3" fmla="val 16667"/>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l-SI" sz="1400" dirty="0">
                <a:solidFill>
                  <a:schemeClr val="accent1">
                    <a:lumMod val="50000"/>
                  </a:schemeClr>
                </a:solidFill>
              </a:rPr>
              <a:t>Prijavitelji bodo s sklepom o izidu javnega razpisa obveščeni najkasneje v roku 60 dni od datuma odpiranja vlog</a:t>
            </a:r>
          </a:p>
        </p:txBody>
      </p:sp>
    </p:spTree>
    <p:extLst>
      <p:ext uri="{BB962C8B-B14F-4D97-AF65-F5344CB8AC3E}">
        <p14:creationId xmlns:p14="http://schemas.microsoft.com/office/powerpoint/2010/main" val="42273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546925" y="1543720"/>
            <a:ext cx="11098150" cy="4076904"/>
          </a:xfrm>
          <a:ln>
            <a:noFill/>
          </a:ln>
        </p:spPr>
        <p:txBody>
          <a:bodyPr>
            <a:noAutofit/>
          </a:bodyPr>
          <a:lstStyle/>
          <a:p>
            <a:pPr marL="0" indent="0">
              <a:lnSpc>
                <a:spcPct val="100000"/>
              </a:lnSpc>
              <a:buNone/>
            </a:pPr>
            <a:r>
              <a:rPr lang="sl-SI" sz="2000" b="1" dirty="0">
                <a:solidFill>
                  <a:srgbClr val="034EA2"/>
                </a:solidFill>
                <a:cs typeface="Arial" panose="020B0604020202020204" pitchFamily="34" charset="0"/>
              </a:rPr>
              <a:t>Namen javnega razpisa:</a:t>
            </a:r>
            <a:r>
              <a:rPr lang="sl-SI" sz="1600" b="1" dirty="0">
                <a:solidFill>
                  <a:srgbClr val="034EA2"/>
                </a:solidFill>
                <a:cs typeface="Arial" panose="020B0604020202020204" pitchFamily="34" charset="0"/>
              </a:rPr>
              <a:t> </a:t>
            </a:r>
            <a:r>
              <a:rPr lang="sl-SI" sz="1800" dirty="0"/>
              <a:t>krepiti finančno odpornost in pismenost prebivalcev Slovenije ter jim omogočiti doseganje in ohranjanje finančnega blagostanja v času nepredvidljivih ekonomskih in družbenih sprememb. Z javnim razpisom Programi finančne pismenosti in digitalna knjižnica si prizadevamo doprinesti k strateškemu razvoju finančne pismenosti predvsem na področju obvladovanja osebnih in družinskih financ in zadolževanja, osebnem in družinskem finančnem načrtovanju ter varčevanju za prihodnost ter poznavanju nevarnosti in preventivnega ravnanja pred zlorabami oziroma prevarami. To bo spodbudilo družbeno odgovorno ravnanje, zmanjšalo tveganja finančnih dejavnosti posameznikov ter pomembno prispevalo k stabilnosti in razvoju gospodarstva ter financ.</a:t>
            </a:r>
          </a:p>
          <a:p>
            <a:pPr marL="0" indent="0">
              <a:lnSpc>
                <a:spcPct val="100000"/>
              </a:lnSpc>
              <a:buNone/>
            </a:pPr>
            <a:r>
              <a:rPr lang="sl-SI" sz="2000" b="1" dirty="0">
                <a:solidFill>
                  <a:srgbClr val="034EA2"/>
                </a:solidFill>
                <a:cs typeface="Arial" panose="020B0604020202020204" pitchFamily="34" charset="0"/>
              </a:rPr>
              <a:t>Cilj javnega razpisa:</a:t>
            </a:r>
            <a:r>
              <a:rPr lang="sl-SI" sz="1600" b="1" dirty="0">
                <a:solidFill>
                  <a:srgbClr val="034EA2"/>
                </a:solidFill>
                <a:cs typeface="Arial" panose="020B0604020202020204" pitchFamily="34" charset="0"/>
              </a:rPr>
              <a:t> </a:t>
            </a:r>
            <a:r>
              <a:rPr lang="sl-SI" sz="1800" dirty="0"/>
              <a:t>povečati finančno pismenost in odpornost odraslih.</a:t>
            </a:r>
          </a:p>
          <a:p>
            <a:pPr marL="0" indent="0">
              <a:lnSpc>
                <a:spcPct val="100000"/>
              </a:lnSpc>
              <a:buNone/>
            </a:pPr>
            <a:r>
              <a:rPr lang="sl-SI" sz="2000" b="1" dirty="0">
                <a:solidFill>
                  <a:srgbClr val="034EA2"/>
                </a:solidFill>
                <a:cs typeface="Arial" panose="020B0604020202020204" pitchFamily="34" charset="0"/>
              </a:rPr>
              <a:t>Ciljna skupina:</a:t>
            </a:r>
            <a:r>
              <a:rPr lang="sl-SI" sz="1600" b="1" dirty="0">
                <a:solidFill>
                  <a:srgbClr val="034EA2"/>
                </a:solidFill>
                <a:cs typeface="Arial" panose="020B0604020202020204" pitchFamily="34" charset="0"/>
              </a:rPr>
              <a:t> </a:t>
            </a:r>
            <a:r>
              <a:rPr lang="sl-SI" sz="1800" b="1" dirty="0"/>
              <a:t>odrasli</a:t>
            </a:r>
            <a:r>
              <a:rPr lang="sl-SI" sz="1800" dirty="0"/>
              <a:t>; </a:t>
            </a:r>
            <a:r>
              <a:rPr lang="pl-PL" sz="1800" dirty="0"/>
              <a:t>skladno z 2. in 8. členom Zakona o izobraževanju odraslih.</a:t>
            </a:r>
            <a:endParaRPr lang="sl-SI" sz="1800" dirty="0"/>
          </a:p>
          <a:p>
            <a:pPr marL="0" indent="0" algn="just">
              <a:lnSpc>
                <a:spcPct val="100000"/>
              </a:lnSpc>
              <a:spcAft>
                <a:spcPts val="800"/>
              </a:spcAft>
              <a:buNone/>
            </a:pPr>
            <a:r>
              <a:rPr lang="sl-SI" sz="2000" b="1" dirty="0">
                <a:solidFill>
                  <a:srgbClr val="034EA2"/>
                </a:solidFill>
                <a:cs typeface="Arial" panose="020B0604020202020204" pitchFamily="34" charset="0"/>
              </a:rPr>
              <a:t>Predmet javnega razpisa:</a:t>
            </a:r>
            <a:r>
              <a:rPr lang="sl-SI" sz="1600" b="1" dirty="0">
                <a:solidFill>
                  <a:srgbClr val="034EA2"/>
                </a:solidFill>
                <a:cs typeface="Arial" panose="020B0604020202020204" pitchFamily="34" charset="0"/>
              </a:rPr>
              <a:t> </a:t>
            </a:r>
            <a:r>
              <a:rPr lang="sl-SI" sz="1800" b="1" dirty="0"/>
              <a:t>sofinanciranje izvajanja izobraževalnih programov </a:t>
            </a:r>
            <a:r>
              <a:rPr lang="sl-SI" sz="1800" dirty="0"/>
              <a:t>za odrasle na področju finančne pismenosti ter </a:t>
            </a:r>
            <a:r>
              <a:rPr lang="sl-SI" sz="1800" b="1" dirty="0"/>
              <a:t>izdelava celovite, raznolike in kakovostne digitalne knjižnice</a:t>
            </a:r>
            <a:r>
              <a:rPr lang="sl-SI" sz="1800" dirty="0"/>
              <a:t>, ki bo služila kot podpora izvajanja izobraževalnih programov za odrasle na področju finančne pismenosti.</a:t>
            </a:r>
            <a:endParaRPr lang="sl-SI" sz="1700" dirty="0"/>
          </a:p>
          <a:p>
            <a:pPr marL="0" indent="0">
              <a:buNone/>
            </a:pPr>
            <a:endParaRPr lang="sl-SI" sz="1700" dirty="0"/>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Tree>
    <p:extLst>
      <p:ext uri="{BB962C8B-B14F-4D97-AF65-F5344CB8AC3E}">
        <p14:creationId xmlns:p14="http://schemas.microsoft.com/office/powerpoint/2010/main" val="2410872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7" name="object 7">
            <a:extLst>
              <a:ext uri="{FF2B5EF4-FFF2-40B4-BE49-F238E27FC236}">
                <a16:creationId xmlns:a16="http://schemas.microsoft.com/office/drawing/2014/main" id="{E23B7952-B983-4B1D-87EF-20BB64DED12C}"/>
              </a:ext>
            </a:extLst>
          </p:cNvPr>
          <p:cNvPicPr/>
          <p:nvPr/>
        </p:nvPicPr>
        <p:blipFill rotWithShape="1">
          <a:blip r:embed="rId2" cstate="print"/>
          <a:srcRect l="1" r="46875" b="-30049"/>
          <a:stretch/>
        </p:blipFill>
        <p:spPr>
          <a:xfrm>
            <a:off x="9051662" y="530023"/>
            <a:ext cx="930871" cy="425989"/>
          </a:xfrm>
          <a:prstGeom prst="rect">
            <a:avLst/>
          </a:prstGeom>
        </p:spPr>
      </p:pic>
      <p:pic>
        <p:nvPicPr>
          <p:cNvPr id="8" name="object 8">
            <a:extLst>
              <a:ext uri="{FF2B5EF4-FFF2-40B4-BE49-F238E27FC236}">
                <a16:creationId xmlns:a16="http://schemas.microsoft.com/office/drawing/2014/main" id="{90B6813C-1654-801D-366E-270794C92AA8}"/>
              </a:ext>
            </a:extLst>
          </p:cNvPr>
          <p:cNvPicPr/>
          <p:nvPr/>
        </p:nvPicPr>
        <p:blipFill>
          <a:blip r:embed="rId3" cstate="print"/>
          <a:stretch>
            <a:fillRect/>
          </a:stretch>
        </p:blipFill>
        <p:spPr>
          <a:xfrm>
            <a:off x="10126872" y="452041"/>
            <a:ext cx="1401892" cy="581952"/>
          </a:xfrm>
          <a:prstGeom prst="rect">
            <a:avLst/>
          </a:prstGeom>
        </p:spPr>
      </p:pic>
      <p:pic>
        <p:nvPicPr>
          <p:cNvPr id="9" name="Slika 8" descr="Slika, ki vsebuje besede posnetek zaslona, besedilo, pisava&#10;&#10;Opis je samodejno ustvarjen">
            <a:extLst>
              <a:ext uri="{FF2B5EF4-FFF2-40B4-BE49-F238E27FC236}">
                <a16:creationId xmlns:a16="http://schemas.microsoft.com/office/drawing/2014/main" id="{F6A69BC2-0ABB-FDC3-486E-F6569969C7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12" name="Označba mesta vsebine 9">
            <a:extLst>
              <a:ext uri="{FF2B5EF4-FFF2-40B4-BE49-F238E27FC236}">
                <a16:creationId xmlns:a16="http://schemas.microsoft.com/office/drawing/2014/main" id="{0E1BCF79-EF95-2F39-B85A-106B1DBC09A0}"/>
              </a:ext>
            </a:extLst>
          </p:cNvPr>
          <p:cNvSpPr>
            <a:spLocks noGrp="1"/>
          </p:cNvSpPr>
          <p:nvPr>
            <p:ph idx="1"/>
          </p:nvPr>
        </p:nvSpPr>
        <p:spPr>
          <a:xfrm>
            <a:off x="838200" y="990636"/>
            <a:ext cx="10515600" cy="4876729"/>
          </a:xfrm>
        </p:spPr>
        <p:txBody>
          <a:bodyPr>
            <a:normAutofit/>
          </a:bodyPr>
          <a:lstStyle/>
          <a:p>
            <a:pPr marL="0" lvl="0" indent="0" algn="just">
              <a:lnSpc>
                <a:spcPct val="103000"/>
              </a:lnSpc>
              <a:buNone/>
            </a:pPr>
            <a:endParaRPr lang="sl-SI" sz="1400" dirty="0">
              <a:hlinkClick r:id="rId5"/>
            </a:endParaRPr>
          </a:p>
          <a:p>
            <a:pPr marL="0" lvl="0" indent="0" algn="just">
              <a:lnSpc>
                <a:spcPct val="103000"/>
              </a:lnSpc>
              <a:buNone/>
            </a:pPr>
            <a:endParaRPr lang="sl-SI" sz="2000" dirty="0">
              <a:hlinkClick r:id="rId5"/>
            </a:endParaRPr>
          </a:p>
          <a:p>
            <a:pPr marL="0" lvl="0" indent="0" algn="just">
              <a:lnSpc>
                <a:spcPct val="103000"/>
              </a:lnSpc>
              <a:buNone/>
            </a:pPr>
            <a:r>
              <a:rPr lang="sl-SI" sz="2400" b="1" dirty="0">
                <a:solidFill>
                  <a:srgbClr val="034EA2"/>
                </a:solidFill>
                <a:cs typeface="Arial" panose="020B0604020202020204" pitchFamily="34" charset="0"/>
              </a:rPr>
              <a:t>Dodatna</a:t>
            </a:r>
            <a:r>
              <a:rPr lang="sl-SI" sz="1800" b="1" dirty="0">
                <a:solidFill>
                  <a:srgbClr val="000000"/>
                </a:solidFill>
                <a:effectLst/>
                <a:ea typeface="Times New Roman" panose="02020603050405020304" pitchFamily="18" charset="0"/>
                <a:cs typeface="Calibri" panose="020F0502020204030204" pitchFamily="34" charset="0"/>
              </a:rPr>
              <a:t> </a:t>
            </a:r>
            <a:r>
              <a:rPr lang="sl-SI" sz="2400" b="1" dirty="0">
                <a:solidFill>
                  <a:srgbClr val="034EA2"/>
                </a:solidFill>
                <a:cs typeface="Arial" panose="020B0604020202020204" pitchFamily="34" charset="0"/>
              </a:rPr>
              <a:t>vprašanja</a:t>
            </a:r>
          </a:p>
          <a:p>
            <a:pPr marL="0" lvl="0" indent="0" algn="just">
              <a:lnSpc>
                <a:spcPct val="103000"/>
              </a:lnSpc>
              <a:buNone/>
            </a:pPr>
            <a:endParaRPr lang="sl-SI" sz="2000" dirty="0">
              <a:solidFill>
                <a:srgbClr val="000000"/>
              </a:solidFill>
              <a:effectLst/>
              <a:ea typeface="Times New Roman" panose="02020603050405020304" pitchFamily="18" charset="0"/>
              <a:cs typeface="Calibri" panose="020F0502020204030204" pitchFamily="34" charset="0"/>
            </a:endParaRPr>
          </a:p>
          <a:p>
            <a:pPr lvl="0" algn="just">
              <a:lnSpc>
                <a:spcPct val="103000"/>
              </a:lnSpc>
            </a:pPr>
            <a:r>
              <a:rPr lang="sl-SI" sz="1800" dirty="0">
                <a:solidFill>
                  <a:srgbClr val="000000"/>
                </a:solidFill>
                <a:ea typeface="Times New Roman" panose="02020603050405020304" pitchFamily="18" charset="0"/>
                <a:cs typeface="Calibri" panose="020F0502020204030204" pitchFamily="34" charset="0"/>
              </a:rPr>
              <a:t>vsak delovnik med 9. in 10. uro na tel. št. 01 400 53 01</a:t>
            </a:r>
          </a:p>
          <a:p>
            <a:pPr lvl="0" algn="just">
              <a:lnSpc>
                <a:spcPct val="103000"/>
              </a:lnSpc>
            </a:pPr>
            <a:r>
              <a:rPr lang="sl-SI" sz="1800" dirty="0">
                <a:solidFill>
                  <a:srgbClr val="000000"/>
                </a:solidFill>
                <a:ea typeface="Times New Roman" panose="02020603050405020304" pitchFamily="18" charset="0"/>
                <a:cs typeface="Calibri" panose="020F0502020204030204" pitchFamily="34" charset="0"/>
                <a:hlinkClick r:id="rId6"/>
              </a:rPr>
              <a:t>ana.salika@gov.si</a:t>
            </a:r>
            <a:r>
              <a:rPr lang="sl-SI" sz="1800" dirty="0">
                <a:solidFill>
                  <a:srgbClr val="000000"/>
                </a:solidFill>
                <a:ea typeface="Times New Roman" panose="02020603050405020304" pitchFamily="18" charset="0"/>
                <a:cs typeface="Calibri" panose="020F0502020204030204" pitchFamily="34" charset="0"/>
              </a:rPr>
              <a:t>           zadeva „Vprašanje za javni razpis Programi finančne pismenosti in digitalna knjižnica“</a:t>
            </a:r>
            <a:endParaRPr lang="sl-SI" sz="1800" dirty="0">
              <a:solidFill>
                <a:srgbClr val="000000"/>
              </a:solidFill>
              <a:effectLst/>
              <a:ea typeface="Times New Roman" panose="02020603050405020304" pitchFamily="18" charset="0"/>
              <a:cs typeface="Calibri" panose="020F0502020204030204" pitchFamily="34" charset="0"/>
            </a:endParaRPr>
          </a:p>
          <a:p>
            <a:pPr marL="0" indent="0">
              <a:buNone/>
            </a:pPr>
            <a:endParaRPr lang="sl-SI" sz="2000" dirty="0">
              <a:cs typeface="Calibri" panose="020F0502020204030204" pitchFamily="34" charset="0"/>
            </a:endParaRPr>
          </a:p>
        </p:txBody>
      </p:sp>
      <p:cxnSp>
        <p:nvCxnSpPr>
          <p:cNvPr id="13" name="Raven puščični povezovalnik 12">
            <a:extLst>
              <a:ext uri="{FF2B5EF4-FFF2-40B4-BE49-F238E27FC236}">
                <a16:creationId xmlns:a16="http://schemas.microsoft.com/office/drawing/2014/main" id="{7C57D62E-3FF2-2973-9E40-DA48E279922C}"/>
              </a:ext>
            </a:extLst>
          </p:cNvPr>
          <p:cNvCxnSpPr>
            <a:cxnSpLocks/>
          </p:cNvCxnSpPr>
          <p:nvPr/>
        </p:nvCxnSpPr>
        <p:spPr>
          <a:xfrm>
            <a:off x="2868197" y="3316505"/>
            <a:ext cx="3687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303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7" name="object 7">
            <a:extLst>
              <a:ext uri="{FF2B5EF4-FFF2-40B4-BE49-F238E27FC236}">
                <a16:creationId xmlns:a16="http://schemas.microsoft.com/office/drawing/2014/main" id="{E23B7952-B983-4B1D-87EF-20BB64DED12C}"/>
              </a:ext>
            </a:extLst>
          </p:cNvPr>
          <p:cNvPicPr/>
          <p:nvPr/>
        </p:nvPicPr>
        <p:blipFill rotWithShape="1">
          <a:blip r:embed="rId2" cstate="print"/>
          <a:srcRect l="1" r="46875" b="-30049"/>
          <a:stretch/>
        </p:blipFill>
        <p:spPr>
          <a:xfrm>
            <a:off x="9051662" y="530023"/>
            <a:ext cx="930871" cy="425989"/>
          </a:xfrm>
          <a:prstGeom prst="rect">
            <a:avLst/>
          </a:prstGeom>
        </p:spPr>
      </p:pic>
      <p:pic>
        <p:nvPicPr>
          <p:cNvPr id="8" name="object 8">
            <a:extLst>
              <a:ext uri="{FF2B5EF4-FFF2-40B4-BE49-F238E27FC236}">
                <a16:creationId xmlns:a16="http://schemas.microsoft.com/office/drawing/2014/main" id="{90B6813C-1654-801D-366E-270794C92AA8}"/>
              </a:ext>
            </a:extLst>
          </p:cNvPr>
          <p:cNvPicPr/>
          <p:nvPr/>
        </p:nvPicPr>
        <p:blipFill>
          <a:blip r:embed="rId3" cstate="print"/>
          <a:stretch>
            <a:fillRect/>
          </a:stretch>
        </p:blipFill>
        <p:spPr>
          <a:xfrm>
            <a:off x="10126872" y="452041"/>
            <a:ext cx="1401892" cy="581952"/>
          </a:xfrm>
          <a:prstGeom prst="rect">
            <a:avLst/>
          </a:prstGeom>
        </p:spPr>
      </p:pic>
      <p:pic>
        <p:nvPicPr>
          <p:cNvPr id="9" name="Slika 8" descr="Slika, ki vsebuje besede posnetek zaslona, besedilo, pisava&#10;&#10;Opis je samodejno ustvarjen">
            <a:extLst>
              <a:ext uri="{FF2B5EF4-FFF2-40B4-BE49-F238E27FC236}">
                <a16:creationId xmlns:a16="http://schemas.microsoft.com/office/drawing/2014/main" id="{F6A69BC2-0ABB-FDC3-486E-F6569969C7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12" name="Označba mesta vsebine 9">
            <a:extLst>
              <a:ext uri="{FF2B5EF4-FFF2-40B4-BE49-F238E27FC236}">
                <a16:creationId xmlns:a16="http://schemas.microsoft.com/office/drawing/2014/main" id="{697C9386-5730-6C42-FBA6-429235EF12CE}"/>
              </a:ext>
            </a:extLst>
          </p:cNvPr>
          <p:cNvSpPr>
            <a:spLocks noGrp="1"/>
          </p:cNvSpPr>
          <p:nvPr>
            <p:ph idx="1"/>
          </p:nvPr>
        </p:nvSpPr>
        <p:spPr>
          <a:xfrm>
            <a:off x="838200" y="990636"/>
            <a:ext cx="10515600" cy="4876729"/>
          </a:xfrm>
        </p:spPr>
        <p:txBody>
          <a:bodyPr>
            <a:normAutofit/>
          </a:bodyPr>
          <a:lstStyle/>
          <a:p>
            <a:pPr marL="0" lvl="0" indent="0" algn="just">
              <a:lnSpc>
                <a:spcPct val="103000"/>
              </a:lnSpc>
              <a:buNone/>
            </a:pPr>
            <a:endParaRPr lang="sl-SI" sz="1400" dirty="0">
              <a:solidFill>
                <a:srgbClr val="0563C1"/>
              </a:solidFill>
              <a:hlinkClick r:id="rId5">
                <a:extLst>
                  <a:ext uri="{A12FA001-AC4F-418D-AE19-62706E023703}">
                    <ahyp:hlinkClr xmlns:ahyp="http://schemas.microsoft.com/office/drawing/2018/hyperlinkcolor" val="tx"/>
                  </a:ext>
                </a:extLst>
              </a:hlinkClick>
            </a:endParaRPr>
          </a:p>
          <a:p>
            <a:pPr marL="0" lvl="0" indent="0" algn="just">
              <a:lnSpc>
                <a:spcPct val="103000"/>
              </a:lnSpc>
              <a:buNone/>
            </a:pPr>
            <a:endParaRPr lang="sl-SI" sz="1400" dirty="0">
              <a:solidFill>
                <a:srgbClr val="0563C1"/>
              </a:solidFill>
              <a:hlinkClick r:id="rId5">
                <a:extLst>
                  <a:ext uri="{A12FA001-AC4F-418D-AE19-62706E023703}">
                    <ahyp:hlinkClr xmlns:ahyp="http://schemas.microsoft.com/office/drawing/2018/hyperlinkcolor" val="tx"/>
                  </a:ext>
                </a:extLst>
              </a:hlinkClick>
            </a:endParaRPr>
          </a:p>
          <a:p>
            <a:pPr marL="0" lvl="0" indent="0" algn="just">
              <a:lnSpc>
                <a:spcPct val="103000"/>
              </a:lnSpc>
              <a:buNone/>
            </a:pPr>
            <a:endParaRPr lang="sl-SI" sz="1400" dirty="0">
              <a:solidFill>
                <a:srgbClr val="0563C1"/>
              </a:solidFill>
              <a:hlinkClick r:id="rId5">
                <a:extLst>
                  <a:ext uri="{A12FA001-AC4F-418D-AE19-62706E023703}">
                    <ahyp:hlinkClr xmlns:ahyp="http://schemas.microsoft.com/office/drawing/2018/hyperlinkcolor" val="tx"/>
                  </a:ext>
                </a:extLst>
              </a:hlinkClick>
            </a:endParaRPr>
          </a:p>
          <a:p>
            <a:pPr marL="0" lvl="0" indent="0" algn="just">
              <a:lnSpc>
                <a:spcPct val="103000"/>
              </a:lnSpc>
              <a:buNone/>
            </a:pPr>
            <a:endParaRPr lang="sl-SI" sz="1400" dirty="0">
              <a:solidFill>
                <a:srgbClr val="0563C1"/>
              </a:solidFill>
              <a:hlinkClick r:id="rId5">
                <a:extLst>
                  <a:ext uri="{A12FA001-AC4F-418D-AE19-62706E023703}">
                    <ahyp:hlinkClr xmlns:ahyp="http://schemas.microsoft.com/office/drawing/2018/hyperlinkcolor" val="tx"/>
                  </a:ext>
                </a:extLst>
              </a:hlinkClick>
            </a:endParaRPr>
          </a:p>
          <a:p>
            <a:pPr marL="0" lvl="0" indent="0" algn="just">
              <a:lnSpc>
                <a:spcPct val="103000"/>
              </a:lnSpc>
              <a:buNone/>
            </a:pPr>
            <a:endParaRPr lang="sl-SI" sz="2000" dirty="0">
              <a:solidFill>
                <a:srgbClr val="0563C1"/>
              </a:solidFill>
              <a:hlinkClick r:id="rId5">
                <a:extLst>
                  <a:ext uri="{A12FA001-AC4F-418D-AE19-62706E023703}">
                    <ahyp:hlinkClr xmlns:ahyp="http://schemas.microsoft.com/office/drawing/2018/hyperlinkcolor" val="tx"/>
                  </a:ext>
                </a:extLst>
              </a:hlinkClick>
            </a:endParaRPr>
          </a:p>
          <a:p>
            <a:pPr marL="0" lvl="0" indent="0" algn="ctr">
              <a:lnSpc>
                <a:spcPct val="103000"/>
              </a:lnSpc>
              <a:buNone/>
            </a:pPr>
            <a:r>
              <a:rPr lang="sl-SI" sz="2400" dirty="0">
                <a:solidFill>
                  <a:srgbClr val="034EA2"/>
                </a:solidFill>
                <a:latin typeface="Calibri "/>
                <a:hlinkClick r:id="rId5">
                  <a:extLst>
                    <a:ext uri="{A12FA001-AC4F-418D-AE19-62706E023703}">
                      <ahyp:hlinkClr xmlns:ahyp="http://schemas.microsoft.com/office/drawing/2018/hyperlinkcolor" val="tx"/>
                    </a:ext>
                  </a:extLst>
                </a:hlinkClick>
              </a:rPr>
              <a:t>HVALA ZA PRIJAVO! </a:t>
            </a:r>
          </a:p>
          <a:p>
            <a:pPr marL="0" lvl="0" indent="0" algn="just">
              <a:lnSpc>
                <a:spcPct val="103000"/>
              </a:lnSpc>
              <a:buNone/>
            </a:pPr>
            <a:endParaRPr lang="sl-SI" sz="1400" dirty="0">
              <a:solidFill>
                <a:srgbClr val="0563C1"/>
              </a:solidFill>
              <a:hlinkClick r:id="rId5">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2720158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871757" y="2837506"/>
            <a:ext cx="5181600" cy="3345178"/>
          </a:xfrm>
          <a:ln>
            <a:solidFill>
              <a:schemeClr val="accent1"/>
            </a:solidFill>
          </a:ln>
        </p:spPr>
        <p:txBody>
          <a:bodyPr>
            <a:normAutofit lnSpcReduction="10000"/>
          </a:bodyPr>
          <a:lstStyle/>
          <a:p>
            <a:pPr marL="514350" indent="-514350" algn="ctr">
              <a:buFont typeface="+mj-lt"/>
              <a:buAutoNum type="romanUcPeriod"/>
            </a:pPr>
            <a:r>
              <a:rPr lang="sl-SI" sz="2000" dirty="0">
                <a:solidFill>
                  <a:schemeClr val="accent1">
                    <a:lumMod val="75000"/>
                  </a:schemeClr>
                </a:solidFill>
              </a:rPr>
              <a:t>Javnoveljavni programi za odrasle</a:t>
            </a:r>
          </a:p>
          <a:p>
            <a:endParaRPr lang="sl-SI" sz="1300" dirty="0"/>
          </a:p>
          <a:p>
            <a:r>
              <a:rPr lang="sl-SI" sz="1300" dirty="0"/>
              <a:t>Obvladujem svoje finance (OSFI),</a:t>
            </a:r>
          </a:p>
          <a:p>
            <a:r>
              <a:rPr lang="sl-SI" sz="1300" dirty="0"/>
              <a:t>Seniorji v akciji: Povečajmo svojo finančno pismenost, Program za generacije 55+ (Seniorji v akciji) in</a:t>
            </a:r>
          </a:p>
          <a:p>
            <a:r>
              <a:rPr lang="sl-SI" sz="1300" dirty="0"/>
              <a:t>Pot do finančne svobode (PFS).</a:t>
            </a:r>
          </a:p>
          <a:p>
            <a:pPr marL="0" indent="0">
              <a:buNone/>
            </a:pPr>
            <a:r>
              <a:rPr lang="pl-PL" sz="1300" dirty="0">
                <a:solidFill>
                  <a:srgbClr val="000000"/>
                </a:solidFill>
                <a:cs typeface="Arial" panose="020B0604020202020204" pitchFamily="34" charset="0"/>
              </a:rPr>
              <a:t>Javnoveljavni programi za odrasle so dostopni na spletnem naslovu: </a:t>
            </a:r>
            <a:r>
              <a:rPr lang="pl-PL" sz="1300" dirty="0">
                <a:solidFill>
                  <a:srgbClr val="000000"/>
                </a:solidFill>
                <a:cs typeface="Arial" panose="020B0604020202020204" pitchFamily="34" charset="0"/>
                <a:hlinkClick r:id="rId2"/>
              </a:rPr>
              <a:t>https://www.gov.si/teme/vpis-in-financiranje-izobrazevanja-odraslih/</a:t>
            </a:r>
            <a:endParaRPr lang="pl-PL" sz="1300" dirty="0">
              <a:solidFill>
                <a:srgbClr val="000000"/>
              </a:solidFill>
              <a:cs typeface="Arial" panose="020B0604020202020204" pitchFamily="34" charset="0"/>
            </a:endParaRPr>
          </a:p>
          <a:p>
            <a:pPr marL="0" indent="0" algn="ctr">
              <a:buNone/>
            </a:pPr>
            <a:endParaRPr lang="pl-PL" sz="1300" dirty="0">
              <a:solidFill>
                <a:srgbClr val="000000"/>
              </a:solidFill>
              <a:cs typeface="Arial" panose="020B0604020202020204" pitchFamily="34" charset="0"/>
            </a:endParaRPr>
          </a:p>
          <a:p>
            <a:pPr marL="0" indent="0" algn="ctr">
              <a:buNone/>
            </a:pPr>
            <a:endParaRPr lang="pl-PL" sz="1300" dirty="0">
              <a:solidFill>
                <a:srgbClr val="000000"/>
              </a:solidFill>
              <a:cs typeface="Arial" panose="020B0604020202020204" pitchFamily="34" charset="0"/>
            </a:endParaRPr>
          </a:p>
          <a:p>
            <a:pPr marL="0" indent="0" algn="ctr">
              <a:buNone/>
            </a:pPr>
            <a:r>
              <a:rPr lang="pl-PL" sz="1300" dirty="0">
                <a:solidFill>
                  <a:srgbClr val="000000"/>
                </a:solidFill>
                <a:cs typeface="Arial" panose="020B0604020202020204" pitchFamily="34" charset="0"/>
              </a:rPr>
              <a:t>Trajanje: 100 ur</a:t>
            </a:r>
          </a:p>
          <a:p>
            <a:pPr marL="0" indent="0" algn="ctr">
              <a:buNone/>
            </a:pPr>
            <a:r>
              <a:rPr lang="pl-PL" sz="1300" u="sng" dirty="0">
                <a:solidFill>
                  <a:srgbClr val="000000"/>
                </a:solidFill>
                <a:cs typeface="Arial" panose="020B0604020202020204" pitchFamily="34" charset="0"/>
              </a:rPr>
              <a:t>Vpis v razvid izvajalcev javno veljavnih programov vzgoje in izobraževanja!</a:t>
            </a:r>
          </a:p>
        </p:txBody>
      </p:sp>
      <p:sp>
        <p:nvSpPr>
          <p:cNvPr id="18" name="Označba mesta vsebine 17">
            <a:extLst>
              <a:ext uri="{FF2B5EF4-FFF2-40B4-BE49-F238E27FC236}">
                <a16:creationId xmlns:a16="http://schemas.microsoft.com/office/drawing/2014/main" id="{1C31FDBC-715C-59EA-9F36-BA59FFD0E657}"/>
              </a:ext>
            </a:extLst>
          </p:cNvPr>
          <p:cNvSpPr>
            <a:spLocks noGrp="1"/>
          </p:cNvSpPr>
          <p:nvPr>
            <p:ph sz="half" idx="2"/>
          </p:nvPr>
        </p:nvSpPr>
        <p:spPr>
          <a:xfrm>
            <a:off x="6205756" y="2837506"/>
            <a:ext cx="5181600" cy="3345179"/>
          </a:xfrm>
          <a:ln>
            <a:solidFill>
              <a:schemeClr val="accent1"/>
            </a:solidFill>
          </a:ln>
        </p:spPr>
        <p:txBody>
          <a:bodyPr>
            <a:normAutofit lnSpcReduction="10000"/>
          </a:bodyPr>
          <a:lstStyle/>
          <a:p>
            <a:pPr marL="514350" indent="-514350" algn="ctr">
              <a:buFont typeface="+mj-lt"/>
              <a:buAutoNum type="romanUcPeriod" startAt="2"/>
            </a:pPr>
            <a:r>
              <a:rPr lang="sl-SI" sz="2000" dirty="0">
                <a:solidFill>
                  <a:schemeClr val="accent1">
                    <a:lumMod val="75000"/>
                  </a:schemeClr>
                </a:solidFill>
              </a:rPr>
              <a:t>Neformalni izobraževalni programi za odrasle</a:t>
            </a:r>
          </a:p>
          <a:p>
            <a:pPr marL="0" indent="0" algn="ctr">
              <a:buNone/>
            </a:pPr>
            <a:r>
              <a:rPr lang="pl-PL" sz="1300" dirty="0">
                <a:solidFill>
                  <a:srgbClr val="000000"/>
                </a:solidFill>
                <a:cs typeface="Arial" panose="020B0604020202020204" pitchFamily="34" charset="0"/>
              </a:rPr>
              <a:t>Oblikujejo se za pridobivanje kompetenc s področja finančne pismenosti. </a:t>
            </a:r>
          </a:p>
          <a:p>
            <a:pPr marL="0" indent="0" algn="ctr">
              <a:buNone/>
            </a:pPr>
            <a:r>
              <a:rPr lang="pl-PL" sz="1300" dirty="0">
                <a:solidFill>
                  <a:srgbClr val="000000"/>
                </a:solidFill>
                <a:cs typeface="Arial" panose="020B0604020202020204" pitchFamily="34" charset="0"/>
              </a:rPr>
              <a:t>Smernice za pripravo NIPO so dostopne na spletnem naslovu: </a:t>
            </a:r>
            <a:r>
              <a:rPr lang="pl-PL" sz="1300" dirty="0">
                <a:solidFill>
                  <a:srgbClr val="000000"/>
                </a:solidFill>
                <a:cs typeface="Arial" panose="020B0604020202020204" pitchFamily="34" charset="0"/>
                <a:hlinkClick r:id="rId3"/>
              </a:rPr>
              <a:t>https://financno.pismen.si/gradiva/</a:t>
            </a:r>
            <a:endParaRPr lang="pl-PL" sz="1300" dirty="0">
              <a:solidFill>
                <a:srgbClr val="000000"/>
              </a:solidFill>
              <a:cs typeface="Arial" panose="020B0604020202020204" pitchFamily="34" charset="0"/>
            </a:endParaRPr>
          </a:p>
          <a:p>
            <a:pPr marL="0" indent="0" algn="ctr">
              <a:buNone/>
            </a:pPr>
            <a:endParaRPr lang="sl-SI" sz="1300" dirty="0">
              <a:solidFill>
                <a:schemeClr val="accent1">
                  <a:lumMod val="75000"/>
                </a:schemeClr>
              </a:solidFill>
            </a:endParaRPr>
          </a:p>
          <a:p>
            <a:pPr marL="0" indent="0" algn="ctr">
              <a:buNone/>
            </a:pPr>
            <a:endParaRPr lang="sl-SI" sz="1300" dirty="0">
              <a:solidFill>
                <a:schemeClr val="accent1">
                  <a:lumMod val="75000"/>
                </a:schemeClr>
              </a:solidFill>
            </a:endParaRPr>
          </a:p>
          <a:p>
            <a:pPr marL="0" indent="0" algn="ctr">
              <a:buNone/>
            </a:pPr>
            <a:r>
              <a:rPr lang="sl-SI" sz="1300" dirty="0">
                <a:solidFill>
                  <a:srgbClr val="000000"/>
                </a:solidFill>
                <a:cs typeface="Arial" panose="020B0604020202020204" pitchFamily="34" charset="0"/>
              </a:rPr>
              <a:t>Trajanje: najmanj 40 ur</a:t>
            </a:r>
          </a:p>
          <a:p>
            <a:pPr marL="0" indent="0" algn="ctr">
              <a:buNone/>
            </a:pPr>
            <a:r>
              <a:rPr lang="sl-SI" sz="1300" dirty="0">
                <a:solidFill>
                  <a:srgbClr val="000000"/>
                </a:solidFill>
                <a:cs typeface="Arial" panose="020B0604020202020204" pitchFamily="34" charset="0"/>
              </a:rPr>
              <a:t>Oblikovati oziroma obravnavati jih mora strokovni aktiv pri </a:t>
            </a:r>
            <a:r>
              <a:rPr lang="sl-SI" sz="1300" dirty="0" err="1">
                <a:solidFill>
                  <a:srgbClr val="000000"/>
                </a:solidFill>
                <a:cs typeface="Arial" panose="020B0604020202020204" pitchFamily="34" charset="0"/>
              </a:rPr>
              <a:t>poslovodečem</a:t>
            </a:r>
            <a:r>
              <a:rPr lang="sl-SI" sz="1300" dirty="0">
                <a:solidFill>
                  <a:srgbClr val="000000"/>
                </a:solidFill>
                <a:cs typeface="Arial" panose="020B0604020202020204" pitchFamily="34" charset="0"/>
              </a:rPr>
              <a:t> partnerju v konzorciju v sodelovanju z vodjo konzorcija. Te programe hrani </a:t>
            </a:r>
            <a:r>
              <a:rPr lang="sl-SI" sz="1300" dirty="0" err="1">
                <a:solidFill>
                  <a:srgbClr val="000000"/>
                </a:solidFill>
                <a:cs typeface="Arial" panose="020B0604020202020204" pitchFamily="34" charset="0"/>
              </a:rPr>
              <a:t>poslovodeči</a:t>
            </a:r>
            <a:r>
              <a:rPr lang="sl-SI" sz="1300" dirty="0">
                <a:solidFill>
                  <a:srgbClr val="000000"/>
                </a:solidFill>
                <a:cs typeface="Arial" panose="020B0604020202020204" pitchFamily="34" charset="0"/>
              </a:rPr>
              <a:t> partner v konzorciju. </a:t>
            </a:r>
          </a:p>
          <a:p>
            <a:pPr marL="0" indent="0" algn="ctr">
              <a:buNone/>
            </a:pPr>
            <a:endParaRPr lang="sl-SI" sz="2100" dirty="0">
              <a:solidFill>
                <a:schemeClr val="accent1">
                  <a:lumMod val="75000"/>
                </a:schemeClr>
              </a:solidFill>
            </a:endParaRP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4"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5"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925974"/>
            <a:ext cx="10820400" cy="954107"/>
          </a:xfrm>
          <a:prstGeom prst="rect">
            <a:avLst/>
          </a:prstGeom>
          <a:noFill/>
        </p:spPr>
        <p:txBody>
          <a:bodyPr wrap="square" rtlCol="0">
            <a:spAutoFit/>
          </a:bodyPr>
          <a:lstStyle/>
          <a:p>
            <a:r>
              <a:rPr lang="sl-SI" sz="3200" b="1" dirty="0">
                <a:solidFill>
                  <a:srgbClr val="034EA2"/>
                </a:solidFill>
                <a:cs typeface="Arial" panose="020B0604020202020204" pitchFamily="34" charset="0"/>
              </a:rPr>
              <a:t>SKLOP A</a:t>
            </a:r>
            <a:r>
              <a:rPr lang="sl-SI" sz="2400" b="1" dirty="0">
                <a:solidFill>
                  <a:srgbClr val="034EA2"/>
                </a:solidFill>
                <a:cs typeface="Arial" panose="020B0604020202020204" pitchFamily="34" charset="0"/>
              </a:rPr>
              <a:t>: Izvajanje izobraževalnih programov za odrasle na področju finančne pismenost</a:t>
            </a:r>
          </a:p>
        </p:txBody>
      </p:sp>
      <p:sp>
        <p:nvSpPr>
          <p:cNvPr id="3" name="PoljeZBesedilom 2">
            <a:extLst>
              <a:ext uri="{FF2B5EF4-FFF2-40B4-BE49-F238E27FC236}">
                <a16:creationId xmlns:a16="http://schemas.microsoft.com/office/drawing/2014/main" id="{340A3ED6-25EF-860D-26E7-276A7BC56981}"/>
              </a:ext>
            </a:extLst>
          </p:cNvPr>
          <p:cNvSpPr txBox="1"/>
          <p:nvPr/>
        </p:nvSpPr>
        <p:spPr>
          <a:xfrm>
            <a:off x="685800" y="1880081"/>
            <a:ext cx="10820400" cy="646331"/>
          </a:xfrm>
          <a:prstGeom prst="rect">
            <a:avLst/>
          </a:prstGeom>
          <a:noFill/>
        </p:spPr>
        <p:txBody>
          <a:bodyPr wrap="square" rtlCol="0">
            <a:spAutoFit/>
          </a:bodyPr>
          <a:lstStyle/>
          <a:p>
            <a:pPr marL="0" indent="0" algn="ctr">
              <a:buNone/>
            </a:pPr>
            <a:r>
              <a:rPr lang="sl-SI" dirty="0"/>
              <a:t>Sofinanciranje izvajanja </a:t>
            </a:r>
            <a:r>
              <a:rPr lang="sl-SI" b="1" dirty="0"/>
              <a:t>izobraževalnih programov </a:t>
            </a:r>
            <a:r>
              <a:rPr lang="sl-SI" dirty="0"/>
              <a:t>za odrasle na področju finančne pismenosti.</a:t>
            </a:r>
            <a:br>
              <a:rPr lang="sl-SI" dirty="0"/>
            </a:br>
            <a:r>
              <a:rPr lang="sl-SI" dirty="0"/>
              <a:t>Sofinancirali se bodo naslednji programi:  </a:t>
            </a:r>
          </a:p>
        </p:txBody>
      </p:sp>
      <p:cxnSp>
        <p:nvCxnSpPr>
          <p:cNvPr id="8" name="Raven puščični povezovalnik 7">
            <a:extLst>
              <a:ext uri="{FF2B5EF4-FFF2-40B4-BE49-F238E27FC236}">
                <a16:creationId xmlns:a16="http://schemas.microsoft.com/office/drawing/2014/main" id="{ABA22D6E-2082-9631-3FD6-385A0473A1CA}"/>
              </a:ext>
            </a:extLst>
          </p:cNvPr>
          <p:cNvCxnSpPr>
            <a:cxnSpLocks/>
          </p:cNvCxnSpPr>
          <p:nvPr/>
        </p:nvCxnSpPr>
        <p:spPr>
          <a:xfrm>
            <a:off x="3462557" y="4907561"/>
            <a:ext cx="0" cy="293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Oblaček govora: pravokotnik z zaobljenimi vogali 13">
            <a:extLst>
              <a:ext uri="{FF2B5EF4-FFF2-40B4-BE49-F238E27FC236}">
                <a16:creationId xmlns:a16="http://schemas.microsoft.com/office/drawing/2014/main" id="{688DEC71-3921-30AB-2606-E5EA46A3FF37}"/>
              </a:ext>
            </a:extLst>
          </p:cNvPr>
          <p:cNvSpPr/>
          <p:nvPr/>
        </p:nvSpPr>
        <p:spPr>
          <a:xfrm>
            <a:off x="10039455" y="5690368"/>
            <a:ext cx="1489309" cy="832401"/>
          </a:xfrm>
          <a:prstGeom prst="wedgeRoundRectCallout">
            <a:avLst>
              <a:gd name="adj1" fmla="val -52328"/>
              <a:gd name="adj2" fmla="val -76812"/>
              <a:gd name="adj3" fmla="val 16667"/>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l-SI" sz="1200" dirty="0">
                <a:solidFill>
                  <a:schemeClr val="tx1"/>
                </a:solidFill>
              </a:rPr>
              <a:t>Priloga 5 Izjava strokovnega aktiva (NIPO)</a:t>
            </a:r>
          </a:p>
        </p:txBody>
      </p:sp>
      <p:cxnSp>
        <p:nvCxnSpPr>
          <p:cNvPr id="22" name="Raven puščični povezovalnik 21">
            <a:extLst>
              <a:ext uri="{FF2B5EF4-FFF2-40B4-BE49-F238E27FC236}">
                <a16:creationId xmlns:a16="http://schemas.microsoft.com/office/drawing/2014/main" id="{DDCCBA74-FC36-F1FD-B4B6-FA2193A0D644}"/>
              </a:ext>
            </a:extLst>
          </p:cNvPr>
          <p:cNvCxnSpPr>
            <a:cxnSpLocks/>
          </p:cNvCxnSpPr>
          <p:nvPr/>
        </p:nvCxnSpPr>
        <p:spPr>
          <a:xfrm>
            <a:off x="8796556" y="4197949"/>
            <a:ext cx="0" cy="293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77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značba mesta vsebine 9">
            <a:extLst>
              <a:ext uri="{FF2B5EF4-FFF2-40B4-BE49-F238E27FC236}">
                <a16:creationId xmlns:a16="http://schemas.microsoft.com/office/drawing/2014/main" id="{067F96E1-2497-4455-8663-139DEAC103C7}"/>
              </a:ext>
            </a:extLst>
          </p:cNvPr>
          <p:cNvSpPr>
            <a:spLocks noGrp="1"/>
          </p:cNvSpPr>
          <p:nvPr>
            <p:ph sz="half" idx="1"/>
          </p:nvPr>
        </p:nvSpPr>
        <p:spPr>
          <a:xfrm>
            <a:off x="1258368" y="2747210"/>
            <a:ext cx="4656658" cy="923728"/>
          </a:xfrm>
          <a:ln>
            <a:solidFill>
              <a:schemeClr val="accent1"/>
            </a:solidFill>
          </a:ln>
        </p:spPr>
        <p:txBody>
          <a:bodyPr anchor="ctr">
            <a:noAutofit/>
          </a:bodyPr>
          <a:lstStyle/>
          <a:p>
            <a:pPr marL="0" indent="0" algn="ctr">
              <a:buNone/>
            </a:pPr>
            <a:r>
              <a:rPr lang="sl-SI" sz="2000" b="1" dirty="0">
                <a:solidFill>
                  <a:schemeClr val="accent1">
                    <a:lumMod val="75000"/>
                  </a:schemeClr>
                </a:solidFill>
              </a:rPr>
              <a:t>Vodnik za izvajalce </a:t>
            </a:r>
            <a:r>
              <a:rPr lang="sl-SI" sz="2000" dirty="0">
                <a:solidFill>
                  <a:schemeClr val="accent1">
                    <a:lumMod val="75000"/>
                  </a:schemeClr>
                </a:solidFill>
              </a:rPr>
              <a:t>izobraževalnih programov za odrasle, ki zajema vse module javnoveljavnih programov</a:t>
            </a:r>
          </a:p>
        </p:txBody>
      </p:sp>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PoljeZBesedilom 18">
            <a:extLst>
              <a:ext uri="{FF2B5EF4-FFF2-40B4-BE49-F238E27FC236}">
                <a16:creationId xmlns:a16="http://schemas.microsoft.com/office/drawing/2014/main" id="{7B11B305-3BC7-DF16-AB89-4CBD6FA7C455}"/>
              </a:ext>
            </a:extLst>
          </p:cNvPr>
          <p:cNvSpPr txBox="1">
            <a:spLocks/>
          </p:cNvSpPr>
          <p:nvPr/>
        </p:nvSpPr>
        <p:spPr>
          <a:xfrm>
            <a:off x="685800" y="1261992"/>
            <a:ext cx="10820400" cy="392159"/>
          </a:xfrm>
          <a:prstGeom prst="rect">
            <a:avLst/>
          </a:prstGeom>
          <a:noFill/>
        </p:spPr>
        <p:txBody>
          <a:bodyPr wrap="square" rtlCol="0">
            <a:spAutoFit/>
          </a:bodyPr>
          <a:lstStyle/>
          <a:p>
            <a:pPr algn="just">
              <a:lnSpc>
                <a:spcPct val="115000"/>
              </a:lnSpc>
              <a:spcAft>
                <a:spcPts val="800"/>
              </a:spcAft>
            </a:pPr>
            <a:endParaRPr lang="sl-SI" dirty="0"/>
          </a:p>
        </p:txBody>
      </p:sp>
      <p:pic>
        <p:nvPicPr>
          <p:cNvPr id="5" name="object 7">
            <a:extLst>
              <a:ext uri="{FF2B5EF4-FFF2-40B4-BE49-F238E27FC236}">
                <a16:creationId xmlns:a16="http://schemas.microsoft.com/office/drawing/2014/main" id="{07524AA4-E6ED-936C-1BAB-04953089A2FE}"/>
              </a:ext>
            </a:extLst>
          </p:cNvPr>
          <p:cNvPicPr/>
          <p:nvPr/>
        </p:nvPicPr>
        <p:blipFill rotWithShape="1">
          <a:blip r:embed="rId3"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50D6E64A-ACD6-1EC6-5B00-5E755F1930A9}"/>
              </a:ext>
            </a:extLst>
          </p:cNvPr>
          <p:cNvPicPr/>
          <p:nvPr/>
        </p:nvPicPr>
        <p:blipFill>
          <a:blip r:embed="rId4"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6D34008E-9E8D-205F-FB58-5397F42BF91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2" name="PoljeZBesedilom 1">
            <a:extLst>
              <a:ext uri="{FF2B5EF4-FFF2-40B4-BE49-F238E27FC236}">
                <a16:creationId xmlns:a16="http://schemas.microsoft.com/office/drawing/2014/main" id="{FA340B6D-3C42-0884-89AC-9BD6C2CB9D62}"/>
              </a:ext>
            </a:extLst>
          </p:cNvPr>
          <p:cNvSpPr txBox="1"/>
          <p:nvPr/>
        </p:nvSpPr>
        <p:spPr>
          <a:xfrm>
            <a:off x="708364" y="925974"/>
            <a:ext cx="10820400"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SKLOP B</a:t>
            </a:r>
            <a:r>
              <a:rPr lang="sl-SI" sz="2400" b="1" dirty="0">
                <a:solidFill>
                  <a:srgbClr val="034EA2"/>
                </a:solidFill>
                <a:cs typeface="Arial" panose="020B0604020202020204" pitchFamily="34" charset="0"/>
              </a:rPr>
              <a:t>: Digitalna knjižnica</a:t>
            </a:r>
          </a:p>
        </p:txBody>
      </p:sp>
      <p:sp>
        <p:nvSpPr>
          <p:cNvPr id="3" name="PoljeZBesedilom 2">
            <a:extLst>
              <a:ext uri="{FF2B5EF4-FFF2-40B4-BE49-F238E27FC236}">
                <a16:creationId xmlns:a16="http://schemas.microsoft.com/office/drawing/2014/main" id="{340A3ED6-25EF-860D-26E7-276A7BC56981}"/>
              </a:ext>
            </a:extLst>
          </p:cNvPr>
          <p:cNvSpPr txBox="1"/>
          <p:nvPr/>
        </p:nvSpPr>
        <p:spPr>
          <a:xfrm>
            <a:off x="685800" y="1762996"/>
            <a:ext cx="10820400" cy="646331"/>
          </a:xfrm>
          <a:prstGeom prst="rect">
            <a:avLst/>
          </a:prstGeom>
          <a:noFill/>
        </p:spPr>
        <p:txBody>
          <a:bodyPr wrap="square" rtlCol="0">
            <a:spAutoFit/>
          </a:bodyPr>
          <a:lstStyle/>
          <a:p>
            <a:pPr marL="0" indent="0" algn="ctr">
              <a:buNone/>
            </a:pPr>
            <a:r>
              <a:rPr lang="sl-SI" dirty="0"/>
              <a:t>Sofinanciranje priprave celovite, raznolike in kakovostne </a:t>
            </a:r>
            <a:r>
              <a:rPr lang="sl-SI" b="1" dirty="0"/>
              <a:t>digitalne knjižnice</a:t>
            </a:r>
            <a:r>
              <a:rPr lang="sl-SI" dirty="0"/>
              <a:t>, v podporo izvajanja programov finančne pismenosti za odrasle, ki vključuje:</a:t>
            </a:r>
          </a:p>
        </p:txBody>
      </p:sp>
      <p:sp>
        <p:nvSpPr>
          <p:cNvPr id="12" name="Označba mesta vsebine 9">
            <a:extLst>
              <a:ext uri="{FF2B5EF4-FFF2-40B4-BE49-F238E27FC236}">
                <a16:creationId xmlns:a16="http://schemas.microsoft.com/office/drawing/2014/main" id="{C454252D-10FF-30D5-9D36-83C9E4D0CC27}"/>
              </a:ext>
            </a:extLst>
          </p:cNvPr>
          <p:cNvSpPr txBox="1">
            <a:spLocks/>
          </p:cNvSpPr>
          <p:nvPr/>
        </p:nvSpPr>
        <p:spPr>
          <a:xfrm>
            <a:off x="6186406" y="2747210"/>
            <a:ext cx="4656658" cy="923728"/>
          </a:xfrm>
          <a:prstGeom prst="rect">
            <a:avLst/>
          </a:prstGeom>
          <a:ln>
            <a:solidFill>
              <a:schemeClr val="accent1"/>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sl-SI" sz="2000" b="1" dirty="0">
                <a:solidFill>
                  <a:schemeClr val="accent1">
                    <a:lumMod val="75000"/>
                  </a:schemeClr>
                </a:solidFill>
              </a:rPr>
              <a:t>E-gradiva</a:t>
            </a:r>
            <a:r>
              <a:rPr lang="sl-SI" sz="2000" dirty="0">
                <a:solidFill>
                  <a:schemeClr val="accent1">
                    <a:lumMod val="75000"/>
                  </a:schemeClr>
                </a:solidFill>
              </a:rPr>
              <a:t>, namenjena udeležencem izobraževalnih programov za odrasle </a:t>
            </a:r>
          </a:p>
        </p:txBody>
      </p:sp>
      <p:sp>
        <p:nvSpPr>
          <p:cNvPr id="4" name="PoljeZBesedilom 3">
            <a:extLst>
              <a:ext uri="{FF2B5EF4-FFF2-40B4-BE49-F238E27FC236}">
                <a16:creationId xmlns:a16="http://schemas.microsoft.com/office/drawing/2014/main" id="{A9F98ECB-6BFB-0D1F-139E-BC35922E831A}"/>
              </a:ext>
            </a:extLst>
          </p:cNvPr>
          <p:cNvSpPr txBox="1"/>
          <p:nvPr/>
        </p:nvSpPr>
        <p:spPr>
          <a:xfrm>
            <a:off x="685800" y="4151149"/>
            <a:ext cx="10820400" cy="1857496"/>
          </a:xfrm>
          <a:prstGeom prst="rect">
            <a:avLst/>
          </a:prstGeom>
          <a:noFill/>
        </p:spPr>
        <p:txBody>
          <a:bodyPr wrap="square" rtlCol="0">
            <a:spAutoFit/>
          </a:bodyPr>
          <a:lstStyle/>
          <a:p>
            <a:pPr algn="just">
              <a:lnSpc>
                <a:spcPct val="107000"/>
              </a:lnSpc>
              <a:spcAft>
                <a:spcPts val="800"/>
              </a:spcAft>
            </a:pPr>
            <a:r>
              <a:rPr lang="sl-SI" sz="1600" b="1" dirty="0">
                <a:solidFill>
                  <a:srgbClr val="034EA2"/>
                </a:solidFill>
              </a:rPr>
              <a:t>Izbrani prijavitelj mora v okviru sklopa B:</a:t>
            </a:r>
          </a:p>
          <a:p>
            <a:pPr marL="342900" lvl="0" indent="-342900" algn="just">
              <a:lnSpc>
                <a:spcPct val="115000"/>
              </a:lnSpc>
              <a:buFont typeface="Calibri" panose="020F0502020204030204" pitchFamily="34" charset="0"/>
              <a:buChar char="-"/>
            </a:pPr>
            <a:r>
              <a:rPr lang="sl-SI" sz="1600" dirty="0"/>
              <a:t>razviti </a:t>
            </a:r>
            <a:r>
              <a:rPr lang="sl-SI" sz="1600" b="1" dirty="0"/>
              <a:t>1 vodnik za izvajalce</a:t>
            </a:r>
            <a:r>
              <a:rPr lang="sl-SI" sz="1600" dirty="0"/>
              <a:t>, ki celovito zajema vse vsebine, opredeljene v javnoveljavnih programih,</a:t>
            </a:r>
          </a:p>
          <a:p>
            <a:pPr marL="342900" lvl="0" indent="-342900" algn="just">
              <a:lnSpc>
                <a:spcPct val="115000"/>
              </a:lnSpc>
              <a:buFont typeface="Calibri" panose="020F0502020204030204" pitchFamily="34" charset="0"/>
              <a:buChar char="-"/>
            </a:pPr>
            <a:r>
              <a:rPr lang="sl-SI" sz="1600" dirty="0"/>
              <a:t>razviti zbirko vsaj devetnajstih </a:t>
            </a:r>
            <a:r>
              <a:rPr lang="sl-SI" sz="1600" b="1" dirty="0"/>
              <a:t>19 e-gradiv</a:t>
            </a:r>
            <a:r>
              <a:rPr lang="sl-SI" sz="1600" dirty="0"/>
              <a:t>, ki zajemajo vse vsebine, opredeljene v javnoveljavnih programih za odrasle,</a:t>
            </a:r>
          </a:p>
          <a:p>
            <a:pPr marL="342900" lvl="0" indent="-342900" algn="just">
              <a:lnSpc>
                <a:spcPct val="115000"/>
              </a:lnSpc>
              <a:spcAft>
                <a:spcPts val="800"/>
              </a:spcAft>
              <a:buFont typeface="Calibri" panose="020F0502020204030204" pitchFamily="34" charset="0"/>
              <a:buChar char="-"/>
            </a:pPr>
            <a:r>
              <a:rPr lang="sl-SI" sz="1600" dirty="0"/>
              <a:t>vzpostaviti novo </a:t>
            </a:r>
            <a:r>
              <a:rPr lang="sl-SI" sz="1600" b="1" dirty="0"/>
              <a:t>spletno stran </a:t>
            </a:r>
            <a:r>
              <a:rPr lang="sl-SI" sz="1600" dirty="0"/>
              <a:t>ali nadgraditi obstoječo spletno stran </a:t>
            </a:r>
            <a:r>
              <a:rPr lang="sl-SI" sz="1600" dirty="0">
                <a:hlinkClick r:id="rId6">
                  <a:extLst>
                    <a:ext uri="{A12FA001-AC4F-418D-AE19-62706E023703}">
                      <ahyp:hlinkClr xmlns:ahyp="http://schemas.microsoft.com/office/drawing/2018/hyperlinkcolor" val="tx"/>
                    </a:ext>
                  </a:extLst>
                </a:hlinkClick>
              </a:rPr>
              <a:t>https://financno.pismen.si/</a:t>
            </a:r>
            <a:r>
              <a:rPr lang="sl-SI" sz="1600" dirty="0"/>
              <a:t>, jo za čas trajanja projekta posodabljati in skrbeti, da bo vključevala prosto dostopna pripravljena e-gradiva in vodnik za izvajalce ter omogočala virtualno komunikacijo udeležencev in virtualno komunikacijo izvajalcev programov finančne pismenosti.</a:t>
            </a:r>
          </a:p>
        </p:txBody>
      </p:sp>
    </p:spTree>
    <p:extLst>
      <p:ext uri="{BB962C8B-B14F-4D97-AF65-F5344CB8AC3E}">
        <p14:creationId xmlns:p14="http://schemas.microsoft.com/office/powerpoint/2010/main" val="3570429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3"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4"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grpSp>
        <p:nvGrpSpPr>
          <p:cNvPr id="4" name="Skupina 3">
            <a:extLst>
              <a:ext uri="{FF2B5EF4-FFF2-40B4-BE49-F238E27FC236}">
                <a16:creationId xmlns:a16="http://schemas.microsoft.com/office/drawing/2014/main" id="{14DCDE33-C1CE-B43F-D226-8A969159812D}"/>
              </a:ext>
            </a:extLst>
          </p:cNvPr>
          <p:cNvGrpSpPr/>
          <p:nvPr/>
        </p:nvGrpSpPr>
        <p:grpSpPr>
          <a:xfrm>
            <a:off x="905435" y="1310698"/>
            <a:ext cx="10381130" cy="4236604"/>
            <a:chOff x="905435" y="1165797"/>
            <a:chExt cx="10381130" cy="4236604"/>
          </a:xfrm>
        </p:grpSpPr>
        <p:sp>
          <p:nvSpPr>
            <p:cNvPr id="2" name="PoljeZBesedilom 1">
              <a:extLst>
                <a:ext uri="{FF2B5EF4-FFF2-40B4-BE49-F238E27FC236}">
                  <a16:creationId xmlns:a16="http://schemas.microsoft.com/office/drawing/2014/main" id="{7809575A-852C-5173-0346-EB6AFF4FA38F}"/>
                </a:ext>
              </a:extLst>
            </p:cNvPr>
            <p:cNvSpPr txBox="1"/>
            <p:nvPr/>
          </p:nvSpPr>
          <p:spPr>
            <a:xfrm>
              <a:off x="905435" y="1165797"/>
              <a:ext cx="10381130" cy="1768946"/>
            </a:xfrm>
            <a:prstGeom prst="rect">
              <a:avLst/>
            </a:prstGeom>
            <a:noFill/>
            <a:ln>
              <a:solidFill>
                <a:schemeClr val="accent1"/>
              </a:solidFill>
            </a:ln>
          </p:spPr>
          <p:txBody>
            <a:bodyPr wrap="square" rtlCol="0">
              <a:spAutoFit/>
            </a:bodyPr>
            <a:lstStyle/>
            <a:p>
              <a:pPr algn="just">
                <a:lnSpc>
                  <a:spcPct val="115000"/>
                </a:lnSpc>
                <a:spcAft>
                  <a:spcPts val="800"/>
                </a:spcAft>
              </a:pPr>
              <a:r>
                <a:rPr lang="sl-SI" b="1" u="sng" dirty="0">
                  <a:solidFill>
                    <a:srgbClr val="034EA2"/>
                  </a:solidFill>
                  <a:effectLst/>
                  <a:ea typeface="Calibri" panose="020F0502020204030204" pitchFamily="34" charset="0"/>
                  <a:cs typeface="Arial" panose="020B0604020202020204" pitchFamily="34" charset="0"/>
                </a:rPr>
                <a:t>Vodnik za izvajalce</a:t>
              </a:r>
              <a:r>
                <a:rPr lang="sl-SI" b="1" u="sng" dirty="0">
                  <a:ea typeface="Calibri" panose="020F0502020204030204" pitchFamily="34" charset="0"/>
                  <a:cs typeface="Arial" panose="020B0604020202020204" pitchFamily="34" charset="0"/>
                </a:rPr>
                <a:t> </a:t>
              </a:r>
              <a:r>
                <a:rPr lang="sl-SI" dirty="0">
                  <a:solidFill>
                    <a:srgbClr val="000000"/>
                  </a:solidFill>
                  <a:effectLst/>
                  <a:ea typeface="Times New Roman" panose="02020603050405020304" pitchFamily="18" charset="0"/>
                  <a:cs typeface="Arial" panose="020B0604020202020204" pitchFamily="34" charset="0"/>
                </a:rPr>
                <a:t>mora obsegati vsaj </a:t>
              </a:r>
              <a:r>
                <a:rPr lang="sl-SI" b="1" dirty="0">
                  <a:solidFill>
                    <a:srgbClr val="000000"/>
                  </a:solidFill>
                  <a:effectLst/>
                  <a:ea typeface="Times New Roman" panose="02020603050405020304" pitchFamily="18" charset="0"/>
                  <a:cs typeface="Arial" panose="020B0604020202020204" pitchFamily="34" charset="0"/>
                </a:rPr>
                <a:t>19 obveznih poglavij</a:t>
              </a:r>
              <a:r>
                <a:rPr lang="sl-SI" dirty="0">
                  <a:solidFill>
                    <a:srgbClr val="000000"/>
                  </a:solidFill>
                  <a:effectLst/>
                  <a:ea typeface="Times New Roman" panose="02020603050405020304" pitchFamily="18" charset="0"/>
                  <a:cs typeface="Arial" panose="020B0604020202020204" pitchFamily="34" charset="0"/>
                </a:rPr>
                <a:t>, ki podrobneje razčlenjujejo vsebino, potek in metodično didaktične vidike izvedbe ter navodila za uporabo posameznih e-gradiv, s poudarki za prilagajanje posameznim ciljnim skupinam (mladim, starejšim in splošni populaciji).  </a:t>
              </a:r>
            </a:p>
            <a:p>
              <a:pPr algn="just">
                <a:lnSpc>
                  <a:spcPct val="115000"/>
                </a:lnSpc>
                <a:spcAft>
                  <a:spcPts val="800"/>
                </a:spcAft>
              </a:pPr>
              <a:r>
                <a:rPr lang="sl-SI" b="1" dirty="0">
                  <a:solidFill>
                    <a:srgbClr val="000000"/>
                  </a:solidFill>
                  <a:effectLst/>
                  <a:ea typeface="Times New Roman" panose="02020603050405020304" pitchFamily="18" charset="0"/>
                  <a:cs typeface="Arial" panose="020B0604020202020204" pitchFamily="34" charset="0"/>
                </a:rPr>
                <a:t>Poglavja</a:t>
              </a:r>
              <a:r>
                <a:rPr lang="sl-SI" dirty="0">
                  <a:solidFill>
                    <a:srgbClr val="000000"/>
                  </a:solidFill>
                  <a:effectLst/>
                  <a:ea typeface="Times New Roman" panose="02020603050405020304" pitchFamily="18" charset="0"/>
                  <a:cs typeface="Arial" panose="020B0604020202020204" pitchFamily="34" charset="0"/>
                </a:rPr>
                <a:t> morajo ustrezati modulom v javnoveljavnih programih, pri čemer se vsebina posameznih modulov v vodniku za izvajalce lahko ponovi le enkrat. Vodnik za izvajalce mora biti pripravljen v </a:t>
              </a:r>
              <a:r>
                <a:rPr lang="sl-SI" b="1" dirty="0">
                  <a:solidFill>
                    <a:srgbClr val="000000"/>
                  </a:solidFill>
                  <a:effectLst/>
                  <a:ea typeface="Times New Roman" panose="02020603050405020304" pitchFamily="18" charset="0"/>
                  <a:cs typeface="Arial" panose="020B0604020202020204" pitchFamily="34" charset="0"/>
                </a:rPr>
                <a:t>e-obliki.</a:t>
              </a:r>
            </a:p>
          </p:txBody>
        </p:sp>
        <p:sp>
          <p:nvSpPr>
            <p:cNvPr id="3" name="PoljeZBesedilom 2">
              <a:extLst>
                <a:ext uri="{FF2B5EF4-FFF2-40B4-BE49-F238E27FC236}">
                  <a16:creationId xmlns:a16="http://schemas.microsoft.com/office/drawing/2014/main" id="{B86EB7DA-AA75-1E94-2FBF-54125CE15649}"/>
                </a:ext>
              </a:extLst>
            </p:cNvPr>
            <p:cNvSpPr txBox="1"/>
            <p:nvPr/>
          </p:nvSpPr>
          <p:spPr>
            <a:xfrm>
              <a:off x="905435" y="3314906"/>
              <a:ext cx="10381130" cy="2087495"/>
            </a:xfrm>
            <a:prstGeom prst="rect">
              <a:avLst/>
            </a:prstGeom>
            <a:noFill/>
            <a:ln>
              <a:solidFill>
                <a:schemeClr val="accent1"/>
              </a:solidFill>
            </a:ln>
          </p:spPr>
          <p:txBody>
            <a:bodyPr wrap="square" rtlCol="0">
              <a:spAutoFit/>
            </a:bodyPr>
            <a:lstStyle/>
            <a:p>
              <a:pPr algn="just">
                <a:lnSpc>
                  <a:spcPct val="115000"/>
                </a:lnSpc>
                <a:spcAft>
                  <a:spcPts val="800"/>
                </a:spcAft>
              </a:pPr>
              <a:r>
                <a:rPr lang="sl-SI" dirty="0">
                  <a:solidFill>
                    <a:srgbClr val="000000"/>
                  </a:solidFill>
                  <a:cs typeface="Arial" panose="020B0604020202020204" pitchFamily="34" charset="0"/>
                </a:rPr>
                <a:t>Za vsako obvezno poglavje v vodniku za izvajalce mora biti pripravljeno vsaj 1 učno </a:t>
              </a:r>
              <a:r>
                <a:rPr lang="sl-SI" b="1" u="sng" dirty="0">
                  <a:solidFill>
                    <a:srgbClr val="034EA2"/>
                  </a:solidFill>
                  <a:cs typeface="Arial" panose="020B0604020202020204" pitchFamily="34" charset="0"/>
                </a:rPr>
                <a:t>e-gradivo</a:t>
              </a:r>
              <a:r>
                <a:rPr lang="sl-SI" dirty="0">
                  <a:solidFill>
                    <a:srgbClr val="000000"/>
                  </a:solidFill>
                  <a:cs typeface="Arial" panose="020B0604020202020204" pitchFamily="34" charset="0"/>
                </a:rPr>
                <a:t>, namenjeno vajam udeležencev izobraževalnih programov za odrasle na področju finančne pismenosti (</a:t>
              </a:r>
              <a:r>
                <a:rPr lang="sl-SI" b="1" dirty="0">
                  <a:solidFill>
                    <a:srgbClr val="000000"/>
                  </a:solidFill>
                  <a:cs typeface="Arial" panose="020B0604020202020204" pitchFamily="34" charset="0"/>
                </a:rPr>
                <a:t>skupaj 19 e-gradiv</a:t>
              </a:r>
              <a:r>
                <a:rPr lang="sl-SI" dirty="0">
                  <a:solidFill>
                    <a:srgbClr val="000000"/>
                  </a:solidFill>
                  <a:cs typeface="Arial" panose="020B0604020202020204" pitchFamily="34" charset="0"/>
                </a:rPr>
                <a:t>).</a:t>
              </a:r>
            </a:p>
            <a:p>
              <a:pPr algn="just">
                <a:lnSpc>
                  <a:spcPct val="115000"/>
                </a:lnSpc>
                <a:spcAft>
                  <a:spcPts val="800"/>
                </a:spcAft>
              </a:pPr>
              <a:r>
                <a:rPr lang="sl-SI" dirty="0">
                  <a:solidFill>
                    <a:srgbClr val="000000"/>
                  </a:solidFill>
                  <a:cs typeface="Arial" panose="020B0604020202020204" pitchFamily="34" charset="0"/>
                </a:rPr>
                <a:t>Pripravljena e-gradiva morajo omogočati tako neposredno uporabo v vodenem izobraževalnem procesu kot tudi samostojno delo udeležencev doma, med in tudi po končanem programu in morajo biti pripravljena v taki e-obliki, da jih izvajalci lahko prilagajajo potrebam posamezne skupine. </a:t>
              </a:r>
            </a:p>
          </p:txBody>
        </p:sp>
      </p:grpSp>
    </p:spTree>
    <p:extLst>
      <p:ext uri="{BB962C8B-B14F-4D97-AF65-F5344CB8AC3E}">
        <p14:creationId xmlns:p14="http://schemas.microsoft.com/office/powerpoint/2010/main" val="327517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4" name="PoljeZBesedilom 3">
            <a:extLst>
              <a:ext uri="{FF2B5EF4-FFF2-40B4-BE49-F238E27FC236}">
                <a16:creationId xmlns:a16="http://schemas.microsoft.com/office/drawing/2014/main" id="{C10A4F62-2DFF-3259-F4C2-0670CF2DCD7E}"/>
              </a:ext>
            </a:extLst>
          </p:cNvPr>
          <p:cNvSpPr txBox="1"/>
          <p:nvPr/>
        </p:nvSpPr>
        <p:spPr>
          <a:xfrm>
            <a:off x="649754" y="956012"/>
            <a:ext cx="9332779" cy="584775"/>
          </a:xfrm>
          <a:prstGeom prst="rect">
            <a:avLst/>
          </a:prstGeom>
          <a:noFill/>
        </p:spPr>
        <p:txBody>
          <a:bodyPr wrap="square" rtlCol="0">
            <a:spAutoFit/>
          </a:bodyPr>
          <a:lstStyle/>
          <a:p>
            <a:r>
              <a:rPr lang="sl-SI" sz="3200" b="1" dirty="0">
                <a:solidFill>
                  <a:srgbClr val="034EA2"/>
                </a:solidFill>
                <a:cs typeface="Arial" panose="020B0604020202020204" pitchFamily="34" charset="0"/>
              </a:rPr>
              <a:t>Pogoji</a:t>
            </a:r>
            <a:r>
              <a:rPr lang="sl-SI" sz="3200" b="1" dirty="0">
                <a:solidFill>
                  <a:srgbClr val="034EA2"/>
                </a:solidFill>
                <a:effectLst>
                  <a:outerShdw blurRad="38100" dist="38100" dir="2700000" algn="tl">
                    <a:srgbClr val="000000">
                      <a:alpha val="43137"/>
                    </a:srgbClr>
                  </a:outerShdw>
                </a:effectLst>
              </a:rPr>
              <a:t> </a:t>
            </a:r>
            <a:r>
              <a:rPr lang="sl-SI" sz="3200" b="1" dirty="0">
                <a:solidFill>
                  <a:srgbClr val="034EA2"/>
                </a:solidFill>
                <a:cs typeface="Arial" panose="020B0604020202020204" pitchFamily="34" charset="0"/>
              </a:rPr>
              <a:t>za kandidiranje na javnem razpisu</a:t>
            </a:r>
          </a:p>
        </p:txBody>
      </p:sp>
      <p:sp>
        <p:nvSpPr>
          <p:cNvPr id="8" name="PoljeZBesedilom 7">
            <a:extLst>
              <a:ext uri="{FF2B5EF4-FFF2-40B4-BE49-F238E27FC236}">
                <a16:creationId xmlns:a16="http://schemas.microsoft.com/office/drawing/2014/main" id="{374D5D94-F806-D85F-7FBC-4A5322445348}"/>
              </a:ext>
            </a:extLst>
          </p:cNvPr>
          <p:cNvSpPr txBox="1"/>
          <p:nvPr/>
        </p:nvSpPr>
        <p:spPr>
          <a:xfrm>
            <a:off x="649754" y="1540787"/>
            <a:ext cx="7427983" cy="369332"/>
          </a:xfrm>
          <a:prstGeom prst="rect">
            <a:avLst/>
          </a:prstGeom>
          <a:noFill/>
        </p:spPr>
        <p:txBody>
          <a:bodyPr wrap="square" rtlCol="0">
            <a:spAutoFit/>
          </a:bodyPr>
          <a:lstStyle/>
          <a:p>
            <a:r>
              <a:rPr lang="sl-SI" u="sng" dirty="0"/>
              <a:t>Splošni pogoji za prijavitelja</a:t>
            </a:r>
            <a:endParaRPr lang="sl-SI" sz="2000" dirty="0">
              <a:latin typeface="Republika "/>
            </a:endParaRPr>
          </a:p>
        </p:txBody>
      </p:sp>
      <p:graphicFrame>
        <p:nvGraphicFramePr>
          <p:cNvPr id="9" name="Tabela 11">
            <a:extLst>
              <a:ext uri="{FF2B5EF4-FFF2-40B4-BE49-F238E27FC236}">
                <a16:creationId xmlns:a16="http://schemas.microsoft.com/office/drawing/2014/main" id="{5549CAD9-6357-B94D-4D09-949CAF090C9F}"/>
              </a:ext>
            </a:extLst>
          </p:cNvPr>
          <p:cNvGraphicFramePr>
            <a:graphicFrameLocks noGrp="1"/>
          </p:cNvGraphicFramePr>
          <p:nvPr>
            <p:extLst>
              <p:ext uri="{D42A27DB-BD31-4B8C-83A1-F6EECF244321}">
                <p14:modId xmlns:p14="http://schemas.microsoft.com/office/powerpoint/2010/main" val="2350550251"/>
              </p:ext>
            </p:extLst>
          </p:nvPr>
        </p:nvGraphicFramePr>
        <p:xfrm>
          <a:off x="649754" y="1966776"/>
          <a:ext cx="10629900" cy="4207905"/>
        </p:xfrm>
        <a:graphic>
          <a:graphicData uri="http://schemas.openxmlformats.org/drawingml/2006/table">
            <a:tbl>
              <a:tblPr firstRow="1" bandRow="1">
                <a:tableStyleId>{5C22544A-7EE6-4342-B048-85BDC9FD1C3A}</a:tableStyleId>
              </a:tblPr>
              <a:tblGrid>
                <a:gridCol w="8780929">
                  <a:extLst>
                    <a:ext uri="{9D8B030D-6E8A-4147-A177-3AD203B41FA5}">
                      <a16:colId xmlns:a16="http://schemas.microsoft.com/office/drawing/2014/main" val="2614281163"/>
                    </a:ext>
                  </a:extLst>
                </a:gridCol>
                <a:gridCol w="1848971">
                  <a:extLst>
                    <a:ext uri="{9D8B030D-6E8A-4147-A177-3AD203B41FA5}">
                      <a16:colId xmlns:a16="http://schemas.microsoft.com/office/drawing/2014/main" val="3896389510"/>
                    </a:ext>
                  </a:extLst>
                </a:gridCol>
              </a:tblGrid>
              <a:tr h="389056">
                <a:tc>
                  <a:txBody>
                    <a:bodyPr/>
                    <a:lstStyle/>
                    <a:p>
                      <a:pPr algn="ctr"/>
                      <a:r>
                        <a:rPr lang="sl-SI" sz="1800" b="1" kern="1200" dirty="0">
                          <a:solidFill>
                            <a:schemeClr val="lt1"/>
                          </a:solidFill>
                          <a:latin typeface="+mn-lt"/>
                          <a:ea typeface="+mn-ea"/>
                          <a:cs typeface="+mn-cs"/>
                        </a:rPr>
                        <a:t>Opis</a:t>
                      </a:r>
                    </a:p>
                  </a:txBody>
                  <a:tcPr/>
                </a:tc>
                <a:tc>
                  <a:txBody>
                    <a:bodyPr/>
                    <a:lstStyle/>
                    <a:p>
                      <a:r>
                        <a:rPr lang="sl-SI" dirty="0">
                          <a:latin typeface="+mn-lt"/>
                        </a:rPr>
                        <a:t>Dokazila</a:t>
                      </a:r>
                    </a:p>
                  </a:txBody>
                  <a:tcPr/>
                </a:tc>
                <a:extLst>
                  <a:ext uri="{0D108BD9-81ED-4DB2-BD59-A6C34878D82A}">
                    <a16:rowId xmlns:a16="http://schemas.microsoft.com/office/drawing/2014/main" val="2509216724"/>
                  </a:ext>
                </a:extLst>
              </a:tr>
              <a:tr h="603660">
                <a:tc>
                  <a:txBody>
                    <a:bodyPr/>
                    <a:lstStyle/>
                    <a:p>
                      <a:r>
                        <a:rPr lang="sl-SI" sz="1400" dirty="0">
                          <a:latin typeface="+mn-lt"/>
                        </a:rPr>
                        <a:t>Na dan oddaje vloge registriran za opravljanje izobraževalne dejavnosti pod šifro </a:t>
                      </a:r>
                      <a:r>
                        <a:rPr lang="sl-SI" sz="1400" dirty="0">
                          <a:solidFill>
                            <a:srgbClr val="FF0000"/>
                          </a:solidFill>
                          <a:latin typeface="+mn-lt"/>
                        </a:rPr>
                        <a:t>85.590</a:t>
                      </a:r>
                      <a:r>
                        <a:rPr lang="sl-SI" sz="1400" dirty="0">
                          <a:latin typeface="+mn-lt"/>
                        </a:rPr>
                        <a:t> pri pristojnem sodišču in izvaja svojo dejavnost na območju Republike Slovenije.</a:t>
                      </a:r>
                    </a:p>
                  </a:txBody>
                  <a:tcPr/>
                </a:tc>
                <a:tc>
                  <a:txBody>
                    <a:bodyPr/>
                    <a:lstStyle/>
                    <a:p>
                      <a:pPr marL="0" lvl="0" indent="0" algn="just">
                        <a:buFontTx/>
                        <a:buNone/>
                      </a:pPr>
                      <a:r>
                        <a:rPr lang="sl-SI" sz="1000" b="1" dirty="0">
                          <a:effectLst/>
                          <a:latin typeface="+mn-lt"/>
                          <a:ea typeface="Times New Roman" panose="02020603050405020304" pitchFamily="18" charset="0"/>
                        </a:rPr>
                        <a:t>Izpis iz AJPES-a.</a:t>
                      </a:r>
                      <a:endParaRPr lang="sl-SI" sz="1200" b="1"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870262412"/>
                  </a:ext>
                </a:extLst>
              </a:tr>
              <a:tr h="471605">
                <a:tc>
                  <a:txBody>
                    <a:bodyPr/>
                    <a:lstStyle/>
                    <a:p>
                      <a:pPr algn="just"/>
                      <a:r>
                        <a:rPr lang="sl-SI" sz="1400" dirty="0">
                          <a:solidFill>
                            <a:srgbClr val="000000"/>
                          </a:solidFill>
                          <a:effectLst/>
                          <a:latin typeface="+mn-lt"/>
                          <a:ea typeface="Times New Roman" panose="02020603050405020304" pitchFamily="18" charset="0"/>
                        </a:rPr>
                        <a:t>Za stroške, ki so predmet javnega razpisa, ni sofinanciran, ni pridobil in ni v postopku pridobivanja sofinanciranja istih stroškov iz drugih javnih virov, </a:t>
                      </a:r>
                      <a:r>
                        <a:rPr lang="sl-SI" sz="1400" dirty="0" err="1">
                          <a:solidFill>
                            <a:srgbClr val="000000"/>
                          </a:solidFill>
                          <a:effectLst/>
                          <a:latin typeface="+mn-lt"/>
                          <a:ea typeface="Times New Roman" panose="02020603050405020304" pitchFamily="18" charset="0"/>
                        </a:rPr>
                        <a:t>t.j</a:t>
                      </a:r>
                      <a:r>
                        <a:rPr lang="sl-SI" sz="1400" dirty="0">
                          <a:solidFill>
                            <a:srgbClr val="000000"/>
                          </a:solidFill>
                          <a:effectLst/>
                          <a:latin typeface="+mn-lt"/>
                          <a:ea typeface="Times New Roman" panose="02020603050405020304" pitchFamily="18" charset="0"/>
                        </a:rPr>
                        <a:t>. javnih finančnih sredstev evropskega, državnega ali občinskega proračuna.</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pl-PL" sz="1000" dirty="0">
                          <a:effectLst/>
                          <a:latin typeface="+mn-lt"/>
                          <a:ea typeface="Times New Roman" panose="02020603050405020304" pitchFamily="18" charset="0"/>
                        </a:rPr>
                        <a:t>Točka 11.1 Prijavnice na javni razpis.</a:t>
                      </a:r>
                      <a:endParaRPr lang="sl-SI" sz="12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355358695"/>
                  </a:ext>
                </a:extLst>
              </a:tr>
              <a:tr h="680848">
                <a:tc>
                  <a:txBody>
                    <a:bodyPr/>
                    <a:lstStyle/>
                    <a:p>
                      <a:r>
                        <a:rPr lang="sl-SI" sz="1400" dirty="0">
                          <a:solidFill>
                            <a:srgbClr val="000000"/>
                          </a:solidFill>
                          <a:effectLst/>
                          <a:latin typeface="+mn-lt"/>
                          <a:ea typeface="Times New Roman" panose="02020603050405020304" pitchFamily="18" charset="0"/>
                        </a:rPr>
                        <a:t>Ima v okviru </a:t>
                      </a:r>
                      <a:r>
                        <a:rPr lang="sl-SI" sz="1400" b="1" dirty="0">
                          <a:solidFill>
                            <a:srgbClr val="000000"/>
                          </a:solidFill>
                          <a:effectLst/>
                          <a:latin typeface="+mn-lt"/>
                          <a:ea typeface="Times New Roman" panose="02020603050405020304" pitchFamily="18" charset="0"/>
                        </a:rPr>
                        <a:t>zadnjih 30 dni pred datumom oddaje vloge</a:t>
                      </a:r>
                      <a:r>
                        <a:rPr lang="sl-SI" sz="1400" dirty="0">
                          <a:solidFill>
                            <a:srgbClr val="000000"/>
                          </a:solidFill>
                          <a:effectLst/>
                          <a:latin typeface="+mn-lt"/>
                          <a:ea typeface="Times New Roman" panose="02020603050405020304" pitchFamily="18" charset="0"/>
                        </a:rPr>
                        <a:t>, oziroma, če potrdilo pridobi ministrstvo, </a:t>
                      </a:r>
                      <a:r>
                        <a:rPr lang="sl-SI" sz="1400" b="1" dirty="0">
                          <a:solidFill>
                            <a:srgbClr val="000000"/>
                          </a:solidFill>
                          <a:effectLst/>
                          <a:latin typeface="+mn-lt"/>
                          <a:ea typeface="Times New Roman" panose="02020603050405020304" pitchFamily="18" charset="0"/>
                        </a:rPr>
                        <a:t>na dan oddaje vloge</a:t>
                      </a:r>
                      <a:r>
                        <a:rPr lang="sl-SI" sz="1400" dirty="0">
                          <a:solidFill>
                            <a:srgbClr val="000000"/>
                          </a:solidFill>
                          <a:effectLst/>
                          <a:latin typeface="+mn-lt"/>
                          <a:ea typeface="Times New Roman" panose="02020603050405020304" pitchFamily="18" charset="0"/>
                        </a:rPr>
                        <a:t>, poravnane vse davke, prispevke in druge dajatve, določene z zakonom, ki ureja davčni postopek, oziroma vrednost neplačanih zapadlih obveznosti ne znaša 50,00 eurov ali več.</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sl-SI" sz="1000" b="1" dirty="0">
                          <a:solidFill>
                            <a:srgbClr val="000000"/>
                          </a:solidFill>
                          <a:effectLst/>
                          <a:latin typeface="+mn-lt"/>
                          <a:ea typeface="Times New Roman" panose="02020603050405020304" pitchFamily="18" charset="0"/>
                        </a:rPr>
                        <a:t>Potrdilo Finančne uprave RS o plačanih obveznostih.</a:t>
                      </a:r>
                    </a:p>
                    <a:p>
                      <a:pPr marL="0" lvl="0" indent="0">
                        <a:buFontTx/>
                        <a:buNone/>
                      </a:pPr>
                      <a:r>
                        <a:rPr lang="sl-SI" sz="1000" dirty="0">
                          <a:solidFill>
                            <a:srgbClr val="000000"/>
                          </a:solidFill>
                          <a:effectLst/>
                          <a:latin typeface="+mn-lt"/>
                          <a:ea typeface="Times New Roman" panose="02020603050405020304" pitchFamily="18" charset="0"/>
                        </a:rPr>
                        <a:t>Točka 11.1 Prijavnice na javni razpis.</a:t>
                      </a:r>
                    </a:p>
                  </a:txBody>
                  <a:tcPr marL="68580" marR="68580" marT="0" marB="0"/>
                </a:tc>
                <a:extLst>
                  <a:ext uri="{0D108BD9-81ED-4DB2-BD59-A6C34878D82A}">
                    <a16:rowId xmlns:a16="http://schemas.microsoft.com/office/drawing/2014/main" val="3212166724"/>
                  </a:ext>
                </a:extLst>
              </a:tr>
              <a:tr h="1361696">
                <a:tc>
                  <a:txBody>
                    <a:bodyPr/>
                    <a:lstStyle/>
                    <a:p>
                      <a:pPr algn="just"/>
                      <a:r>
                        <a:rPr lang="sl-SI" sz="1400" b="1" dirty="0">
                          <a:solidFill>
                            <a:srgbClr val="000000"/>
                          </a:solidFill>
                          <a:effectLst/>
                          <a:latin typeface="+mn-lt"/>
                          <a:ea typeface="Times New Roman" panose="02020603050405020304" pitchFamily="18" charset="0"/>
                        </a:rPr>
                        <a:t>Prijavitelju, vključno njegovi odgovorni osebi </a:t>
                      </a:r>
                      <a:r>
                        <a:rPr lang="sl-SI" sz="1400" dirty="0">
                          <a:solidFill>
                            <a:srgbClr val="000000"/>
                          </a:solidFill>
                          <a:effectLst/>
                          <a:latin typeface="+mn-lt"/>
                          <a:ea typeface="Times New Roman" panose="02020603050405020304" pitchFamily="18" charset="0"/>
                        </a:rPr>
                        <a:t>oziroma zakonitemu(</a:t>
                      </a:r>
                      <a:r>
                        <a:rPr lang="sl-SI" sz="1400" dirty="0" err="1">
                          <a:solidFill>
                            <a:srgbClr val="000000"/>
                          </a:solidFill>
                          <a:effectLst/>
                          <a:latin typeface="+mn-lt"/>
                          <a:ea typeface="Times New Roman" panose="02020603050405020304" pitchFamily="18" charset="0"/>
                        </a:rPr>
                        <a:t>im</a:t>
                      </a:r>
                      <a:r>
                        <a:rPr lang="sl-SI" sz="1400" dirty="0">
                          <a:solidFill>
                            <a:srgbClr val="000000"/>
                          </a:solidFill>
                          <a:effectLst/>
                          <a:latin typeface="+mn-lt"/>
                          <a:ea typeface="Times New Roman" panose="02020603050405020304" pitchFamily="18" charset="0"/>
                        </a:rPr>
                        <a:t>) zastopniku(om), </a:t>
                      </a:r>
                      <a:r>
                        <a:rPr lang="sl-SI" sz="1400" b="1" dirty="0">
                          <a:solidFill>
                            <a:srgbClr val="000000"/>
                          </a:solidFill>
                          <a:effectLst/>
                          <a:latin typeface="+mn-lt"/>
                          <a:ea typeface="Times New Roman" panose="02020603050405020304" pitchFamily="18" charset="0"/>
                        </a:rPr>
                        <a:t>ni bila izrečena pravnomočna sodba</a:t>
                      </a:r>
                      <a:r>
                        <a:rPr lang="sl-SI" sz="1400" dirty="0">
                          <a:solidFill>
                            <a:srgbClr val="000000"/>
                          </a:solidFill>
                          <a:effectLst/>
                          <a:latin typeface="+mn-lt"/>
                          <a:ea typeface="Times New Roman" panose="02020603050405020304" pitchFamily="18" charset="0"/>
                        </a:rPr>
                        <a:t>, ki ima elemente kaznivih dejanj, taksativno naštetih v prvem odstavku 75. člena Zakona o javnem naročanju (Uradni list RS, št. 91/15, 14/18, 121/21, 10/22, 74/22 – </a:t>
                      </a:r>
                      <a:r>
                        <a:rPr lang="sl-SI" sz="1400" dirty="0" err="1">
                          <a:solidFill>
                            <a:srgbClr val="000000"/>
                          </a:solidFill>
                          <a:effectLst/>
                          <a:latin typeface="+mn-lt"/>
                          <a:ea typeface="Times New Roman" panose="02020603050405020304" pitchFamily="18" charset="0"/>
                        </a:rPr>
                        <a:t>odl</a:t>
                      </a:r>
                      <a:r>
                        <a:rPr lang="sl-SI" sz="1400" dirty="0">
                          <a:solidFill>
                            <a:srgbClr val="000000"/>
                          </a:solidFill>
                          <a:effectLst/>
                          <a:latin typeface="+mn-lt"/>
                          <a:ea typeface="Times New Roman" panose="02020603050405020304" pitchFamily="18" charset="0"/>
                        </a:rPr>
                        <a:t>. US, 100/22 – ZNUZSZS, 28/23), ali kaznivih dejanj zoper delovno razmerje in socialno varnost, naštetih v 196. - 203. členu Kazenskega zakonika (Uradni list RS, št. 50/12 – uradno prečiščeno besedilo, 6/16 – </a:t>
                      </a:r>
                      <a:r>
                        <a:rPr lang="sl-SI" sz="1400" dirty="0" err="1">
                          <a:solidFill>
                            <a:srgbClr val="000000"/>
                          </a:solidFill>
                          <a:effectLst/>
                          <a:latin typeface="+mn-lt"/>
                          <a:ea typeface="Times New Roman" panose="02020603050405020304" pitchFamily="18" charset="0"/>
                        </a:rPr>
                        <a:t>popr</a:t>
                      </a:r>
                      <a:r>
                        <a:rPr lang="sl-SI" sz="1400" dirty="0">
                          <a:solidFill>
                            <a:srgbClr val="000000"/>
                          </a:solidFill>
                          <a:effectLst/>
                          <a:latin typeface="+mn-lt"/>
                          <a:ea typeface="Times New Roman" panose="02020603050405020304" pitchFamily="18" charset="0"/>
                        </a:rPr>
                        <a:t>., 54/15, 38/16, 27/17, 23/20, 91/20, 95/21, 186/21, 105/22 – ZZNŠPP, 16/23).</a:t>
                      </a:r>
                      <a:endParaRPr lang="sl-SI" sz="1400" dirty="0">
                        <a:effectLst/>
                        <a:latin typeface="+mn-lt"/>
                        <a:ea typeface="Times New Roman" panose="02020603050405020304" pitchFamily="18" charset="0"/>
                      </a:endParaRPr>
                    </a:p>
                  </a:txBody>
                  <a:tcPr marL="68580" marR="68580" marT="0" marB="0"/>
                </a:tc>
                <a:tc>
                  <a:txBody>
                    <a:bodyPr/>
                    <a:lstStyle/>
                    <a:p>
                      <a:pPr marL="0" lvl="0" indent="0" algn="just">
                        <a:buFontTx/>
                        <a:buNone/>
                      </a:pPr>
                      <a:r>
                        <a:rPr lang="sl-SI" sz="1000" b="1" dirty="0">
                          <a:solidFill>
                            <a:srgbClr val="000000"/>
                          </a:solidFill>
                          <a:effectLst/>
                          <a:latin typeface="+mn-lt"/>
                          <a:ea typeface="Times New Roman" panose="02020603050405020304" pitchFamily="18" charset="0"/>
                        </a:rPr>
                        <a:t>Potrdilo Ministrstva za pravosodje o nekaznovanosti.</a:t>
                      </a:r>
                    </a:p>
                    <a:p>
                      <a:pPr marL="0" lvl="0" indent="0" algn="just">
                        <a:buFontTx/>
                        <a:buNone/>
                      </a:pPr>
                      <a:r>
                        <a:rPr lang="sl-SI" sz="1000" dirty="0">
                          <a:solidFill>
                            <a:srgbClr val="000000"/>
                          </a:solidFill>
                          <a:effectLst/>
                          <a:latin typeface="+mn-lt"/>
                          <a:ea typeface="Times New Roman" panose="02020603050405020304" pitchFamily="18" charset="0"/>
                        </a:rPr>
                        <a:t>Točka 11.1 Prijavnice na javni razpis.</a:t>
                      </a:r>
                    </a:p>
                  </a:txBody>
                  <a:tcPr marL="68580" marR="68580" marT="0" marB="0"/>
                </a:tc>
                <a:extLst>
                  <a:ext uri="{0D108BD9-81ED-4DB2-BD59-A6C34878D82A}">
                    <a16:rowId xmlns:a16="http://schemas.microsoft.com/office/drawing/2014/main" val="1382889842"/>
                  </a:ext>
                </a:extLst>
              </a:tr>
              <a:tr h="680848">
                <a:tc gridSpan="2">
                  <a:txBody>
                    <a:bodyPr/>
                    <a:lstStyle/>
                    <a:p>
                      <a:pPr algn="ctr"/>
                      <a:r>
                        <a:rPr lang="sl-SI" sz="2000" dirty="0">
                          <a:solidFill>
                            <a:srgbClr val="FF0000"/>
                          </a:solidFill>
                          <a:latin typeface="+mn-lt"/>
                        </a:rPr>
                        <a:t>Vljudno prosimo za priložena dokazila: AJPES, FURS in o nekaznovanosti (za prijavitelja in odgovorno osebo)</a:t>
                      </a:r>
                    </a:p>
                  </a:txBody>
                  <a:tcPr/>
                </a:tc>
                <a:tc hMerge="1">
                  <a:txBody>
                    <a:bodyPr/>
                    <a:lstStyle/>
                    <a:p>
                      <a:endParaRPr lang="sl-SI" dirty="0">
                        <a:latin typeface="+mn-lt"/>
                      </a:endParaRPr>
                    </a:p>
                  </a:txBody>
                  <a:tcPr/>
                </a:tc>
                <a:extLst>
                  <a:ext uri="{0D108BD9-81ED-4DB2-BD59-A6C34878D82A}">
                    <a16:rowId xmlns:a16="http://schemas.microsoft.com/office/drawing/2014/main" val="2640758413"/>
                  </a:ext>
                </a:extLst>
              </a:tr>
            </a:tbl>
          </a:graphicData>
        </a:graphic>
      </p:graphicFrame>
      <p:graphicFrame>
        <p:nvGraphicFramePr>
          <p:cNvPr id="17" name="Diagram 16">
            <a:extLst>
              <a:ext uri="{FF2B5EF4-FFF2-40B4-BE49-F238E27FC236}">
                <a16:creationId xmlns:a16="http://schemas.microsoft.com/office/drawing/2014/main" id="{3A83DCA9-3ACD-E589-BB19-808AB263AA5A}"/>
              </a:ext>
            </a:extLst>
          </p:cNvPr>
          <p:cNvGraphicFramePr/>
          <p:nvPr>
            <p:extLst>
              <p:ext uri="{D42A27DB-BD31-4B8C-83A1-F6EECF244321}">
                <p14:modId xmlns:p14="http://schemas.microsoft.com/office/powerpoint/2010/main" val="2582342726"/>
              </p:ext>
            </p:extLst>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9929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8" name="PoljeZBesedilom 7">
            <a:extLst>
              <a:ext uri="{FF2B5EF4-FFF2-40B4-BE49-F238E27FC236}">
                <a16:creationId xmlns:a16="http://schemas.microsoft.com/office/drawing/2014/main" id="{374D5D94-F806-D85F-7FBC-4A5322445348}"/>
              </a:ext>
            </a:extLst>
          </p:cNvPr>
          <p:cNvSpPr txBox="1"/>
          <p:nvPr/>
        </p:nvSpPr>
        <p:spPr>
          <a:xfrm>
            <a:off x="781050" y="1325824"/>
            <a:ext cx="7427983" cy="369332"/>
          </a:xfrm>
          <a:prstGeom prst="rect">
            <a:avLst/>
          </a:prstGeom>
          <a:noFill/>
        </p:spPr>
        <p:txBody>
          <a:bodyPr wrap="square" rtlCol="0">
            <a:spAutoFit/>
          </a:bodyPr>
          <a:lstStyle/>
          <a:p>
            <a:r>
              <a:rPr lang="pl-PL" u="sng" dirty="0"/>
              <a:t>Splošni pogoji za konzorcijske partnerje </a:t>
            </a:r>
          </a:p>
        </p:txBody>
      </p:sp>
      <p:graphicFrame>
        <p:nvGraphicFramePr>
          <p:cNvPr id="9" name="Tabela 11">
            <a:extLst>
              <a:ext uri="{FF2B5EF4-FFF2-40B4-BE49-F238E27FC236}">
                <a16:creationId xmlns:a16="http://schemas.microsoft.com/office/drawing/2014/main" id="{5549CAD9-6357-B94D-4D09-949CAF090C9F}"/>
              </a:ext>
            </a:extLst>
          </p:cNvPr>
          <p:cNvGraphicFramePr>
            <a:graphicFrameLocks noGrp="1"/>
          </p:cNvGraphicFramePr>
          <p:nvPr>
            <p:extLst>
              <p:ext uri="{D42A27DB-BD31-4B8C-83A1-F6EECF244321}">
                <p14:modId xmlns:p14="http://schemas.microsoft.com/office/powerpoint/2010/main" val="1640298372"/>
              </p:ext>
            </p:extLst>
          </p:nvPr>
        </p:nvGraphicFramePr>
        <p:xfrm>
          <a:off x="781050" y="1820927"/>
          <a:ext cx="10629900" cy="4500939"/>
        </p:xfrm>
        <a:graphic>
          <a:graphicData uri="http://schemas.openxmlformats.org/drawingml/2006/table">
            <a:tbl>
              <a:tblPr firstRow="1" bandRow="1">
                <a:tableStyleId>{5C22544A-7EE6-4342-B048-85BDC9FD1C3A}</a:tableStyleId>
              </a:tblPr>
              <a:tblGrid>
                <a:gridCol w="8780929">
                  <a:extLst>
                    <a:ext uri="{9D8B030D-6E8A-4147-A177-3AD203B41FA5}">
                      <a16:colId xmlns:a16="http://schemas.microsoft.com/office/drawing/2014/main" val="2614281163"/>
                    </a:ext>
                  </a:extLst>
                </a:gridCol>
                <a:gridCol w="1848971">
                  <a:extLst>
                    <a:ext uri="{9D8B030D-6E8A-4147-A177-3AD203B41FA5}">
                      <a16:colId xmlns:a16="http://schemas.microsoft.com/office/drawing/2014/main" val="3896389510"/>
                    </a:ext>
                  </a:extLst>
                </a:gridCol>
              </a:tblGrid>
              <a:tr h="389056">
                <a:tc>
                  <a:txBody>
                    <a:bodyPr/>
                    <a:lstStyle/>
                    <a:p>
                      <a:pPr algn="ctr"/>
                      <a:r>
                        <a:rPr lang="sl-SI" sz="1800" b="1" kern="1200" dirty="0">
                          <a:solidFill>
                            <a:schemeClr val="lt1"/>
                          </a:solidFill>
                          <a:latin typeface="+mn-lt"/>
                          <a:ea typeface="+mn-ea"/>
                          <a:cs typeface="+mn-cs"/>
                        </a:rPr>
                        <a:t>Opis</a:t>
                      </a:r>
                    </a:p>
                  </a:txBody>
                  <a:tcPr/>
                </a:tc>
                <a:tc>
                  <a:txBody>
                    <a:bodyPr/>
                    <a:lstStyle/>
                    <a:p>
                      <a:r>
                        <a:rPr lang="sl-SI" dirty="0">
                          <a:latin typeface="+mn-lt"/>
                        </a:rPr>
                        <a:t>Dokazila</a:t>
                      </a:r>
                    </a:p>
                  </a:txBody>
                  <a:tcPr/>
                </a:tc>
                <a:extLst>
                  <a:ext uri="{0D108BD9-81ED-4DB2-BD59-A6C34878D82A}">
                    <a16:rowId xmlns:a16="http://schemas.microsoft.com/office/drawing/2014/main" val="2509216724"/>
                  </a:ext>
                </a:extLst>
              </a:tr>
              <a:tr h="603660">
                <a:tc>
                  <a:txBody>
                    <a:bodyPr/>
                    <a:lstStyle/>
                    <a:p>
                      <a:r>
                        <a:rPr lang="sl-SI" sz="1400" dirty="0">
                          <a:latin typeface="+mn-lt"/>
                        </a:rPr>
                        <a:t>Na dan oddaje vloge registriran za opravljanje izobraževalne dejavnosti pod šifro </a:t>
                      </a:r>
                      <a:r>
                        <a:rPr lang="sl-SI" sz="1400" dirty="0">
                          <a:solidFill>
                            <a:srgbClr val="FF0000"/>
                          </a:solidFill>
                          <a:latin typeface="+mn-lt"/>
                        </a:rPr>
                        <a:t>85.590</a:t>
                      </a:r>
                      <a:r>
                        <a:rPr lang="sl-SI" sz="1400" dirty="0">
                          <a:latin typeface="+mn-lt"/>
                        </a:rPr>
                        <a:t> pri pristojnem sodišču oziroma ima izobraževalno dejavnost opredeljeno v svojem ustanovitvenem aktu in izvaja svojo dejavnost na območju Republike Slovenije.</a:t>
                      </a:r>
                    </a:p>
                  </a:txBody>
                  <a:tcPr/>
                </a:tc>
                <a:tc>
                  <a:txBody>
                    <a:bodyPr/>
                    <a:lstStyle/>
                    <a:p>
                      <a:pPr marL="0" lvl="0" indent="0" algn="just">
                        <a:buFontTx/>
                        <a:buNone/>
                      </a:pPr>
                      <a:r>
                        <a:rPr lang="sl-SI" sz="1000" b="1" dirty="0">
                          <a:effectLst/>
                          <a:latin typeface="+mn-lt"/>
                          <a:ea typeface="Times New Roman" panose="02020603050405020304" pitchFamily="18" charset="0"/>
                        </a:rPr>
                        <a:t>Izpis iz AJPES-a ali fotokopija ustanovitvenega akta, iz katerega je razvidno, da ima </a:t>
                      </a:r>
                      <a:r>
                        <a:rPr lang="sl-SI" sz="1000" b="1" dirty="0" err="1">
                          <a:effectLst/>
                          <a:latin typeface="+mn-lt"/>
                          <a:ea typeface="Times New Roman" panose="02020603050405020304" pitchFamily="18" charset="0"/>
                        </a:rPr>
                        <a:t>konzorcijski</a:t>
                      </a:r>
                      <a:r>
                        <a:rPr lang="sl-SI" sz="1000" b="1" dirty="0">
                          <a:effectLst/>
                          <a:latin typeface="+mn-lt"/>
                          <a:ea typeface="Times New Roman" panose="02020603050405020304" pitchFamily="18" charset="0"/>
                        </a:rPr>
                        <a:t> partner opredeljeno izobraževalno dejavnost pod šifro 85.590.</a:t>
                      </a:r>
                      <a:endParaRPr lang="sl-SI" sz="1200" b="1"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870262412"/>
                  </a:ext>
                </a:extLst>
              </a:tr>
              <a:tr h="453899">
                <a:tc>
                  <a:txBody>
                    <a:bodyPr/>
                    <a:lstStyle/>
                    <a:p>
                      <a:pPr algn="just"/>
                      <a:r>
                        <a:rPr lang="sl-SI" sz="1400" dirty="0">
                          <a:solidFill>
                            <a:srgbClr val="000000"/>
                          </a:solidFill>
                          <a:effectLst/>
                          <a:latin typeface="+mn-lt"/>
                          <a:ea typeface="Times New Roman" panose="02020603050405020304" pitchFamily="18" charset="0"/>
                        </a:rPr>
                        <a:t>Za stroške, ki so predmet javnega razpisa, ni sofinanciran, ni pridobil in ni v postopku pridobivanja sofinanciranja istih stroškov iz drugih javnih virov, </a:t>
                      </a:r>
                      <a:r>
                        <a:rPr lang="sl-SI" sz="1400" dirty="0" err="1">
                          <a:solidFill>
                            <a:srgbClr val="000000"/>
                          </a:solidFill>
                          <a:effectLst/>
                          <a:latin typeface="+mn-lt"/>
                          <a:ea typeface="Times New Roman" panose="02020603050405020304" pitchFamily="18" charset="0"/>
                        </a:rPr>
                        <a:t>t.j</a:t>
                      </a:r>
                      <a:r>
                        <a:rPr lang="sl-SI" sz="1400" dirty="0">
                          <a:solidFill>
                            <a:srgbClr val="000000"/>
                          </a:solidFill>
                          <a:effectLst/>
                          <a:latin typeface="+mn-lt"/>
                          <a:ea typeface="Times New Roman" panose="02020603050405020304" pitchFamily="18" charset="0"/>
                        </a:rPr>
                        <a:t>. javnih finančnih sredstev evropskega, državnega ali občinskega proračuna.</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pl-PL" sz="1000" dirty="0">
                          <a:effectLst/>
                          <a:latin typeface="+mn-lt"/>
                          <a:ea typeface="Times New Roman" panose="02020603050405020304" pitchFamily="18" charset="0"/>
                        </a:rPr>
                        <a:t>Točka 11.1 Prijavnice na javni razpis.</a:t>
                      </a:r>
                      <a:endParaRPr lang="sl-SI" sz="12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355358695"/>
                  </a:ext>
                </a:extLst>
              </a:tr>
              <a:tr h="680848">
                <a:tc>
                  <a:txBody>
                    <a:bodyPr/>
                    <a:lstStyle/>
                    <a:p>
                      <a:r>
                        <a:rPr lang="sl-SI" sz="1400" dirty="0">
                          <a:solidFill>
                            <a:srgbClr val="000000"/>
                          </a:solidFill>
                          <a:effectLst/>
                          <a:latin typeface="+mn-lt"/>
                          <a:ea typeface="Times New Roman" panose="02020603050405020304" pitchFamily="18" charset="0"/>
                        </a:rPr>
                        <a:t>Ima v okviru </a:t>
                      </a:r>
                      <a:r>
                        <a:rPr lang="sl-SI" sz="1400" b="1" dirty="0">
                          <a:solidFill>
                            <a:srgbClr val="000000"/>
                          </a:solidFill>
                          <a:effectLst/>
                          <a:latin typeface="+mn-lt"/>
                          <a:ea typeface="Times New Roman" panose="02020603050405020304" pitchFamily="18" charset="0"/>
                        </a:rPr>
                        <a:t>zadnjih 30 dni pred datumom oddaje vloge</a:t>
                      </a:r>
                      <a:r>
                        <a:rPr lang="sl-SI" sz="1400" dirty="0">
                          <a:solidFill>
                            <a:srgbClr val="000000"/>
                          </a:solidFill>
                          <a:effectLst/>
                          <a:latin typeface="+mn-lt"/>
                          <a:ea typeface="Times New Roman" panose="02020603050405020304" pitchFamily="18" charset="0"/>
                        </a:rPr>
                        <a:t>, oziroma, če potrdilo pridobi ministrstvo, </a:t>
                      </a:r>
                      <a:r>
                        <a:rPr lang="sl-SI" sz="1400" b="1" dirty="0">
                          <a:solidFill>
                            <a:srgbClr val="000000"/>
                          </a:solidFill>
                          <a:effectLst/>
                          <a:latin typeface="+mn-lt"/>
                          <a:ea typeface="Times New Roman" panose="02020603050405020304" pitchFamily="18" charset="0"/>
                        </a:rPr>
                        <a:t>na dan oddaje vloge</a:t>
                      </a:r>
                      <a:r>
                        <a:rPr lang="sl-SI" sz="1400" dirty="0">
                          <a:solidFill>
                            <a:srgbClr val="000000"/>
                          </a:solidFill>
                          <a:effectLst/>
                          <a:latin typeface="+mn-lt"/>
                          <a:ea typeface="Times New Roman" panose="02020603050405020304" pitchFamily="18" charset="0"/>
                        </a:rPr>
                        <a:t>, poravnane vse davke, prispevke in druge dajatve, določene z zakonom, ki ureja davčni postopek, oziroma vrednost neplačanih zapadlih obveznosti ne znaša 50,00 eurov ali več.</a:t>
                      </a:r>
                      <a:endParaRPr lang="sl-SI" sz="1400" dirty="0">
                        <a:effectLst/>
                        <a:latin typeface="+mn-lt"/>
                        <a:ea typeface="Times New Roman" panose="02020603050405020304" pitchFamily="18" charset="0"/>
                      </a:endParaRPr>
                    </a:p>
                  </a:txBody>
                  <a:tcPr marL="68580" marR="68580" marT="0" marB="0"/>
                </a:tc>
                <a:tc>
                  <a:txBody>
                    <a:bodyPr/>
                    <a:lstStyle/>
                    <a:p>
                      <a:pPr marL="0" lvl="0" indent="0">
                        <a:buFontTx/>
                        <a:buNone/>
                      </a:pPr>
                      <a:r>
                        <a:rPr lang="sl-SI" sz="1000" b="1" dirty="0">
                          <a:solidFill>
                            <a:srgbClr val="000000"/>
                          </a:solidFill>
                          <a:effectLst/>
                          <a:latin typeface="+mn-lt"/>
                          <a:ea typeface="Times New Roman" panose="02020603050405020304" pitchFamily="18" charset="0"/>
                        </a:rPr>
                        <a:t>Potrdilo Finančne uprave RS o plačanih obveznostih.</a:t>
                      </a:r>
                    </a:p>
                    <a:p>
                      <a:pPr marL="0" lvl="0" indent="0">
                        <a:buFontTx/>
                        <a:buNone/>
                      </a:pPr>
                      <a:r>
                        <a:rPr lang="sl-SI" sz="1000" dirty="0">
                          <a:solidFill>
                            <a:srgbClr val="000000"/>
                          </a:solidFill>
                          <a:effectLst/>
                          <a:latin typeface="+mn-lt"/>
                          <a:ea typeface="Times New Roman" panose="02020603050405020304" pitchFamily="18" charset="0"/>
                        </a:rPr>
                        <a:t>Točka 11.1 Prijavnice na javni razpis.</a:t>
                      </a:r>
                    </a:p>
                  </a:txBody>
                  <a:tcPr marL="68580" marR="68580" marT="0" marB="0"/>
                </a:tc>
                <a:extLst>
                  <a:ext uri="{0D108BD9-81ED-4DB2-BD59-A6C34878D82A}">
                    <a16:rowId xmlns:a16="http://schemas.microsoft.com/office/drawing/2014/main" val="3212166724"/>
                  </a:ext>
                </a:extLst>
              </a:tr>
              <a:tr h="1361696">
                <a:tc>
                  <a:txBody>
                    <a:bodyPr/>
                    <a:lstStyle/>
                    <a:p>
                      <a:pPr algn="just"/>
                      <a:r>
                        <a:rPr lang="sl-SI" sz="1400" b="1" dirty="0">
                          <a:solidFill>
                            <a:srgbClr val="000000"/>
                          </a:solidFill>
                          <a:effectLst/>
                          <a:latin typeface="+mn-lt"/>
                          <a:ea typeface="Times New Roman" panose="02020603050405020304" pitchFamily="18" charset="0"/>
                        </a:rPr>
                        <a:t>Prijavitelju, vključno njegovi odgovorni osebi </a:t>
                      </a:r>
                      <a:r>
                        <a:rPr lang="sl-SI" sz="1400" dirty="0">
                          <a:solidFill>
                            <a:srgbClr val="000000"/>
                          </a:solidFill>
                          <a:effectLst/>
                          <a:latin typeface="+mn-lt"/>
                          <a:ea typeface="Times New Roman" panose="02020603050405020304" pitchFamily="18" charset="0"/>
                        </a:rPr>
                        <a:t>oziroma zakonitemu(</a:t>
                      </a:r>
                      <a:r>
                        <a:rPr lang="sl-SI" sz="1400" dirty="0" err="1">
                          <a:solidFill>
                            <a:srgbClr val="000000"/>
                          </a:solidFill>
                          <a:effectLst/>
                          <a:latin typeface="+mn-lt"/>
                          <a:ea typeface="Times New Roman" panose="02020603050405020304" pitchFamily="18" charset="0"/>
                        </a:rPr>
                        <a:t>im</a:t>
                      </a:r>
                      <a:r>
                        <a:rPr lang="sl-SI" sz="1400" dirty="0">
                          <a:solidFill>
                            <a:srgbClr val="000000"/>
                          </a:solidFill>
                          <a:effectLst/>
                          <a:latin typeface="+mn-lt"/>
                          <a:ea typeface="Times New Roman" panose="02020603050405020304" pitchFamily="18" charset="0"/>
                        </a:rPr>
                        <a:t>) zastopniku(om), </a:t>
                      </a:r>
                      <a:r>
                        <a:rPr lang="sl-SI" sz="1400" b="1" dirty="0">
                          <a:solidFill>
                            <a:srgbClr val="000000"/>
                          </a:solidFill>
                          <a:effectLst/>
                          <a:latin typeface="+mn-lt"/>
                          <a:ea typeface="Times New Roman" panose="02020603050405020304" pitchFamily="18" charset="0"/>
                        </a:rPr>
                        <a:t>ni bila izrečena pravnomočna sodba</a:t>
                      </a:r>
                      <a:r>
                        <a:rPr lang="sl-SI" sz="1400" dirty="0">
                          <a:solidFill>
                            <a:srgbClr val="000000"/>
                          </a:solidFill>
                          <a:effectLst/>
                          <a:latin typeface="+mn-lt"/>
                          <a:ea typeface="Times New Roman" panose="02020603050405020304" pitchFamily="18" charset="0"/>
                        </a:rPr>
                        <a:t>, ki ima elemente kaznivih dejanj, taksativno naštetih v prvem odstavku 75. člena Zakona o javnem naročanju (Uradni list RS, št. 91/15, 14/18, 121/21, 10/22, 74/22 – </a:t>
                      </a:r>
                      <a:r>
                        <a:rPr lang="sl-SI" sz="1400" dirty="0" err="1">
                          <a:solidFill>
                            <a:srgbClr val="000000"/>
                          </a:solidFill>
                          <a:effectLst/>
                          <a:latin typeface="+mn-lt"/>
                          <a:ea typeface="Times New Roman" panose="02020603050405020304" pitchFamily="18" charset="0"/>
                        </a:rPr>
                        <a:t>odl</a:t>
                      </a:r>
                      <a:r>
                        <a:rPr lang="sl-SI" sz="1400" dirty="0">
                          <a:solidFill>
                            <a:srgbClr val="000000"/>
                          </a:solidFill>
                          <a:effectLst/>
                          <a:latin typeface="+mn-lt"/>
                          <a:ea typeface="Times New Roman" panose="02020603050405020304" pitchFamily="18" charset="0"/>
                        </a:rPr>
                        <a:t>. US, 100/22 – ZNUZSZS, 28/23), ali kaznivih dejanj zoper delovno razmerje in socialno varnost, naštetih v 196. - 203. členu Kazenskega zakonika (Uradni list RS, št. 50/12 – uradno prečiščeno besedilo, 6/16 – </a:t>
                      </a:r>
                      <a:r>
                        <a:rPr lang="sl-SI" sz="1400" dirty="0" err="1">
                          <a:solidFill>
                            <a:srgbClr val="000000"/>
                          </a:solidFill>
                          <a:effectLst/>
                          <a:latin typeface="+mn-lt"/>
                          <a:ea typeface="Times New Roman" panose="02020603050405020304" pitchFamily="18" charset="0"/>
                        </a:rPr>
                        <a:t>popr</a:t>
                      </a:r>
                      <a:r>
                        <a:rPr lang="sl-SI" sz="1400" dirty="0">
                          <a:solidFill>
                            <a:srgbClr val="000000"/>
                          </a:solidFill>
                          <a:effectLst/>
                          <a:latin typeface="+mn-lt"/>
                          <a:ea typeface="Times New Roman" panose="02020603050405020304" pitchFamily="18" charset="0"/>
                        </a:rPr>
                        <a:t>., 54/15, 38/16, 27/17, 23/20, 91/20, 95/21, 186/21, 105/22 – ZZNŠPP, 16/23).</a:t>
                      </a:r>
                      <a:endParaRPr lang="sl-SI" sz="1400" dirty="0">
                        <a:effectLst/>
                        <a:latin typeface="+mn-lt"/>
                        <a:ea typeface="Times New Roman" panose="02020603050405020304" pitchFamily="18" charset="0"/>
                      </a:endParaRPr>
                    </a:p>
                  </a:txBody>
                  <a:tcPr marL="68580" marR="68580" marT="0" marB="0"/>
                </a:tc>
                <a:tc>
                  <a:txBody>
                    <a:bodyPr/>
                    <a:lstStyle/>
                    <a:p>
                      <a:pPr marL="0" lvl="0" indent="0" algn="just">
                        <a:buFontTx/>
                        <a:buNone/>
                      </a:pPr>
                      <a:r>
                        <a:rPr lang="sl-SI" sz="1000" b="1" dirty="0">
                          <a:solidFill>
                            <a:srgbClr val="000000"/>
                          </a:solidFill>
                          <a:effectLst/>
                          <a:latin typeface="+mn-lt"/>
                          <a:ea typeface="Times New Roman" panose="02020603050405020304" pitchFamily="18" charset="0"/>
                        </a:rPr>
                        <a:t>Potrdilo Ministrstva za pravosodje o nekaznovanosti.</a:t>
                      </a:r>
                    </a:p>
                    <a:p>
                      <a:pPr marL="0" lvl="0" indent="0" algn="just">
                        <a:buFontTx/>
                        <a:buNone/>
                      </a:pPr>
                      <a:r>
                        <a:rPr lang="sl-SI" sz="1000" dirty="0">
                          <a:solidFill>
                            <a:srgbClr val="000000"/>
                          </a:solidFill>
                          <a:effectLst/>
                          <a:latin typeface="+mn-lt"/>
                          <a:ea typeface="Times New Roman" panose="02020603050405020304" pitchFamily="18" charset="0"/>
                        </a:rPr>
                        <a:t>Točka 11.1 Prijavnice na javni razpis.</a:t>
                      </a:r>
                    </a:p>
                  </a:txBody>
                  <a:tcPr marL="68580" marR="68580" marT="0" marB="0"/>
                </a:tc>
                <a:extLst>
                  <a:ext uri="{0D108BD9-81ED-4DB2-BD59-A6C34878D82A}">
                    <a16:rowId xmlns:a16="http://schemas.microsoft.com/office/drawing/2014/main" val="1382889842"/>
                  </a:ext>
                </a:extLst>
              </a:tr>
              <a:tr h="680848">
                <a:tc gridSpan="2">
                  <a:txBody>
                    <a:bodyPr/>
                    <a:lstStyle/>
                    <a:p>
                      <a:pPr algn="ctr"/>
                      <a:r>
                        <a:rPr lang="sl-SI" sz="2000" dirty="0">
                          <a:solidFill>
                            <a:srgbClr val="FF0000"/>
                          </a:solidFill>
                          <a:latin typeface="+mn-lt"/>
                        </a:rPr>
                        <a:t>Vljudno prosimo za priložena dokazila: AJPES, FURS in o nekaznovanosti (za prijavitelja in odgovorno osebo)</a:t>
                      </a:r>
                    </a:p>
                  </a:txBody>
                  <a:tcPr/>
                </a:tc>
                <a:tc hMerge="1">
                  <a:txBody>
                    <a:bodyPr/>
                    <a:lstStyle/>
                    <a:p>
                      <a:endParaRPr lang="sl-SI" dirty="0">
                        <a:latin typeface="+mn-lt"/>
                      </a:endParaRPr>
                    </a:p>
                  </a:txBody>
                  <a:tcPr/>
                </a:tc>
                <a:extLst>
                  <a:ext uri="{0D108BD9-81ED-4DB2-BD59-A6C34878D82A}">
                    <a16:rowId xmlns:a16="http://schemas.microsoft.com/office/drawing/2014/main" val="2640758413"/>
                  </a:ext>
                </a:extLst>
              </a:tr>
            </a:tbl>
          </a:graphicData>
        </a:graphic>
      </p:graphicFrame>
      <p:graphicFrame>
        <p:nvGraphicFramePr>
          <p:cNvPr id="11" name="Diagram 10">
            <a:extLst>
              <a:ext uri="{FF2B5EF4-FFF2-40B4-BE49-F238E27FC236}">
                <a16:creationId xmlns:a16="http://schemas.microsoft.com/office/drawing/2014/main" id="{171E24B7-304C-7E92-A543-E6DF6BC34877}"/>
              </a:ext>
            </a:extLst>
          </p:cNvPr>
          <p:cNvGraphicFramePr/>
          <p:nvPr>
            <p:extLst>
              <p:ext uri="{D42A27DB-BD31-4B8C-83A1-F6EECF244321}">
                <p14:modId xmlns:p14="http://schemas.microsoft.com/office/powerpoint/2010/main" val="1487322087"/>
              </p:ext>
            </p:extLst>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35043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Kolenski povezovalnik 14"/>
          <p:cNvCxnSpPr/>
          <p:nvPr/>
        </p:nvCxnSpPr>
        <p:spPr>
          <a:xfrm flipV="1">
            <a:off x="245807" y="304566"/>
            <a:ext cx="3736258" cy="2637408"/>
          </a:xfrm>
          <a:prstGeom prst="bentConnector3">
            <a:avLst>
              <a:gd name="adj1" fmla="val 0"/>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Kolenski povezovalnik 20"/>
          <p:cNvCxnSpPr/>
          <p:nvPr/>
        </p:nvCxnSpPr>
        <p:spPr>
          <a:xfrm flipV="1">
            <a:off x="8514735" y="4197949"/>
            <a:ext cx="3342968" cy="2408904"/>
          </a:xfrm>
          <a:prstGeom prst="bentConnector3">
            <a:avLst>
              <a:gd name="adj1" fmla="val 100294"/>
            </a:avLst>
          </a:prstGeom>
          <a:ln w="28575">
            <a:solidFill>
              <a:srgbClr val="034EA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object 7">
            <a:extLst>
              <a:ext uri="{FF2B5EF4-FFF2-40B4-BE49-F238E27FC236}">
                <a16:creationId xmlns:a16="http://schemas.microsoft.com/office/drawing/2014/main" id="{AE29C073-9A43-AEE9-6D42-0B9C3B9FB4E5}"/>
              </a:ext>
            </a:extLst>
          </p:cNvPr>
          <p:cNvPicPr/>
          <p:nvPr/>
        </p:nvPicPr>
        <p:blipFill rotWithShape="1">
          <a:blip r:embed="rId2" cstate="print"/>
          <a:srcRect l="1" r="46875" b="-30049"/>
          <a:stretch/>
        </p:blipFill>
        <p:spPr>
          <a:xfrm>
            <a:off x="9051662" y="530023"/>
            <a:ext cx="930871" cy="425989"/>
          </a:xfrm>
          <a:prstGeom prst="rect">
            <a:avLst/>
          </a:prstGeom>
        </p:spPr>
      </p:pic>
      <p:pic>
        <p:nvPicPr>
          <p:cNvPr id="6" name="object 8">
            <a:extLst>
              <a:ext uri="{FF2B5EF4-FFF2-40B4-BE49-F238E27FC236}">
                <a16:creationId xmlns:a16="http://schemas.microsoft.com/office/drawing/2014/main" id="{669A9A8E-37E9-CCB8-85AD-156C8CF5583E}"/>
              </a:ext>
            </a:extLst>
          </p:cNvPr>
          <p:cNvPicPr/>
          <p:nvPr/>
        </p:nvPicPr>
        <p:blipFill>
          <a:blip r:embed="rId3" cstate="print"/>
          <a:stretch>
            <a:fillRect/>
          </a:stretch>
        </p:blipFill>
        <p:spPr>
          <a:xfrm>
            <a:off x="10126872" y="452041"/>
            <a:ext cx="1401892" cy="581952"/>
          </a:xfrm>
          <a:prstGeom prst="rect">
            <a:avLst/>
          </a:prstGeom>
        </p:spPr>
      </p:pic>
      <p:pic>
        <p:nvPicPr>
          <p:cNvPr id="7" name="Slika 6" descr="Slika, ki vsebuje besede posnetek zaslona, besedilo, pisava&#10;&#10;Opis je samodejno ustvarjen">
            <a:extLst>
              <a:ext uri="{FF2B5EF4-FFF2-40B4-BE49-F238E27FC236}">
                <a16:creationId xmlns:a16="http://schemas.microsoft.com/office/drawing/2014/main" id="{A81EA31C-8F34-77F5-C2BD-34677C81CF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821" y="484262"/>
            <a:ext cx="2271291" cy="517510"/>
          </a:xfrm>
          <a:prstGeom prst="rect">
            <a:avLst/>
          </a:prstGeom>
        </p:spPr>
      </p:pic>
      <p:sp>
        <p:nvSpPr>
          <p:cNvPr id="8" name="PoljeZBesedilom 7">
            <a:extLst>
              <a:ext uri="{FF2B5EF4-FFF2-40B4-BE49-F238E27FC236}">
                <a16:creationId xmlns:a16="http://schemas.microsoft.com/office/drawing/2014/main" id="{374D5D94-F806-D85F-7FBC-4A5322445348}"/>
              </a:ext>
            </a:extLst>
          </p:cNvPr>
          <p:cNvSpPr txBox="1"/>
          <p:nvPr/>
        </p:nvSpPr>
        <p:spPr>
          <a:xfrm>
            <a:off x="512448" y="1066599"/>
            <a:ext cx="7427983" cy="369332"/>
          </a:xfrm>
          <a:prstGeom prst="rect">
            <a:avLst/>
          </a:prstGeom>
          <a:noFill/>
        </p:spPr>
        <p:txBody>
          <a:bodyPr wrap="square" rtlCol="0">
            <a:spAutoFit/>
          </a:bodyPr>
          <a:lstStyle/>
          <a:p>
            <a:r>
              <a:rPr lang="sl-SI" u="sng" dirty="0"/>
              <a:t>Specifični pogoji</a:t>
            </a:r>
          </a:p>
        </p:txBody>
      </p:sp>
      <p:sp>
        <p:nvSpPr>
          <p:cNvPr id="10" name="PoljeZBesedilom 9">
            <a:extLst>
              <a:ext uri="{FF2B5EF4-FFF2-40B4-BE49-F238E27FC236}">
                <a16:creationId xmlns:a16="http://schemas.microsoft.com/office/drawing/2014/main" id="{2AC152A6-F46B-893B-379C-6FD88E01D974}"/>
              </a:ext>
            </a:extLst>
          </p:cNvPr>
          <p:cNvSpPr txBox="1"/>
          <p:nvPr/>
        </p:nvSpPr>
        <p:spPr>
          <a:xfrm>
            <a:off x="4226440" y="3546695"/>
            <a:ext cx="7427983" cy="369332"/>
          </a:xfrm>
          <a:prstGeom prst="rect">
            <a:avLst/>
          </a:prstGeom>
          <a:noFill/>
        </p:spPr>
        <p:txBody>
          <a:bodyPr wrap="square" rtlCol="0">
            <a:spAutoFit/>
          </a:bodyPr>
          <a:lstStyle/>
          <a:p>
            <a:pPr algn="r"/>
            <a:r>
              <a:rPr lang="sl-SI" u="sng" dirty="0"/>
              <a:t>Pogoji vezani na vlogo</a:t>
            </a:r>
          </a:p>
        </p:txBody>
      </p:sp>
      <p:graphicFrame>
        <p:nvGraphicFramePr>
          <p:cNvPr id="11" name="Tabela 10">
            <a:extLst>
              <a:ext uri="{FF2B5EF4-FFF2-40B4-BE49-F238E27FC236}">
                <a16:creationId xmlns:a16="http://schemas.microsoft.com/office/drawing/2014/main" id="{F374456D-46FF-C5D5-1C8B-72140DA629B4}"/>
              </a:ext>
            </a:extLst>
          </p:cNvPr>
          <p:cNvGraphicFramePr>
            <a:graphicFrameLocks noGrp="1"/>
          </p:cNvGraphicFramePr>
          <p:nvPr>
            <p:extLst>
              <p:ext uri="{D42A27DB-BD31-4B8C-83A1-F6EECF244321}">
                <p14:modId xmlns:p14="http://schemas.microsoft.com/office/powerpoint/2010/main" val="396997449"/>
              </p:ext>
            </p:extLst>
          </p:nvPr>
        </p:nvGraphicFramePr>
        <p:xfrm>
          <a:off x="1138823" y="3916027"/>
          <a:ext cx="10515600" cy="2343658"/>
        </p:xfrm>
        <a:graphic>
          <a:graphicData uri="http://schemas.openxmlformats.org/drawingml/2006/table">
            <a:tbl>
              <a:tblPr firstRow="1" firstCol="1" bandRow="1">
                <a:tableStyleId>{5C22544A-7EE6-4342-B048-85BDC9FD1C3A}</a:tableStyleId>
              </a:tblPr>
              <a:tblGrid>
                <a:gridCol w="4031681">
                  <a:extLst>
                    <a:ext uri="{9D8B030D-6E8A-4147-A177-3AD203B41FA5}">
                      <a16:colId xmlns:a16="http://schemas.microsoft.com/office/drawing/2014/main" val="3260699595"/>
                    </a:ext>
                  </a:extLst>
                </a:gridCol>
                <a:gridCol w="3505901">
                  <a:extLst>
                    <a:ext uri="{9D8B030D-6E8A-4147-A177-3AD203B41FA5}">
                      <a16:colId xmlns:a16="http://schemas.microsoft.com/office/drawing/2014/main" val="3005947137"/>
                    </a:ext>
                  </a:extLst>
                </a:gridCol>
                <a:gridCol w="2978018">
                  <a:extLst>
                    <a:ext uri="{9D8B030D-6E8A-4147-A177-3AD203B41FA5}">
                      <a16:colId xmlns:a16="http://schemas.microsoft.com/office/drawing/2014/main" val="513852374"/>
                    </a:ext>
                  </a:extLst>
                </a:gridCol>
              </a:tblGrid>
              <a:tr h="137160">
                <a:tc>
                  <a:txBody>
                    <a:bodyPr/>
                    <a:lstStyle/>
                    <a:p>
                      <a:pPr algn="just">
                        <a:lnSpc>
                          <a:spcPct val="107000"/>
                        </a:lnSpc>
                        <a:spcAft>
                          <a:spcPts val="800"/>
                        </a:spcAft>
                      </a:pPr>
                      <a:r>
                        <a:rPr lang="sl-SI" sz="1400" dirty="0">
                          <a:effectLst/>
                        </a:rPr>
                        <a:t>Pogoji</a:t>
                      </a:r>
                      <a:endParaRPr lang="sl-SI" sz="1400" dirty="0">
                        <a:effectLst/>
                        <a:latin typeface="Arial" panose="020B0604020202020204" pitchFamily="34" charset="0"/>
                        <a:ea typeface="Calibri" panose="020F0502020204030204" pitchFamily="34" charset="0"/>
                        <a:cs typeface="Arial" panose="020B0604020202020204" pitchFamily="34" charset="0"/>
                      </a:endParaRPr>
                    </a:p>
                  </a:txBody>
                  <a:tcPr marL="62230" marR="68580" marT="0" marB="0"/>
                </a:tc>
                <a:tc>
                  <a:txBody>
                    <a:bodyPr/>
                    <a:lstStyle/>
                    <a:p>
                      <a:pPr algn="just">
                        <a:lnSpc>
                          <a:spcPct val="107000"/>
                        </a:lnSpc>
                        <a:spcAft>
                          <a:spcPts val="800"/>
                        </a:spcAft>
                      </a:pPr>
                      <a:r>
                        <a:rPr lang="sl-SI" sz="1400">
                          <a:effectLst/>
                        </a:rPr>
                        <a:t>Opis</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2230" marR="68580" marT="0" marB="0"/>
                </a:tc>
                <a:tc>
                  <a:txBody>
                    <a:bodyPr/>
                    <a:lstStyle/>
                    <a:p>
                      <a:pPr algn="just">
                        <a:lnSpc>
                          <a:spcPct val="107000"/>
                        </a:lnSpc>
                        <a:spcAft>
                          <a:spcPts val="800"/>
                        </a:spcAft>
                      </a:pPr>
                      <a:r>
                        <a:rPr lang="sl-SI" sz="1400">
                          <a:effectLst/>
                        </a:rPr>
                        <a:t>Dokazilo</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2230" marR="68580" marT="0" marB="0"/>
                </a:tc>
                <a:extLst>
                  <a:ext uri="{0D108BD9-81ED-4DB2-BD59-A6C34878D82A}">
                    <a16:rowId xmlns:a16="http://schemas.microsoft.com/office/drawing/2014/main" val="1372009740"/>
                  </a:ext>
                </a:extLst>
              </a:tr>
              <a:tr h="0">
                <a:tc>
                  <a:txBody>
                    <a:bodyPr/>
                    <a:lstStyle/>
                    <a:p>
                      <a:pPr algn="just">
                        <a:lnSpc>
                          <a:spcPct val="107000"/>
                        </a:lnSpc>
                        <a:spcAft>
                          <a:spcPts val="800"/>
                        </a:spcAft>
                      </a:pPr>
                      <a:r>
                        <a:rPr lang="sl-SI" sz="1200" b="1" kern="1200" dirty="0">
                          <a:solidFill>
                            <a:schemeClr val="lt1"/>
                          </a:solidFill>
                          <a:effectLst/>
                          <a:latin typeface="+mn-lt"/>
                          <a:ea typeface="+mn-ea"/>
                          <a:cs typeface="+mn-cs"/>
                        </a:rPr>
                        <a:t>Izkazovanje realne izvedljivosti v obdobju, za katerega velja podpora ter zagotavljanje stroškovne učinkovitosti.</a:t>
                      </a:r>
                    </a:p>
                    <a:p>
                      <a:pPr algn="just">
                        <a:lnSpc>
                          <a:spcPct val="107000"/>
                        </a:lnSpc>
                        <a:spcAft>
                          <a:spcPts val="800"/>
                        </a:spcAft>
                      </a:pPr>
                      <a:r>
                        <a:rPr lang="sl-SI" sz="1200" b="1" kern="1200" dirty="0">
                          <a:solidFill>
                            <a:schemeClr val="lt1"/>
                          </a:solidFill>
                          <a:effectLst/>
                          <a:latin typeface="+mn-lt"/>
                          <a:ea typeface="+mn-ea"/>
                          <a:cs typeface="+mn-cs"/>
                        </a:rPr>
                        <a:t> </a:t>
                      </a:r>
                    </a:p>
                  </a:txBody>
                  <a:tcPr marL="62230" marR="68580" marT="0" marB="0"/>
                </a:tc>
                <a:tc>
                  <a:txBody>
                    <a:bodyPr/>
                    <a:lstStyle/>
                    <a:p>
                      <a:pPr algn="just">
                        <a:lnSpc>
                          <a:spcPct val="107000"/>
                        </a:lnSpc>
                        <a:spcAft>
                          <a:spcPts val="800"/>
                        </a:spcAft>
                      </a:pPr>
                      <a:r>
                        <a:rPr lang="sl-SI" sz="1200" kern="1200">
                          <a:solidFill>
                            <a:schemeClr val="dk1"/>
                          </a:solidFill>
                          <a:effectLst/>
                          <a:latin typeface="+mn-lt"/>
                          <a:ea typeface="+mn-ea"/>
                          <a:cs typeface="+mn-cs"/>
                        </a:rPr>
                        <a:t>Iz predlagane vsebine projekta je razvidna realna izvedljivost v obdobju, za katerega velja podpora (projekt upošteva aktivnosti ter časovni in finančni okvir, določen s tem javnim razpisom in razpisno dokumentacijo) ter je razvidna zagotovljenost stroškovne učinkovitosti.</a:t>
                      </a:r>
                    </a:p>
                  </a:txBody>
                  <a:tcPr marL="62230" marR="68580" marT="0" marB="0"/>
                </a:tc>
                <a:tc>
                  <a:txBody>
                    <a:bodyPr/>
                    <a:lstStyle/>
                    <a:p>
                      <a:pPr marL="0" lvl="0" indent="0" algn="l">
                        <a:lnSpc>
                          <a:spcPct val="115000"/>
                        </a:lnSpc>
                        <a:spcAft>
                          <a:spcPts val="800"/>
                        </a:spcAft>
                        <a:buFont typeface="Calibri" panose="020F0502020204030204" pitchFamily="34" charset="0"/>
                        <a:buNone/>
                      </a:pPr>
                      <a:r>
                        <a:rPr lang="sl-SI" sz="1200" kern="1200" dirty="0">
                          <a:solidFill>
                            <a:schemeClr val="dk1"/>
                          </a:solidFill>
                          <a:effectLst/>
                          <a:latin typeface="+mn-lt"/>
                          <a:ea typeface="+mn-ea"/>
                          <a:cs typeface="+mn-cs"/>
                        </a:rPr>
                        <a:t>Pogoja se preverita glede na celotno prijavo.</a:t>
                      </a:r>
                      <a:br>
                        <a:rPr lang="sl-SI" sz="1200" kern="1200" dirty="0">
                          <a:solidFill>
                            <a:schemeClr val="dk1"/>
                          </a:solidFill>
                          <a:effectLst/>
                          <a:latin typeface="+mn-lt"/>
                          <a:ea typeface="+mn-ea"/>
                          <a:cs typeface="+mn-cs"/>
                        </a:rPr>
                      </a:br>
                      <a:r>
                        <a:rPr lang="sl-SI" sz="1200" kern="1200" dirty="0">
                          <a:solidFill>
                            <a:schemeClr val="dk1"/>
                          </a:solidFill>
                          <a:effectLst/>
                          <a:latin typeface="+mn-lt"/>
                          <a:ea typeface="+mn-ea"/>
                          <a:cs typeface="+mn-cs"/>
                        </a:rPr>
                        <a:t>Točka 4.2 in 4.3 Prijavnice na javni razpis.</a:t>
                      </a:r>
                    </a:p>
                  </a:txBody>
                  <a:tcPr marL="62230" marR="68580" marT="0" marB="0"/>
                </a:tc>
                <a:extLst>
                  <a:ext uri="{0D108BD9-81ED-4DB2-BD59-A6C34878D82A}">
                    <a16:rowId xmlns:a16="http://schemas.microsoft.com/office/drawing/2014/main" val="3970772433"/>
                  </a:ext>
                </a:extLst>
              </a:tr>
              <a:tr h="0">
                <a:tc>
                  <a:txBody>
                    <a:bodyPr/>
                    <a:lstStyle/>
                    <a:p>
                      <a:pPr algn="just">
                        <a:lnSpc>
                          <a:spcPct val="107000"/>
                        </a:lnSpc>
                        <a:spcAft>
                          <a:spcPts val="800"/>
                        </a:spcAft>
                      </a:pPr>
                      <a:r>
                        <a:rPr lang="sl-SI" sz="1200" b="1" kern="1200" dirty="0">
                          <a:solidFill>
                            <a:schemeClr val="lt1"/>
                          </a:solidFill>
                          <a:effectLst/>
                          <a:latin typeface="+mn-lt"/>
                          <a:ea typeface="+mn-ea"/>
                          <a:cs typeface="+mn-cs"/>
                        </a:rPr>
                        <a:t>Izkazovanje skladnosti s cilji in rezultati na ravni ukrepa načrta.</a:t>
                      </a:r>
                    </a:p>
                  </a:txBody>
                  <a:tcPr marL="62230" marR="68580" marT="0" marB="0"/>
                </a:tc>
                <a:tc>
                  <a:txBody>
                    <a:bodyPr/>
                    <a:lstStyle/>
                    <a:p>
                      <a:pPr algn="just">
                        <a:lnSpc>
                          <a:spcPct val="107000"/>
                        </a:lnSpc>
                        <a:spcAft>
                          <a:spcPts val="800"/>
                        </a:spcAft>
                      </a:pPr>
                      <a:r>
                        <a:rPr lang="sl-SI" sz="1200" kern="1200">
                          <a:solidFill>
                            <a:schemeClr val="dk1"/>
                          </a:solidFill>
                          <a:effectLst/>
                          <a:latin typeface="+mn-lt"/>
                          <a:ea typeface="+mn-ea"/>
                          <a:cs typeface="+mn-cs"/>
                        </a:rPr>
                        <a:t>Iz predlaganih aktivnosti projekta je razviden prispevek k doseganju ciljev in rezultatov na ravni ukrepa načrta.</a:t>
                      </a:r>
                    </a:p>
                  </a:txBody>
                  <a:tcPr marL="62230" marR="68580" marT="0" marB="0"/>
                </a:tc>
                <a:tc>
                  <a:txBody>
                    <a:bodyPr/>
                    <a:lstStyle/>
                    <a:p>
                      <a:pPr marL="0" lvl="0" indent="0" algn="l">
                        <a:lnSpc>
                          <a:spcPct val="115000"/>
                        </a:lnSpc>
                        <a:spcAft>
                          <a:spcPts val="800"/>
                        </a:spcAft>
                        <a:buFont typeface="Calibri" panose="020F0502020204030204" pitchFamily="34" charset="0"/>
                        <a:buNone/>
                      </a:pPr>
                      <a:r>
                        <a:rPr lang="sl-SI" sz="1200" kern="1200" dirty="0">
                          <a:solidFill>
                            <a:schemeClr val="dk1"/>
                          </a:solidFill>
                          <a:effectLst/>
                          <a:latin typeface="+mn-lt"/>
                          <a:ea typeface="+mn-ea"/>
                          <a:cs typeface="+mn-cs"/>
                        </a:rPr>
                        <a:t>Točka 4.1 Prijavnice na javni razpis.</a:t>
                      </a:r>
                    </a:p>
                  </a:txBody>
                  <a:tcPr marL="62230" marR="68580" marT="0" marB="0"/>
                </a:tc>
                <a:extLst>
                  <a:ext uri="{0D108BD9-81ED-4DB2-BD59-A6C34878D82A}">
                    <a16:rowId xmlns:a16="http://schemas.microsoft.com/office/drawing/2014/main" val="966111757"/>
                  </a:ext>
                </a:extLst>
              </a:tr>
              <a:tr h="217170">
                <a:tc>
                  <a:txBody>
                    <a:bodyPr/>
                    <a:lstStyle/>
                    <a:p>
                      <a:pPr algn="just">
                        <a:lnSpc>
                          <a:spcPct val="107000"/>
                        </a:lnSpc>
                        <a:spcAft>
                          <a:spcPts val="800"/>
                        </a:spcAft>
                      </a:pPr>
                      <a:r>
                        <a:rPr lang="sl-SI" sz="1200" b="1" kern="1200" dirty="0">
                          <a:solidFill>
                            <a:schemeClr val="lt1"/>
                          </a:solidFill>
                          <a:effectLst/>
                          <a:latin typeface="+mn-lt"/>
                          <a:ea typeface="+mn-ea"/>
                          <a:cs typeface="+mn-cs"/>
                        </a:rPr>
                        <a:t>Izkazovanje ustreznosti ciljnih skupin. </a:t>
                      </a:r>
                    </a:p>
                  </a:txBody>
                  <a:tcPr marL="62230" marR="68580" marT="0" marB="0"/>
                </a:tc>
                <a:tc>
                  <a:txBody>
                    <a:bodyPr/>
                    <a:lstStyle/>
                    <a:p>
                      <a:pPr algn="just">
                        <a:lnSpc>
                          <a:spcPct val="107000"/>
                        </a:lnSpc>
                        <a:spcAft>
                          <a:spcPts val="800"/>
                        </a:spcAft>
                      </a:pPr>
                      <a:r>
                        <a:rPr lang="sl-SI" sz="1200" kern="1200" dirty="0">
                          <a:solidFill>
                            <a:schemeClr val="dk1"/>
                          </a:solidFill>
                          <a:effectLst/>
                          <a:latin typeface="+mn-lt"/>
                          <a:ea typeface="+mn-ea"/>
                          <a:cs typeface="+mn-cs"/>
                        </a:rPr>
                        <a:t>Iz predlagane vsebine projekta je razvidna ustreznost ciljnih skupin.</a:t>
                      </a:r>
                    </a:p>
                  </a:txBody>
                  <a:tcPr marL="62230" marR="68580" marT="0" marB="0"/>
                </a:tc>
                <a:tc>
                  <a:txBody>
                    <a:bodyPr/>
                    <a:lstStyle/>
                    <a:p>
                      <a:pPr marL="0" lvl="0" indent="0" algn="l">
                        <a:lnSpc>
                          <a:spcPct val="115000"/>
                        </a:lnSpc>
                        <a:spcAft>
                          <a:spcPts val="800"/>
                        </a:spcAft>
                        <a:buFont typeface="Calibri" panose="020F0502020204030204" pitchFamily="34" charset="0"/>
                        <a:buNone/>
                      </a:pPr>
                      <a:r>
                        <a:rPr lang="sl-SI" sz="1200" kern="1200" dirty="0">
                          <a:solidFill>
                            <a:schemeClr val="dk1"/>
                          </a:solidFill>
                          <a:effectLst/>
                          <a:latin typeface="+mn-lt"/>
                          <a:ea typeface="+mn-ea"/>
                          <a:cs typeface="+mn-cs"/>
                        </a:rPr>
                        <a:t>Točka 4.4 Prijavnice na javni razpis.</a:t>
                      </a:r>
                    </a:p>
                  </a:txBody>
                  <a:tcPr marL="62230" marR="68580" marT="0" marB="0"/>
                </a:tc>
                <a:extLst>
                  <a:ext uri="{0D108BD9-81ED-4DB2-BD59-A6C34878D82A}">
                    <a16:rowId xmlns:a16="http://schemas.microsoft.com/office/drawing/2014/main" val="940450176"/>
                  </a:ext>
                </a:extLst>
              </a:tr>
            </a:tbl>
          </a:graphicData>
        </a:graphic>
      </p:graphicFrame>
      <p:graphicFrame>
        <p:nvGraphicFramePr>
          <p:cNvPr id="12" name="Tabela 11">
            <a:extLst>
              <a:ext uri="{FF2B5EF4-FFF2-40B4-BE49-F238E27FC236}">
                <a16:creationId xmlns:a16="http://schemas.microsoft.com/office/drawing/2014/main" id="{C5EB13A1-938C-9841-EEE3-0ADA3874BF15}"/>
              </a:ext>
            </a:extLst>
          </p:cNvPr>
          <p:cNvGraphicFramePr>
            <a:graphicFrameLocks noGrp="1"/>
          </p:cNvGraphicFramePr>
          <p:nvPr>
            <p:extLst>
              <p:ext uri="{D42A27DB-BD31-4B8C-83A1-F6EECF244321}">
                <p14:modId xmlns:p14="http://schemas.microsoft.com/office/powerpoint/2010/main" val="922873776"/>
              </p:ext>
            </p:extLst>
          </p:nvPr>
        </p:nvGraphicFramePr>
        <p:xfrm>
          <a:off x="512448" y="1530081"/>
          <a:ext cx="10200293" cy="1381189"/>
        </p:xfrm>
        <a:graphic>
          <a:graphicData uri="http://schemas.openxmlformats.org/drawingml/2006/table">
            <a:tbl>
              <a:tblPr firstRow="1" firstCol="1" bandRow="1">
                <a:tableStyleId>{5C22544A-7EE6-4342-B048-85BDC9FD1C3A}</a:tableStyleId>
              </a:tblPr>
              <a:tblGrid>
                <a:gridCol w="4063228">
                  <a:extLst>
                    <a:ext uri="{9D8B030D-6E8A-4147-A177-3AD203B41FA5}">
                      <a16:colId xmlns:a16="http://schemas.microsoft.com/office/drawing/2014/main" val="1677902054"/>
                    </a:ext>
                  </a:extLst>
                </a:gridCol>
                <a:gridCol w="3415467">
                  <a:extLst>
                    <a:ext uri="{9D8B030D-6E8A-4147-A177-3AD203B41FA5}">
                      <a16:colId xmlns:a16="http://schemas.microsoft.com/office/drawing/2014/main" val="638962373"/>
                    </a:ext>
                  </a:extLst>
                </a:gridCol>
                <a:gridCol w="2721598">
                  <a:extLst>
                    <a:ext uri="{9D8B030D-6E8A-4147-A177-3AD203B41FA5}">
                      <a16:colId xmlns:a16="http://schemas.microsoft.com/office/drawing/2014/main" val="2848832179"/>
                    </a:ext>
                  </a:extLst>
                </a:gridCol>
              </a:tblGrid>
              <a:tr h="91440">
                <a:tc>
                  <a:txBody>
                    <a:bodyPr/>
                    <a:lstStyle/>
                    <a:p>
                      <a:pPr algn="just">
                        <a:lnSpc>
                          <a:spcPct val="107000"/>
                        </a:lnSpc>
                        <a:spcAft>
                          <a:spcPts val="800"/>
                        </a:spcAft>
                      </a:pPr>
                      <a:r>
                        <a:rPr lang="sl-SI" sz="1400">
                          <a:effectLst/>
                        </a:rPr>
                        <a:t>Pogoj</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sl-SI" sz="1400">
                          <a:effectLst/>
                        </a:rPr>
                        <a:t>Opis</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sl-SI" sz="1400">
                          <a:effectLst/>
                        </a:rPr>
                        <a:t>Dokazilo</a:t>
                      </a:r>
                      <a:endParaRPr lang="sl-SI"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34627635"/>
                  </a:ext>
                </a:extLst>
              </a:tr>
              <a:tr h="584835">
                <a:tc>
                  <a:txBody>
                    <a:bodyPr/>
                    <a:lstStyle/>
                    <a:p>
                      <a:pPr algn="l">
                        <a:lnSpc>
                          <a:spcPct val="107000"/>
                        </a:lnSpc>
                        <a:spcAft>
                          <a:spcPts val="800"/>
                        </a:spcAft>
                      </a:pPr>
                      <a:r>
                        <a:rPr lang="sl-SI" sz="1200" dirty="0">
                          <a:effectLst/>
                        </a:rPr>
                        <a:t>Prijavitelj in </a:t>
                      </a:r>
                      <a:r>
                        <a:rPr lang="sl-SI" sz="1200" dirty="0" err="1">
                          <a:effectLst/>
                        </a:rPr>
                        <a:t>konzorcijski</a:t>
                      </a:r>
                      <a:r>
                        <a:rPr lang="sl-SI" sz="1200" dirty="0">
                          <a:effectLst/>
                        </a:rPr>
                        <a:t> partnerji so vključeni samo v en konzorcij, katerega sestavljajo najmanj 4 </a:t>
                      </a:r>
                      <a:r>
                        <a:rPr lang="sl-SI" sz="1200" dirty="0" err="1">
                          <a:effectLst/>
                        </a:rPr>
                        <a:t>konzorcijski</a:t>
                      </a:r>
                      <a:r>
                        <a:rPr lang="sl-SI" sz="1200" dirty="0">
                          <a:effectLst/>
                        </a:rPr>
                        <a:t> partnerji, od katerih je prijavitelj na javni razpis </a:t>
                      </a:r>
                      <a:r>
                        <a:rPr lang="sl-SI" sz="1200" dirty="0" err="1">
                          <a:effectLst/>
                        </a:rPr>
                        <a:t>poslovodeči</a:t>
                      </a:r>
                      <a:r>
                        <a:rPr lang="sl-SI" sz="1200" dirty="0">
                          <a:effectLst/>
                        </a:rPr>
                        <a:t> partner v konzorciju. </a:t>
                      </a:r>
                      <a:endParaRPr lang="sl-SI"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800"/>
                        </a:spcAft>
                      </a:pPr>
                      <a:r>
                        <a:rPr lang="sl-SI" sz="1200" dirty="0">
                          <a:effectLst/>
                        </a:rPr>
                        <a:t>Iz predlaganega projekta je razvidno, da:</a:t>
                      </a:r>
                      <a:br>
                        <a:rPr lang="sl-SI" sz="1200" dirty="0">
                          <a:effectLst/>
                        </a:rPr>
                      </a:br>
                      <a:r>
                        <a:rPr lang="sl-SI" sz="1200" dirty="0">
                          <a:effectLst/>
                        </a:rPr>
                        <a:t>- so prijavitelj in </a:t>
                      </a:r>
                      <a:r>
                        <a:rPr lang="sl-SI" sz="1200" dirty="0" err="1">
                          <a:effectLst/>
                        </a:rPr>
                        <a:t>konzorcijski</a:t>
                      </a:r>
                      <a:r>
                        <a:rPr lang="sl-SI" sz="1200" dirty="0">
                          <a:effectLst/>
                        </a:rPr>
                        <a:t> partnerji vključeni samo v en konzorcij,</a:t>
                      </a:r>
                      <a:br>
                        <a:rPr lang="sl-SI" sz="1200" dirty="0">
                          <a:effectLst/>
                        </a:rPr>
                      </a:br>
                      <a:r>
                        <a:rPr lang="sl-SI" sz="1200" dirty="0">
                          <a:effectLst/>
                        </a:rPr>
                        <a:t>- konzorcij sestavljajo najmanj 4 partnerji, od katerih je prijavitelj na predmetni javni razpis </a:t>
                      </a:r>
                      <a:r>
                        <a:rPr lang="sl-SI" sz="1200" dirty="0" err="1">
                          <a:effectLst/>
                        </a:rPr>
                        <a:t>poslovodeči</a:t>
                      </a:r>
                      <a:r>
                        <a:rPr lang="sl-SI" sz="1200" dirty="0">
                          <a:effectLst/>
                        </a:rPr>
                        <a:t> partner v konzorciju. </a:t>
                      </a:r>
                      <a:endParaRPr lang="sl-SI"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lvl="0" indent="0" algn="l">
                        <a:lnSpc>
                          <a:spcPct val="115000"/>
                        </a:lnSpc>
                        <a:spcAft>
                          <a:spcPts val="800"/>
                        </a:spcAft>
                        <a:buFont typeface="Calibri" panose="020F0502020204030204" pitchFamily="34" charset="0"/>
                        <a:buNone/>
                      </a:pPr>
                      <a:r>
                        <a:rPr lang="sl-SI" sz="1200" dirty="0">
                          <a:effectLst/>
                        </a:rPr>
                        <a:t>Pogoj se preveri v evidencah ministrstva.</a:t>
                      </a:r>
                      <a:br>
                        <a:rPr lang="sl-SI" sz="1200" dirty="0">
                          <a:effectLst/>
                        </a:rPr>
                      </a:br>
                      <a:r>
                        <a:rPr lang="sl-SI" sz="1200" dirty="0">
                          <a:effectLst/>
                        </a:rPr>
                        <a:t>Točka 1 in 2 Prijavnice na javni razpis.</a:t>
                      </a:r>
                      <a:br>
                        <a:rPr lang="sl-SI" sz="1200" dirty="0">
                          <a:effectLst/>
                        </a:rPr>
                      </a:br>
                      <a:r>
                        <a:rPr lang="sl-SI" sz="1200" dirty="0">
                          <a:effectLst/>
                        </a:rPr>
                        <a:t>Točka 11.2 Prijavnice na javni razpis.</a:t>
                      </a:r>
                      <a:br>
                        <a:rPr lang="sl-SI" sz="1200" dirty="0">
                          <a:effectLst/>
                        </a:rPr>
                      </a:br>
                      <a:r>
                        <a:rPr lang="sl-SI" sz="1200" dirty="0">
                          <a:effectLst/>
                        </a:rPr>
                        <a:t>Pogoj se preveri v </a:t>
                      </a:r>
                      <a:r>
                        <a:rPr lang="sl-SI" sz="1200" dirty="0" err="1">
                          <a:effectLst/>
                        </a:rPr>
                        <a:t>konzorcijski</a:t>
                      </a:r>
                      <a:r>
                        <a:rPr lang="sl-SI" sz="1200" dirty="0">
                          <a:effectLst/>
                        </a:rPr>
                        <a:t> pogodbi.</a:t>
                      </a:r>
                      <a:endParaRPr lang="sl-SI"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0605475"/>
                  </a:ext>
                </a:extLst>
              </a:tr>
            </a:tbl>
          </a:graphicData>
        </a:graphic>
      </p:graphicFrame>
      <p:graphicFrame>
        <p:nvGraphicFramePr>
          <p:cNvPr id="13" name="Diagram 12">
            <a:extLst>
              <a:ext uri="{FF2B5EF4-FFF2-40B4-BE49-F238E27FC236}">
                <a16:creationId xmlns:a16="http://schemas.microsoft.com/office/drawing/2014/main" id="{AAA30B61-6ECD-D0C5-0CE3-78F421B142E5}"/>
              </a:ext>
            </a:extLst>
          </p:cNvPr>
          <p:cNvGraphicFramePr/>
          <p:nvPr>
            <p:extLst>
              <p:ext uri="{D42A27DB-BD31-4B8C-83A1-F6EECF244321}">
                <p14:modId xmlns:p14="http://schemas.microsoft.com/office/powerpoint/2010/main" val="2173596907"/>
              </p:ext>
            </p:extLst>
          </p:nvPr>
        </p:nvGraphicFramePr>
        <p:xfrm>
          <a:off x="11024542" y="1076408"/>
          <a:ext cx="1297121" cy="767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85674526"/>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10670</TotalTime>
  <Words>4997</Words>
  <Application>Microsoft Office PowerPoint</Application>
  <PresentationFormat>Širokozaslonsko</PresentationFormat>
  <Paragraphs>474</Paragraphs>
  <Slides>31</Slides>
  <Notes>5</Notes>
  <HiddenSlides>0</HiddenSlides>
  <MMClips>0</MMClips>
  <ScaleCrop>false</ScaleCrop>
  <HeadingPairs>
    <vt:vector size="6" baseType="variant">
      <vt:variant>
        <vt:lpstr>Uporabljene pisave</vt:lpstr>
      </vt:variant>
      <vt:variant>
        <vt:i4>7</vt:i4>
      </vt:variant>
      <vt:variant>
        <vt:lpstr>Tema</vt:lpstr>
      </vt:variant>
      <vt:variant>
        <vt:i4>1</vt:i4>
      </vt:variant>
      <vt:variant>
        <vt:lpstr>Naslovi diapozitivov</vt:lpstr>
      </vt:variant>
      <vt:variant>
        <vt:i4>31</vt:i4>
      </vt:variant>
    </vt:vector>
  </HeadingPairs>
  <TitlesOfParts>
    <vt:vector size="39" baseType="lpstr">
      <vt:lpstr>Yu Mincho</vt:lpstr>
      <vt:lpstr>Arial</vt:lpstr>
      <vt:lpstr>Calibri</vt:lpstr>
      <vt:lpstr>Calibri </vt:lpstr>
      <vt:lpstr>Calibri Light</vt:lpstr>
      <vt:lpstr>Republika </vt:lpstr>
      <vt:lpstr>Times New Roman</vt:lpstr>
      <vt:lpstr>Officeova tema</vt:lpstr>
      <vt:lpstr>JAVNI RAZPIS »Izvedba izobraževalnih programov za odrasle in razvoj digitalne knjižnice  na področju finančne pismenosti« (krajši naziv: Javni razpis Programi finančne pismenosti in digitalna knjižnica)    INFORMATIVNI DAN ZA POTENCIALNE UPRAVIČENCE Ljubljana, 4. 9. 2024   </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Razpoložljiva sredstva javnega razpisa  3.498.200,00 EUR</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EVROPSKE KOHEZIJSKE POLITIKE V SLOVENIJI ZA OBDOBJE 2021-2027</dc:title>
  <dc:creator>koperckal</dc:creator>
  <cp:lastModifiedBy>Ana Šalika</cp:lastModifiedBy>
  <cp:revision>281</cp:revision>
  <cp:lastPrinted>2024-01-08T10:43:10Z</cp:lastPrinted>
  <dcterms:created xsi:type="dcterms:W3CDTF">2023-01-31T12:21:54Z</dcterms:created>
  <dcterms:modified xsi:type="dcterms:W3CDTF">2024-09-06T10:06:44Z</dcterms:modified>
</cp:coreProperties>
</file>