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26"/>
  </p:notesMasterIdLst>
  <p:sldIdLst>
    <p:sldId id="308" r:id="rId2"/>
    <p:sldId id="256" r:id="rId3"/>
    <p:sldId id="262" r:id="rId4"/>
    <p:sldId id="263" r:id="rId5"/>
    <p:sldId id="318" r:id="rId6"/>
    <p:sldId id="268" r:id="rId7"/>
    <p:sldId id="319" r:id="rId8"/>
    <p:sldId id="270" r:id="rId9"/>
    <p:sldId id="287" r:id="rId10"/>
    <p:sldId id="271" r:id="rId11"/>
    <p:sldId id="326" r:id="rId12"/>
    <p:sldId id="324" r:id="rId13"/>
    <p:sldId id="316" r:id="rId14"/>
    <p:sldId id="317" r:id="rId15"/>
    <p:sldId id="260" r:id="rId16"/>
    <p:sldId id="289" r:id="rId17"/>
    <p:sldId id="291" r:id="rId18"/>
    <p:sldId id="300" r:id="rId19"/>
    <p:sldId id="275" r:id="rId20"/>
    <p:sldId id="281" r:id="rId21"/>
    <p:sldId id="280" r:id="rId22"/>
    <p:sldId id="312" r:id="rId23"/>
    <p:sldId id="306" r:id="rId24"/>
    <p:sldId id="307" r:id="rId25"/>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EA2"/>
    <a:srgbClr val="E6F0F9"/>
    <a:srgbClr val="D7E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rednji slog 2 – poudarek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rez sloga, brez mrež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5226" autoAdjust="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2EE8EF0-A827-4D44-A724-BE36BD07F07C}" type="datetimeFigureOut">
              <a:rPr lang="sl-SI" smtClean="0"/>
              <a:t>10. 01. 2024</a:t>
            </a:fld>
            <a:endParaRPr lang="sl-SI"/>
          </a:p>
        </p:txBody>
      </p:sp>
      <p:sp>
        <p:nvSpPr>
          <p:cNvPr id="4" name="Označba mesta stranske slik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8FB843-BC61-4E4E-99AA-CBDD70CD3CA1}" type="slidenum">
              <a:rPr lang="sl-SI" smtClean="0"/>
              <a:t>‹#›</a:t>
            </a:fld>
            <a:endParaRPr lang="sl-SI"/>
          </a:p>
        </p:txBody>
      </p:sp>
    </p:spTree>
    <p:extLst>
      <p:ext uri="{BB962C8B-B14F-4D97-AF65-F5344CB8AC3E}">
        <p14:creationId xmlns:p14="http://schemas.microsoft.com/office/powerpoint/2010/main" val="1056361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10. 01. 2024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4259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10. 01. 2024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83505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10. 01. 2024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00013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10. 01. 2024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92900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10. 01. 2024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2920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7D8F624B-3CC5-4AA4-AC20-F4E6F6FB4AEA}" type="datetimeFigureOut">
              <a:rPr lang="sl-SI" smtClean="0"/>
              <a:t>10. 01. 2024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54487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7D8F624B-3CC5-4AA4-AC20-F4E6F6FB4AEA}" type="datetimeFigureOut">
              <a:rPr lang="sl-SI" smtClean="0"/>
              <a:t>10. 01. 2024</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29355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7D8F624B-3CC5-4AA4-AC20-F4E6F6FB4AEA}" type="datetimeFigureOut">
              <a:rPr lang="sl-SI" smtClean="0"/>
              <a:t>10. 01. 2024</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58097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D8F624B-3CC5-4AA4-AC20-F4E6F6FB4AEA}" type="datetimeFigureOut">
              <a:rPr lang="sl-SI" smtClean="0"/>
              <a:t>10. 01. 2024</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14417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10. 01. 2024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6772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10. 01. 2024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92397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extLst>
              <a:ext uri="{BEBA8EAE-BF5A-486C-A8C5-ECC9F3942E4B}">
                <a14:imgProps xmlns:a14="http://schemas.microsoft.com/office/drawing/2010/main">
                  <a14:imgLayer r:embed="rId14">
                    <a14:imgEffect>
                      <a14:artisticMosiaicBubbles/>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F624B-3CC5-4AA4-AC20-F4E6F6FB4AEA}" type="datetimeFigureOut">
              <a:rPr lang="sl-SI" smtClean="0"/>
              <a:t>10. 01. 2024</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FD4ED-B7D6-46A0-9B4D-96B6824C8EDB}" type="slidenum">
              <a:rPr lang="sl-SI" smtClean="0"/>
              <a:t>‹#›</a:t>
            </a:fld>
            <a:endParaRPr lang="sl-SI"/>
          </a:p>
        </p:txBody>
      </p:sp>
    </p:spTree>
    <p:extLst>
      <p:ext uri="{BB962C8B-B14F-4D97-AF65-F5344CB8AC3E}">
        <p14:creationId xmlns:p14="http://schemas.microsoft.com/office/powerpoint/2010/main" val="237515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vropskasredstva.si/"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vropskasredstva.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uradni-list.si/1/objava.jsp?sop=2006-01-5018" TargetMode="External"/><Relationship Id="rId7" Type="http://schemas.openxmlformats.org/officeDocument/2006/relationships/image" Target="../media/image3.png"/><Relationship Id="rId2" Type="http://schemas.openxmlformats.org/officeDocument/2006/relationships/hyperlink" Target="http://www.uradni-list.si/1/objava.jsp?sop=2004-01-1657" TargetMode="External"/><Relationship Id="rId1" Type="http://schemas.openxmlformats.org/officeDocument/2006/relationships/slideLayout" Target="../slideLayouts/slideLayout2.xml"/><Relationship Id="rId6" Type="http://schemas.openxmlformats.org/officeDocument/2006/relationships/hyperlink" Target="http://www.uradni-list.si/1/objava.jsp?sop=2013-21-1427" TargetMode="External"/><Relationship Id="rId5" Type="http://schemas.openxmlformats.org/officeDocument/2006/relationships/hyperlink" Target="http://www.uradni-list.si/1/objava.jsp?sop=2013-01-1129" TargetMode="External"/><Relationship Id="rId4" Type="http://schemas.openxmlformats.org/officeDocument/2006/relationships/hyperlink" Target="http://www.uradni-list.si/1/objava.jsp?sop=2007-01-50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488272" y="1395735"/>
            <a:ext cx="10865528" cy="5084964"/>
          </a:xfrm>
        </p:spPr>
        <p:txBody>
          <a:bodyPr>
            <a:noAutofit/>
          </a:bodyPr>
          <a:lstStyle/>
          <a:p>
            <a:pPr algn="ctr"/>
            <a:r>
              <a:rPr lang="sl-SI" sz="3200" b="1" dirty="0">
                <a:solidFill>
                  <a:schemeClr val="accent1">
                    <a:lumMod val="50000"/>
                  </a:schemeClr>
                </a:solidFill>
                <a:latin typeface="Calibri  (Naslovi)"/>
                <a:ea typeface="+mn-ea"/>
                <a:cs typeface="+mn-cs"/>
              </a:rPr>
              <a:t>JAVNI RAZPIS</a:t>
            </a:r>
            <a:br>
              <a:rPr lang="sl-SI" sz="3200" b="1" dirty="0">
                <a:solidFill>
                  <a:schemeClr val="accent1">
                    <a:lumMod val="50000"/>
                  </a:schemeClr>
                </a:solidFill>
                <a:latin typeface="Calibri  (Naslovi)"/>
                <a:ea typeface="+mn-ea"/>
                <a:cs typeface="+mn-cs"/>
              </a:rPr>
            </a:br>
            <a:r>
              <a:rPr lang="sl-SI" sz="1800" b="1" dirty="0">
                <a:solidFill>
                  <a:srgbClr val="000000"/>
                </a:solidFill>
                <a:effectLst/>
                <a:latin typeface="Arial" panose="020B0604020202020204" pitchFamily="34" charset="0"/>
                <a:ea typeface="Times New Roman" panose="02020603050405020304" pitchFamily="18" charset="0"/>
              </a:rPr>
              <a:t>Usposabljanje mentorjev za izvajanje praktičnega usposabljanja z delom po izobraževalnih programih za pridobitev izobrazbe v letih 2023-2026«</a:t>
            </a:r>
            <a:br>
              <a:rPr lang="sl-SI" sz="1800" dirty="0">
                <a:effectLst/>
                <a:latin typeface="Times New Roman" panose="02020603050405020304" pitchFamily="18" charset="0"/>
                <a:ea typeface="Times New Roman" panose="02020603050405020304" pitchFamily="18" charset="0"/>
              </a:rPr>
            </a:br>
            <a:r>
              <a:rPr lang="sl-SI" sz="2800" dirty="0">
                <a:latin typeface="Calibri  (Naslovi)"/>
                <a:ea typeface="+mn-ea"/>
                <a:cs typeface="+mn-cs"/>
              </a:rPr>
              <a:t>Uradni list RS, št. 131/2023 dne 22.12.2023</a:t>
            </a:r>
            <a:br>
              <a:rPr lang="sl-SI" sz="2800" dirty="0">
                <a:latin typeface="Calibri  (Naslovi)"/>
                <a:ea typeface="+mn-ea"/>
                <a:cs typeface="+mn-cs"/>
              </a:rPr>
            </a:br>
            <a:r>
              <a:rPr lang="sl-SI" sz="3200" b="1" dirty="0">
                <a:solidFill>
                  <a:schemeClr val="accent1">
                    <a:lumMod val="50000"/>
                  </a:schemeClr>
                </a:solidFill>
                <a:latin typeface="Calibri  (Naslovi)"/>
                <a:ea typeface="+mn-ea"/>
                <a:cs typeface="+mn-cs"/>
              </a:rPr>
              <a:t>INFORMATIVNI DAN ZA POTENCIALNE UPRAVIČENCE</a:t>
            </a:r>
            <a:br>
              <a:rPr lang="sl-SI" sz="2800" b="1" dirty="0">
                <a:latin typeface="Calibri  (Naslovi)"/>
                <a:ea typeface="+mn-ea"/>
                <a:cs typeface="+mn-cs"/>
              </a:rPr>
            </a:br>
            <a:r>
              <a:rPr lang="sl-SI" sz="2800" b="1" dirty="0">
                <a:latin typeface="Calibri  (Naslovi)"/>
                <a:ea typeface="+mn-ea"/>
                <a:cs typeface="+mn-cs"/>
              </a:rPr>
              <a:t>Ljubljana, 8. 1. 2024</a:t>
            </a:r>
            <a:br>
              <a:rPr lang="sl-SI" sz="2800" b="1" dirty="0">
                <a:latin typeface="+mn-lt"/>
                <a:ea typeface="+mn-ea"/>
                <a:cs typeface="+mn-cs"/>
              </a:rPr>
            </a:br>
            <a:br>
              <a:rPr lang="sl-SI" sz="2800" dirty="0">
                <a:latin typeface="+mn-lt"/>
                <a:ea typeface="+mn-ea"/>
                <a:cs typeface="+mn-cs"/>
              </a:rPr>
            </a:br>
            <a:br>
              <a:rPr lang="sl-SI" sz="2800" dirty="0">
                <a:latin typeface="+mn-lt"/>
                <a:ea typeface="+mn-ea"/>
                <a:cs typeface="+mn-cs"/>
              </a:rPr>
            </a:br>
            <a:endParaRPr lang="sl-SI" sz="2800" dirty="0">
              <a:latin typeface="+mn-lt"/>
              <a:ea typeface="+mn-ea"/>
              <a:cs typeface="+mn-cs"/>
            </a:endParaRPr>
          </a:p>
        </p:txBody>
      </p:sp>
      <p:sp>
        <p:nvSpPr>
          <p:cNvPr id="8" name="PoljeZBesedilom 7">
            <a:extLst>
              <a:ext uri="{FF2B5EF4-FFF2-40B4-BE49-F238E27FC236}">
                <a16:creationId xmlns:a16="http://schemas.microsoft.com/office/drawing/2014/main" id="{3704A5CC-26CA-4D20-AFFB-79C2B729F32F}"/>
              </a:ext>
            </a:extLst>
          </p:cNvPr>
          <p:cNvSpPr txBox="1"/>
          <p:nvPr/>
        </p:nvSpPr>
        <p:spPr>
          <a:xfrm>
            <a:off x="1113084" y="4975637"/>
            <a:ext cx="7883371" cy="1938992"/>
          </a:xfrm>
          <a:prstGeom prst="rect">
            <a:avLst/>
          </a:prstGeom>
          <a:noFill/>
        </p:spPr>
        <p:txBody>
          <a:bodyPr wrap="square" rtlCol="0">
            <a:spAutoFit/>
          </a:bodyPr>
          <a:lstStyle/>
          <a:p>
            <a:r>
              <a:rPr lang="sl-SI" sz="2000" dirty="0">
                <a:latin typeface="+mn-lt"/>
                <a:ea typeface="+mn-ea"/>
                <a:cs typeface="+mn-cs"/>
              </a:rPr>
              <a:t>Teja Dolgan, vodja sektorja</a:t>
            </a:r>
            <a:br>
              <a:rPr lang="sl-SI" sz="2000" dirty="0">
                <a:latin typeface="+mn-lt"/>
                <a:ea typeface="+mn-ea"/>
                <a:cs typeface="+mn-cs"/>
              </a:rPr>
            </a:br>
            <a:r>
              <a:rPr lang="sl-SI" sz="2000" dirty="0">
                <a:latin typeface="+mn-lt"/>
                <a:ea typeface="+mn-ea"/>
                <a:cs typeface="+mn-cs"/>
              </a:rPr>
              <a:t>mag. Milja Marčeta</a:t>
            </a:r>
            <a:br>
              <a:rPr lang="sl-SI" sz="2000" dirty="0">
                <a:latin typeface="+mn-lt"/>
                <a:ea typeface="+mn-ea"/>
                <a:cs typeface="+mn-cs"/>
              </a:rPr>
            </a:br>
            <a:r>
              <a:rPr lang="sl-SI" sz="2000" dirty="0">
                <a:latin typeface="+mn-lt"/>
                <a:ea typeface="+mn-ea"/>
                <a:cs typeface="+mn-cs"/>
              </a:rPr>
              <a:t>Tina Horvat</a:t>
            </a:r>
          </a:p>
          <a:p>
            <a:r>
              <a:rPr lang="sl-SI" sz="2000" dirty="0"/>
              <a:t>Alenka Ražman</a:t>
            </a:r>
            <a:br>
              <a:rPr lang="sl-SI" sz="2000" dirty="0">
                <a:latin typeface="+mn-lt"/>
                <a:ea typeface="+mn-ea"/>
                <a:cs typeface="+mn-cs"/>
              </a:rPr>
            </a:br>
            <a:r>
              <a:rPr lang="sl-SI" sz="2000" dirty="0">
                <a:latin typeface="+mn-lt"/>
                <a:ea typeface="+mn-ea"/>
                <a:cs typeface="+mn-cs"/>
              </a:rPr>
              <a:t>Direktorat za srednje in višje šolstvo ter izobraževanje odraslih</a:t>
            </a:r>
            <a:br>
              <a:rPr lang="sl-SI" sz="2000" dirty="0">
                <a:latin typeface="+mn-lt"/>
                <a:ea typeface="+mn-ea"/>
                <a:cs typeface="+mn-cs"/>
              </a:rPr>
            </a:br>
            <a:r>
              <a:rPr lang="sl-SI" sz="2000" dirty="0">
                <a:latin typeface="+mn-lt"/>
                <a:ea typeface="+mn-ea"/>
                <a:cs typeface="+mn-cs"/>
              </a:rPr>
              <a:t>Sektor za izobraževanje odraslih</a:t>
            </a:r>
            <a:endParaRPr lang="sl-SI" sz="2000" dirty="0"/>
          </a:p>
        </p:txBody>
      </p:sp>
      <p:pic>
        <p:nvPicPr>
          <p:cNvPr id="2" name="Slika 1">
            <a:extLst>
              <a:ext uri="{FF2B5EF4-FFF2-40B4-BE49-F238E27FC236}">
                <a16:creationId xmlns:a16="http://schemas.microsoft.com/office/drawing/2014/main" id="{8097526B-0B02-459A-64E5-DEF6D9A8B87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5655" y="655018"/>
            <a:ext cx="5713095" cy="640715"/>
          </a:xfrm>
          <a:prstGeom prst="rect">
            <a:avLst/>
          </a:prstGeom>
          <a:noFill/>
        </p:spPr>
      </p:pic>
    </p:spTree>
    <p:extLst>
      <p:ext uri="{BB962C8B-B14F-4D97-AF65-F5344CB8AC3E}">
        <p14:creationId xmlns:p14="http://schemas.microsoft.com/office/powerpoint/2010/main" val="3894659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ADE5E588-F067-1849-E90D-7093ED33696F}"/>
              </a:ext>
            </a:extLst>
          </p:cNvPr>
          <p:cNvSpPr txBox="1"/>
          <p:nvPr/>
        </p:nvSpPr>
        <p:spPr>
          <a:xfrm>
            <a:off x="1035424" y="1358153"/>
            <a:ext cx="7530352" cy="369332"/>
          </a:xfrm>
          <a:prstGeom prst="rect">
            <a:avLst/>
          </a:prstGeom>
          <a:noFill/>
        </p:spPr>
        <p:txBody>
          <a:bodyPr wrap="square" rtlCol="0">
            <a:spAutoFit/>
          </a:bodyPr>
          <a:lstStyle/>
          <a:p>
            <a:r>
              <a:rPr lang="pl-PL" b="1" dirty="0">
                <a:solidFill>
                  <a:srgbClr val="0070C0"/>
                </a:solidFill>
                <a:latin typeface="Arial" panose="020B0604020202020204" pitchFamily="34" charset="0"/>
                <a:cs typeface="Arial" panose="020B0604020202020204" pitchFamily="34" charset="0"/>
              </a:rPr>
              <a:t>Pogoji vezani na vlogo</a:t>
            </a:r>
            <a:endParaRPr lang="sl-SI" b="1" dirty="0">
              <a:solidFill>
                <a:srgbClr val="0070C0"/>
              </a:solidFill>
              <a:latin typeface="Arial" panose="020B0604020202020204" pitchFamily="34" charset="0"/>
              <a:cs typeface="Arial" panose="020B0604020202020204" pitchFamily="34" charset="0"/>
            </a:endParaRPr>
          </a:p>
        </p:txBody>
      </p:sp>
      <p:graphicFrame>
        <p:nvGraphicFramePr>
          <p:cNvPr id="4" name="Tabela 3">
            <a:extLst>
              <a:ext uri="{FF2B5EF4-FFF2-40B4-BE49-F238E27FC236}">
                <a16:creationId xmlns:a16="http://schemas.microsoft.com/office/drawing/2014/main" id="{9011094F-61FC-DE1E-018D-2D6A7028850A}"/>
              </a:ext>
            </a:extLst>
          </p:cNvPr>
          <p:cNvGraphicFramePr>
            <a:graphicFrameLocks noGrp="1"/>
          </p:cNvGraphicFramePr>
          <p:nvPr>
            <p:extLst>
              <p:ext uri="{D42A27DB-BD31-4B8C-83A1-F6EECF244321}">
                <p14:modId xmlns:p14="http://schemas.microsoft.com/office/powerpoint/2010/main" val="3588249285"/>
              </p:ext>
            </p:extLst>
          </p:nvPr>
        </p:nvGraphicFramePr>
        <p:xfrm>
          <a:off x="671224" y="2002340"/>
          <a:ext cx="7302981" cy="4141694"/>
        </p:xfrm>
        <a:graphic>
          <a:graphicData uri="http://schemas.openxmlformats.org/drawingml/2006/table">
            <a:tbl>
              <a:tblPr firstRow="1" firstCol="1" bandRow="1">
                <a:tableStyleId>{5C22544A-7EE6-4342-B048-85BDC9FD1C3A}</a:tableStyleId>
              </a:tblPr>
              <a:tblGrid>
                <a:gridCol w="7302981">
                  <a:extLst>
                    <a:ext uri="{9D8B030D-6E8A-4147-A177-3AD203B41FA5}">
                      <a16:colId xmlns:a16="http://schemas.microsoft.com/office/drawing/2014/main" val="1807182624"/>
                    </a:ext>
                  </a:extLst>
                </a:gridCol>
              </a:tblGrid>
              <a:tr h="261705">
                <a:tc>
                  <a:txBody>
                    <a:bodyPr/>
                    <a:lstStyle/>
                    <a:p>
                      <a:r>
                        <a:rPr lang="sl-SI" sz="1400" dirty="0">
                          <a:effectLst/>
                          <a:latin typeface="Republika "/>
                        </a:rPr>
                        <a:t>Pogoji</a:t>
                      </a:r>
                      <a:endParaRPr lang="sl-SI" sz="1400" dirty="0">
                        <a:effectLst/>
                        <a:latin typeface="Republika "/>
                        <a:ea typeface="Times New Roman" panose="02020603050405020304" pitchFamily="18" charset="0"/>
                      </a:endParaRPr>
                    </a:p>
                  </a:txBody>
                  <a:tcPr marL="48513" marR="48513" marT="0" marB="0" anchor="ctr"/>
                </a:tc>
                <a:extLst>
                  <a:ext uri="{0D108BD9-81ED-4DB2-BD59-A6C34878D82A}">
                    <a16:rowId xmlns:a16="http://schemas.microsoft.com/office/drawing/2014/main" val="2428767488"/>
                  </a:ext>
                </a:extLst>
              </a:tr>
              <a:tr h="1117880">
                <a:tc>
                  <a:txBody>
                    <a:bodyPr/>
                    <a:lstStyle/>
                    <a:p>
                      <a:r>
                        <a:rPr lang="sl-SI" sz="1400" b="1" kern="1200" dirty="0">
                          <a:solidFill>
                            <a:schemeClr val="lt1"/>
                          </a:solidFill>
                          <a:effectLst/>
                          <a:latin typeface="Arial" panose="020B0604020202020204" pitchFamily="34" charset="0"/>
                          <a:ea typeface="+mn-ea"/>
                          <a:cs typeface="Arial" panose="020B0604020202020204" pitchFamily="34" charset="0"/>
                        </a:rPr>
                        <a:t>Izkazovanje skladnosti s cilji in rezultati na ravni ukrepa načrta (točka 2.1.3 Prijavnice na javni razpis).</a:t>
                      </a:r>
                      <a:endParaRPr lang="sl-SI" sz="1400" b="0" dirty="0">
                        <a:effectLst/>
                        <a:latin typeface="Arial" panose="020B0604020202020204" pitchFamily="34" charset="0"/>
                        <a:ea typeface="Times New Roman" panose="02020603050405020304" pitchFamily="18" charset="0"/>
                        <a:cs typeface="Arial" panose="020B0604020202020204" pitchFamily="34" charset="0"/>
                      </a:endParaRPr>
                    </a:p>
                  </a:txBody>
                  <a:tcPr marL="48513" marR="48513" marT="0" marB="0" anchor="ctr"/>
                </a:tc>
                <a:extLst>
                  <a:ext uri="{0D108BD9-81ED-4DB2-BD59-A6C34878D82A}">
                    <a16:rowId xmlns:a16="http://schemas.microsoft.com/office/drawing/2014/main" val="1408567044"/>
                  </a:ext>
                </a:extLst>
              </a:tr>
              <a:tr h="807528">
                <a:tc>
                  <a:txBody>
                    <a:bodyPr/>
                    <a:lstStyle/>
                    <a:p>
                      <a:r>
                        <a:rPr lang="sl-SI" sz="1400" b="1" kern="1200" dirty="0">
                          <a:solidFill>
                            <a:schemeClr val="lt1"/>
                          </a:solidFill>
                          <a:effectLst/>
                          <a:latin typeface="Arial" panose="020B0604020202020204" pitchFamily="34" charset="0"/>
                          <a:ea typeface="+mn-ea"/>
                          <a:cs typeface="Arial" panose="020B0604020202020204" pitchFamily="34" charset="0"/>
                        </a:rPr>
                        <a:t>Izkazovanje ustreznosti in sposobnosti za izvedbo projekta (točka 2.2 Prijavnice na javni razpis).</a:t>
                      </a:r>
                      <a:endParaRPr lang="sl-SI" sz="1400" b="0" dirty="0">
                        <a:effectLst/>
                        <a:latin typeface="Arial" panose="020B0604020202020204" pitchFamily="34" charset="0"/>
                        <a:ea typeface="Times New Roman" panose="02020603050405020304" pitchFamily="18" charset="0"/>
                        <a:cs typeface="Arial" panose="020B0604020202020204" pitchFamily="34" charset="0"/>
                      </a:endParaRPr>
                    </a:p>
                  </a:txBody>
                  <a:tcPr marL="48513" marR="48513" marT="0" marB="0" anchor="ctr"/>
                </a:tc>
                <a:extLst>
                  <a:ext uri="{0D108BD9-81ED-4DB2-BD59-A6C34878D82A}">
                    <a16:rowId xmlns:a16="http://schemas.microsoft.com/office/drawing/2014/main" val="3160989191"/>
                  </a:ext>
                </a:extLst>
              </a:tr>
              <a:tr h="807528">
                <a:tc>
                  <a:txBody>
                    <a:bodyPr/>
                    <a:lstStyle/>
                    <a:p>
                      <a:r>
                        <a:rPr lang="sl-SI" sz="1400" b="1" kern="1200" dirty="0">
                          <a:solidFill>
                            <a:schemeClr val="lt1"/>
                          </a:solidFill>
                          <a:effectLst/>
                          <a:latin typeface="Arial" panose="020B0604020202020204" pitchFamily="34" charset="0"/>
                          <a:ea typeface="+mn-ea"/>
                          <a:cs typeface="Arial" panose="020B0604020202020204" pitchFamily="34" charset="0"/>
                        </a:rPr>
                        <a:t>Izkazovanje realne izvedljivosti v obdobju, za katerega velja podpora (točka 1.5 Prijavnice na javni razpis).</a:t>
                      </a:r>
                      <a:endParaRPr lang="sl-SI" sz="1400" b="1" dirty="0">
                        <a:effectLst/>
                        <a:latin typeface="Arial" panose="020B0604020202020204" pitchFamily="34" charset="0"/>
                        <a:ea typeface="Times New Roman" panose="02020603050405020304" pitchFamily="18" charset="0"/>
                        <a:cs typeface="Arial" panose="020B0604020202020204" pitchFamily="34" charset="0"/>
                      </a:endParaRPr>
                    </a:p>
                  </a:txBody>
                  <a:tcPr marL="48513" marR="48513" marT="0" marB="0" anchor="ctr"/>
                </a:tc>
                <a:extLst>
                  <a:ext uri="{0D108BD9-81ED-4DB2-BD59-A6C34878D82A}">
                    <a16:rowId xmlns:a16="http://schemas.microsoft.com/office/drawing/2014/main" val="295788735"/>
                  </a:ext>
                </a:extLst>
              </a:tr>
              <a:tr h="1147053">
                <a:tc>
                  <a:txBody>
                    <a:bodyPr/>
                    <a:lstStyle/>
                    <a:p>
                      <a:r>
                        <a:rPr lang="sl-SI" sz="1400" b="1" kern="1200" dirty="0">
                          <a:solidFill>
                            <a:schemeClr val="lt1"/>
                          </a:solidFill>
                          <a:effectLst/>
                          <a:latin typeface="Arial" panose="020B0604020202020204" pitchFamily="34" charset="0"/>
                          <a:ea typeface="+mn-ea"/>
                          <a:cs typeface="Arial" panose="020B0604020202020204" pitchFamily="34" charset="0"/>
                        </a:rPr>
                        <a:t>Izkazovanje ustreznosti ciljnih skupin (točka 3.1 Prijavnice na javni razpis).</a:t>
                      </a:r>
                      <a:endParaRPr lang="sl-SI" sz="1400" b="0" dirty="0">
                        <a:effectLst/>
                        <a:latin typeface="Arial" panose="020B0604020202020204" pitchFamily="34" charset="0"/>
                        <a:ea typeface="Times New Roman" panose="02020603050405020304" pitchFamily="18" charset="0"/>
                        <a:cs typeface="Arial" panose="020B0604020202020204" pitchFamily="34" charset="0"/>
                      </a:endParaRPr>
                    </a:p>
                  </a:txBody>
                  <a:tcPr marL="48513" marR="48513" marT="0" marB="0" anchor="ctr"/>
                </a:tc>
                <a:extLst>
                  <a:ext uri="{0D108BD9-81ED-4DB2-BD59-A6C34878D82A}">
                    <a16:rowId xmlns:a16="http://schemas.microsoft.com/office/drawing/2014/main" val="3067145220"/>
                  </a:ext>
                </a:extLst>
              </a:tr>
            </a:tbl>
          </a:graphicData>
        </a:graphic>
      </p:graphicFrame>
      <p:pic>
        <p:nvPicPr>
          <p:cNvPr id="6" name="Slika 5">
            <a:extLst>
              <a:ext uri="{FF2B5EF4-FFF2-40B4-BE49-F238E27FC236}">
                <a16:creationId xmlns:a16="http://schemas.microsoft.com/office/drawing/2014/main" id="{CAF858B3-43F5-1CF2-AA47-2B20BE54D7E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2706" y="713966"/>
            <a:ext cx="5744058" cy="644187"/>
          </a:xfrm>
          <a:prstGeom prst="rect">
            <a:avLst/>
          </a:prstGeom>
          <a:noFill/>
        </p:spPr>
      </p:pic>
    </p:spTree>
    <p:extLst>
      <p:ext uri="{BB962C8B-B14F-4D97-AF65-F5344CB8AC3E}">
        <p14:creationId xmlns:p14="http://schemas.microsoft.com/office/powerpoint/2010/main" val="2634582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a:extLst>
              <a:ext uri="{FF2B5EF4-FFF2-40B4-BE49-F238E27FC236}">
                <a16:creationId xmlns:a16="http://schemas.microsoft.com/office/drawing/2014/main" id="{A8D8F587-04DD-6F85-F8B0-B9579913905A}"/>
              </a:ext>
            </a:extLst>
          </p:cNvPr>
          <p:cNvGraphicFramePr>
            <a:graphicFrameLocks noGrp="1"/>
          </p:cNvGraphicFramePr>
          <p:nvPr>
            <p:ph idx="1"/>
            <p:extLst>
              <p:ext uri="{D42A27DB-BD31-4B8C-83A1-F6EECF244321}">
                <p14:modId xmlns:p14="http://schemas.microsoft.com/office/powerpoint/2010/main" val="2951779280"/>
              </p:ext>
            </p:extLst>
          </p:nvPr>
        </p:nvGraphicFramePr>
        <p:xfrm>
          <a:off x="838200" y="1057523"/>
          <a:ext cx="9887712" cy="4939667"/>
        </p:xfrm>
        <a:graphic>
          <a:graphicData uri="http://schemas.openxmlformats.org/drawingml/2006/table">
            <a:tbl>
              <a:tblPr firstRow="1" firstCol="1" bandRow="1">
                <a:tableStyleId>{5C22544A-7EE6-4342-B048-85BDC9FD1C3A}</a:tableStyleId>
              </a:tblPr>
              <a:tblGrid>
                <a:gridCol w="4913376">
                  <a:extLst>
                    <a:ext uri="{9D8B030D-6E8A-4147-A177-3AD203B41FA5}">
                      <a16:colId xmlns:a16="http://schemas.microsoft.com/office/drawing/2014/main" val="210301191"/>
                    </a:ext>
                  </a:extLst>
                </a:gridCol>
                <a:gridCol w="3154680">
                  <a:extLst>
                    <a:ext uri="{9D8B030D-6E8A-4147-A177-3AD203B41FA5}">
                      <a16:colId xmlns:a16="http://schemas.microsoft.com/office/drawing/2014/main" val="2917910322"/>
                    </a:ext>
                  </a:extLst>
                </a:gridCol>
                <a:gridCol w="1819656">
                  <a:extLst>
                    <a:ext uri="{9D8B030D-6E8A-4147-A177-3AD203B41FA5}">
                      <a16:colId xmlns:a16="http://schemas.microsoft.com/office/drawing/2014/main" val="2592275977"/>
                    </a:ext>
                  </a:extLst>
                </a:gridCol>
              </a:tblGrid>
              <a:tr h="652044">
                <a:tc>
                  <a:txBody>
                    <a:bodyPr/>
                    <a:lstStyle/>
                    <a:p>
                      <a:pPr algn="ctr">
                        <a:lnSpc>
                          <a:spcPct val="115000"/>
                        </a:lnSpc>
                      </a:pPr>
                      <a:r>
                        <a:rPr lang="sl-SI" sz="1200" dirty="0">
                          <a:effectLst/>
                          <a:latin typeface="Arial" panose="020B0604020202020204" pitchFamily="34" charset="0"/>
                          <a:cs typeface="Arial" panose="020B0604020202020204" pitchFamily="34" charset="0"/>
                        </a:rPr>
                        <a:t>Merilo</a:t>
                      </a:r>
                    </a:p>
                    <a:p>
                      <a:pPr algn="ctr">
                        <a:lnSpc>
                          <a:spcPct val="115000"/>
                        </a:lnSpc>
                      </a:pPr>
                      <a:r>
                        <a:rPr lang="sl-SI" sz="1800" b="1" kern="1200" dirty="0">
                          <a:solidFill>
                            <a:schemeClr val="lt1"/>
                          </a:solidFill>
                          <a:effectLst/>
                          <a:latin typeface="+mn-lt"/>
                          <a:ea typeface="+mn-ea"/>
                          <a:cs typeface="+mn-cs"/>
                        </a:rPr>
                        <a:t>1. REFERENCE IN USPOSOBLJENOST PRIJAVITELJA ZA IZVEDBO PROJEKTA</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gn="ctr">
                        <a:lnSpc>
                          <a:spcPct val="115000"/>
                        </a:lnSpc>
                      </a:pPr>
                      <a:r>
                        <a:rPr lang="sl-SI" sz="1200" dirty="0">
                          <a:effectLst/>
                          <a:latin typeface="Arial" panose="020B0604020202020204" pitchFamily="34" charset="0"/>
                          <a:cs typeface="Arial" panose="020B0604020202020204" pitchFamily="34" charset="0"/>
                        </a:rPr>
                        <a:t>Vrednotenje</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gn="ctr">
                        <a:lnSpc>
                          <a:spcPct val="115000"/>
                        </a:lnSpc>
                      </a:pPr>
                      <a:r>
                        <a:rPr lang="sl-SI" sz="1200" dirty="0">
                          <a:effectLst/>
                          <a:latin typeface="Arial" panose="020B0604020202020204" pitchFamily="34" charset="0"/>
                          <a:cs typeface="Arial" panose="020B0604020202020204" pitchFamily="34" charset="0"/>
                        </a:rPr>
                        <a:t>Skupaj Točke 60</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extLst>
                  <a:ext uri="{0D108BD9-81ED-4DB2-BD59-A6C34878D82A}">
                    <a16:rowId xmlns:a16="http://schemas.microsoft.com/office/drawing/2014/main" val="2968626466"/>
                  </a:ext>
                </a:extLst>
              </a:tr>
              <a:tr h="1149989">
                <a:tc>
                  <a:txBody>
                    <a:bodyPr/>
                    <a:lstStyle/>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1.1 Število izvedenih seminarjev za usposabljanje strokovnih delavcev v poklicnem in strokovnem izobraževanju v obdobju od 1. 7. 2016 do 31. 12. 2022 (istovrsten seminar se šteje samo enkrat; upošteva se najmanj 6 urni seminar). </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Vsak seminar, ki izpolnjuje navedeni kriterij, šteje dve (2) točki. </a:t>
                      </a:r>
                    </a:p>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Skupno se upošteva največ deset (10) seminarjev. </a:t>
                      </a:r>
                    </a:p>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(točka 2.2.1 Prijavnice na javni razpis) </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gn="ctr">
                        <a:lnSpc>
                          <a:spcPct val="115000"/>
                        </a:lnSpc>
                      </a:pPr>
                      <a:r>
                        <a:rPr lang="sl-SI" sz="1200" dirty="0">
                          <a:effectLst/>
                          <a:latin typeface="Arial" panose="020B0604020202020204" pitchFamily="34" charset="0"/>
                          <a:cs typeface="Arial" panose="020B0604020202020204" pitchFamily="34" charset="0"/>
                        </a:rPr>
                        <a:t>20</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extLst>
                  <a:ext uri="{0D108BD9-81ED-4DB2-BD59-A6C34878D82A}">
                    <a16:rowId xmlns:a16="http://schemas.microsoft.com/office/drawing/2014/main" val="334217558"/>
                  </a:ext>
                </a:extLst>
              </a:tr>
              <a:tr h="1650875">
                <a:tc>
                  <a:txBody>
                    <a:bodyPr/>
                    <a:lstStyle/>
                    <a:p>
                      <a:pPr>
                        <a:lnSpc>
                          <a:spcPct val="115000"/>
                        </a:lnSpc>
                        <a:tabLst>
                          <a:tab pos="2743200" algn="ctr"/>
                          <a:tab pos="5486400" algn="r"/>
                        </a:tabLst>
                      </a:pPr>
                      <a:r>
                        <a:rPr lang="sl-SI" sz="1200">
                          <a:effectLst/>
                          <a:latin typeface="Arial" panose="020B0604020202020204" pitchFamily="34" charset="0"/>
                          <a:cs typeface="Arial" panose="020B0604020202020204" pitchFamily="34" charset="0"/>
                        </a:rPr>
                        <a:t>1.2 Organizacijske izkušnje prijavitelja v zadnjih 5 letih, kot samostojnega izvajalca ali kot poslovodečega partnerja ali kot partnerja v konzorciju, z izvajanjem projektov Evropskega socialnega sklada (projekti z enakim predmetom se štejejo samo enkrat) </a:t>
                      </a:r>
                      <a:endParaRPr lang="sl-SI" sz="120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Vsak prijavitelj, ki je bil samostojni izvajalec ali  </a:t>
                      </a:r>
                      <a:r>
                        <a:rPr lang="sl-SI" sz="1200" dirty="0" err="1">
                          <a:effectLst/>
                          <a:latin typeface="Arial" panose="020B0604020202020204" pitchFamily="34" charset="0"/>
                          <a:cs typeface="Arial" panose="020B0604020202020204" pitchFamily="34" charset="0"/>
                        </a:rPr>
                        <a:t>poslovodeči</a:t>
                      </a:r>
                      <a:r>
                        <a:rPr lang="sl-SI" sz="1200" dirty="0">
                          <a:effectLst/>
                          <a:latin typeface="Arial" panose="020B0604020202020204" pitchFamily="34" charset="0"/>
                          <a:cs typeface="Arial" panose="020B0604020202020204" pitchFamily="34" charset="0"/>
                        </a:rPr>
                        <a:t> partner projekta, prejme po (pet) 5 točk za vsak projekt. Vsak prijavitelj, ki je bil partner v konzorciju, za vsak projekt prejme po dve točki in pol (2,5) točke. </a:t>
                      </a:r>
                    </a:p>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(točka 2.2.3 Prijavnice na javni razpis)</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gn="ctr">
                        <a:lnSpc>
                          <a:spcPct val="115000"/>
                        </a:lnSpc>
                      </a:pPr>
                      <a:r>
                        <a:rPr lang="sl-SI" sz="1200" dirty="0">
                          <a:effectLst/>
                          <a:latin typeface="Arial" panose="020B0604020202020204" pitchFamily="34" charset="0"/>
                          <a:cs typeface="Arial" panose="020B0604020202020204" pitchFamily="34" charset="0"/>
                        </a:rPr>
                        <a:t>20</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extLst>
                  <a:ext uri="{0D108BD9-81ED-4DB2-BD59-A6C34878D82A}">
                    <a16:rowId xmlns:a16="http://schemas.microsoft.com/office/drawing/2014/main" val="59367833"/>
                  </a:ext>
                </a:extLst>
              </a:tr>
              <a:tr h="1317875">
                <a:tc>
                  <a:txBody>
                    <a:bodyPr/>
                    <a:lstStyle/>
                    <a:p>
                      <a:pPr>
                        <a:lnSpc>
                          <a:spcPct val="115000"/>
                        </a:lnSpc>
                        <a:tabLst>
                          <a:tab pos="2743200" algn="ctr"/>
                          <a:tab pos="5486400" algn="r"/>
                        </a:tabLst>
                      </a:pPr>
                      <a:r>
                        <a:rPr lang="sl-SI" sz="1200">
                          <a:effectLst/>
                          <a:latin typeface="Arial" panose="020B0604020202020204" pitchFamily="34" charset="0"/>
                          <a:cs typeface="Arial" panose="020B0604020202020204" pitchFamily="34" charset="0"/>
                        </a:rPr>
                        <a:t>1.3 Izkušnje prijavitelja z izvajanjem projektov, povezanih z neformalnim izobraževanjem odraslih v obdobju od 2016 do 2022, kot upravičenec ali partner </a:t>
                      </a:r>
                      <a:endParaRPr lang="sl-SI" sz="120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Vsak prijavitelj, ki je bil samostojni izvajalec ali  </a:t>
                      </a:r>
                      <a:r>
                        <a:rPr lang="sl-SI" sz="1200" dirty="0" err="1">
                          <a:effectLst/>
                          <a:latin typeface="Arial" panose="020B0604020202020204" pitchFamily="34" charset="0"/>
                          <a:cs typeface="Arial" panose="020B0604020202020204" pitchFamily="34" charset="0"/>
                        </a:rPr>
                        <a:t>poslovodeči</a:t>
                      </a:r>
                      <a:r>
                        <a:rPr lang="sl-SI" sz="1200" dirty="0">
                          <a:effectLst/>
                          <a:latin typeface="Arial" panose="020B0604020202020204" pitchFamily="34" charset="0"/>
                          <a:cs typeface="Arial" panose="020B0604020202020204" pitchFamily="34" charset="0"/>
                        </a:rPr>
                        <a:t> partner projekta, prejme po deset (10) točk za vsak projekt. Vsak prijavitelj, ki je bil partner v konzorciju, za vsak projekt prejme po pet (5) točk.</a:t>
                      </a:r>
                    </a:p>
                    <a:p>
                      <a:pPr>
                        <a:lnSpc>
                          <a:spcPct val="115000"/>
                        </a:lnSpc>
                        <a:tabLst>
                          <a:tab pos="2743200" algn="ctr"/>
                          <a:tab pos="5486400" algn="r"/>
                        </a:tabLst>
                      </a:pPr>
                      <a:r>
                        <a:rPr lang="sl-SI" sz="1200" dirty="0">
                          <a:effectLst/>
                          <a:latin typeface="Arial" panose="020B0604020202020204" pitchFamily="34" charset="0"/>
                          <a:cs typeface="Arial" panose="020B0604020202020204" pitchFamily="34" charset="0"/>
                        </a:rPr>
                        <a:t>(točka 2.2.4 Prijavnice na javni razpis)</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tc>
                  <a:txBody>
                    <a:bodyPr/>
                    <a:lstStyle/>
                    <a:p>
                      <a:pPr algn="ctr">
                        <a:lnSpc>
                          <a:spcPct val="115000"/>
                        </a:lnSpc>
                      </a:pPr>
                      <a:r>
                        <a:rPr lang="sl-SI" sz="1200" dirty="0">
                          <a:effectLst/>
                          <a:latin typeface="Arial" panose="020B0604020202020204" pitchFamily="34" charset="0"/>
                          <a:cs typeface="Arial" panose="020B0604020202020204" pitchFamily="34" charset="0"/>
                        </a:rPr>
                        <a:t>20</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6426" marR="46426" marT="0" marB="0" anchor="ctr"/>
                </a:tc>
                <a:extLst>
                  <a:ext uri="{0D108BD9-81ED-4DB2-BD59-A6C34878D82A}">
                    <a16:rowId xmlns:a16="http://schemas.microsoft.com/office/drawing/2014/main" val="4112125996"/>
                  </a:ext>
                </a:extLst>
              </a:tr>
            </a:tbl>
          </a:graphicData>
        </a:graphic>
      </p:graphicFrame>
      <p:sp>
        <p:nvSpPr>
          <p:cNvPr id="6" name="Naslov 5">
            <a:extLst>
              <a:ext uri="{FF2B5EF4-FFF2-40B4-BE49-F238E27FC236}">
                <a16:creationId xmlns:a16="http://schemas.microsoft.com/office/drawing/2014/main" id="{36B75F6E-7D2D-3B87-429C-2EEB89E909D7}"/>
              </a:ext>
            </a:extLst>
          </p:cNvPr>
          <p:cNvSpPr>
            <a:spLocks noGrp="1"/>
          </p:cNvSpPr>
          <p:nvPr>
            <p:ph type="title"/>
          </p:nvPr>
        </p:nvSpPr>
        <p:spPr/>
        <p:txBody>
          <a:bodyPr>
            <a:normAutofit/>
          </a:bodyPr>
          <a:lstStyle/>
          <a:p>
            <a:r>
              <a:rPr lang="sl-SI" sz="1800" b="1" dirty="0">
                <a:solidFill>
                  <a:srgbClr val="034EA2"/>
                </a:solidFill>
                <a:latin typeface="Arial" panose="020B0604020202020204" pitchFamily="34" charset="0"/>
                <a:cs typeface="Arial" panose="020B0604020202020204" pitchFamily="34" charset="0"/>
              </a:rPr>
              <a:t>Merila za izbor upravičencev, ki izpolnjujejo pogoje </a:t>
            </a:r>
            <a:br>
              <a:rPr lang="sl-SI" sz="1800" b="1" dirty="0">
                <a:solidFill>
                  <a:srgbClr val="034EA2"/>
                </a:solidFill>
                <a:latin typeface="Arial" panose="020B0604020202020204" pitchFamily="34" charset="0"/>
                <a:cs typeface="Arial" panose="020B0604020202020204" pitchFamily="34" charset="0"/>
              </a:rPr>
            </a:br>
            <a:endParaRPr lang="sl-SI"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3639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7E8D9782-6585-3198-7874-B0A824317C58}"/>
              </a:ext>
            </a:extLst>
          </p:cNvPr>
          <p:cNvSpPr txBox="1"/>
          <p:nvPr/>
        </p:nvSpPr>
        <p:spPr>
          <a:xfrm>
            <a:off x="927847" y="967632"/>
            <a:ext cx="7866529" cy="400110"/>
          </a:xfrm>
          <a:prstGeom prst="rect">
            <a:avLst/>
          </a:prstGeom>
          <a:noFill/>
        </p:spPr>
        <p:txBody>
          <a:bodyPr wrap="square" rtlCol="0">
            <a:spAutoFit/>
          </a:bodyPr>
          <a:lstStyle/>
          <a:p>
            <a:r>
              <a:rPr lang="sl-SI" sz="2000" b="1" dirty="0">
                <a:solidFill>
                  <a:srgbClr val="034EA2"/>
                </a:solidFill>
                <a:latin typeface="Republika "/>
              </a:rPr>
              <a:t>Merila za izbor upravičencev, ki izpolnjujejo pogoje </a:t>
            </a:r>
          </a:p>
        </p:txBody>
      </p:sp>
      <p:graphicFrame>
        <p:nvGraphicFramePr>
          <p:cNvPr id="6" name="Tabela 6">
            <a:extLst>
              <a:ext uri="{FF2B5EF4-FFF2-40B4-BE49-F238E27FC236}">
                <a16:creationId xmlns:a16="http://schemas.microsoft.com/office/drawing/2014/main" id="{9933035A-9B87-41CD-AC95-D2FB8BADEC03}"/>
              </a:ext>
            </a:extLst>
          </p:cNvPr>
          <p:cNvGraphicFramePr>
            <a:graphicFrameLocks noGrp="1"/>
          </p:cNvGraphicFramePr>
          <p:nvPr>
            <p:extLst>
              <p:ext uri="{D42A27DB-BD31-4B8C-83A1-F6EECF244321}">
                <p14:modId xmlns:p14="http://schemas.microsoft.com/office/powerpoint/2010/main" val="2139862206"/>
              </p:ext>
            </p:extLst>
          </p:nvPr>
        </p:nvGraphicFramePr>
        <p:xfrm>
          <a:off x="1078726" y="1534407"/>
          <a:ext cx="10034547" cy="4655055"/>
        </p:xfrm>
        <a:graphic>
          <a:graphicData uri="http://schemas.openxmlformats.org/drawingml/2006/table">
            <a:tbl>
              <a:tblPr firstRow="1" bandRow="1">
                <a:tableStyleId>{5C22544A-7EE6-4342-B048-85BDC9FD1C3A}</a:tableStyleId>
              </a:tblPr>
              <a:tblGrid>
                <a:gridCol w="966200">
                  <a:extLst>
                    <a:ext uri="{9D8B030D-6E8A-4147-A177-3AD203B41FA5}">
                      <a16:colId xmlns:a16="http://schemas.microsoft.com/office/drawing/2014/main" val="141624663"/>
                    </a:ext>
                  </a:extLst>
                </a:gridCol>
                <a:gridCol w="7325023">
                  <a:extLst>
                    <a:ext uri="{9D8B030D-6E8A-4147-A177-3AD203B41FA5}">
                      <a16:colId xmlns:a16="http://schemas.microsoft.com/office/drawing/2014/main" val="981504822"/>
                    </a:ext>
                  </a:extLst>
                </a:gridCol>
                <a:gridCol w="1743324">
                  <a:extLst>
                    <a:ext uri="{9D8B030D-6E8A-4147-A177-3AD203B41FA5}">
                      <a16:colId xmlns:a16="http://schemas.microsoft.com/office/drawing/2014/main" val="1196716396"/>
                    </a:ext>
                  </a:extLst>
                </a:gridCol>
              </a:tblGrid>
              <a:tr h="521505">
                <a:tc>
                  <a:txBody>
                    <a:bodyPr/>
                    <a:lstStyle/>
                    <a:p>
                      <a:pPr algn="ctr"/>
                      <a:r>
                        <a:rPr lang="sl-SI" sz="1200" b="1" dirty="0" err="1">
                          <a:solidFill>
                            <a:schemeClr val="bg1"/>
                          </a:solidFill>
                          <a:effectLst/>
                          <a:latin typeface="Republika "/>
                          <a:ea typeface="Times New Roman" panose="02020603050405020304" pitchFamily="18" charset="0"/>
                        </a:rPr>
                        <a:t>Zap</a:t>
                      </a:r>
                      <a:r>
                        <a:rPr lang="sl-SI" sz="1200" b="1" dirty="0">
                          <a:solidFill>
                            <a:schemeClr val="bg1"/>
                          </a:solidFill>
                          <a:effectLst/>
                          <a:latin typeface="Republika "/>
                          <a:ea typeface="Times New Roman" panose="02020603050405020304" pitchFamily="18" charset="0"/>
                        </a:rPr>
                        <a:t>. št.</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l-SI" sz="1200" b="1" dirty="0">
                          <a:solidFill>
                            <a:schemeClr val="bg1"/>
                          </a:solidFill>
                          <a:effectLst/>
                          <a:latin typeface="Arial" panose="020B0604020202020204" pitchFamily="34" charset="0"/>
                          <a:ea typeface="Times New Roman" panose="02020603050405020304" pitchFamily="18" charset="0"/>
                        </a:rPr>
                        <a:t>Merilo</a:t>
                      </a:r>
                    </a:p>
                    <a:p>
                      <a:pPr marL="0" marR="0" lvl="0" indent="0" algn="ctr" defTabSz="914400" rtl="0" eaLnBrk="1" fontAlgn="auto" latinLnBrk="0" hangingPunct="1">
                        <a:lnSpc>
                          <a:spcPct val="100000"/>
                        </a:lnSpc>
                        <a:spcBef>
                          <a:spcPts val="0"/>
                        </a:spcBef>
                        <a:spcAft>
                          <a:spcPts val="0"/>
                        </a:spcAft>
                        <a:buClrTx/>
                        <a:buSzTx/>
                        <a:buFontTx/>
                        <a:buNone/>
                        <a:tabLst/>
                        <a:defRPr/>
                      </a:pPr>
                      <a:r>
                        <a:rPr lang="sl-SI" sz="1200" b="1" dirty="0">
                          <a:solidFill>
                            <a:schemeClr val="bg1"/>
                          </a:solidFill>
                          <a:effectLst/>
                          <a:latin typeface="Arial" panose="020B0604020202020204" pitchFamily="34" charset="0"/>
                          <a:ea typeface="Times New Roman" panose="02020603050405020304" pitchFamily="18" charset="0"/>
                        </a:rPr>
                        <a:t>2. VKLJUČEVANJE KLJUČNIH DELEŽNIKOV</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algn="ctr"/>
                      <a:r>
                        <a:rPr lang="sl-SI" sz="1200" dirty="0">
                          <a:solidFill>
                            <a:schemeClr val="bg1"/>
                          </a:solidFill>
                          <a:effectLst/>
                          <a:latin typeface="Republika "/>
                          <a:ea typeface="Times New Roman" panose="02020603050405020304" pitchFamily="18" charset="0"/>
                        </a:rPr>
                        <a:t>Skupaj Točke 40</a:t>
                      </a:r>
                    </a:p>
                  </a:txBody>
                  <a:tcPr marL="44450" marR="44450" marT="0" marB="0"/>
                </a:tc>
                <a:extLst>
                  <a:ext uri="{0D108BD9-81ED-4DB2-BD59-A6C34878D82A}">
                    <a16:rowId xmlns:a16="http://schemas.microsoft.com/office/drawing/2014/main" val="2297413948"/>
                  </a:ext>
                </a:extLst>
              </a:tr>
              <a:tr h="1274790">
                <a:tc>
                  <a:txBody>
                    <a:bodyPr/>
                    <a:lstStyle/>
                    <a:p>
                      <a:r>
                        <a:rPr lang="sl-SI" sz="1200" dirty="0">
                          <a:solidFill>
                            <a:srgbClr val="00000A"/>
                          </a:solidFill>
                          <a:effectLst/>
                          <a:latin typeface="Arial" panose="020B0604020202020204" pitchFamily="34" charset="0"/>
                          <a:ea typeface="Times New Roman" panose="02020603050405020304" pitchFamily="18" charset="0"/>
                        </a:rPr>
                        <a:t> </a:t>
                      </a:r>
                      <a:r>
                        <a:rPr lang="sl-SI" sz="1200" b="1" kern="1200" dirty="0">
                          <a:solidFill>
                            <a:schemeClr val="dk1"/>
                          </a:solidFill>
                          <a:effectLst/>
                          <a:latin typeface="Arial" panose="020B0604020202020204" pitchFamily="34" charset="0"/>
                          <a:ea typeface="+mn-ea"/>
                          <a:cs typeface="Arial" panose="020B0604020202020204" pitchFamily="34" charset="0"/>
                        </a:rPr>
                        <a:t>2.1</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l"/>
                      <a:r>
                        <a:rPr lang="sl-SI" sz="1200" b="1" kern="1200" dirty="0">
                          <a:solidFill>
                            <a:schemeClr val="dk1"/>
                          </a:solidFill>
                          <a:effectLst/>
                          <a:latin typeface="Arial" panose="020B0604020202020204" pitchFamily="34" charset="0"/>
                          <a:ea typeface="+mn-ea"/>
                          <a:cs typeface="Arial" panose="020B0604020202020204" pitchFamily="34" charset="0"/>
                        </a:rPr>
                        <a:t>Število </a:t>
                      </a:r>
                      <a:r>
                        <a:rPr lang="sl-SI" sz="1200" b="1" kern="1200" dirty="0" err="1">
                          <a:solidFill>
                            <a:schemeClr val="dk1"/>
                          </a:solidFill>
                          <a:effectLst/>
                          <a:latin typeface="Arial" panose="020B0604020202020204" pitchFamily="34" charset="0"/>
                          <a:ea typeface="+mn-ea"/>
                          <a:cs typeface="Arial" panose="020B0604020202020204" pitchFamily="34" charset="0"/>
                        </a:rPr>
                        <a:t>konzorcijskih</a:t>
                      </a:r>
                      <a:r>
                        <a:rPr lang="sl-SI" sz="1200" b="1" kern="1200" dirty="0">
                          <a:solidFill>
                            <a:schemeClr val="dk1"/>
                          </a:solidFill>
                          <a:effectLst/>
                          <a:latin typeface="Arial" panose="020B0604020202020204" pitchFamily="34" charset="0"/>
                          <a:ea typeface="+mn-ea"/>
                          <a:cs typeface="Arial" panose="020B0604020202020204" pitchFamily="34" charset="0"/>
                        </a:rPr>
                        <a:t> partnerjev </a:t>
                      </a:r>
                    </a:p>
                    <a:p>
                      <a:pPr algn="l"/>
                      <a:endParaRPr lang="sl-SI" sz="1100" kern="1200" dirty="0">
                        <a:solidFill>
                          <a:schemeClr val="dk1"/>
                        </a:solidFill>
                        <a:effectLst/>
                        <a:latin typeface="Arial" panose="020B0604020202020204" pitchFamily="34" charset="0"/>
                        <a:ea typeface="+mn-ea"/>
                        <a:cs typeface="Arial" panose="020B0604020202020204" pitchFamily="34" charset="0"/>
                      </a:endParaRPr>
                    </a:p>
                    <a:p>
                      <a:pPr algn="l"/>
                      <a:r>
                        <a:rPr lang="sl-SI" sz="1100" kern="1200" dirty="0">
                          <a:solidFill>
                            <a:schemeClr val="dk1"/>
                          </a:solidFill>
                          <a:effectLst/>
                          <a:latin typeface="Arial" panose="020B0604020202020204" pitchFamily="34" charset="0"/>
                          <a:ea typeface="+mn-ea"/>
                          <a:cs typeface="Arial" panose="020B0604020202020204" pitchFamily="34" charset="0"/>
                        </a:rPr>
                        <a:t>Najmanj dvanajst (12)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od katerih je en (1) </a:t>
                      </a:r>
                      <a:r>
                        <a:rPr lang="sl-SI" sz="1100" kern="1200" dirty="0" err="1">
                          <a:solidFill>
                            <a:schemeClr val="dk1"/>
                          </a:solidFill>
                          <a:effectLst/>
                          <a:latin typeface="Arial" panose="020B0604020202020204" pitchFamily="34" charset="0"/>
                          <a:ea typeface="+mn-ea"/>
                          <a:cs typeface="Arial" panose="020B0604020202020204" pitchFamily="34" charset="0"/>
                        </a:rPr>
                        <a:t>konzorcijski</a:t>
                      </a:r>
                      <a:r>
                        <a:rPr lang="sl-SI" sz="1100" kern="1200" dirty="0">
                          <a:solidFill>
                            <a:schemeClr val="dk1"/>
                          </a:solidFill>
                          <a:effectLst/>
                          <a:latin typeface="Arial" panose="020B0604020202020204" pitchFamily="34" charset="0"/>
                          <a:ea typeface="+mn-ea"/>
                          <a:cs typeface="Arial" panose="020B0604020202020204" pitchFamily="34" charset="0"/>
                        </a:rPr>
                        <a:t> partner </a:t>
                      </a:r>
                      <a:r>
                        <a:rPr lang="sl-SI" sz="1100" kern="1200" dirty="0" err="1">
                          <a:solidFill>
                            <a:schemeClr val="dk1"/>
                          </a:solidFill>
                          <a:effectLst/>
                          <a:latin typeface="Arial" panose="020B0604020202020204" pitchFamily="34" charset="0"/>
                          <a:ea typeface="+mn-ea"/>
                          <a:cs typeface="Arial" panose="020B0604020202020204" pitchFamily="34" charset="0"/>
                        </a:rPr>
                        <a:t>poslovodeči</a:t>
                      </a:r>
                      <a:r>
                        <a:rPr lang="sl-SI" sz="1100" kern="1200" dirty="0">
                          <a:solidFill>
                            <a:schemeClr val="dk1"/>
                          </a:solidFill>
                          <a:effectLst/>
                          <a:latin typeface="Arial" panose="020B0604020202020204" pitchFamily="34" charset="0"/>
                          <a:ea typeface="+mn-ea"/>
                          <a:cs typeface="Arial" panose="020B0604020202020204" pitchFamily="34" charset="0"/>
                        </a:rPr>
                        <a:t>. </a:t>
                      </a:r>
                    </a:p>
                    <a:p>
                      <a:pPr algn="l"/>
                      <a:r>
                        <a:rPr lang="sl-SI" sz="1100" kern="1200" dirty="0">
                          <a:solidFill>
                            <a:schemeClr val="dk1"/>
                          </a:solidFill>
                          <a:effectLst/>
                          <a:latin typeface="Arial" panose="020B0604020202020204" pitchFamily="34" charset="0"/>
                          <a:ea typeface="+mn-ea"/>
                          <a:cs typeface="Arial" panose="020B0604020202020204" pitchFamily="34" charset="0"/>
                        </a:rPr>
                        <a:t>Najmanj deset (10)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od katerih je en (1) </a:t>
                      </a:r>
                      <a:r>
                        <a:rPr lang="sl-SI" sz="1100" kern="1200" dirty="0" err="1">
                          <a:solidFill>
                            <a:schemeClr val="dk1"/>
                          </a:solidFill>
                          <a:effectLst/>
                          <a:latin typeface="Arial" panose="020B0604020202020204" pitchFamily="34" charset="0"/>
                          <a:ea typeface="+mn-ea"/>
                          <a:cs typeface="Arial" panose="020B0604020202020204" pitchFamily="34" charset="0"/>
                        </a:rPr>
                        <a:t>konzorcijski</a:t>
                      </a:r>
                      <a:r>
                        <a:rPr lang="sl-SI" sz="1100" kern="1200" dirty="0">
                          <a:solidFill>
                            <a:schemeClr val="dk1"/>
                          </a:solidFill>
                          <a:effectLst/>
                          <a:latin typeface="Arial" panose="020B0604020202020204" pitchFamily="34" charset="0"/>
                          <a:ea typeface="+mn-ea"/>
                          <a:cs typeface="Arial" panose="020B0604020202020204" pitchFamily="34" charset="0"/>
                        </a:rPr>
                        <a:t> partner </a:t>
                      </a:r>
                      <a:r>
                        <a:rPr lang="sl-SI" sz="1100" kern="1200" dirty="0" err="1">
                          <a:solidFill>
                            <a:schemeClr val="dk1"/>
                          </a:solidFill>
                          <a:effectLst/>
                          <a:latin typeface="Arial" panose="020B0604020202020204" pitchFamily="34" charset="0"/>
                          <a:ea typeface="+mn-ea"/>
                          <a:cs typeface="Arial" panose="020B0604020202020204" pitchFamily="34" charset="0"/>
                        </a:rPr>
                        <a:t>poslovodeči</a:t>
                      </a:r>
                      <a:r>
                        <a:rPr lang="sl-SI" sz="1100" kern="1200" dirty="0">
                          <a:solidFill>
                            <a:schemeClr val="dk1"/>
                          </a:solidFill>
                          <a:effectLst/>
                          <a:latin typeface="Arial" panose="020B0604020202020204" pitchFamily="34" charset="0"/>
                          <a:ea typeface="+mn-ea"/>
                          <a:cs typeface="Arial" panose="020B0604020202020204" pitchFamily="34" charset="0"/>
                        </a:rPr>
                        <a:t>.</a:t>
                      </a:r>
                    </a:p>
                    <a:p>
                      <a:pPr algn="l"/>
                      <a:r>
                        <a:rPr lang="sl-SI" sz="1100" kern="1200" dirty="0">
                          <a:solidFill>
                            <a:schemeClr val="dk1"/>
                          </a:solidFill>
                          <a:effectLst/>
                          <a:latin typeface="Arial" panose="020B0604020202020204" pitchFamily="34" charset="0"/>
                          <a:ea typeface="+mn-ea"/>
                          <a:cs typeface="Arial" panose="020B0604020202020204" pitchFamily="34" charset="0"/>
                        </a:rPr>
                        <a:t>Najmanj pet (5)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od katerih je en (1) </a:t>
                      </a:r>
                      <a:r>
                        <a:rPr lang="sl-SI" sz="1100" kern="1200" dirty="0" err="1">
                          <a:solidFill>
                            <a:schemeClr val="dk1"/>
                          </a:solidFill>
                          <a:effectLst/>
                          <a:latin typeface="Arial" panose="020B0604020202020204" pitchFamily="34" charset="0"/>
                          <a:ea typeface="+mn-ea"/>
                          <a:cs typeface="Arial" panose="020B0604020202020204" pitchFamily="34" charset="0"/>
                        </a:rPr>
                        <a:t>konzorcijski</a:t>
                      </a:r>
                      <a:r>
                        <a:rPr lang="sl-SI" sz="1100" kern="1200" dirty="0">
                          <a:solidFill>
                            <a:schemeClr val="dk1"/>
                          </a:solidFill>
                          <a:effectLst/>
                          <a:latin typeface="Arial" panose="020B0604020202020204" pitchFamily="34" charset="0"/>
                          <a:ea typeface="+mn-ea"/>
                          <a:cs typeface="Arial" panose="020B0604020202020204" pitchFamily="34" charset="0"/>
                        </a:rPr>
                        <a:t> partner </a:t>
                      </a:r>
                      <a:r>
                        <a:rPr lang="sl-SI" sz="1100" kern="1200" dirty="0" err="1">
                          <a:solidFill>
                            <a:schemeClr val="dk1"/>
                          </a:solidFill>
                          <a:effectLst/>
                          <a:latin typeface="Arial" panose="020B0604020202020204" pitchFamily="34" charset="0"/>
                          <a:ea typeface="+mn-ea"/>
                          <a:cs typeface="Arial" panose="020B0604020202020204" pitchFamily="34" charset="0"/>
                        </a:rPr>
                        <a:t>poslovodeči</a:t>
                      </a:r>
                      <a:r>
                        <a:rPr lang="sl-SI" sz="1100" kern="1200" dirty="0">
                          <a:solidFill>
                            <a:schemeClr val="dk1"/>
                          </a:solidFill>
                          <a:effectLst/>
                          <a:latin typeface="Arial" panose="020B0604020202020204" pitchFamily="34" charset="0"/>
                          <a:ea typeface="+mn-ea"/>
                          <a:cs typeface="Arial" panose="020B0604020202020204" pitchFamily="34" charset="0"/>
                        </a:rPr>
                        <a:t>. </a:t>
                      </a:r>
                    </a:p>
                    <a:p>
                      <a:pPr algn="l"/>
                      <a:r>
                        <a:rPr lang="sl-SI" sz="1100" kern="1200" dirty="0">
                          <a:solidFill>
                            <a:schemeClr val="dk1"/>
                          </a:solidFill>
                          <a:effectLst/>
                          <a:latin typeface="Arial" panose="020B0604020202020204" pitchFamily="34" charset="0"/>
                          <a:ea typeface="+mn-ea"/>
                          <a:cs typeface="Arial" panose="020B0604020202020204" pitchFamily="34" charset="0"/>
                        </a:rPr>
                        <a:t>Štiri (4) ali manj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od katerih je en (1) </a:t>
                      </a:r>
                      <a:r>
                        <a:rPr lang="sl-SI" sz="1100" kern="1200" dirty="0" err="1">
                          <a:solidFill>
                            <a:schemeClr val="dk1"/>
                          </a:solidFill>
                          <a:effectLst/>
                          <a:latin typeface="Arial" panose="020B0604020202020204" pitchFamily="34" charset="0"/>
                          <a:ea typeface="+mn-ea"/>
                          <a:cs typeface="Arial" panose="020B0604020202020204" pitchFamily="34" charset="0"/>
                        </a:rPr>
                        <a:t>konzorcijski</a:t>
                      </a:r>
                      <a:r>
                        <a:rPr lang="sl-SI" sz="1100" kern="1200" dirty="0">
                          <a:solidFill>
                            <a:schemeClr val="dk1"/>
                          </a:solidFill>
                          <a:effectLst/>
                          <a:latin typeface="Arial" panose="020B0604020202020204" pitchFamily="34" charset="0"/>
                          <a:ea typeface="+mn-ea"/>
                          <a:cs typeface="Arial" panose="020B0604020202020204" pitchFamily="34" charset="0"/>
                        </a:rPr>
                        <a:t> partner </a:t>
                      </a:r>
                      <a:r>
                        <a:rPr lang="sl-SI" sz="1100" kern="1200" dirty="0" err="1">
                          <a:solidFill>
                            <a:schemeClr val="dk1"/>
                          </a:solidFill>
                          <a:effectLst/>
                          <a:latin typeface="Arial" panose="020B0604020202020204" pitchFamily="34" charset="0"/>
                          <a:ea typeface="+mn-ea"/>
                          <a:cs typeface="Arial" panose="020B0604020202020204" pitchFamily="34" charset="0"/>
                        </a:rPr>
                        <a:t>poslovodeči</a:t>
                      </a:r>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(točka 1.3 Prijavnice na javni razpis) </a:t>
                      </a:r>
                    </a:p>
                    <a:p>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endParaRPr lang="sl-SI" sz="1200" dirty="0">
                        <a:effectLst/>
                        <a:latin typeface="Times New Roman" panose="02020603050405020304" pitchFamily="18" charset="0"/>
                        <a:ea typeface="Times New Roman" panose="02020603050405020304" pitchFamily="18" charset="0"/>
                      </a:endParaRPr>
                    </a:p>
                    <a:p>
                      <a:pPr algn="ctr"/>
                      <a:endParaRPr lang="sl-SI" sz="1200" dirty="0">
                        <a:effectLst/>
                        <a:latin typeface="Times New Roman" panose="02020603050405020304" pitchFamily="18" charset="0"/>
                        <a:ea typeface="Times New Roman" panose="02020603050405020304" pitchFamily="18" charset="0"/>
                      </a:endParaRPr>
                    </a:p>
                    <a:p>
                      <a:pPr algn="ctr"/>
                      <a:endParaRPr lang="sl-SI" sz="1200" dirty="0">
                        <a:effectLst/>
                        <a:latin typeface="Times New Roman" panose="02020603050405020304" pitchFamily="18" charset="0"/>
                        <a:ea typeface="Times New Roman" panose="02020603050405020304" pitchFamily="18" charset="0"/>
                      </a:endParaRPr>
                    </a:p>
                    <a:p>
                      <a:pPr algn="ctr"/>
                      <a:r>
                        <a:rPr lang="sl-SI" sz="1200" dirty="0">
                          <a:effectLst/>
                          <a:latin typeface="Times New Roman" panose="02020603050405020304" pitchFamily="18" charset="0"/>
                          <a:ea typeface="Times New Roman" panose="02020603050405020304" pitchFamily="18" charset="0"/>
                        </a:rPr>
                        <a:t>20</a:t>
                      </a:r>
                    </a:p>
                  </a:txBody>
                  <a:tcPr marL="44450" marR="44450" marT="0" marB="0"/>
                </a:tc>
                <a:extLst>
                  <a:ext uri="{0D108BD9-81ED-4DB2-BD59-A6C34878D82A}">
                    <a16:rowId xmlns:a16="http://schemas.microsoft.com/office/drawing/2014/main" val="3954931117"/>
                  </a:ext>
                </a:extLst>
              </a:tr>
              <a:tr h="312319">
                <a:tc>
                  <a:txBody>
                    <a:bodyPr/>
                    <a:lstStyle/>
                    <a:p>
                      <a:r>
                        <a:rPr lang="sl-SI" sz="1200" b="1" dirty="0">
                          <a:solidFill>
                            <a:srgbClr val="00000A"/>
                          </a:solidFill>
                          <a:effectLst/>
                          <a:latin typeface="Arial" panose="020B0604020202020204" pitchFamily="34" charset="0"/>
                          <a:ea typeface="Times New Roman" panose="02020603050405020304" pitchFamily="18" charset="0"/>
                        </a:rPr>
                        <a:t>2.2</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200" b="1" kern="1200" dirty="0">
                          <a:solidFill>
                            <a:schemeClr val="dk1"/>
                          </a:solidFill>
                          <a:effectLst/>
                          <a:latin typeface="Arial" panose="020B0604020202020204" pitchFamily="34" charset="0"/>
                          <a:ea typeface="+mn-ea"/>
                          <a:cs typeface="Arial" panose="020B0604020202020204" pitchFamily="34" charset="0"/>
                        </a:rPr>
                        <a:t>Aktivnosti za vključevanje ciljnih skupin</a:t>
                      </a:r>
                      <a:endParaRPr lang="sl-SI"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b="1"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505630416"/>
                  </a:ext>
                </a:extLst>
              </a:tr>
              <a:tr h="796744">
                <a:tc>
                  <a:txBody>
                    <a:bodyPr/>
                    <a:lstStyle/>
                    <a:p>
                      <a:r>
                        <a:rPr lang="sl-SI" sz="1200"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Prijavitelj je predstavil vsaj tri (3) aktivnosti za vključevanje mentorjev, ki so pojasnjene in razdelane.</a:t>
                      </a:r>
                    </a:p>
                    <a:p>
                      <a:r>
                        <a:rPr lang="sl-SI" sz="1100" kern="1200" dirty="0">
                          <a:solidFill>
                            <a:schemeClr val="dk1"/>
                          </a:solidFill>
                          <a:effectLst/>
                          <a:latin typeface="Arial" panose="020B0604020202020204" pitchFamily="34" charset="0"/>
                          <a:ea typeface="+mn-ea"/>
                          <a:cs typeface="Arial" panose="020B0604020202020204" pitchFamily="34" charset="0"/>
                        </a:rPr>
                        <a:t> Prijavitelj je predstavil dve (2) aktivnosti za vključevanje mentorjev, ki so pojasnjene in razdelane.</a:t>
                      </a:r>
                    </a:p>
                    <a:p>
                      <a:r>
                        <a:rPr lang="sl-SI" sz="1100" kern="1200" dirty="0">
                          <a:solidFill>
                            <a:schemeClr val="dk1"/>
                          </a:solidFill>
                          <a:effectLst/>
                          <a:latin typeface="Arial" panose="020B0604020202020204" pitchFamily="34" charset="0"/>
                          <a:ea typeface="+mn-ea"/>
                          <a:cs typeface="Arial" panose="020B0604020202020204" pitchFamily="34" charset="0"/>
                        </a:rPr>
                        <a:t> Prijavitelj je predstavil eno (1) aktivnost za vključevanje mentorjev ali sploh ni predstavil nobene aktivnosti za vključevanje mentorjev.</a:t>
                      </a:r>
                    </a:p>
                    <a:p>
                      <a:r>
                        <a:rPr lang="sl-SI" sz="1100" kern="1200" dirty="0">
                          <a:solidFill>
                            <a:schemeClr val="dk1"/>
                          </a:solidFill>
                          <a:effectLst/>
                          <a:latin typeface="Arial" panose="020B0604020202020204" pitchFamily="34" charset="0"/>
                          <a:ea typeface="+mn-ea"/>
                          <a:cs typeface="Arial" panose="020B0604020202020204" pitchFamily="34" charset="0"/>
                        </a:rPr>
                        <a:t>(točka 3.2 Prijavnice na javni razpis) </a:t>
                      </a:r>
                    </a:p>
                    <a:p>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dirty="0">
                          <a:solidFill>
                            <a:srgbClr val="00000A"/>
                          </a:solidFill>
                          <a:effectLst/>
                          <a:latin typeface="Arial" panose="020B0604020202020204" pitchFamily="34" charset="0"/>
                          <a:ea typeface="Times New Roman" panose="02020603050405020304" pitchFamily="18" charset="0"/>
                        </a:rPr>
                        <a:t> </a:t>
                      </a:r>
                    </a:p>
                    <a:p>
                      <a:pPr algn="ctr"/>
                      <a:endParaRPr lang="sl-SI" sz="1200" dirty="0">
                        <a:solidFill>
                          <a:srgbClr val="00000A"/>
                        </a:solidFill>
                        <a:effectLst/>
                        <a:latin typeface="Arial" panose="020B0604020202020204" pitchFamily="34" charset="0"/>
                        <a:ea typeface="Times New Roman" panose="02020603050405020304" pitchFamily="18" charset="0"/>
                      </a:endParaRPr>
                    </a:p>
                    <a:p>
                      <a:pPr algn="ctr"/>
                      <a:r>
                        <a:rPr lang="sl-SI" sz="1200" dirty="0">
                          <a:solidFill>
                            <a:srgbClr val="00000A"/>
                          </a:solidFill>
                          <a:effectLst/>
                          <a:latin typeface="Arial" panose="020B0604020202020204" pitchFamily="34" charset="0"/>
                          <a:ea typeface="Times New Roman" panose="02020603050405020304" pitchFamily="18" charset="0"/>
                        </a:rPr>
                        <a:t>10</a:t>
                      </a:r>
                    </a:p>
                  </a:txBody>
                  <a:tcPr marL="44450" marR="44450" marT="0" marB="0"/>
                </a:tc>
                <a:extLst>
                  <a:ext uri="{0D108BD9-81ED-4DB2-BD59-A6C34878D82A}">
                    <a16:rowId xmlns:a16="http://schemas.microsoft.com/office/drawing/2014/main" val="4015851326"/>
                  </a:ext>
                </a:extLst>
              </a:tr>
              <a:tr h="318698">
                <a:tc>
                  <a:txBody>
                    <a:bodyPr/>
                    <a:lstStyle/>
                    <a:p>
                      <a:r>
                        <a:rPr lang="sl-SI" sz="1200" b="1" dirty="0">
                          <a:solidFill>
                            <a:srgbClr val="00000A"/>
                          </a:solidFill>
                          <a:effectLst/>
                          <a:latin typeface="Arial" panose="020B0604020202020204" pitchFamily="34" charset="0"/>
                          <a:ea typeface="Times New Roman" panose="02020603050405020304" pitchFamily="18" charset="0"/>
                        </a:rPr>
                        <a:t>2.3</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Arial" panose="020B0604020202020204" pitchFamily="34" charset="0"/>
                          <a:ea typeface="+mn-ea"/>
                          <a:cs typeface="Arial" panose="020B0604020202020204" pitchFamily="34" charset="0"/>
                        </a:rPr>
                        <a:t>Aktivnosti za vključevanje delodajalcev, vključenih v usposabljanja</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b="1"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826052574"/>
                  </a:ext>
                </a:extLst>
              </a:tr>
              <a:tr h="1083934">
                <a:tc>
                  <a:txBody>
                    <a:bodyPr/>
                    <a:lstStyle/>
                    <a:p>
                      <a:r>
                        <a:rPr lang="sl-SI" sz="1200"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Prijavitelj je predstavil </a:t>
                      </a:r>
                      <a:r>
                        <a:rPr lang="sl-SI" sz="1100" dirty="0">
                          <a:solidFill>
                            <a:srgbClr val="00000A"/>
                          </a:solidFill>
                          <a:effectLst/>
                          <a:latin typeface="Arial" panose="020B0604020202020204" pitchFamily="34" charset="0"/>
                          <a:ea typeface="Times New Roman" panose="02020603050405020304" pitchFamily="18" charset="0"/>
                          <a:cs typeface="Arial" panose="020B0604020202020204" pitchFamily="34" charset="0"/>
                        </a:rPr>
                        <a:t>vsaj tri (3) aktivnosti </a:t>
                      </a: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 vključevanje  mentorjev</a:t>
                      </a:r>
                      <a:r>
                        <a:rPr lang="sl-SI" sz="1100" dirty="0">
                          <a:solidFill>
                            <a:srgbClr val="00000A"/>
                          </a:solidFill>
                          <a:effectLst/>
                          <a:latin typeface="Arial" panose="020B0604020202020204" pitchFamily="34" charset="0"/>
                          <a:ea typeface="Times New Roman" panose="02020603050405020304" pitchFamily="18" charset="0"/>
                          <a:cs typeface="Arial" panose="020B0604020202020204" pitchFamily="34" charset="0"/>
                        </a:rPr>
                        <a:t>, ki so pojasnjene in razdelane.</a:t>
                      </a:r>
                      <a:endPar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Prijavitelj je predstavil </a:t>
                      </a:r>
                      <a:r>
                        <a:rPr lang="sl-SI" sz="1100" dirty="0">
                          <a:solidFill>
                            <a:srgbClr val="00000A"/>
                          </a:solidFill>
                          <a:effectLst/>
                          <a:latin typeface="Arial" panose="020B0604020202020204" pitchFamily="34" charset="0"/>
                          <a:ea typeface="Times New Roman" panose="02020603050405020304" pitchFamily="18" charset="0"/>
                          <a:cs typeface="Arial" panose="020B0604020202020204" pitchFamily="34" charset="0"/>
                        </a:rPr>
                        <a:t>dve (2) aktivnosti </a:t>
                      </a: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 vključevanje  mentorjev</a:t>
                      </a:r>
                      <a:r>
                        <a:rPr lang="sl-SI" sz="1100" dirty="0">
                          <a:solidFill>
                            <a:srgbClr val="00000A"/>
                          </a:solidFill>
                          <a:effectLst/>
                          <a:latin typeface="Arial" panose="020B0604020202020204" pitchFamily="34" charset="0"/>
                          <a:ea typeface="Times New Roman" panose="02020603050405020304" pitchFamily="18" charset="0"/>
                          <a:cs typeface="Arial" panose="020B0604020202020204" pitchFamily="34" charset="0"/>
                        </a:rPr>
                        <a:t>, ki so pojasnjene in razdelane.</a:t>
                      </a:r>
                      <a:endPar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49580">
                        <a:lnSpc>
                          <a:spcPct val="115000"/>
                        </a:lnSpc>
                      </a:pP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Prijavitelj je predstavil eno (1) aktivnost za vključevanje mentorjev ali sploh ni predstavil nobene aktivnosti za vključevanje mentorjev.</a:t>
                      </a:r>
                      <a:r>
                        <a:rPr lang="sl-SI" sz="1100" dirty="0">
                          <a:effectLst/>
                          <a:latin typeface="Arial" panose="020B0604020202020204" pitchFamily="34" charset="0"/>
                          <a:ea typeface="Times New Roman" panose="02020603050405020304" pitchFamily="18" charset="0"/>
                          <a:cs typeface="Arial" panose="020B0604020202020204" pitchFamily="34" charset="0"/>
                        </a:rPr>
                        <a:t>(točka 3.3 Prijavnice na javni razpis) </a:t>
                      </a:r>
                    </a:p>
                    <a:p>
                      <a:pPr>
                        <a:lnSpc>
                          <a:spcPct val="115000"/>
                        </a:lnSpc>
                        <a:tabLst>
                          <a:tab pos="2743200" algn="ctr"/>
                          <a:tab pos="5486400" algn="r"/>
                        </a:tabLst>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tc>
                <a:tc>
                  <a:txBody>
                    <a:bodyPr/>
                    <a:lstStyle/>
                    <a:p>
                      <a:pPr algn="ctr"/>
                      <a:r>
                        <a:rPr lang="sl-SI" sz="1200" dirty="0">
                          <a:solidFill>
                            <a:srgbClr val="00000A"/>
                          </a:solidFill>
                          <a:effectLst/>
                          <a:latin typeface="Arial" panose="020B0604020202020204" pitchFamily="34" charset="0"/>
                          <a:ea typeface="Times New Roman" panose="02020603050405020304" pitchFamily="18" charset="0"/>
                        </a:rPr>
                        <a:t> 10</a:t>
                      </a:r>
                    </a:p>
                  </a:txBody>
                  <a:tcPr marL="44450" marR="44450" marT="0" marB="0"/>
                </a:tc>
                <a:extLst>
                  <a:ext uri="{0D108BD9-81ED-4DB2-BD59-A6C34878D82A}">
                    <a16:rowId xmlns:a16="http://schemas.microsoft.com/office/drawing/2014/main" val="43463091"/>
                  </a:ext>
                </a:extLst>
              </a:tr>
            </a:tbl>
          </a:graphicData>
        </a:graphic>
      </p:graphicFrame>
      <p:pic>
        <p:nvPicPr>
          <p:cNvPr id="4" name="Slika 3">
            <a:extLst>
              <a:ext uri="{FF2B5EF4-FFF2-40B4-BE49-F238E27FC236}">
                <a16:creationId xmlns:a16="http://schemas.microsoft.com/office/drawing/2014/main" id="{AFE52EEE-A936-FF2F-1D30-5F2CDB7C419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2135" y="156780"/>
            <a:ext cx="5744058" cy="644187"/>
          </a:xfrm>
          <a:prstGeom prst="rect">
            <a:avLst/>
          </a:prstGeom>
          <a:noFill/>
        </p:spPr>
      </p:pic>
    </p:spTree>
    <p:extLst>
      <p:ext uri="{BB962C8B-B14F-4D97-AF65-F5344CB8AC3E}">
        <p14:creationId xmlns:p14="http://schemas.microsoft.com/office/powerpoint/2010/main" val="338643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7E8D9782-6585-3198-7874-B0A824317C58}"/>
              </a:ext>
            </a:extLst>
          </p:cNvPr>
          <p:cNvSpPr txBox="1"/>
          <p:nvPr/>
        </p:nvSpPr>
        <p:spPr>
          <a:xfrm>
            <a:off x="927847" y="967632"/>
            <a:ext cx="7866529" cy="400110"/>
          </a:xfrm>
          <a:prstGeom prst="rect">
            <a:avLst/>
          </a:prstGeom>
          <a:noFill/>
        </p:spPr>
        <p:txBody>
          <a:bodyPr wrap="square" rtlCol="0">
            <a:spAutoFit/>
          </a:bodyPr>
          <a:lstStyle/>
          <a:p>
            <a:r>
              <a:rPr lang="sl-SI" sz="2000" b="1" dirty="0">
                <a:solidFill>
                  <a:srgbClr val="034EA2"/>
                </a:solidFill>
                <a:latin typeface="Republika "/>
              </a:rPr>
              <a:t>Merila za izbor upravičencev, ki izpolnjujejo pogoje </a:t>
            </a:r>
          </a:p>
        </p:txBody>
      </p:sp>
      <p:graphicFrame>
        <p:nvGraphicFramePr>
          <p:cNvPr id="6" name="Tabela 6">
            <a:extLst>
              <a:ext uri="{FF2B5EF4-FFF2-40B4-BE49-F238E27FC236}">
                <a16:creationId xmlns:a16="http://schemas.microsoft.com/office/drawing/2014/main" id="{9933035A-9B87-41CD-AC95-D2FB8BADEC03}"/>
              </a:ext>
            </a:extLst>
          </p:cNvPr>
          <p:cNvGraphicFramePr>
            <a:graphicFrameLocks noGrp="1"/>
          </p:cNvGraphicFramePr>
          <p:nvPr>
            <p:extLst>
              <p:ext uri="{D42A27DB-BD31-4B8C-83A1-F6EECF244321}">
                <p14:modId xmlns:p14="http://schemas.microsoft.com/office/powerpoint/2010/main" val="885485388"/>
              </p:ext>
            </p:extLst>
          </p:nvPr>
        </p:nvGraphicFramePr>
        <p:xfrm>
          <a:off x="1160890" y="1464033"/>
          <a:ext cx="10013078" cy="4886803"/>
        </p:xfrm>
        <a:graphic>
          <a:graphicData uri="http://schemas.openxmlformats.org/drawingml/2006/table">
            <a:tbl>
              <a:tblPr firstRow="1" bandRow="1">
                <a:tableStyleId>{5C22544A-7EE6-4342-B048-85BDC9FD1C3A}</a:tableStyleId>
              </a:tblPr>
              <a:tblGrid>
                <a:gridCol w="716894">
                  <a:extLst>
                    <a:ext uri="{9D8B030D-6E8A-4147-A177-3AD203B41FA5}">
                      <a16:colId xmlns:a16="http://schemas.microsoft.com/office/drawing/2014/main" val="141624663"/>
                    </a:ext>
                  </a:extLst>
                </a:gridCol>
                <a:gridCol w="7385088">
                  <a:extLst>
                    <a:ext uri="{9D8B030D-6E8A-4147-A177-3AD203B41FA5}">
                      <a16:colId xmlns:a16="http://schemas.microsoft.com/office/drawing/2014/main" val="981504822"/>
                    </a:ext>
                  </a:extLst>
                </a:gridCol>
                <a:gridCol w="1911096">
                  <a:extLst>
                    <a:ext uri="{9D8B030D-6E8A-4147-A177-3AD203B41FA5}">
                      <a16:colId xmlns:a16="http://schemas.microsoft.com/office/drawing/2014/main" val="1196716396"/>
                    </a:ext>
                  </a:extLst>
                </a:gridCol>
              </a:tblGrid>
              <a:tr h="372165">
                <a:tc>
                  <a:txBody>
                    <a:bodyPr/>
                    <a:lstStyle/>
                    <a:p>
                      <a:pPr algn="ctr"/>
                      <a:r>
                        <a:rPr lang="sl-SI" sz="1200" b="1" dirty="0" err="1">
                          <a:solidFill>
                            <a:schemeClr val="bg1"/>
                          </a:solidFill>
                          <a:effectLst/>
                          <a:latin typeface="Republika "/>
                          <a:ea typeface="Times New Roman" panose="02020603050405020304" pitchFamily="18" charset="0"/>
                        </a:rPr>
                        <a:t>Zap</a:t>
                      </a:r>
                      <a:r>
                        <a:rPr lang="sl-SI" sz="1200" b="1" dirty="0">
                          <a:solidFill>
                            <a:schemeClr val="bg1"/>
                          </a:solidFill>
                          <a:effectLst/>
                          <a:latin typeface="Republika "/>
                          <a:ea typeface="Times New Roman" panose="02020603050405020304" pitchFamily="18" charset="0"/>
                        </a:rPr>
                        <a:t>. št.</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Merilo</a:t>
                      </a:r>
                    </a:p>
                    <a:p>
                      <a:pPr algn="ctr"/>
                      <a:r>
                        <a:rPr lang="sl-SI"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 </a:t>
                      </a:r>
                      <a:r>
                        <a:rPr lang="sl-SI" sz="1200" b="1" kern="1200" dirty="0">
                          <a:solidFill>
                            <a:schemeClr val="bg1"/>
                          </a:solidFill>
                          <a:effectLst/>
                          <a:latin typeface="Arial" panose="020B0604020202020204" pitchFamily="34" charset="0"/>
                          <a:ea typeface="+mn-ea"/>
                          <a:cs typeface="Arial" panose="020B0604020202020204" pitchFamily="34" charset="0"/>
                        </a:rPr>
                        <a:t>KAKOVOST PREDLOGOV </a:t>
                      </a:r>
                      <a:endParaRPr lang="sl-SI"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gn="ctr"/>
                      <a:r>
                        <a:rPr lang="sl-SI" sz="1200" b="1" dirty="0">
                          <a:solidFill>
                            <a:schemeClr val="bg1"/>
                          </a:solidFill>
                          <a:effectLst/>
                          <a:latin typeface="Republika "/>
                          <a:ea typeface="Times New Roman" panose="02020603050405020304" pitchFamily="18" charset="0"/>
                        </a:rPr>
                        <a:t> </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algn="ctr"/>
                      <a:r>
                        <a:rPr lang="sl-SI" sz="1200" dirty="0">
                          <a:solidFill>
                            <a:schemeClr val="bg1"/>
                          </a:solidFill>
                          <a:effectLst/>
                          <a:latin typeface="Republika "/>
                          <a:ea typeface="Times New Roman" panose="02020603050405020304" pitchFamily="18" charset="0"/>
                        </a:rPr>
                        <a:t>Skupaj Točke 40</a:t>
                      </a:r>
                    </a:p>
                  </a:txBody>
                  <a:tcPr marL="44450" marR="44450" marT="0" marB="0"/>
                </a:tc>
                <a:extLst>
                  <a:ext uri="{0D108BD9-81ED-4DB2-BD59-A6C34878D82A}">
                    <a16:rowId xmlns:a16="http://schemas.microsoft.com/office/drawing/2014/main" val="2297413948"/>
                  </a:ext>
                </a:extLst>
              </a:tr>
              <a:tr h="343537">
                <a:tc>
                  <a:txBody>
                    <a:bodyPr/>
                    <a:lstStyle/>
                    <a:p>
                      <a:r>
                        <a:rPr lang="sl-SI" sz="1200" b="1" dirty="0">
                          <a:solidFill>
                            <a:srgbClr val="00000A"/>
                          </a:solidFill>
                          <a:effectLst/>
                          <a:latin typeface="Arial" panose="020B0604020202020204" pitchFamily="34" charset="0"/>
                          <a:ea typeface="Times New Roman" panose="02020603050405020304" pitchFamily="18" charset="0"/>
                        </a:rPr>
                        <a:t>3.1</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200" b="1" kern="1200" dirty="0">
                          <a:solidFill>
                            <a:schemeClr val="dk1"/>
                          </a:solidFill>
                          <a:effectLst/>
                          <a:latin typeface="Arial" panose="020B0604020202020204" pitchFamily="34" charset="0"/>
                          <a:ea typeface="+mn-ea"/>
                          <a:cs typeface="Arial" panose="020B0604020202020204" pitchFamily="34" charset="0"/>
                        </a:rPr>
                        <a:t>Kakovost predlogov in zagotavljanje utemeljenosti organizacijskega načrta</a:t>
                      </a:r>
                      <a:endParaRPr lang="sl-SI" sz="12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046827302"/>
                  </a:ext>
                </a:extLst>
              </a:tr>
              <a:tr h="2309969">
                <a:tc>
                  <a:txBody>
                    <a:bodyPr/>
                    <a:lstStyle/>
                    <a:p>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Kakovost organizacijskega in terminskega načrta </a:t>
                      </a:r>
                    </a:p>
                    <a:p>
                      <a:r>
                        <a:rPr lang="sl-SI" sz="1100" u="none" strike="noStrike" kern="1200" dirty="0">
                          <a:solidFill>
                            <a:schemeClr val="dk1"/>
                          </a:solidFill>
                          <a:effectLst/>
                          <a:latin typeface="Arial" panose="020B0604020202020204" pitchFamily="34" charset="0"/>
                          <a:ea typeface="+mn-ea"/>
                          <a:cs typeface="Arial" panose="020B0604020202020204" pitchFamily="34" charset="0"/>
                        </a:rPr>
                        <a:t>- Ocenjevanje </a:t>
                      </a:r>
                      <a:r>
                        <a:rPr lang="sl-SI" sz="1100" kern="1200" dirty="0">
                          <a:solidFill>
                            <a:schemeClr val="dk1"/>
                          </a:solidFill>
                          <a:effectLst/>
                          <a:latin typeface="Arial" panose="020B0604020202020204" pitchFamily="34" charset="0"/>
                          <a:ea typeface="+mn-ea"/>
                          <a:cs typeface="Arial" panose="020B0604020202020204" pitchFamily="34" charset="0"/>
                        </a:rPr>
                        <a:t>pripravljalnih, podpornih in zaključnih aktivnosti</a:t>
                      </a:r>
                      <a:endParaRPr lang="sl-SI" sz="1100" b="1" kern="1200" dirty="0">
                        <a:solidFill>
                          <a:schemeClr val="dk1"/>
                        </a:solidFill>
                        <a:effectLst/>
                        <a:latin typeface="Arial" panose="020B0604020202020204" pitchFamily="34" charset="0"/>
                        <a:ea typeface="+mn-ea"/>
                        <a:cs typeface="Arial" panose="020B0604020202020204" pitchFamily="34" charset="0"/>
                      </a:endParaRPr>
                    </a:p>
                    <a:p>
                      <a:r>
                        <a:rPr lang="sl-SI" sz="1100" kern="1200" dirty="0">
                          <a:solidFill>
                            <a:schemeClr val="dk1"/>
                          </a:solidFill>
                          <a:effectLst/>
                          <a:latin typeface="Arial" panose="020B0604020202020204" pitchFamily="34" charset="0"/>
                          <a:ea typeface="+mn-ea"/>
                          <a:cs typeface="Arial" panose="020B0604020202020204" pitchFamily="34" charset="0"/>
                        </a:rPr>
                        <a:t>Vseh osem (8) ali vsaj sedem (7) aktivnosti (pripravljalne, podporne in zaključne) je pojasnjenih in razdelanih: vsebujejo  opis aktivnosti in načrtovanih rezultatov ter so časovno in stroškovno ovrednotene. </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Vsaj štiri (4) ali največ šest (6) aktivnosti (pripravljalne, podporne in zaključne) je pojasnjenih in razdelanih: vsebujejo opis aktivnosti in načrtovanih rezultatov ter so časovno in stroškovno ovrednotene. </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Tri (3) ali manj aktivnosti (pripravljalne, podporne in zaključne) so pojasnjene in razdelane: vsebujejo opis aktivnosti in načrtovanih rezultatov ter so časovno in stroškovno ovrednotene. </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(Priloga 3a Organizacijski in terminski načrt </a:t>
                      </a:r>
                    </a:p>
                    <a:p>
                      <a:r>
                        <a:rPr lang="sl-SI" sz="1100" kern="1200" dirty="0">
                          <a:solidFill>
                            <a:schemeClr val="dk1"/>
                          </a:solidFill>
                          <a:effectLst/>
                          <a:latin typeface="Arial" panose="020B0604020202020204" pitchFamily="34" charset="0"/>
                          <a:ea typeface="+mn-ea"/>
                          <a:cs typeface="Arial" panose="020B0604020202020204" pitchFamily="34" charset="0"/>
                        </a:rPr>
                        <a:t>(točka 1.3 Prijavnice na javni razpis)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endParaRPr lang="sl-SI" sz="1200" dirty="0">
                        <a:effectLst/>
                        <a:latin typeface="Times New Roman" panose="02020603050405020304" pitchFamily="18" charset="0"/>
                        <a:ea typeface="Times New Roman" panose="02020603050405020304" pitchFamily="18" charset="0"/>
                      </a:endParaRPr>
                    </a:p>
                    <a:p>
                      <a:pPr algn="ctr"/>
                      <a:endParaRPr lang="sl-SI" sz="1200" dirty="0">
                        <a:effectLst/>
                        <a:latin typeface="Times New Roman" panose="02020603050405020304" pitchFamily="18" charset="0"/>
                        <a:ea typeface="Times New Roman" panose="02020603050405020304" pitchFamily="18" charset="0"/>
                      </a:endParaRPr>
                    </a:p>
                    <a:p>
                      <a:pPr algn="ctr"/>
                      <a:r>
                        <a:rPr lang="sl-SI" sz="1200" dirty="0">
                          <a:effectLst/>
                          <a:latin typeface="Times New Roman" panose="02020603050405020304" pitchFamily="18" charset="0"/>
                          <a:ea typeface="Times New Roman" panose="02020603050405020304" pitchFamily="18" charset="0"/>
                        </a:rPr>
                        <a:t>10</a:t>
                      </a:r>
                    </a:p>
                  </a:txBody>
                  <a:tcPr marL="44450" marR="44450" marT="0" marB="0"/>
                </a:tc>
                <a:extLst>
                  <a:ext uri="{0D108BD9-81ED-4DB2-BD59-A6C34878D82A}">
                    <a16:rowId xmlns:a16="http://schemas.microsoft.com/office/drawing/2014/main" val="3954931117"/>
                  </a:ext>
                </a:extLst>
              </a:tr>
              <a:tr h="343537">
                <a:tc>
                  <a:txBody>
                    <a:bodyPr/>
                    <a:lstStyle/>
                    <a:p>
                      <a:r>
                        <a:rPr lang="sl-SI" sz="1200" b="1" dirty="0">
                          <a:solidFill>
                            <a:srgbClr val="00000A"/>
                          </a:solidFill>
                          <a:effectLst/>
                          <a:latin typeface="Arial" panose="020B0604020202020204" pitchFamily="34" charset="0"/>
                          <a:ea typeface="Times New Roman" panose="02020603050405020304" pitchFamily="18" charset="0"/>
                        </a:rPr>
                        <a:t>3.2</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200" b="1" kern="1200" dirty="0">
                          <a:solidFill>
                            <a:schemeClr val="dk1"/>
                          </a:solidFill>
                          <a:effectLst/>
                          <a:latin typeface="Arial" panose="020B0604020202020204" pitchFamily="34" charset="0"/>
                          <a:ea typeface="+mn-ea"/>
                          <a:cs typeface="Arial" panose="020B0604020202020204" pitchFamily="34" charset="0"/>
                        </a:rPr>
                        <a:t>Načrt strokovne podpore udeležencem</a:t>
                      </a:r>
                      <a:endParaRPr lang="sl-SI"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b="1"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505630416"/>
                  </a:ext>
                </a:extLst>
              </a:tr>
              <a:tr h="1102182">
                <a:tc>
                  <a:txBody>
                    <a:bodyPr/>
                    <a:lstStyle/>
                    <a:p>
                      <a:r>
                        <a:rPr lang="sl-SI" sz="1200"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Prijavitelj je predstavil vsaj sedem (7) aktivnosti namenjenih strokovni podpori udeležencem, ki so pojasnjene in razdelane.</a:t>
                      </a:r>
                    </a:p>
                    <a:p>
                      <a:r>
                        <a:rPr lang="sl-SI" sz="1100" kern="1200" dirty="0">
                          <a:solidFill>
                            <a:schemeClr val="dk1"/>
                          </a:solidFill>
                          <a:effectLst/>
                          <a:latin typeface="Arial" panose="020B0604020202020204" pitchFamily="34" charset="0"/>
                          <a:ea typeface="+mn-ea"/>
                          <a:cs typeface="Arial" panose="020B0604020202020204" pitchFamily="34" charset="0"/>
                        </a:rPr>
                        <a:t> Prijavitelj je predstavil vsaj pet (5) aktivnosti namenjenih strokovni podpori udeležencem, ki so pojasnjene in razdelane.</a:t>
                      </a:r>
                    </a:p>
                    <a:p>
                      <a:r>
                        <a:rPr lang="sl-SI" sz="1100" kern="1200" dirty="0">
                          <a:solidFill>
                            <a:schemeClr val="dk1"/>
                          </a:solidFill>
                          <a:effectLst/>
                          <a:latin typeface="Arial" panose="020B0604020202020204" pitchFamily="34" charset="0"/>
                          <a:ea typeface="+mn-ea"/>
                          <a:cs typeface="Arial" panose="020B0604020202020204" pitchFamily="34" charset="0"/>
                        </a:rPr>
                        <a:t> Prijavitelj je predstavil štiri (4) ali manj aktivnosti namenjenih strokovni podpori udeležencem, ki </a:t>
                      </a:r>
                      <a:r>
                        <a:rPr lang="sl-SI" sz="1100" u="sng" kern="1200" dirty="0">
                          <a:solidFill>
                            <a:schemeClr val="dk1"/>
                          </a:solidFill>
                          <a:effectLst/>
                          <a:latin typeface="Arial" panose="020B0604020202020204" pitchFamily="34" charset="0"/>
                          <a:ea typeface="+mn-ea"/>
                          <a:cs typeface="Arial" panose="020B0604020202020204" pitchFamily="34" charset="0"/>
                        </a:rPr>
                        <a:t>so</a:t>
                      </a:r>
                      <a:r>
                        <a:rPr lang="sl-SI" sz="1100" strike="sngStrike" kern="1200" dirty="0">
                          <a:solidFill>
                            <a:schemeClr val="dk1"/>
                          </a:solidFill>
                          <a:effectLst/>
                          <a:latin typeface="Arial" panose="020B0604020202020204" pitchFamily="34" charset="0"/>
                          <a:ea typeface="+mn-ea"/>
                          <a:cs typeface="Arial" panose="020B0604020202020204" pitchFamily="34" charset="0"/>
                        </a:rPr>
                        <a:t>je</a:t>
                      </a:r>
                      <a:r>
                        <a:rPr lang="sl-SI" sz="1100" kern="1200" dirty="0">
                          <a:solidFill>
                            <a:schemeClr val="dk1"/>
                          </a:solidFill>
                          <a:effectLst/>
                          <a:latin typeface="Arial" panose="020B0604020202020204" pitchFamily="34" charset="0"/>
                          <a:ea typeface="+mn-ea"/>
                          <a:cs typeface="Arial" panose="020B0604020202020204" pitchFamily="34" charset="0"/>
                        </a:rPr>
                        <a:t> pojasnjen</a:t>
                      </a:r>
                      <a:r>
                        <a:rPr lang="sl-SI" sz="1100" strike="sngStrike" kern="1200" dirty="0">
                          <a:solidFill>
                            <a:schemeClr val="dk1"/>
                          </a:solidFill>
                          <a:effectLst/>
                          <a:latin typeface="Arial" panose="020B0604020202020204" pitchFamily="34" charset="0"/>
                          <a:ea typeface="+mn-ea"/>
                          <a:cs typeface="Arial" panose="020B0604020202020204" pitchFamily="34" charset="0"/>
                        </a:rPr>
                        <a:t>a</a:t>
                      </a:r>
                      <a:r>
                        <a:rPr lang="sl-SI" sz="1100" kern="1200" dirty="0">
                          <a:solidFill>
                            <a:schemeClr val="dk1"/>
                          </a:solidFill>
                          <a:effectLst/>
                          <a:latin typeface="Arial" panose="020B0604020202020204" pitchFamily="34" charset="0"/>
                          <a:ea typeface="+mn-ea"/>
                          <a:cs typeface="Arial" panose="020B0604020202020204" pitchFamily="34" charset="0"/>
                        </a:rPr>
                        <a:t> in razdelan</a:t>
                      </a:r>
                      <a:r>
                        <a:rPr lang="sl-SI" sz="1100" strike="sngStrike" kern="1200" dirty="0">
                          <a:solidFill>
                            <a:schemeClr val="dk1"/>
                          </a:solidFill>
                          <a:effectLst/>
                          <a:latin typeface="Arial" panose="020B0604020202020204" pitchFamily="34" charset="0"/>
                          <a:ea typeface="+mn-ea"/>
                          <a:cs typeface="Arial" panose="020B0604020202020204" pitchFamily="34" charset="0"/>
                        </a:rPr>
                        <a:t>a</a:t>
                      </a:r>
                      <a:r>
                        <a:rPr lang="sl-SI" sz="1100" kern="1200" dirty="0">
                          <a:solidFill>
                            <a:schemeClr val="dk1"/>
                          </a:solidFill>
                          <a:effectLst/>
                          <a:latin typeface="Arial" panose="020B0604020202020204" pitchFamily="34" charset="0"/>
                          <a:ea typeface="+mn-ea"/>
                          <a:cs typeface="Arial" panose="020B0604020202020204" pitchFamily="34" charset="0"/>
                        </a:rPr>
                        <a:t>.</a:t>
                      </a:r>
                    </a:p>
                    <a:p>
                      <a:r>
                        <a:rPr lang="sl-SI" sz="1100" kern="1200" dirty="0">
                          <a:solidFill>
                            <a:schemeClr val="dk1"/>
                          </a:solidFill>
                          <a:effectLst/>
                          <a:latin typeface="Arial" panose="020B0604020202020204" pitchFamily="34" charset="0"/>
                          <a:ea typeface="+mn-ea"/>
                          <a:cs typeface="Arial" panose="020B0604020202020204" pitchFamily="34" charset="0"/>
                        </a:rPr>
                        <a:t> (točka 4.1 Prijavnice na javni razpis)</a:t>
                      </a:r>
                    </a:p>
                    <a:p>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dirty="0">
                          <a:solidFill>
                            <a:srgbClr val="00000A"/>
                          </a:solidFill>
                          <a:effectLst/>
                          <a:latin typeface="Arial" panose="020B0604020202020204" pitchFamily="34" charset="0"/>
                          <a:ea typeface="Times New Roman" panose="02020603050405020304" pitchFamily="18" charset="0"/>
                        </a:rPr>
                        <a:t> </a:t>
                      </a:r>
                    </a:p>
                    <a:p>
                      <a:pPr algn="ctr"/>
                      <a:endParaRPr lang="sl-SI" sz="1200" dirty="0">
                        <a:solidFill>
                          <a:srgbClr val="00000A"/>
                        </a:solidFill>
                        <a:effectLst/>
                        <a:latin typeface="Arial" panose="020B0604020202020204" pitchFamily="34" charset="0"/>
                        <a:ea typeface="Times New Roman" panose="02020603050405020304" pitchFamily="18" charset="0"/>
                      </a:endParaRPr>
                    </a:p>
                    <a:p>
                      <a:pPr algn="ctr"/>
                      <a:r>
                        <a:rPr lang="sl-SI" sz="1200" dirty="0">
                          <a:solidFill>
                            <a:srgbClr val="00000A"/>
                          </a:solidFill>
                          <a:effectLst/>
                          <a:latin typeface="Arial" panose="020B0604020202020204" pitchFamily="34" charset="0"/>
                          <a:ea typeface="Times New Roman" panose="02020603050405020304" pitchFamily="18" charset="0"/>
                        </a:rPr>
                        <a:t>10</a:t>
                      </a:r>
                    </a:p>
                  </a:txBody>
                  <a:tcPr marL="44450" marR="44450" marT="0" marB="0"/>
                </a:tc>
                <a:extLst>
                  <a:ext uri="{0D108BD9-81ED-4DB2-BD59-A6C34878D82A}">
                    <a16:rowId xmlns:a16="http://schemas.microsoft.com/office/drawing/2014/main" val="4015851326"/>
                  </a:ext>
                </a:extLst>
              </a:tr>
            </a:tbl>
          </a:graphicData>
        </a:graphic>
      </p:graphicFrame>
      <p:pic>
        <p:nvPicPr>
          <p:cNvPr id="4" name="Slika 3">
            <a:extLst>
              <a:ext uri="{FF2B5EF4-FFF2-40B4-BE49-F238E27FC236}">
                <a16:creationId xmlns:a16="http://schemas.microsoft.com/office/drawing/2014/main" id="{AFE52EEE-A936-FF2F-1D30-5F2CDB7C419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2135" y="156780"/>
            <a:ext cx="5744058" cy="644187"/>
          </a:xfrm>
          <a:prstGeom prst="rect">
            <a:avLst/>
          </a:prstGeom>
          <a:noFill/>
        </p:spPr>
      </p:pic>
    </p:spTree>
    <p:extLst>
      <p:ext uri="{BB962C8B-B14F-4D97-AF65-F5344CB8AC3E}">
        <p14:creationId xmlns:p14="http://schemas.microsoft.com/office/powerpoint/2010/main" val="137395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7E8D9782-6585-3198-7874-B0A824317C58}"/>
              </a:ext>
            </a:extLst>
          </p:cNvPr>
          <p:cNvSpPr txBox="1"/>
          <p:nvPr/>
        </p:nvSpPr>
        <p:spPr>
          <a:xfrm>
            <a:off x="927847" y="967632"/>
            <a:ext cx="7866529" cy="400110"/>
          </a:xfrm>
          <a:prstGeom prst="rect">
            <a:avLst/>
          </a:prstGeom>
          <a:noFill/>
        </p:spPr>
        <p:txBody>
          <a:bodyPr wrap="square" rtlCol="0">
            <a:spAutoFit/>
          </a:bodyPr>
          <a:lstStyle/>
          <a:p>
            <a:r>
              <a:rPr lang="sl-SI" sz="2000" b="1" dirty="0">
                <a:solidFill>
                  <a:srgbClr val="034EA2"/>
                </a:solidFill>
                <a:latin typeface="Republika "/>
              </a:rPr>
              <a:t>Merila za izbor upravičencev, ki izpolnjujejo pogoje </a:t>
            </a:r>
          </a:p>
        </p:txBody>
      </p:sp>
      <p:graphicFrame>
        <p:nvGraphicFramePr>
          <p:cNvPr id="6" name="Tabela 6">
            <a:extLst>
              <a:ext uri="{FF2B5EF4-FFF2-40B4-BE49-F238E27FC236}">
                <a16:creationId xmlns:a16="http://schemas.microsoft.com/office/drawing/2014/main" id="{9933035A-9B87-41CD-AC95-D2FB8BADEC03}"/>
              </a:ext>
            </a:extLst>
          </p:cNvPr>
          <p:cNvGraphicFramePr>
            <a:graphicFrameLocks noGrp="1"/>
          </p:cNvGraphicFramePr>
          <p:nvPr>
            <p:extLst>
              <p:ext uri="{D42A27DB-BD31-4B8C-83A1-F6EECF244321}">
                <p14:modId xmlns:p14="http://schemas.microsoft.com/office/powerpoint/2010/main" val="4175706568"/>
              </p:ext>
            </p:extLst>
          </p:nvPr>
        </p:nvGraphicFramePr>
        <p:xfrm>
          <a:off x="1157257" y="1620220"/>
          <a:ext cx="9733247" cy="3924120"/>
        </p:xfrm>
        <a:graphic>
          <a:graphicData uri="http://schemas.openxmlformats.org/drawingml/2006/table">
            <a:tbl>
              <a:tblPr firstRow="1" bandRow="1">
                <a:tableStyleId>{5C22544A-7EE6-4342-B048-85BDC9FD1C3A}</a:tableStyleId>
              </a:tblPr>
              <a:tblGrid>
                <a:gridCol w="751003">
                  <a:extLst>
                    <a:ext uri="{9D8B030D-6E8A-4147-A177-3AD203B41FA5}">
                      <a16:colId xmlns:a16="http://schemas.microsoft.com/office/drawing/2014/main" val="141624663"/>
                    </a:ext>
                  </a:extLst>
                </a:gridCol>
                <a:gridCol w="7354612">
                  <a:extLst>
                    <a:ext uri="{9D8B030D-6E8A-4147-A177-3AD203B41FA5}">
                      <a16:colId xmlns:a16="http://schemas.microsoft.com/office/drawing/2014/main" val="981504822"/>
                    </a:ext>
                  </a:extLst>
                </a:gridCol>
                <a:gridCol w="1627632">
                  <a:extLst>
                    <a:ext uri="{9D8B030D-6E8A-4147-A177-3AD203B41FA5}">
                      <a16:colId xmlns:a16="http://schemas.microsoft.com/office/drawing/2014/main" val="1196716396"/>
                    </a:ext>
                  </a:extLst>
                </a:gridCol>
              </a:tblGrid>
              <a:tr h="282677">
                <a:tc>
                  <a:txBody>
                    <a:bodyPr/>
                    <a:lstStyle/>
                    <a:p>
                      <a:pPr algn="ctr"/>
                      <a:r>
                        <a:rPr lang="sl-SI" sz="1200" b="1" dirty="0" err="1">
                          <a:solidFill>
                            <a:schemeClr val="bg1"/>
                          </a:solidFill>
                          <a:effectLst/>
                          <a:latin typeface="Republika "/>
                          <a:ea typeface="Times New Roman" panose="02020603050405020304" pitchFamily="18" charset="0"/>
                        </a:rPr>
                        <a:t>Zap</a:t>
                      </a:r>
                      <a:r>
                        <a:rPr lang="sl-SI" sz="1200" b="1" dirty="0">
                          <a:solidFill>
                            <a:schemeClr val="bg1"/>
                          </a:solidFill>
                          <a:effectLst/>
                          <a:latin typeface="Republika "/>
                          <a:ea typeface="Times New Roman" panose="02020603050405020304" pitchFamily="18" charset="0"/>
                        </a:rPr>
                        <a:t>. št.</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bg1"/>
                          </a:solidFill>
                          <a:effectLst/>
                          <a:latin typeface="Republika "/>
                          <a:ea typeface="Times New Roman" panose="02020603050405020304" pitchFamily="18" charset="0"/>
                        </a:rPr>
                        <a:t>Merilo</a:t>
                      </a:r>
                      <a:endParaRPr lang="sl-SI" sz="1200" dirty="0">
                        <a:solidFill>
                          <a:schemeClr val="bg1"/>
                        </a:solidFill>
                        <a:effectLst/>
                        <a:latin typeface="Republika "/>
                        <a:ea typeface="Times New Roman" panose="02020603050405020304" pitchFamily="18" charset="0"/>
                      </a:endParaRPr>
                    </a:p>
                    <a:p>
                      <a:pPr algn="ctr"/>
                      <a:r>
                        <a:rPr lang="sl-SI" sz="1200" b="1" dirty="0">
                          <a:solidFill>
                            <a:schemeClr val="bg1"/>
                          </a:solidFill>
                          <a:effectLst/>
                          <a:latin typeface="Republika "/>
                          <a:ea typeface="Times New Roman" panose="02020603050405020304" pitchFamily="18" charset="0"/>
                        </a:rPr>
                        <a:t> </a:t>
                      </a:r>
                      <a:endParaRPr lang="sl-SI" sz="1200" dirty="0">
                        <a:solidFill>
                          <a:schemeClr val="bg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bg1"/>
                          </a:solidFill>
                          <a:effectLst/>
                          <a:latin typeface="Republika "/>
                          <a:ea typeface="Times New Roman" panose="02020603050405020304" pitchFamily="18" charset="0"/>
                        </a:rPr>
                        <a:t>Št. točk</a:t>
                      </a:r>
                      <a:endParaRPr lang="sl-SI" sz="1200" dirty="0">
                        <a:solidFill>
                          <a:schemeClr val="bg1"/>
                        </a:solidFill>
                        <a:effectLst/>
                        <a:latin typeface="Republika "/>
                        <a:ea typeface="Times New Roman" panose="02020603050405020304" pitchFamily="18" charset="0"/>
                      </a:endParaRPr>
                    </a:p>
                  </a:txBody>
                  <a:tcPr marL="44450" marR="44450" marT="0" marB="0"/>
                </a:tc>
                <a:extLst>
                  <a:ext uri="{0D108BD9-81ED-4DB2-BD59-A6C34878D82A}">
                    <a16:rowId xmlns:a16="http://schemas.microsoft.com/office/drawing/2014/main" val="2297413948"/>
                  </a:ext>
                </a:extLst>
              </a:tr>
              <a:tr h="286325">
                <a:tc>
                  <a:txBody>
                    <a:bodyPr/>
                    <a:lstStyle/>
                    <a:p>
                      <a:r>
                        <a:rPr lang="sl-SI" sz="1200" b="1" kern="1200" dirty="0">
                          <a:solidFill>
                            <a:schemeClr val="dk1"/>
                          </a:solidFill>
                          <a:effectLst/>
                          <a:latin typeface="Arial" panose="020B0604020202020204" pitchFamily="34" charset="0"/>
                          <a:ea typeface="+mn-ea"/>
                          <a:cs typeface="Arial" panose="020B0604020202020204" pitchFamily="34" charset="0"/>
                        </a:rPr>
                        <a:t>3.3.</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200" b="1" kern="1200" dirty="0" err="1">
                          <a:solidFill>
                            <a:schemeClr val="dk1"/>
                          </a:solidFill>
                          <a:effectLst/>
                          <a:latin typeface="Arial" panose="020B0604020202020204" pitchFamily="34" charset="0"/>
                          <a:ea typeface="+mn-ea"/>
                          <a:cs typeface="Arial" panose="020B0604020202020204" pitchFamily="34" charset="0"/>
                        </a:rPr>
                        <a:t>Evalvacijski</a:t>
                      </a:r>
                      <a:r>
                        <a:rPr lang="sl-SI" sz="1200" b="1" kern="1200" dirty="0">
                          <a:solidFill>
                            <a:schemeClr val="dk1"/>
                          </a:solidFill>
                          <a:effectLst/>
                          <a:latin typeface="Arial" panose="020B0604020202020204" pitchFamily="34" charset="0"/>
                          <a:ea typeface="+mn-ea"/>
                          <a:cs typeface="Arial" panose="020B0604020202020204" pitchFamily="34" charset="0"/>
                        </a:rPr>
                        <a:t> vprašalnik za udeležence usposabljanj</a:t>
                      </a:r>
                      <a:endParaRPr lang="sl-SI"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dirty="0">
                          <a:effectLst/>
                          <a:latin typeface="Times New Roman" panose="02020603050405020304" pitchFamily="18" charset="0"/>
                          <a:ea typeface="Times New Roman" panose="02020603050405020304" pitchFamily="18" charset="0"/>
                        </a:rPr>
                        <a:t>10</a:t>
                      </a:r>
                    </a:p>
                  </a:txBody>
                  <a:tcPr marL="44450" marR="44450" marT="0" marB="0"/>
                </a:tc>
                <a:extLst>
                  <a:ext uri="{0D108BD9-81ED-4DB2-BD59-A6C34878D82A}">
                    <a16:rowId xmlns:a16="http://schemas.microsoft.com/office/drawing/2014/main" val="1046827302"/>
                  </a:ext>
                </a:extLst>
              </a:tr>
              <a:tr h="1043594">
                <a:tc>
                  <a:txBody>
                    <a:bodyPr/>
                    <a:lstStyle/>
                    <a:p>
                      <a:r>
                        <a:rPr lang="sl-SI" sz="1200" dirty="0">
                          <a:solidFill>
                            <a:srgbClr val="00000A"/>
                          </a:solidFill>
                          <a:effectLst/>
                          <a:latin typeface="Arial" panose="020B0604020202020204" pitchFamily="34" charset="0"/>
                          <a:ea typeface="Times New Roman" panose="02020603050405020304" pitchFamily="18" charset="0"/>
                        </a:rPr>
                        <a:t> </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Vprašalnik vsebuje najmanj štiri (4) sklope evalvacije o izvedbi usposabljanj.</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Vprašalnik vsebuje tri (3) sklope evalvacije o</a:t>
                      </a:r>
                      <a:r>
                        <a:rPr lang="sl-SI" sz="1100" strike="sngStrike"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izvedbi usposabljanj.</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Vprašalnik vsebuje dva (2) ali manj sklopov evalvacije o izvedbi usposabljanj.</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(točka 5.3.1 Prijavnice na javni razpis)</a:t>
                      </a:r>
                    </a:p>
                    <a:p>
                      <a:pPr>
                        <a:lnSpc>
                          <a:spcPct val="115000"/>
                        </a:lnSpc>
                      </a:pPr>
                      <a:endPar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endParaRPr lang="sl-SI" sz="1200" dirty="0">
                        <a:effectLst/>
                        <a:latin typeface="Times New Roman" panose="02020603050405020304" pitchFamily="18" charset="0"/>
                        <a:ea typeface="Times New Roman" panose="02020603050405020304" pitchFamily="18" charset="0"/>
                      </a:endParaRPr>
                    </a:p>
                    <a:p>
                      <a:pPr algn="ct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954931117"/>
                  </a:ext>
                </a:extLst>
              </a:tr>
              <a:tr h="286325">
                <a:tc>
                  <a:txBody>
                    <a:bodyPr/>
                    <a:lstStyle/>
                    <a:p>
                      <a:r>
                        <a:rPr lang="sl-SI" sz="1200" b="1" dirty="0">
                          <a:solidFill>
                            <a:srgbClr val="00000A"/>
                          </a:solidFill>
                          <a:effectLst/>
                          <a:latin typeface="Arial" panose="020B0604020202020204" pitchFamily="34" charset="0"/>
                          <a:ea typeface="Times New Roman" panose="02020603050405020304" pitchFamily="18" charset="0"/>
                        </a:rPr>
                        <a:t>3.4</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200" b="1" kern="1200" dirty="0" err="1">
                          <a:solidFill>
                            <a:schemeClr val="dk1"/>
                          </a:solidFill>
                          <a:effectLst/>
                          <a:latin typeface="Arial" panose="020B0604020202020204" pitchFamily="34" charset="0"/>
                          <a:ea typeface="+mn-ea"/>
                          <a:cs typeface="Arial" panose="020B0604020202020204" pitchFamily="34" charset="0"/>
                        </a:rPr>
                        <a:t>Evalvacijski</a:t>
                      </a:r>
                      <a:r>
                        <a:rPr lang="sl-SI" sz="1200" b="1" kern="1200" dirty="0">
                          <a:solidFill>
                            <a:schemeClr val="dk1"/>
                          </a:solidFill>
                          <a:effectLst/>
                          <a:latin typeface="Arial" panose="020B0604020202020204" pitchFamily="34" charset="0"/>
                          <a:ea typeface="+mn-ea"/>
                          <a:cs typeface="Arial" panose="020B0604020202020204" pitchFamily="34" charset="0"/>
                        </a:rPr>
                        <a:t> vprašalnik za izvajalce usposabljanj </a:t>
                      </a:r>
                      <a:endParaRPr lang="sl-SI"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b="0" dirty="0">
                          <a:solidFill>
                            <a:srgbClr val="00000A"/>
                          </a:solidFill>
                          <a:effectLst/>
                          <a:latin typeface="Arial" panose="020B0604020202020204" pitchFamily="34" charset="0"/>
                          <a:ea typeface="Times New Roman" panose="02020603050405020304" pitchFamily="18" charset="0"/>
                        </a:rPr>
                        <a:t>10</a:t>
                      </a:r>
                      <a:endParaRPr lang="sl-SI" sz="1200" b="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505630416"/>
                  </a:ext>
                </a:extLst>
              </a:tr>
              <a:tr h="918625">
                <a:tc>
                  <a:txBody>
                    <a:bodyPr/>
                    <a:lstStyle/>
                    <a:p>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Vprašalnik vsebuje najmanj štiri (4) sklope evalvacije o izvedbenem usposabljanju.</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Vprašalnik vsebuje tri (3) sklope evalvacije o izvedenem usposabljanju.</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Vprašalnik vsebuje dva (2) ali manj sklopov evalvacije o izvedenem usposabljanju.</a:t>
                      </a:r>
                    </a:p>
                    <a:p>
                      <a:r>
                        <a:rPr lang="sl-SI" sz="1100" kern="1200" dirty="0">
                          <a:solidFill>
                            <a:schemeClr val="dk1"/>
                          </a:solidFill>
                          <a:effectLst/>
                          <a:latin typeface="Arial" panose="020B0604020202020204" pitchFamily="34" charset="0"/>
                          <a:ea typeface="+mn-ea"/>
                          <a:cs typeface="Arial" panose="020B0604020202020204" pitchFamily="34" charset="0"/>
                        </a:rPr>
                        <a:t> </a:t>
                      </a:r>
                    </a:p>
                    <a:p>
                      <a:r>
                        <a:rPr lang="sl-SI" sz="1100" kern="1200" dirty="0">
                          <a:solidFill>
                            <a:schemeClr val="dk1"/>
                          </a:solidFill>
                          <a:effectLst/>
                          <a:latin typeface="Arial" panose="020B0604020202020204" pitchFamily="34" charset="0"/>
                          <a:ea typeface="+mn-ea"/>
                          <a:cs typeface="Arial" panose="020B0604020202020204" pitchFamily="34" charset="0"/>
                        </a:rPr>
                        <a:t>(točka 5.3.1 Prijavnice na javni razpis).</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ctr"/>
                      <a:r>
                        <a:rPr lang="sl-SI" sz="1200" dirty="0">
                          <a:solidFill>
                            <a:srgbClr val="00000A"/>
                          </a:solidFill>
                          <a:effectLst/>
                          <a:latin typeface="Arial" panose="020B0604020202020204" pitchFamily="34" charset="0"/>
                          <a:ea typeface="Times New Roman" panose="02020603050405020304" pitchFamily="18" charset="0"/>
                        </a:rPr>
                        <a:t> </a:t>
                      </a:r>
                    </a:p>
                    <a:p>
                      <a:pPr algn="ctr"/>
                      <a:endParaRPr lang="sl-SI" sz="1200" dirty="0">
                        <a:solidFill>
                          <a:srgbClr val="00000A"/>
                        </a:solidFill>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4015851326"/>
                  </a:ext>
                </a:extLst>
              </a:tr>
              <a:tr h="286325">
                <a:tc gridSpan="2">
                  <a:txBody>
                    <a:bodyPr/>
                    <a:lstStyle/>
                    <a:p>
                      <a:pPr algn="r"/>
                      <a:r>
                        <a:rPr lang="sl-SI" sz="1200" b="1" dirty="0">
                          <a:solidFill>
                            <a:srgbClr val="000000"/>
                          </a:solidFill>
                          <a:effectLst/>
                          <a:latin typeface="Arial" panose="020B0604020202020204" pitchFamily="34" charset="0"/>
                          <a:ea typeface="Times New Roman" panose="02020603050405020304" pitchFamily="18" charset="0"/>
                        </a:rPr>
                        <a:t>SKUPAJ MOŽNIH TOČK</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sl-SI"/>
                    </a:p>
                  </a:txBody>
                  <a:tcPr/>
                </a:tc>
                <a:tc>
                  <a:txBody>
                    <a:bodyPr/>
                    <a:lstStyle/>
                    <a:p>
                      <a:pPr algn="ctr"/>
                      <a:r>
                        <a:rPr lang="sl-SI" sz="1200" b="1" dirty="0">
                          <a:solidFill>
                            <a:srgbClr val="00000A"/>
                          </a:solidFill>
                          <a:effectLst/>
                          <a:latin typeface="Arial" panose="020B0604020202020204" pitchFamily="34" charset="0"/>
                          <a:ea typeface="Times New Roman" panose="02020603050405020304" pitchFamily="18" charset="0"/>
                        </a:rPr>
                        <a:t>140</a:t>
                      </a:r>
                      <a:endParaRPr lang="sl-SI"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866737953"/>
                  </a:ext>
                </a:extLst>
              </a:tr>
            </a:tbl>
          </a:graphicData>
        </a:graphic>
      </p:graphicFrame>
      <p:pic>
        <p:nvPicPr>
          <p:cNvPr id="4" name="Slika 3">
            <a:extLst>
              <a:ext uri="{FF2B5EF4-FFF2-40B4-BE49-F238E27FC236}">
                <a16:creationId xmlns:a16="http://schemas.microsoft.com/office/drawing/2014/main" id="{AFE52EEE-A936-FF2F-1D30-5F2CDB7C419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2135" y="156780"/>
            <a:ext cx="5744058" cy="644187"/>
          </a:xfrm>
          <a:prstGeom prst="rect">
            <a:avLst/>
          </a:prstGeom>
          <a:noFill/>
        </p:spPr>
      </p:pic>
    </p:spTree>
    <p:extLst>
      <p:ext uri="{BB962C8B-B14F-4D97-AF65-F5344CB8AC3E}">
        <p14:creationId xmlns:p14="http://schemas.microsoft.com/office/powerpoint/2010/main" val="1410408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p:txBody>
          <a:bodyPr>
            <a:normAutofit fontScale="90000"/>
          </a:bodyPr>
          <a:lstStyle/>
          <a:p>
            <a:br>
              <a:rPr lang="sl-SI" sz="3100" dirty="0">
                <a:solidFill>
                  <a:schemeClr val="accent1">
                    <a:lumMod val="50000"/>
                  </a:schemeClr>
                </a:solidFill>
                <a:latin typeface="Republica"/>
              </a:rPr>
            </a:br>
            <a:br>
              <a:rPr lang="sl-SI" sz="3100" b="1" dirty="0">
                <a:solidFill>
                  <a:schemeClr val="accent1">
                    <a:lumMod val="50000"/>
                  </a:schemeClr>
                </a:solidFill>
                <a:latin typeface="Republica"/>
              </a:rPr>
            </a:br>
            <a:br>
              <a:rPr lang="sl-SI" sz="3100" b="1" dirty="0">
                <a:solidFill>
                  <a:schemeClr val="accent1">
                    <a:lumMod val="50000"/>
                  </a:schemeClr>
                </a:solidFill>
                <a:latin typeface="Republica"/>
              </a:rPr>
            </a:br>
            <a:r>
              <a:rPr lang="sl-SI" sz="2700" dirty="0">
                <a:solidFill>
                  <a:schemeClr val="accent1">
                    <a:lumMod val="50000"/>
                  </a:schemeClr>
                </a:solidFill>
                <a:latin typeface="Republica"/>
              </a:rPr>
              <a:t>Razpoložljiva sredstva javnega razpisa</a:t>
            </a:r>
            <a:br>
              <a:rPr lang="sl-SI" dirty="0"/>
            </a:br>
            <a:endParaRPr lang="sl-SI" dirty="0"/>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p:txBody>
          <a:bodyPr>
            <a:normAutofit/>
          </a:bodyPr>
          <a:lstStyle/>
          <a:p>
            <a:pPr marL="0" indent="0">
              <a:buNone/>
            </a:pPr>
            <a:endParaRPr lang="sl-SI" sz="2000" dirty="0"/>
          </a:p>
          <a:p>
            <a:pPr marL="0" indent="0">
              <a:buNone/>
            </a:pPr>
            <a:endParaRPr lang="sl-SI" sz="2000" dirty="0"/>
          </a:p>
        </p:txBody>
      </p:sp>
      <p:sp>
        <p:nvSpPr>
          <p:cNvPr id="22" name="Označba mesta vsebine 21">
            <a:extLst>
              <a:ext uri="{FF2B5EF4-FFF2-40B4-BE49-F238E27FC236}">
                <a16:creationId xmlns:a16="http://schemas.microsoft.com/office/drawing/2014/main" id="{1AD64DF6-FB15-AA54-7FBC-5737D2D2BE17}"/>
              </a:ext>
            </a:extLst>
          </p:cNvPr>
          <p:cNvSpPr>
            <a:spLocks noGrp="1"/>
          </p:cNvSpPr>
          <p:nvPr>
            <p:ph sz="half" idx="2"/>
          </p:nvPr>
        </p:nvSpPr>
        <p:spPr>
          <a:xfrm>
            <a:off x="4699322" y="1527987"/>
            <a:ext cx="6654478" cy="4648976"/>
          </a:xfrm>
        </p:spPr>
        <p:txBody>
          <a:bodyPr/>
          <a:lstStyle/>
          <a:p>
            <a:r>
              <a:rPr lang="sl-SI" sz="1400" b="1" dirty="0">
                <a:solidFill>
                  <a:schemeClr val="accent1">
                    <a:lumMod val="50000"/>
                  </a:schemeClr>
                </a:solidFill>
                <a:latin typeface="Repubilca"/>
              </a:rPr>
              <a:t>Obdobje izvajanja projekta</a:t>
            </a:r>
            <a:r>
              <a:rPr lang="sl-SI" sz="1400" b="1" dirty="0">
                <a:latin typeface="Repubilca"/>
              </a:rPr>
              <a:t>: </a:t>
            </a:r>
            <a:r>
              <a:rPr lang="sl-SI" sz="1400" dirty="0">
                <a:latin typeface="Repubilca"/>
              </a:rPr>
              <a:t>od 1. 7. 2023 -</a:t>
            </a:r>
            <a:r>
              <a:rPr lang="sl-SI" sz="1400" dirty="0">
                <a:latin typeface="Repubilca"/>
                <a:ea typeface="Times New Roman" panose="02020603050405020304" pitchFamily="18" charset="0"/>
              </a:rPr>
              <a:t>  30. 6. 2026</a:t>
            </a:r>
          </a:p>
          <a:p>
            <a:r>
              <a:rPr lang="sl-SI" sz="1400" b="1" dirty="0">
                <a:solidFill>
                  <a:schemeClr val="accent1">
                    <a:lumMod val="50000"/>
                  </a:schemeClr>
                </a:solidFill>
                <a:latin typeface="Repubilca"/>
              </a:rPr>
              <a:t>Obdobje upravičenosti stroškov: </a:t>
            </a:r>
            <a:r>
              <a:rPr lang="pl-PL" sz="1400" dirty="0">
                <a:latin typeface="Repubilca"/>
              </a:rPr>
              <a:t>1. 7. 2023 -  30. 6. 2026</a:t>
            </a:r>
          </a:p>
          <a:p>
            <a:r>
              <a:rPr lang="pl-PL" sz="1400" b="1" dirty="0">
                <a:solidFill>
                  <a:schemeClr val="accent1">
                    <a:lumMod val="50000"/>
                  </a:schemeClr>
                </a:solidFill>
                <a:latin typeface="Repubilca"/>
              </a:rPr>
              <a:t>Obdobje upravičenosti izdatkov (datum plačila računov): </a:t>
            </a:r>
            <a:r>
              <a:rPr lang="pl-PL" sz="1400" dirty="0">
                <a:latin typeface="Repubilca"/>
              </a:rPr>
              <a:t>1. 7. 2023 - 31. 7. 2026</a:t>
            </a:r>
            <a:endParaRPr lang="pl-PL" sz="1400" b="1" dirty="0">
              <a:latin typeface="Repubilca"/>
            </a:endParaRPr>
          </a:p>
          <a:p>
            <a:endParaRPr lang="sl-SI"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PoljeZBesedilom 8">
            <a:extLst>
              <a:ext uri="{FF2B5EF4-FFF2-40B4-BE49-F238E27FC236}">
                <a16:creationId xmlns:a16="http://schemas.microsoft.com/office/drawing/2014/main" id="{DAA0C252-4A6C-68D6-62E7-E1D710BD6648}"/>
              </a:ext>
            </a:extLst>
          </p:cNvPr>
          <p:cNvSpPr txBox="1"/>
          <p:nvPr/>
        </p:nvSpPr>
        <p:spPr>
          <a:xfrm>
            <a:off x="2695421" y="4511967"/>
            <a:ext cx="8219506" cy="646331"/>
          </a:xfrm>
          <a:prstGeom prst="rect">
            <a:avLst/>
          </a:prstGeom>
          <a:noFill/>
        </p:spPr>
        <p:txBody>
          <a:bodyPr wrap="square" rtlCol="0">
            <a:spAutoFit/>
          </a:bodyPr>
          <a:lstStyle/>
          <a:p>
            <a:pPr algn="ctr"/>
            <a:endParaRPr lang="pl-PL" b="1" dirty="0">
              <a:latin typeface="Arial" panose="020B0604020202020204" pitchFamily="34" charset="0"/>
            </a:endParaRPr>
          </a:p>
          <a:p>
            <a:pPr algn="ctr"/>
            <a:r>
              <a:rPr lang="sl-SI" b="1" dirty="0">
                <a:latin typeface="Arial" panose="020B0604020202020204" pitchFamily="34" charset="0"/>
              </a:rPr>
              <a:t> </a:t>
            </a:r>
            <a:r>
              <a:rPr lang="sl-SI" dirty="0"/>
              <a:t> </a:t>
            </a:r>
          </a:p>
        </p:txBody>
      </p:sp>
      <p:sp>
        <p:nvSpPr>
          <p:cNvPr id="4" name="PoljeZBesedilom 3">
            <a:extLst>
              <a:ext uri="{FF2B5EF4-FFF2-40B4-BE49-F238E27FC236}">
                <a16:creationId xmlns:a16="http://schemas.microsoft.com/office/drawing/2014/main" id="{0A796FA6-16C9-337F-13FB-AFB3EEA8CBD0}"/>
              </a:ext>
            </a:extLst>
          </p:cNvPr>
          <p:cNvSpPr txBox="1"/>
          <p:nvPr/>
        </p:nvSpPr>
        <p:spPr>
          <a:xfrm>
            <a:off x="6792466" y="3000548"/>
            <a:ext cx="3533314" cy="400110"/>
          </a:xfrm>
          <a:prstGeom prst="rect">
            <a:avLst/>
          </a:prstGeom>
          <a:noFill/>
        </p:spPr>
        <p:txBody>
          <a:bodyPr wrap="square" rtlCol="0">
            <a:spAutoFit/>
          </a:bodyPr>
          <a:lstStyle/>
          <a:p>
            <a:pPr algn="ctr"/>
            <a:endParaRPr lang="sl-SI" sz="2000" dirty="0">
              <a:latin typeface="Republica"/>
            </a:endParaRPr>
          </a:p>
        </p:txBody>
      </p:sp>
      <p:graphicFrame>
        <p:nvGraphicFramePr>
          <p:cNvPr id="25" name="Tabela 24">
            <a:extLst>
              <a:ext uri="{FF2B5EF4-FFF2-40B4-BE49-F238E27FC236}">
                <a16:creationId xmlns:a16="http://schemas.microsoft.com/office/drawing/2014/main" id="{ABBBDB91-5126-B427-4DCE-760F48C85F41}"/>
              </a:ext>
            </a:extLst>
          </p:cNvPr>
          <p:cNvGraphicFramePr>
            <a:graphicFrameLocks noGrp="1"/>
          </p:cNvGraphicFramePr>
          <p:nvPr>
            <p:extLst>
              <p:ext uri="{D42A27DB-BD31-4B8C-83A1-F6EECF244321}">
                <p14:modId xmlns:p14="http://schemas.microsoft.com/office/powerpoint/2010/main" val="1749408810"/>
              </p:ext>
            </p:extLst>
          </p:nvPr>
        </p:nvGraphicFramePr>
        <p:xfrm>
          <a:off x="1181545" y="2569974"/>
          <a:ext cx="6380543" cy="1829545"/>
        </p:xfrm>
        <a:graphic>
          <a:graphicData uri="http://schemas.openxmlformats.org/drawingml/2006/table">
            <a:tbl>
              <a:tblPr firstRow="1" firstCol="1" bandRow="1">
                <a:tableStyleId>{5C22544A-7EE6-4342-B048-85BDC9FD1C3A}</a:tableStyleId>
              </a:tblPr>
              <a:tblGrid>
                <a:gridCol w="4216621">
                  <a:extLst>
                    <a:ext uri="{9D8B030D-6E8A-4147-A177-3AD203B41FA5}">
                      <a16:colId xmlns:a16="http://schemas.microsoft.com/office/drawing/2014/main" val="2766631799"/>
                    </a:ext>
                  </a:extLst>
                </a:gridCol>
                <a:gridCol w="2163922">
                  <a:extLst>
                    <a:ext uri="{9D8B030D-6E8A-4147-A177-3AD203B41FA5}">
                      <a16:colId xmlns:a16="http://schemas.microsoft.com/office/drawing/2014/main" val="3156254043"/>
                    </a:ext>
                  </a:extLst>
                </a:gridCol>
              </a:tblGrid>
              <a:tr h="614018">
                <a:tc>
                  <a:txBody>
                    <a:bodyPr/>
                    <a:lstStyle/>
                    <a:p>
                      <a:pPr algn="l"/>
                      <a:r>
                        <a:rPr lang="sl-SI" sz="1400" b="1" kern="1200" dirty="0">
                          <a:solidFill>
                            <a:schemeClr val="lt1"/>
                          </a:solidFill>
                          <a:effectLst/>
                          <a:latin typeface="Arial" panose="020B0604020202020204" pitchFamily="34" charset="0"/>
                          <a:ea typeface="+mn-ea"/>
                          <a:cs typeface="Arial" panose="020B0604020202020204" pitchFamily="34" charset="0"/>
                        </a:rPr>
                        <a:t>Predvidena dinamika financiranja po posameznih proračunskih letih je</a:t>
                      </a:r>
                      <a:endParaRPr lang="sl-SI" sz="1400" dirty="0">
                        <a:effectLst/>
                        <a:latin typeface="Arial" panose="020B0604020202020204" pitchFamily="34" charset="0"/>
                        <a:cs typeface="Arial" panose="020B0604020202020204" pitchFamily="34" charset="0"/>
                      </a:endParaRPr>
                    </a:p>
                  </a:txBody>
                  <a:tcPr marL="68580" marR="68580" marT="0" marB="0"/>
                </a:tc>
                <a:tc>
                  <a:txBody>
                    <a:bodyPr/>
                    <a:lstStyle/>
                    <a:p>
                      <a:pPr algn="l"/>
                      <a:r>
                        <a:rPr lang="sl-SI" sz="1400" dirty="0">
                          <a:effectLst/>
                        </a:rPr>
                        <a:t>št. PP221172</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06512224"/>
                  </a:ext>
                </a:extLst>
              </a:tr>
              <a:tr h="313506">
                <a:tc>
                  <a:txBody>
                    <a:bodyPr/>
                    <a:lstStyle/>
                    <a:p>
                      <a:pPr algn="l"/>
                      <a:r>
                        <a:rPr lang="sl-SI" sz="1400" dirty="0">
                          <a:effectLst/>
                        </a:rPr>
                        <a:t>2024</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600.000,00 EUR</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05493045"/>
                  </a:ext>
                </a:extLst>
              </a:tr>
              <a:tr h="313506">
                <a:tc>
                  <a:txBody>
                    <a:bodyPr/>
                    <a:lstStyle/>
                    <a:p>
                      <a:pPr algn="l"/>
                      <a:r>
                        <a:rPr lang="sl-SI" sz="1400" dirty="0">
                          <a:effectLst/>
                        </a:rPr>
                        <a:t>2025</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600.000,00 EUR</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80500601"/>
                  </a:ext>
                </a:extLst>
              </a:tr>
              <a:tr h="313506">
                <a:tc>
                  <a:txBody>
                    <a:bodyPr/>
                    <a:lstStyle/>
                    <a:p>
                      <a:pPr algn="l"/>
                      <a:r>
                        <a:rPr lang="sl-SI" sz="1400" dirty="0">
                          <a:effectLst/>
                        </a:rPr>
                        <a:t>2026</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244.000,00 EUR</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25285653"/>
                  </a:ext>
                </a:extLst>
              </a:tr>
              <a:tr h="275009">
                <a:tc>
                  <a:txBody>
                    <a:bodyPr/>
                    <a:lstStyle/>
                    <a:p>
                      <a:pPr algn="l"/>
                      <a:r>
                        <a:rPr lang="sl-SI" sz="1400" dirty="0">
                          <a:effectLst/>
                        </a:rPr>
                        <a:t>Skupaj:</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b="1" dirty="0">
                          <a:effectLst/>
                        </a:rPr>
                        <a:t>1.444.000,00 EUR</a:t>
                      </a:r>
                      <a:endParaRPr lang="sl-SI" sz="14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58554146"/>
                  </a:ext>
                </a:extLst>
              </a:tr>
            </a:tbl>
          </a:graphicData>
        </a:graphic>
      </p:graphicFrame>
      <p:sp>
        <p:nvSpPr>
          <p:cNvPr id="26" name="Rectangle 7">
            <a:extLst>
              <a:ext uri="{FF2B5EF4-FFF2-40B4-BE49-F238E27FC236}">
                <a16:creationId xmlns:a16="http://schemas.microsoft.com/office/drawing/2014/main" id="{66E71C35-40C9-F86A-7E70-F9775D3D1A01}"/>
              </a:ext>
            </a:extLst>
          </p:cNvPr>
          <p:cNvSpPr>
            <a:spLocks noChangeArrowheads="1"/>
          </p:cNvSpPr>
          <p:nvPr/>
        </p:nvSpPr>
        <p:spPr bwMode="auto">
          <a:xfrm>
            <a:off x="4878388" y="35893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l-SI"/>
          </a:p>
        </p:txBody>
      </p:sp>
      <p:graphicFrame>
        <p:nvGraphicFramePr>
          <p:cNvPr id="28" name="Tabela 27">
            <a:extLst>
              <a:ext uri="{FF2B5EF4-FFF2-40B4-BE49-F238E27FC236}">
                <a16:creationId xmlns:a16="http://schemas.microsoft.com/office/drawing/2014/main" id="{8E5CB6B7-B05E-CAE0-C847-B2B2E758DA0E}"/>
              </a:ext>
            </a:extLst>
          </p:cNvPr>
          <p:cNvGraphicFramePr>
            <a:graphicFrameLocks noGrp="1"/>
          </p:cNvGraphicFramePr>
          <p:nvPr>
            <p:extLst>
              <p:ext uri="{D42A27DB-BD31-4B8C-83A1-F6EECF244321}">
                <p14:modId xmlns:p14="http://schemas.microsoft.com/office/powerpoint/2010/main" val="1924840279"/>
              </p:ext>
            </p:extLst>
          </p:nvPr>
        </p:nvGraphicFramePr>
        <p:xfrm>
          <a:off x="1181545" y="4639540"/>
          <a:ext cx="6398831" cy="1617430"/>
        </p:xfrm>
        <a:graphic>
          <a:graphicData uri="http://schemas.openxmlformats.org/drawingml/2006/table">
            <a:tbl>
              <a:tblPr firstRow="1" firstCol="1" bandRow="1">
                <a:tableStyleId>{5C22544A-7EE6-4342-B048-85BDC9FD1C3A}</a:tableStyleId>
              </a:tblPr>
              <a:tblGrid>
                <a:gridCol w="4185983">
                  <a:extLst>
                    <a:ext uri="{9D8B030D-6E8A-4147-A177-3AD203B41FA5}">
                      <a16:colId xmlns:a16="http://schemas.microsoft.com/office/drawing/2014/main" val="752451332"/>
                    </a:ext>
                  </a:extLst>
                </a:gridCol>
                <a:gridCol w="2212848">
                  <a:extLst>
                    <a:ext uri="{9D8B030D-6E8A-4147-A177-3AD203B41FA5}">
                      <a16:colId xmlns:a16="http://schemas.microsoft.com/office/drawing/2014/main" val="4139368275"/>
                    </a:ext>
                  </a:extLst>
                </a:gridCol>
              </a:tblGrid>
              <a:tr h="323486">
                <a:tc>
                  <a:txBody>
                    <a:bodyPr/>
                    <a:lstStyle/>
                    <a:p>
                      <a:r>
                        <a:rPr lang="sl-SI" sz="1400" dirty="0">
                          <a:effectLst/>
                        </a:rPr>
                        <a:t>Leto</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a:effectLst/>
                        </a:rPr>
                        <a:t>EUR na prijavitelja</a:t>
                      </a:r>
                      <a:endParaRPr lang="sl-SI"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79676819"/>
                  </a:ext>
                </a:extLst>
              </a:tr>
              <a:tr h="323486">
                <a:tc>
                  <a:txBody>
                    <a:bodyPr/>
                    <a:lstStyle/>
                    <a:p>
                      <a:r>
                        <a:rPr lang="sl-SI" sz="1400" dirty="0">
                          <a:effectLst/>
                        </a:rPr>
                        <a:t>2024</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300.000,00</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9047889"/>
                  </a:ext>
                </a:extLst>
              </a:tr>
              <a:tr h="323486">
                <a:tc>
                  <a:txBody>
                    <a:bodyPr/>
                    <a:lstStyle/>
                    <a:p>
                      <a:r>
                        <a:rPr lang="sl-SI" sz="1400" dirty="0">
                          <a:effectLst/>
                        </a:rPr>
                        <a:t>2025</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300.000,00</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89213059"/>
                  </a:ext>
                </a:extLst>
              </a:tr>
              <a:tr h="323486">
                <a:tc>
                  <a:txBody>
                    <a:bodyPr/>
                    <a:lstStyle/>
                    <a:p>
                      <a:r>
                        <a:rPr lang="sl-SI" sz="1400" dirty="0">
                          <a:effectLst/>
                        </a:rPr>
                        <a:t>2026</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122.000,00</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53853739"/>
                  </a:ext>
                </a:extLst>
              </a:tr>
              <a:tr h="323486">
                <a:tc>
                  <a:txBody>
                    <a:bodyPr/>
                    <a:lstStyle/>
                    <a:p>
                      <a:r>
                        <a:rPr lang="sl-SI" sz="1400" dirty="0">
                          <a:effectLst/>
                        </a:rPr>
                        <a:t>Skupaj:</a:t>
                      </a:r>
                      <a:endParaRPr lang="sl-SI"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r>
                        <a:rPr lang="sl-SI" sz="1400" dirty="0">
                          <a:effectLst/>
                        </a:rPr>
                        <a:t>722.000,00</a:t>
                      </a:r>
                      <a:endParaRPr lang="sl-SI"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30967026"/>
                  </a:ext>
                </a:extLst>
              </a:tr>
            </a:tbl>
          </a:graphicData>
        </a:graphic>
      </p:graphicFrame>
      <p:pic>
        <p:nvPicPr>
          <p:cNvPr id="29" name="Slika 28">
            <a:extLst>
              <a:ext uri="{FF2B5EF4-FFF2-40B4-BE49-F238E27FC236}">
                <a16:creationId xmlns:a16="http://schemas.microsoft.com/office/drawing/2014/main" id="{657B652B-49DE-B452-288B-FFCC049412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85222" y="791876"/>
            <a:ext cx="5744058" cy="644187"/>
          </a:xfrm>
          <a:prstGeom prst="rect">
            <a:avLst/>
          </a:prstGeom>
          <a:noFill/>
        </p:spPr>
      </p:pic>
    </p:spTree>
    <p:extLst>
      <p:ext uri="{BB962C8B-B14F-4D97-AF65-F5344CB8AC3E}">
        <p14:creationId xmlns:p14="http://schemas.microsoft.com/office/powerpoint/2010/main" val="1609424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515600" cy="769328"/>
          </a:xfrm>
        </p:spPr>
        <p:txBody>
          <a:bodyPr>
            <a:normAutofit/>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487347"/>
            <a:ext cx="10515600" cy="4644390"/>
          </a:xfrm>
        </p:spPr>
        <p:txBody>
          <a:bodyPr>
            <a:normAutofit fontScale="47500" lnSpcReduction="20000"/>
          </a:bodyPr>
          <a:lstStyle/>
          <a:p>
            <a:pPr marL="0" indent="0" algn="just">
              <a:lnSpc>
                <a:spcPct val="115000"/>
              </a:lnSpc>
              <a:buNone/>
            </a:pPr>
            <a:endParaRPr lang="sl-SI" sz="1800" dirty="0">
              <a:solidFill>
                <a:srgbClr val="000000"/>
              </a:solidFill>
              <a:effectLst/>
              <a:latin typeface="Arial" panose="020B0604020202020204" pitchFamily="34" charset="0"/>
              <a:ea typeface="Times New Roman" panose="02020603050405020304" pitchFamily="18" charset="0"/>
            </a:endParaRPr>
          </a:p>
          <a:p>
            <a:pPr algn="just">
              <a:lnSpc>
                <a:spcPct val="115000"/>
              </a:lnSpc>
            </a:pPr>
            <a:endParaRPr lang="sl-SI" sz="1800" dirty="0">
              <a:effectLst/>
              <a:latin typeface="Times New Roman" panose="02020603050405020304" pitchFamily="18" charset="0"/>
              <a:ea typeface="Times New Roman" panose="02020603050405020304" pitchFamily="18" charset="0"/>
            </a:endParaRPr>
          </a:p>
          <a:p>
            <a:pPr indent="-252000">
              <a:lnSpc>
                <a:spcPct val="115000"/>
              </a:lnSpc>
            </a:pPr>
            <a:r>
              <a:rPr lang="sl-SI" sz="2500" b="1" dirty="0">
                <a:effectLst/>
                <a:latin typeface="Arial" panose="020B0604020202020204" pitchFamily="34" charset="0"/>
                <a:ea typeface="Times New Roman" panose="02020603050405020304" pitchFamily="18" charset="0"/>
                <a:cs typeface="Arial" panose="020B0604020202020204" pitchFamily="34" charset="0"/>
              </a:rPr>
              <a:t>stroški dela in povračil v zvezi z delom</a:t>
            </a:r>
            <a:r>
              <a:rPr lang="sl-SI" sz="2500" dirty="0">
                <a:effectLst/>
                <a:latin typeface="Arial" panose="020B0604020202020204" pitchFamily="34" charset="0"/>
                <a:ea typeface="Times New Roman" panose="02020603050405020304" pitchFamily="18" charset="0"/>
                <a:cs typeface="Arial" panose="020B0604020202020204" pitchFamily="34" charset="0"/>
              </a:rPr>
              <a:t>: </a:t>
            </a:r>
          </a:p>
          <a:p>
            <a:pPr marL="342900" lvl="0" indent="-270000" algn="just">
              <a:lnSpc>
                <a:spcPct val="145000"/>
              </a:lnSpc>
              <a:buFont typeface="Arial" panose="020B0604020202020204" pitchFamily="34" charset="0"/>
              <a:buChar char="-"/>
            </a:pPr>
            <a:r>
              <a:rPr lang="sl-SI" sz="2500" dirty="0">
                <a:effectLst/>
                <a:latin typeface="Arial" panose="020B0604020202020204" pitchFamily="34" charset="0"/>
                <a:ea typeface="Calibri" panose="020F0502020204030204" pitchFamily="34" charset="0"/>
                <a:cs typeface="Arial" panose="020B0604020202020204" pitchFamily="34" charset="0"/>
              </a:rPr>
              <a:t>stroški plač,</a:t>
            </a:r>
          </a:p>
          <a:p>
            <a:pPr marL="342900" lvl="0" indent="-270000" algn="just">
              <a:lnSpc>
                <a:spcPct val="145000"/>
              </a:lnSpc>
              <a:buFont typeface="Arial" panose="020B0604020202020204" pitchFamily="34" charset="0"/>
              <a:buChar char="-"/>
            </a:pPr>
            <a:r>
              <a:rPr lang="sl-SI" sz="2500" dirty="0">
                <a:effectLst/>
                <a:latin typeface="Arial" panose="020B0604020202020204" pitchFamily="34" charset="0"/>
                <a:ea typeface="Calibri" panose="020F0502020204030204" pitchFamily="34" charset="0"/>
                <a:cs typeface="Arial" panose="020B0604020202020204" pitchFamily="34" charset="0"/>
              </a:rPr>
              <a:t>stroški plač - prispevki in </a:t>
            </a:r>
          </a:p>
          <a:p>
            <a:pPr marL="342900" lvl="0" indent="-252000" algn="just">
              <a:lnSpc>
                <a:spcPct val="115000"/>
              </a:lnSpc>
              <a:buFont typeface="Arial" panose="020B0604020202020204" pitchFamily="34" charset="0"/>
              <a:buChar char="-"/>
            </a:pPr>
            <a:r>
              <a:rPr lang="sl-SI" sz="2500" dirty="0">
                <a:effectLst/>
                <a:latin typeface="Arial" panose="020B0604020202020204" pitchFamily="34" charset="0"/>
                <a:ea typeface="Calibri" panose="020F0502020204030204" pitchFamily="34" charset="0"/>
                <a:cs typeface="Arial" panose="020B0604020202020204" pitchFamily="34" charset="0"/>
              </a:rPr>
              <a:t>stroški za službena potovanja;</a:t>
            </a:r>
          </a:p>
          <a:p>
            <a:pPr lvl="0" algn="just">
              <a:lnSpc>
                <a:spcPct val="115000"/>
              </a:lnSpc>
            </a:pPr>
            <a:r>
              <a:rPr lang="sl-SI" sz="2500" b="1" dirty="0">
                <a:effectLst/>
                <a:latin typeface="Arial" panose="020B0604020202020204" pitchFamily="34" charset="0"/>
                <a:ea typeface="Times New Roman" panose="02020603050405020304" pitchFamily="18" charset="0"/>
                <a:cs typeface="Arial" panose="020B0604020202020204" pitchFamily="34" charset="0"/>
              </a:rPr>
              <a:t>stroški informiranja in komuniciranja:</a:t>
            </a:r>
            <a:r>
              <a:rPr lang="sl-SI" sz="2500" dirty="0">
                <a:effectLst/>
                <a:latin typeface="Arial" panose="020B0604020202020204" pitchFamily="34" charset="0"/>
                <a:ea typeface="Times New Roman" panose="02020603050405020304" pitchFamily="18" charset="0"/>
                <a:cs typeface="Arial" panose="020B0604020202020204" pitchFamily="34" charset="0"/>
              </a:rPr>
              <a:t>   </a:t>
            </a:r>
          </a:p>
          <a:p>
            <a:pPr marL="571500" indent="-342900" algn="just">
              <a:lnSpc>
                <a:spcPct val="145000"/>
              </a:lnSpc>
              <a:buFontTx/>
              <a:buChar char="-"/>
            </a:pPr>
            <a:r>
              <a:rPr lang="sl-SI" sz="2500" dirty="0">
                <a:effectLst/>
                <a:latin typeface="Arial" panose="020B0604020202020204" pitchFamily="34" charset="0"/>
                <a:ea typeface="Times New Roman" panose="02020603050405020304" pitchFamily="18" charset="0"/>
                <a:cs typeface="Arial" panose="020B0604020202020204" pitchFamily="34" charset="0"/>
              </a:rPr>
              <a:t>stroški organizacije in izvedbe konferenc, seminarjev in simpozijev (npr. stroški za izvedbo zaključne konference, stroški najema prostorov in opreme, stroški brezalkoholnih pijač in prigrizkov na seminarjih oz. usposabljanjih), stroški izdelave ali nadgradnje spletne strani, stroški oglaševalskih storitev in stroški objav ter drugi stroški informiranja in komuniciranja</a:t>
            </a:r>
            <a:r>
              <a:rPr lang="sl-SI" sz="2500" dirty="0">
                <a:solidFill>
                  <a:srgbClr val="171717"/>
                </a:solidFill>
                <a:effectLst/>
                <a:latin typeface="Arial" panose="020B0604020202020204" pitchFamily="34" charset="0"/>
                <a:ea typeface="Times New Roman" panose="02020603050405020304" pitchFamily="18" charset="0"/>
                <a:cs typeface="Arial" panose="020B0604020202020204" pitchFamily="34" charset="0"/>
              </a:rPr>
              <a:t> za namen promocije projekta JR Usposabljanje mentorjev 2023-2026;</a:t>
            </a:r>
          </a:p>
          <a:p>
            <a:pPr marL="360000" indent="-252000">
              <a:lnSpc>
                <a:spcPct val="145000"/>
              </a:lnSpc>
            </a:pPr>
            <a:r>
              <a:rPr lang="sl-SI"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sl-SI" sz="25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poenostavljene oblike stroškov:</a:t>
            </a:r>
            <a:endParaRPr lang="sl-SI"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252000" algn="just">
              <a:lnSpc>
                <a:spcPct val="145000"/>
              </a:lnSpc>
              <a:buFont typeface="Calibri" panose="020F0502020204030204" pitchFamily="34" charset="0"/>
              <a:buChar char="-"/>
            </a:pPr>
            <a:r>
              <a:rPr lang="sl-SI"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standardna lestvica stroška na enoto </a:t>
            </a:r>
            <a:r>
              <a:rPr lang="sl-SI" sz="2500" dirty="0">
                <a:solidFill>
                  <a:srgbClr val="171717"/>
                </a:solidFill>
                <a:effectLst/>
                <a:latin typeface="Arial" panose="020B0604020202020204" pitchFamily="34" charset="0"/>
                <a:ea typeface="Times New Roman" panose="02020603050405020304" pitchFamily="18" charset="0"/>
                <a:cs typeface="Arial" panose="020B0604020202020204" pitchFamily="34" charset="0"/>
              </a:rPr>
              <a:t>za izvedbo programov usposabljanja na udeleženca na uro (v nadaljnjem besedilu: SSE usposabljanja)</a:t>
            </a:r>
            <a:r>
              <a:rPr lang="sl-SI" sz="2500" dirty="0">
                <a:effectLst/>
                <a:latin typeface="Arial" panose="020B0604020202020204" pitchFamily="34" charset="0"/>
                <a:ea typeface="Times New Roman" panose="02020603050405020304" pitchFamily="18" charset="0"/>
                <a:cs typeface="Arial" panose="020B0604020202020204" pitchFamily="34" charset="0"/>
              </a:rPr>
              <a:t> (vključuje neposredne stroške osebja za izvajanje in organizacijo programov usposabljanja, stroške promocije za namene pridobivanja udeležencev v programe usposabljanja ter materialne stroške, ki so potrebni za izvedbo  programov usposabljanja),</a:t>
            </a:r>
          </a:p>
          <a:p>
            <a:pPr marL="342900" lvl="0" indent="-252000" algn="just">
              <a:lnSpc>
                <a:spcPct val="145000"/>
              </a:lnSpc>
              <a:buFont typeface="Calibri" panose="020F0502020204030204" pitchFamily="34" charset="0"/>
              <a:buChar char="-"/>
            </a:pPr>
            <a:r>
              <a:rPr lang="sl-SI" sz="2500" dirty="0">
                <a:effectLst/>
                <a:latin typeface="Arial" panose="020B0604020202020204" pitchFamily="34" charset="0"/>
                <a:ea typeface="Times New Roman" panose="02020603050405020304" pitchFamily="18" charset="0"/>
                <a:cs typeface="Arial" panose="020B0604020202020204" pitchFamily="34" charset="0"/>
              </a:rPr>
              <a:t>posredni stroški </a:t>
            </a:r>
            <a:r>
              <a:rPr lang="sl-SI"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pavšalnem znesku </a:t>
            </a:r>
            <a:r>
              <a:rPr lang="sl-SI" sz="2500" dirty="0">
                <a:effectLst/>
                <a:latin typeface="Arial" panose="020B0604020202020204" pitchFamily="34" charset="0"/>
                <a:ea typeface="Times New Roman" panose="02020603050405020304" pitchFamily="18" charset="0"/>
                <a:cs typeface="Arial" panose="020B0604020202020204" pitchFamily="34" charset="0"/>
              </a:rPr>
              <a:t>v višini 15 % </a:t>
            </a:r>
            <a:r>
              <a:rPr lang="sl-SI"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od neposredno upravičenih stroškov za osebje.</a:t>
            </a:r>
            <a:endParaRPr lang="sl-SI" sz="25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3" name="Slika 2">
            <a:extLst>
              <a:ext uri="{FF2B5EF4-FFF2-40B4-BE49-F238E27FC236}">
                <a16:creationId xmlns:a16="http://schemas.microsoft.com/office/drawing/2014/main" id="{F0A70EA4-1A64-E8D7-E03A-BD5DB53AAC8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8898" y="304566"/>
            <a:ext cx="5744058" cy="644187"/>
          </a:xfrm>
          <a:prstGeom prst="rect">
            <a:avLst/>
          </a:prstGeom>
          <a:noFill/>
        </p:spPr>
      </p:pic>
    </p:spTree>
    <p:extLst>
      <p:ext uri="{BB962C8B-B14F-4D97-AF65-F5344CB8AC3E}">
        <p14:creationId xmlns:p14="http://schemas.microsoft.com/office/powerpoint/2010/main" val="287601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515600" cy="769328"/>
          </a:xfrm>
        </p:spPr>
        <p:txBody>
          <a:bodyPr>
            <a:normAutofit fontScale="90000"/>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 ZA POSLOVODEČEGA PARTNERJA V KONZROCIJU</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255854"/>
            <a:ext cx="10515600" cy="4875884"/>
          </a:xfrm>
        </p:spPr>
        <p:txBody>
          <a:bodyPr>
            <a:normAutofit/>
          </a:bodyPr>
          <a:lstStyle/>
          <a:p>
            <a:pPr marL="0" indent="0">
              <a:buNone/>
            </a:pPr>
            <a:endParaRPr lang="sl-SI" sz="2000" dirty="0"/>
          </a:p>
          <a:p>
            <a:pPr marL="0" indent="0">
              <a:buNone/>
            </a:pPr>
            <a:endParaRPr lang="sl-SI" sz="2000" dirty="0"/>
          </a:p>
          <a:p>
            <a:pPr algn="just"/>
            <a:r>
              <a:rPr lang="sl-SI" sz="1600" dirty="0" err="1">
                <a:solidFill>
                  <a:srgbClr val="0070C0"/>
                </a:solidFill>
                <a:effectLst/>
                <a:latin typeface="Arial" panose="020B0604020202020204" pitchFamily="34" charset="0"/>
                <a:ea typeface="Calibri" panose="020F0502020204030204" pitchFamily="34" charset="0"/>
                <a:cs typeface="Arial" panose="020B0604020202020204" pitchFamily="34" charset="0"/>
              </a:rPr>
              <a:t>Poslovodeči</a:t>
            </a:r>
            <a:r>
              <a:rPr lang="sl-SI" sz="16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sl-SI" sz="1600" dirty="0" err="1">
                <a:solidFill>
                  <a:srgbClr val="0070C0"/>
                </a:solidFill>
                <a:effectLst/>
                <a:latin typeface="Arial" panose="020B0604020202020204" pitchFamily="34" charset="0"/>
                <a:ea typeface="Calibri" panose="020F0502020204030204" pitchFamily="34" charset="0"/>
                <a:cs typeface="Arial" panose="020B0604020202020204" pitchFamily="34" charset="0"/>
              </a:rPr>
              <a:t>konzorcijski</a:t>
            </a:r>
            <a:r>
              <a:rPr lang="sl-SI" sz="1600" dirty="0">
                <a:solidFill>
                  <a:srgbClr val="0070C0"/>
                </a:solidFill>
                <a:effectLst/>
                <a:latin typeface="Arial" panose="020B0604020202020204" pitchFamily="34" charset="0"/>
                <a:ea typeface="Calibri" panose="020F0502020204030204" pitchFamily="34" charset="0"/>
                <a:cs typeface="Arial" panose="020B0604020202020204" pitchFamily="34" charset="0"/>
              </a:rPr>
              <a:t> partner </a:t>
            </a:r>
            <a:r>
              <a:rPr lang="sl-SI" sz="1600" dirty="0">
                <a:effectLst/>
                <a:latin typeface="Arial" panose="020B0604020202020204" pitchFamily="34" charset="0"/>
                <a:ea typeface="Calibri" panose="020F0502020204030204" pitchFamily="34" charset="0"/>
                <a:cs typeface="Arial" panose="020B0604020202020204" pitchFamily="34" charset="0"/>
              </a:rPr>
              <a:t>je upravičen do navedenih stroškov:</a:t>
            </a:r>
          </a:p>
          <a:p>
            <a:pPr marL="0" indent="0" algn="just">
              <a:buNone/>
            </a:pPr>
            <a:r>
              <a:rPr lang="sl-SI" sz="1600" dirty="0">
                <a:effectLst/>
                <a:latin typeface="Arial" panose="020B0604020202020204" pitchFamily="34" charset="0"/>
                <a:ea typeface="Calibri" panose="020F0502020204030204" pitchFamily="34" charset="0"/>
                <a:cs typeface="Arial" panose="020B0604020202020204" pitchFamily="34" charset="0"/>
              </a:rPr>
              <a:t>1. stroškov dela in povračil v zvezi z delom, </a:t>
            </a:r>
          </a:p>
          <a:p>
            <a:pPr marL="0" indent="0" algn="just">
              <a:buNone/>
            </a:pPr>
            <a:r>
              <a:rPr lang="sl-SI" sz="1600" dirty="0">
                <a:effectLst/>
                <a:latin typeface="Arial" panose="020B0604020202020204" pitchFamily="34" charset="0"/>
                <a:ea typeface="Calibri" panose="020F0502020204030204" pitchFamily="34" charset="0"/>
                <a:cs typeface="Arial" panose="020B0604020202020204" pitchFamily="34" charset="0"/>
              </a:rPr>
              <a:t>2. stroškov informiranja in komuniciranja ter </a:t>
            </a:r>
          </a:p>
          <a:p>
            <a:pPr marL="0" indent="0" algn="just">
              <a:buNone/>
            </a:pPr>
            <a:r>
              <a:rPr lang="sl-SI" sz="1600" dirty="0">
                <a:effectLst/>
                <a:latin typeface="Arial" panose="020B0604020202020204" pitchFamily="34" charset="0"/>
                <a:ea typeface="Calibri" panose="020F0502020204030204" pitchFamily="34" charset="0"/>
                <a:cs typeface="Arial" panose="020B0604020202020204" pitchFamily="34" charset="0"/>
              </a:rPr>
              <a:t>3. poenostavljenih oblik stroškov. </a:t>
            </a:r>
            <a:endParaRPr lang="sl-SI" sz="16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15000"/>
              </a:lnSpc>
              <a:buNone/>
            </a:pPr>
            <a:endParaRPr lang="sl-SI" sz="16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sl-SI" sz="1600" dirty="0" err="1">
                <a:solidFill>
                  <a:srgbClr val="034EA2"/>
                </a:solidFill>
                <a:effectLst/>
                <a:highlight>
                  <a:srgbClr val="E6F0F9"/>
                </a:highlight>
                <a:latin typeface="Arial" panose="020B0604020202020204" pitchFamily="34" charset="0"/>
                <a:ea typeface="Calibri" panose="020F0502020204030204" pitchFamily="34" charset="0"/>
                <a:cs typeface="Arial" panose="020B0604020202020204" pitchFamily="34" charset="0"/>
              </a:rPr>
              <a:t>Konzorcijski</a:t>
            </a:r>
            <a:r>
              <a:rPr lang="sl-SI" sz="1600" dirty="0">
                <a:solidFill>
                  <a:srgbClr val="034EA2"/>
                </a:solidFill>
                <a:effectLst/>
                <a:highlight>
                  <a:srgbClr val="E6F0F9"/>
                </a:highlight>
                <a:latin typeface="Arial" panose="020B0604020202020204" pitchFamily="34" charset="0"/>
                <a:ea typeface="Calibri" panose="020F0502020204030204" pitchFamily="34" charset="0"/>
                <a:cs typeface="Arial" panose="020B0604020202020204" pitchFamily="34" charset="0"/>
              </a:rPr>
              <a:t> partnerji </a:t>
            </a:r>
            <a:r>
              <a:rPr lang="sl-SI" sz="1600" dirty="0">
                <a:effectLst/>
                <a:latin typeface="Arial" panose="020B0604020202020204" pitchFamily="34" charset="0"/>
                <a:ea typeface="Calibri" panose="020F0502020204030204" pitchFamily="34" charset="0"/>
                <a:cs typeface="Arial" panose="020B0604020202020204" pitchFamily="34" charset="0"/>
              </a:rPr>
              <a:t>so upravičeni samo do povračila stroška SSE usposabljanja (prva alineja točke 3). </a:t>
            </a:r>
          </a:p>
          <a:p>
            <a:pPr marL="0" indent="0">
              <a:buNone/>
            </a:pPr>
            <a:r>
              <a:rPr lang="sl-SI" sz="1600" dirty="0">
                <a:latin typeface="Arial" panose="020B0604020202020204" pitchFamily="34" charset="0"/>
                <a:cs typeface="Arial" panose="020B0604020202020204" pitchFamily="34" charset="0"/>
              </a:rPr>
              <a:t>Metodologija za določitev višine poenostavljenih oblik stroškov skladno 53. člena Uredbe (EU) 2021/1060 določa:</a:t>
            </a:r>
          </a:p>
          <a:p>
            <a:r>
              <a:rPr lang="sl-SI" sz="1600" dirty="0">
                <a:latin typeface="Arial" panose="020B0604020202020204" pitchFamily="34" charset="0"/>
                <a:cs typeface="Arial" panose="020B0604020202020204" pitchFamily="34" charset="0"/>
              </a:rPr>
              <a:t>SSE usposabljanja v višini 9,25 EUR na uro na udeleženca,</a:t>
            </a:r>
          </a:p>
          <a:p>
            <a:pPr marL="0" indent="0">
              <a:buNone/>
            </a:pPr>
            <a:r>
              <a:rPr lang="sl-SI" sz="1600" dirty="0">
                <a:latin typeface="Arial" panose="020B0604020202020204" pitchFamily="34" charset="0"/>
                <a:cs typeface="Arial" panose="020B0604020202020204" pitchFamily="34" charset="0"/>
              </a:rPr>
              <a:t>	</a:t>
            </a:r>
            <a:endParaRPr lang="sl-SI" sz="1600" dirty="0">
              <a:effectLst/>
              <a:latin typeface="Arial" panose="020B0604020202020204" pitchFamily="34" charset="0"/>
              <a:ea typeface="Times New Roman" panose="02020603050405020304" pitchFamily="18" charset="0"/>
              <a:cs typeface="Arial" panose="020B0604020202020204" pitchFamily="34" charset="0"/>
            </a:endParaRPr>
          </a:p>
          <a:p>
            <a:pPr lvl="1" algn="just">
              <a:buFont typeface="Courier New" panose="02070309020205020404" pitchFamily="49" charset="0"/>
              <a:buChar char="o"/>
            </a:pPr>
            <a:endParaRPr lang="sl-SI" sz="2000" dirty="0">
              <a:latin typeface="Repubilca"/>
            </a:endParaRPr>
          </a:p>
          <a:p>
            <a:pPr lvl="1" algn="just">
              <a:buFont typeface="Courier New" panose="02070309020205020404" pitchFamily="49" charset="0"/>
              <a:buChar char="o"/>
            </a:pPr>
            <a:endParaRPr lang="sl-SI" sz="2000" u="sng" dirty="0">
              <a:latin typeface="Repubilca"/>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3" name="Slika 2">
            <a:extLst>
              <a:ext uri="{FF2B5EF4-FFF2-40B4-BE49-F238E27FC236}">
                <a16:creationId xmlns:a16="http://schemas.microsoft.com/office/drawing/2014/main" id="{6958395F-1249-BB97-18A9-FF96CD8F9EC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3645" y="173062"/>
            <a:ext cx="5744058" cy="644187"/>
          </a:xfrm>
          <a:prstGeom prst="rect">
            <a:avLst/>
          </a:prstGeom>
          <a:noFill/>
        </p:spPr>
      </p:pic>
    </p:spTree>
    <p:extLst>
      <p:ext uri="{BB962C8B-B14F-4D97-AF65-F5344CB8AC3E}">
        <p14:creationId xmlns:p14="http://schemas.microsoft.com/office/powerpoint/2010/main" val="2820956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16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Dokazila za upravičenost</a:t>
            </a:r>
            <a:r>
              <a:rPr lang="sl-SI" sz="1600" dirty="0">
                <a:solidFill>
                  <a:srgbClr val="171717"/>
                </a:solidFill>
                <a:effectLst/>
                <a:latin typeface="Arial" panose="020B0604020202020204" pitchFamily="34" charset="0"/>
                <a:ea typeface="Times New Roman" panose="02020603050405020304" pitchFamily="18" charset="0"/>
              </a:rPr>
              <a:t> za uveljavljanje SSE </a:t>
            </a:r>
            <a:endParaRPr lang="sl-SI" sz="16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sl-SI" sz="1600" dirty="0">
                <a:solidFill>
                  <a:srgbClr val="171717"/>
                </a:solidFill>
                <a:effectLst/>
                <a:latin typeface="Arial" panose="020B0604020202020204" pitchFamily="34" charset="0"/>
                <a:ea typeface="Times New Roman" panose="02020603050405020304" pitchFamily="18" charset="0"/>
              </a:rPr>
              <a:t>Za uveljavljanje SSE usposabljanja so potrebna naslednja dokazila, ki bodo dokazovala upravičenost stroška:</a:t>
            </a:r>
            <a:endParaRPr lang="sl-SI" sz="1600" dirty="0">
              <a:effectLst/>
              <a:latin typeface="Times New Roman" panose="02020603050405020304" pitchFamily="18" charset="0"/>
              <a:ea typeface="Times New Roman" panose="02020603050405020304" pitchFamily="18" charset="0"/>
            </a:endParaRPr>
          </a:p>
          <a:p>
            <a:pPr marL="342900" lvl="0" indent="-342900" algn="just">
              <a:buFont typeface="Calibri" panose="020F0502020204030204" pitchFamily="34" charset="0"/>
              <a:buChar char="-"/>
            </a:pP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v primeru, da se usposabljanja izvajajo s fizično prisotnostjo, </a:t>
            </a:r>
            <a:r>
              <a:rPr lang="sl-SI" sz="1600" b="1"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podpisane liste prisotnosti </a:t>
            </a: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udeležencev v programih (Priloga 9);</a:t>
            </a:r>
            <a:endParaRPr lang="sl-SI"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Calibri" panose="020F0502020204030204" pitchFamily="34" charset="0"/>
              <a:buChar char="-"/>
            </a:pP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v primeru, da se usposabljanja izvajajo na daljavo oziroma v kombinirani obliki (fizična prisotnost in na daljavo), dokazilo o opravljenem izobraževanju oziroma usposabljanju udeležencev (npr. dokazilo o registraciji prek spletne strani/portala, elektronski izpis udeležencev, seznam prijavljenih </a:t>
            </a:r>
            <a:r>
              <a:rPr lang="sl-SI" sz="1600" dirty="0" err="1">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itd</a:t>
            </a: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a:t>
            </a:r>
            <a:endParaRPr lang="sl-SI"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Calibri" panose="020F0502020204030204" pitchFamily="34" charset="0"/>
              <a:buChar char="-"/>
            </a:pP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obračun izvedenih ur na udeleženca (obračun SSE usposabljanja; Priloga 8).</a:t>
            </a:r>
          </a:p>
          <a:p>
            <a:pPr marL="0" indent="0" algn="just">
              <a:buNone/>
            </a:pPr>
            <a:r>
              <a:rPr lang="sl-SI" sz="1600" b="1" dirty="0">
                <a:solidFill>
                  <a:srgbClr val="034EA2"/>
                </a:solidFill>
                <a:highlight>
                  <a:srgbClr val="E6F0F9"/>
                </a:highlight>
                <a:latin typeface="Repubilca"/>
                <a:cs typeface="Calibri" panose="020F0502020204030204" pitchFamily="34" charset="0"/>
              </a:rPr>
              <a:t>Mejnik za revidiranje SSE usposabljanja</a:t>
            </a:r>
          </a:p>
          <a:p>
            <a:pPr marL="342900" lvl="0" indent="-342900" algn="just">
              <a:buFont typeface="Calibri" panose="020F0502020204030204" pitchFamily="34" charset="0"/>
              <a:buChar char="-"/>
            </a:pPr>
            <a:r>
              <a:rPr lang="sl-SI" sz="1600"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rPr>
              <a:t>vrednost SSE programi se uskladi s ceno programov na uro, ki jo s sklepom določi minister, pristojen za vzgojo in izobraževanje, na podlagi petega odstavka 3. člena Pravilnika o standardih in normativih za financiranje in izvajanje programov in dejavnosti za odrasle (Uradni list RS, št. 10/23) do konca leta za naslednje proračunsko leto. Za izvedene aktivnosti prične nova vrednost SSE usposabljanja veljati z novim proračunskim letom, tj. s 1. januarjem.</a:t>
            </a:r>
            <a:endParaRPr lang="sl-SI"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Calibri" panose="020F0502020204030204" pitchFamily="34" charset="0"/>
              <a:buChar char="-"/>
            </a:pPr>
            <a:endParaRPr lang="sl-SI"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03000"/>
              </a:lnSpc>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3" name="Slika 2">
            <a:extLst>
              <a:ext uri="{FF2B5EF4-FFF2-40B4-BE49-F238E27FC236}">
                <a16:creationId xmlns:a16="http://schemas.microsoft.com/office/drawing/2014/main" id="{9424EAD3-1600-9B78-FBF5-4B2CF9517F3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5655" y="681037"/>
            <a:ext cx="5713095" cy="640715"/>
          </a:xfrm>
          <a:prstGeom prst="rect">
            <a:avLst/>
          </a:prstGeom>
          <a:noFill/>
        </p:spPr>
      </p:pic>
    </p:spTree>
    <p:extLst>
      <p:ext uri="{BB962C8B-B14F-4D97-AF65-F5344CB8AC3E}">
        <p14:creationId xmlns:p14="http://schemas.microsoft.com/office/powerpoint/2010/main" val="1974388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5907DAFF-ABDD-707D-5BC4-9ACFC4489323}"/>
              </a:ext>
            </a:extLst>
          </p:cNvPr>
          <p:cNvSpPr txBox="1"/>
          <p:nvPr/>
        </p:nvSpPr>
        <p:spPr>
          <a:xfrm>
            <a:off x="855955" y="1141773"/>
            <a:ext cx="6802145"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Postopek izbora</a:t>
            </a:r>
            <a:endParaRPr lang="sl-SI" sz="2800" dirty="0">
              <a:solidFill>
                <a:srgbClr val="034EA2"/>
              </a:solidFill>
              <a:latin typeface="Republika "/>
            </a:endParaRPr>
          </a:p>
        </p:txBody>
      </p:sp>
      <p:sp>
        <p:nvSpPr>
          <p:cNvPr id="4" name="PoljeZBesedilom 3">
            <a:extLst>
              <a:ext uri="{FF2B5EF4-FFF2-40B4-BE49-F238E27FC236}">
                <a16:creationId xmlns:a16="http://schemas.microsoft.com/office/drawing/2014/main" id="{353E51D8-675A-D417-3454-20D51D387794}"/>
              </a:ext>
            </a:extLst>
          </p:cNvPr>
          <p:cNvSpPr txBox="1"/>
          <p:nvPr/>
        </p:nvSpPr>
        <p:spPr>
          <a:xfrm>
            <a:off x="739588" y="2003612"/>
            <a:ext cx="10381130" cy="4337919"/>
          </a:xfrm>
          <a:prstGeom prst="rect">
            <a:avLst/>
          </a:prstGeom>
          <a:noFill/>
        </p:spPr>
        <p:txBody>
          <a:bodyPr wrap="square" rtlCol="0">
            <a:spAutoFit/>
          </a:bodyPr>
          <a:lstStyle/>
          <a:p>
            <a:pPr algn="just">
              <a:lnSpc>
                <a:spcPct val="115000"/>
              </a:lnSpc>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Vloge bo odprla in ocenila komisija za izvedbo postopka javnega razpisa, ki jo imenuje minister za vzgojo in izobraževanje oziroma od njega pooblaščena oseba (v nadaljnjem besedilu: komisija). </a:t>
            </a:r>
            <a:endParaRPr lang="sl-SI" sz="14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Odpiranje prispelih vlog bo dne 17. 1. 2024 ob 13. uri, v prostorih Ministrstva za vzgojo in  izobraževanje, Masarykova cesta 16, Ljubljana (sejna soba P20) in bo javno. </a:t>
            </a:r>
          </a:p>
          <a:p>
            <a:pPr algn="just">
              <a:lnSpc>
                <a:spcPct val="115000"/>
              </a:lnSpc>
            </a:pPr>
            <a:r>
              <a:rPr lang="sl-SI" sz="1400" dirty="0">
                <a:effectLst/>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Komisija bo v roku 8 (osmih) dni od odpiranja vlog pisno pozvala k dopolnitvi tiste prijavitelje, katerih vloge niso popolne. Prijavitelj v dopolnitvi ne sme spreminjati višine zaprošenih sredstev, tistega dela vloge, ki se veže na tehnične specifikacije predmeta vloge ali tistih elementov vloge, ki vplivajo ali bi lahko vplivali na drugačno razvrstitev njegove vloge glede na preostale vloge, ki jih je ministrstvo prejelo v postopku dodelitve sredstev. Nepopolne vloge, ki jih prijavitelji ne bodo dopolnili v skladu s pozivom za dopolnitev, bodo s sklepom zavržene.</a:t>
            </a:r>
          </a:p>
          <a:p>
            <a:pPr algn="just">
              <a:lnSpc>
                <a:spcPct val="115000"/>
              </a:lnSpc>
            </a:pPr>
            <a:endPar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Postopek in način izbora je podrobneje opredeljen v razpisni dokumentaciji v točki 13 Navodil za prijavo na javni razpis.</a:t>
            </a:r>
            <a:r>
              <a:rPr lang="sl-SI" sz="1400" dirty="0">
                <a:effectLst/>
                <a:latin typeface="Arial" panose="020B0604020202020204" pitchFamily="34" charset="0"/>
                <a:ea typeface="Times New Roman" panose="02020603050405020304" pitchFamily="18" charset="0"/>
                <a:cs typeface="Arial" panose="020B0604020202020204" pitchFamily="34" charset="0"/>
              </a:rPr>
              <a:t> Ocenjevalni postopek in postopek izbora bo temeljil na merilih za ocenjevanje, ki so opredeljena v točki 4 javnega razpisa, kar je razvidno tudi iz Priloge 11 (Ocenjevalni list), ki je sestavni del razpisne dokumentacije.</a:t>
            </a:r>
          </a:p>
          <a:p>
            <a:pPr algn="just">
              <a:lnSpc>
                <a:spcPct val="115000"/>
              </a:lnSpc>
            </a:pPr>
            <a:endParaRPr lang="sl-SI" sz="14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5000"/>
              </a:lnSpc>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l-SI" sz="14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Slika 4">
            <a:extLst>
              <a:ext uri="{FF2B5EF4-FFF2-40B4-BE49-F238E27FC236}">
                <a16:creationId xmlns:a16="http://schemas.microsoft.com/office/drawing/2014/main" id="{B5F5F1C9-866D-275C-8FE1-44EAEAA8713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8995" y="144808"/>
            <a:ext cx="5744058" cy="644187"/>
          </a:xfrm>
          <a:prstGeom prst="rect">
            <a:avLst/>
          </a:prstGeom>
          <a:noFill/>
        </p:spPr>
      </p:pic>
    </p:spTree>
    <p:extLst>
      <p:ext uri="{BB962C8B-B14F-4D97-AF65-F5344CB8AC3E}">
        <p14:creationId xmlns:p14="http://schemas.microsoft.com/office/powerpoint/2010/main" val="419492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90152" y="1173738"/>
            <a:ext cx="10515600" cy="769328"/>
          </a:xfrm>
        </p:spPr>
        <p:txBody>
          <a:bodyPr>
            <a:normAutofit/>
          </a:bodyPr>
          <a:lstStyle/>
          <a:p>
            <a:r>
              <a:rPr lang="sl-SI" sz="1800" b="1" dirty="0">
                <a:solidFill>
                  <a:srgbClr val="000000"/>
                </a:solidFill>
                <a:effectLst/>
                <a:latin typeface="Arial" panose="020B0604020202020204" pitchFamily="34" charset="0"/>
                <a:ea typeface="Times New Roman" panose="02020603050405020304" pitchFamily="18" charset="0"/>
              </a:rPr>
              <a:t>Predmet, namen in cilj javnega razpisa </a:t>
            </a:r>
            <a:br>
              <a:rPr lang="sl-SI" sz="1800" dirty="0">
                <a:solidFill>
                  <a:srgbClr val="000000"/>
                </a:solidFill>
                <a:effectLst/>
                <a:latin typeface="Times New Roman" panose="02020603050405020304" pitchFamily="18" charset="0"/>
                <a:ea typeface="Times New Roman" panose="02020603050405020304" pitchFamily="18" charset="0"/>
              </a:rPr>
            </a:br>
            <a:endParaRPr lang="sl-SI" sz="2800" dirty="0">
              <a:solidFill>
                <a:srgbClr val="034EA2"/>
              </a:solidFill>
              <a:effectLst>
                <a:outerShdw blurRad="38100" dist="38100" dir="2700000" algn="tl">
                  <a:srgbClr val="000000">
                    <a:alpha val="43137"/>
                  </a:srgbClr>
                </a:outerShdw>
              </a:effectLst>
              <a:latin typeface="Republika" panose="02000506040000020004" pitchFamily="2" charset="-18"/>
            </a:endParaRP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r>
              <a:rPr lang="sl-SI" sz="1800" dirty="0">
                <a:solidFill>
                  <a:srgbClr val="000000"/>
                </a:solidFill>
                <a:effectLst/>
                <a:latin typeface="Arial" panose="020B0604020202020204" pitchFamily="34" charset="0"/>
                <a:ea typeface="Times New Roman" panose="02020603050405020304" pitchFamily="18" charset="0"/>
              </a:rPr>
              <a:t>Javni razpis </a:t>
            </a:r>
            <a:r>
              <a:rPr lang="sl-SI" sz="1800" dirty="0">
                <a:effectLst/>
                <a:latin typeface="Arial" panose="020B0604020202020204" pitchFamily="34" charset="0"/>
                <a:ea typeface="Times New Roman" panose="02020603050405020304" pitchFamily="18" charset="0"/>
              </a:rPr>
              <a:t>financira Evropska unija – </a:t>
            </a:r>
            <a:r>
              <a:rPr lang="sl-SI" sz="1800" dirty="0" err="1">
                <a:effectLst/>
                <a:latin typeface="Arial" panose="020B0604020202020204" pitchFamily="34" charset="0"/>
                <a:ea typeface="Times New Roman" panose="02020603050405020304" pitchFamily="18" charset="0"/>
              </a:rPr>
              <a:t>NextGenerationEU</a:t>
            </a:r>
            <a:r>
              <a:rPr lang="sl-SI" sz="1800" dirty="0">
                <a:solidFill>
                  <a:srgbClr val="000000"/>
                </a:solidFill>
                <a:effectLst/>
                <a:latin typeface="Arial" panose="020B0604020202020204" pitchFamily="34" charset="0"/>
                <a:ea typeface="Times New Roman" panose="02020603050405020304" pitchFamily="18" charset="0"/>
              </a:rPr>
              <a:t> in se izvaja skladno </a:t>
            </a:r>
            <a:r>
              <a:rPr lang="sl-SI" sz="1800" dirty="0">
                <a:effectLst/>
                <a:latin typeface="Arial" panose="020B0604020202020204" pitchFamily="34" charset="0"/>
                <a:ea typeface="Times New Roman" panose="02020603050405020304" pitchFamily="18" charset="0"/>
              </a:rPr>
              <a:t>z načrtom </a:t>
            </a:r>
            <a:r>
              <a:rPr lang="sl-SI" sz="1800" dirty="0">
                <a:solidFill>
                  <a:srgbClr val="000000"/>
                </a:solidFill>
                <a:effectLst/>
                <a:latin typeface="Arial" panose="020B0604020202020204" pitchFamily="34" charset="0"/>
                <a:ea typeface="Times New Roman" panose="02020603050405020304" pitchFamily="18" charset="0"/>
              </a:rPr>
              <a:t>v okviru razvojnega področja </a:t>
            </a:r>
            <a:r>
              <a:rPr lang="sl-SI" sz="1800" dirty="0">
                <a:effectLst/>
                <a:latin typeface="Arial" panose="020B0604020202020204" pitchFamily="34" charset="0"/>
                <a:ea typeface="Times New Roman" panose="02020603050405020304" pitchFamily="18" charset="0"/>
              </a:rPr>
              <a:t>PAMETNA, TRAJNOSTNA IN VKLJUČUJOČA RAST;</a:t>
            </a:r>
          </a:p>
          <a:p>
            <a:r>
              <a:rPr lang="sl-SI" sz="1800" dirty="0">
                <a:solidFill>
                  <a:srgbClr val="000000"/>
                </a:solidFill>
                <a:effectLst/>
                <a:latin typeface="Arial" panose="020B0604020202020204" pitchFamily="34" charset="0"/>
                <a:ea typeface="Times New Roman" panose="02020603050405020304" pitchFamily="18" charset="0"/>
              </a:rPr>
              <a:t> Komponente: </a:t>
            </a:r>
            <a:r>
              <a:rPr lang="sl-SI" sz="1800" dirty="0">
                <a:effectLst/>
                <a:latin typeface="Arial" panose="020B0604020202020204" pitchFamily="34" charset="0"/>
                <a:ea typeface="Calibri" panose="020F0502020204030204" pitchFamily="34" charset="0"/>
              </a:rPr>
              <a:t>KREPITEV KOMPETENC, ZLASTI DIGITALNIH IN TISTIH, KI JIH ZAHTEVAJO NOVI POKLICI IN ZELENI PREHOD (C3 K5</a:t>
            </a:r>
            <a:r>
              <a:rPr lang="sl-SI" sz="1800" dirty="0">
                <a:solidFill>
                  <a:srgbClr val="000000"/>
                </a:solidFill>
                <a:effectLst/>
                <a:latin typeface="Arial" panose="020B0604020202020204" pitchFamily="34" charset="0"/>
                <a:ea typeface="Times New Roman" panose="02020603050405020304" pitchFamily="18" charset="0"/>
              </a:rPr>
              <a:t>; v skladu z Izvedbenim sklepom Sveta EU: K12); </a:t>
            </a:r>
          </a:p>
          <a:p>
            <a:r>
              <a:rPr lang="sl-SI" sz="1800" dirty="0">
                <a:solidFill>
                  <a:srgbClr val="000000"/>
                </a:solidFill>
                <a:effectLst/>
                <a:latin typeface="Arial" panose="020B0604020202020204" pitchFamily="34" charset="0"/>
                <a:ea typeface="Times New Roman" panose="02020603050405020304" pitchFamily="18" charset="0"/>
              </a:rPr>
              <a:t>za ukrep investicije G. KREPITEV SODELOVANJA MED IZOBRAŽEVALNIM SISTEMOM IN TRGOM DELA: projekt USPOSABLJANJE MENTORJEV ZA IZVAJANJE PRAKTIČNEGA USPOSABLJANJA Z DELOM PO IZOBRAŽEVALNIH PROGRAMIH ZA PRIDOBITEV IZOBRAZBE V LETIH 2023-2026 (krajši naziv: JR Usposabljanje mentorjev 2023-2026).</a:t>
            </a:r>
            <a:r>
              <a:rPr lang="sl-SI" sz="1800" b="1"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endParaRPr lang="sl-SI" sz="16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Slika 5">
            <a:extLst>
              <a:ext uri="{FF2B5EF4-FFF2-40B4-BE49-F238E27FC236}">
                <a16:creationId xmlns:a16="http://schemas.microsoft.com/office/drawing/2014/main" id="{031C6F41-5FFF-D934-0AEA-919DA9E373C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9786" y="423490"/>
            <a:ext cx="5713095" cy="640715"/>
          </a:xfrm>
          <a:prstGeom prst="rect">
            <a:avLst/>
          </a:prstGeom>
          <a:noFill/>
        </p:spPr>
      </p:pic>
    </p:spTree>
    <p:extLst>
      <p:ext uri="{BB962C8B-B14F-4D97-AF65-F5344CB8AC3E}">
        <p14:creationId xmlns:p14="http://schemas.microsoft.com/office/powerpoint/2010/main" val="1864771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0C6C10D4-3B73-7B0D-3678-4A90AB8A6082}"/>
              </a:ext>
            </a:extLst>
          </p:cNvPr>
          <p:cNvSpPr txBox="1"/>
          <p:nvPr/>
        </p:nvSpPr>
        <p:spPr>
          <a:xfrm>
            <a:off x="855955" y="1317812"/>
            <a:ext cx="6835763"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Način in rok za oddajo vlog</a:t>
            </a:r>
          </a:p>
        </p:txBody>
      </p:sp>
      <p:sp>
        <p:nvSpPr>
          <p:cNvPr id="4" name="PoljeZBesedilom 3">
            <a:extLst>
              <a:ext uri="{FF2B5EF4-FFF2-40B4-BE49-F238E27FC236}">
                <a16:creationId xmlns:a16="http://schemas.microsoft.com/office/drawing/2014/main" id="{850509D4-213B-752E-08F6-9D6790393C3A}"/>
              </a:ext>
            </a:extLst>
          </p:cNvPr>
          <p:cNvSpPr txBox="1"/>
          <p:nvPr/>
        </p:nvSpPr>
        <p:spPr>
          <a:xfrm>
            <a:off x="753035" y="2050676"/>
            <a:ext cx="10260106" cy="369332"/>
          </a:xfrm>
          <a:prstGeom prst="rect">
            <a:avLst/>
          </a:prstGeom>
          <a:noFill/>
        </p:spPr>
        <p:txBody>
          <a:bodyPr wrap="square" rtlCol="0">
            <a:spAutoFit/>
          </a:bodyPr>
          <a:lstStyle/>
          <a:p>
            <a:r>
              <a:rPr lang="sl-SI" sz="1800" b="1" dirty="0">
                <a:solidFill>
                  <a:srgbClr val="FF0000"/>
                </a:solidFill>
                <a:effectLst/>
                <a:latin typeface="Arial" panose="020B0604020202020204" pitchFamily="34" charset="0"/>
                <a:ea typeface="Times New Roman" panose="02020603050405020304" pitchFamily="18" charset="0"/>
              </a:rPr>
              <a:t>Rok za oddajo vlog za dodelitev sredstev je</a:t>
            </a:r>
            <a:r>
              <a:rPr lang="sl-SI" sz="1800" dirty="0">
                <a:solidFill>
                  <a:srgbClr val="FF0000"/>
                </a:solidFill>
                <a:effectLst/>
                <a:latin typeface="Arial" panose="020B0604020202020204" pitchFamily="34" charset="0"/>
                <a:ea typeface="Times New Roman" panose="02020603050405020304" pitchFamily="18" charset="0"/>
              </a:rPr>
              <a:t> </a:t>
            </a:r>
            <a:r>
              <a:rPr lang="sl-SI" b="1" dirty="0">
                <a:solidFill>
                  <a:srgbClr val="FF0000"/>
                </a:solidFill>
                <a:latin typeface="Arial" panose="020B0604020202020204" pitchFamily="34" charset="0"/>
                <a:ea typeface="Times New Roman" panose="02020603050405020304" pitchFamily="18" charset="0"/>
              </a:rPr>
              <a:t>17</a:t>
            </a:r>
            <a:r>
              <a:rPr lang="sl-SI" sz="1800" b="1" dirty="0">
                <a:solidFill>
                  <a:srgbClr val="FF0000"/>
                </a:solidFill>
                <a:effectLst/>
                <a:latin typeface="Arial" panose="020B0604020202020204" pitchFamily="34" charset="0"/>
                <a:ea typeface="Times New Roman" panose="02020603050405020304" pitchFamily="18" charset="0"/>
              </a:rPr>
              <a:t>. 1. 2023 do 12. ure </a:t>
            </a:r>
            <a:endParaRPr lang="sl-SI" dirty="0">
              <a:solidFill>
                <a:srgbClr val="FF0000"/>
              </a:solidFill>
            </a:endParaRPr>
          </a:p>
        </p:txBody>
      </p:sp>
      <p:sp>
        <p:nvSpPr>
          <p:cNvPr id="5" name="PoljeZBesedilom 4">
            <a:extLst>
              <a:ext uri="{FF2B5EF4-FFF2-40B4-BE49-F238E27FC236}">
                <a16:creationId xmlns:a16="http://schemas.microsoft.com/office/drawing/2014/main" id="{FCA69AAA-863E-80A0-87E2-D24C5EA43827}"/>
              </a:ext>
            </a:extLst>
          </p:cNvPr>
          <p:cNvSpPr txBox="1"/>
          <p:nvPr/>
        </p:nvSpPr>
        <p:spPr>
          <a:xfrm>
            <a:off x="776886" y="2535105"/>
            <a:ext cx="9944557" cy="2923877"/>
          </a:xfrm>
          <a:prstGeom prst="rect">
            <a:avLst/>
          </a:prstGeom>
          <a:noFill/>
        </p:spPr>
        <p:txBody>
          <a:bodyPr wrap="square" rtlCol="0">
            <a:spAutoFit/>
          </a:bodyPr>
          <a:lstStyle/>
          <a:p>
            <a:pPr algn="just"/>
            <a:endParaRPr lang="sl-SI" sz="2000" b="1" dirty="0">
              <a:effectLst/>
              <a:latin typeface="Republika "/>
              <a:ea typeface="Times New Roman" panose="02020603050405020304" pitchFamily="18" charset="0"/>
            </a:endParaRPr>
          </a:p>
          <a:p>
            <a:pPr algn="just"/>
            <a:r>
              <a:rPr lang="sl-SI" sz="1600" b="1" dirty="0">
                <a:solidFill>
                  <a:srgbClr val="000000"/>
                </a:solidFill>
                <a:effectLst/>
                <a:latin typeface="Arial" panose="020B0604020202020204" pitchFamily="34" charset="0"/>
                <a:ea typeface="Times New Roman" panose="02020603050405020304" pitchFamily="18" charset="0"/>
              </a:rPr>
              <a:t>Rok za oddajo vlog za dodelitev sredstev je</a:t>
            </a:r>
            <a:r>
              <a:rPr lang="sl-SI" sz="1600" dirty="0">
                <a:solidFill>
                  <a:srgbClr val="000000"/>
                </a:solidFill>
                <a:effectLst/>
                <a:latin typeface="Arial" panose="020B0604020202020204" pitchFamily="34" charset="0"/>
                <a:ea typeface="Times New Roman" panose="02020603050405020304" pitchFamily="18" charset="0"/>
              </a:rPr>
              <a:t> </a:t>
            </a:r>
            <a:r>
              <a:rPr lang="sl-SI" sz="1600" b="1" dirty="0">
                <a:solidFill>
                  <a:srgbClr val="000000"/>
                </a:solidFill>
                <a:effectLst/>
                <a:latin typeface="Arial" panose="020B0604020202020204" pitchFamily="34" charset="0"/>
                <a:ea typeface="Times New Roman" panose="02020603050405020304" pitchFamily="18" charset="0"/>
              </a:rPr>
              <a:t>17. 1. 2024 do 12. ure. </a:t>
            </a:r>
            <a:r>
              <a:rPr lang="sl-SI" sz="1600" dirty="0">
                <a:solidFill>
                  <a:srgbClr val="000000"/>
                </a:solidFill>
                <a:effectLst/>
                <a:latin typeface="Arial" panose="020B0604020202020204" pitchFamily="34" charset="0"/>
                <a:ea typeface="Times New Roman" panose="02020603050405020304" pitchFamily="18" charset="0"/>
              </a:rPr>
              <a:t>Vloge z zahtevano vsebino v enem pisnem izvodu in v enem elektronskem izvodu (na USB ključku),</a:t>
            </a:r>
            <a:r>
              <a:rPr lang="sl-SI" sz="1600" dirty="0">
                <a:effectLst/>
                <a:latin typeface="Segoe UI" panose="020B0502040204020203" pitchFamily="34" charset="0"/>
                <a:ea typeface="Times New Roman" panose="02020603050405020304" pitchFamily="18" charset="0"/>
                <a:cs typeface="Segoe UI" panose="020B0502040204020203" pitchFamily="34" charset="0"/>
              </a:rPr>
              <a:t>  </a:t>
            </a:r>
            <a:r>
              <a:rPr lang="sl-SI" sz="1600" dirty="0">
                <a:solidFill>
                  <a:srgbClr val="000000"/>
                </a:solidFill>
                <a:effectLst/>
                <a:latin typeface="Arial" panose="020B0604020202020204" pitchFamily="34" charset="0"/>
                <a:ea typeface="Times New Roman" panose="02020603050405020304" pitchFamily="18" charset="0"/>
              </a:rPr>
              <a:t>morajo v zaprti ovojnici opremljene z vidno oznako »NE ODPIRAJ – prijava na JAVNI RAZPIS »</a:t>
            </a:r>
            <a:r>
              <a:rPr lang="sl-SI" sz="1600" b="1" dirty="0">
                <a:solidFill>
                  <a:srgbClr val="000000"/>
                </a:solidFill>
                <a:effectLst/>
                <a:latin typeface="Arial" panose="020B0604020202020204" pitchFamily="34" charset="0"/>
                <a:ea typeface="Times New Roman" panose="02020603050405020304" pitchFamily="18" charset="0"/>
              </a:rPr>
              <a:t>Usposabljanje mentorjev za izvajanje praktičnega usposabljanja z delom po izobraževalnih programih za pridobitev izobrazbe v letih 2023-2026</a:t>
            </a:r>
            <a:r>
              <a:rPr lang="sl-SI" sz="1600" dirty="0">
                <a:solidFill>
                  <a:srgbClr val="000000"/>
                </a:solidFill>
                <a:effectLst/>
                <a:latin typeface="Arial" panose="020B0604020202020204" pitchFamily="34" charset="0"/>
                <a:ea typeface="Times New Roman" panose="02020603050405020304" pitchFamily="18" charset="0"/>
              </a:rPr>
              <a:t>«, z navedbo polnega naziva in naslova pošiljatelja,</a:t>
            </a:r>
            <a:r>
              <a:rPr lang="sl-SI" sz="1600" dirty="0">
                <a:effectLst/>
                <a:latin typeface="Segoe UI" panose="020B0502040204020203" pitchFamily="34" charset="0"/>
                <a:ea typeface="Times New Roman" panose="02020603050405020304" pitchFamily="18" charset="0"/>
                <a:cs typeface="Segoe UI" panose="020B0502040204020203" pitchFamily="34" charset="0"/>
              </a:rPr>
              <a:t> </a:t>
            </a:r>
            <a:r>
              <a:rPr lang="sl-SI" sz="1600" dirty="0">
                <a:solidFill>
                  <a:srgbClr val="000000"/>
                </a:solidFill>
                <a:effectLst/>
                <a:latin typeface="Arial" panose="020B0604020202020204" pitchFamily="34" charset="0"/>
                <a:ea typeface="Times New Roman" panose="02020603050405020304" pitchFamily="18" charset="0"/>
              </a:rPr>
              <a:t>prispeti na naslov: Ministrstvo za vzgojo in izobraževanje, Masarykova cesta 16, 1000 Ljubljana. </a:t>
            </a:r>
          </a:p>
          <a:p>
            <a:pPr algn="just"/>
            <a:endParaRPr lang="sl-SI" sz="1600" dirty="0">
              <a:solidFill>
                <a:srgbClr val="000000"/>
              </a:solidFill>
              <a:effectLst/>
              <a:latin typeface="Arial" panose="020B0604020202020204" pitchFamily="34" charset="0"/>
              <a:ea typeface="Times New Roman" panose="02020603050405020304" pitchFamily="18" charset="0"/>
            </a:endParaRPr>
          </a:p>
          <a:p>
            <a:pPr algn="just"/>
            <a:r>
              <a:rPr lang="sl-SI" sz="1600" dirty="0">
                <a:solidFill>
                  <a:srgbClr val="000000"/>
                </a:solidFill>
                <a:effectLst/>
                <a:latin typeface="Arial" panose="020B0604020202020204" pitchFamily="34" charset="0"/>
                <a:ea typeface="Times New Roman" panose="02020603050405020304" pitchFamily="18" charset="0"/>
              </a:rPr>
              <a:t>Za pravilno opremo ovojnice se lahko uporabi ali »obrazec za oddajo vloge«, ki je del razpisne dokumentacije (priloga 14 javnega razpisa) ali lastnoročno napisani obvezni podatki iz prejšnjega odstavka.</a:t>
            </a:r>
            <a:endParaRPr lang="sl-SI" sz="1600" b="1" dirty="0">
              <a:latin typeface="Republika "/>
              <a:ea typeface="Times New Roman" panose="02020603050405020304" pitchFamily="18" charset="0"/>
            </a:endParaRPr>
          </a:p>
          <a:p>
            <a:r>
              <a:rPr lang="sl-SI" sz="2000" dirty="0">
                <a:effectLst/>
                <a:latin typeface="Republika "/>
                <a:ea typeface="Times New Roman" panose="02020603050405020304" pitchFamily="18" charset="0"/>
              </a:rPr>
              <a:t> </a:t>
            </a:r>
            <a:endParaRPr lang="sl-SI" sz="2000" dirty="0">
              <a:latin typeface="Republika "/>
            </a:endParaRPr>
          </a:p>
        </p:txBody>
      </p:sp>
      <p:pic>
        <p:nvPicPr>
          <p:cNvPr id="6" name="Slika 5">
            <a:extLst>
              <a:ext uri="{FF2B5EF4-FFF2-40B4-BE49-F238E27FC236}">
                <a16:creationId xmlns:a16="http://schemas.microsoft.com/office/drawing/2014/main" id="{B9DFFD06-87D1-F577-C3BF-12B5710114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8995" y="144808"/>
            <a:ext cx="5744058" cy="644187"/>
          </a:xfrm>
          <a:prstGeom prst="rect">
            <a:avLst/>
          </a:prstGeom>
          <a:noFill/>
        </p:spPr>
      </p:pic>
    </p:spTree>
    <p:extLst>
      <p:ext uri="{BB962C8B-B14F-4D97-AF65-F5344CB8AC3E}">
        <p14:creationId xmlns:p14="http://schemas.microsoft.com/office/powerpoint/2010/main" val="822889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8F775C94-5DDF-6CC6-95EA-F9B2C01DBE20}"/>
              </a:ext>
            </a:extLst>
          </p:cNvPr>
          <p:cNvSpPr txBox="1"/>
          <p:nvPr/>
        </p:nvSpPr>
        <p:spPr>
          <a:xfrm>
            <a:off x="855955" y="1258746"/>
            <a:ext cx="10096674"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Formalno popolna vloga</a:t>
            </a:r>
          </a:p>
        </p:txBody>
      </p:sp>
      <p:sp>
        <p:nvSpPr>
          <p:cNvPr id="4" name="PoljeZBesedilom 3">
            <a:extLst>
              <a:ext uri="{FF2B5EF4-FFF2-40B4-BE49-F238E27FC236}">
                <a16:creationId xmlns:a16="http://schemas.microsoft.com/office/drawing/2014/main" id="{F3996344-D45A-9506-1DBC-DD7206FDE317}"/>
              </a:ext>
            </a:extLst>
          </p:cNvPr>
          <p:cNvSpPr txBox="1"/>
          <p:nvPr/>
        </p:nvSpPr>
        <p:spPr>
          <a:xfrm>
            <a:off x="551329" y="1926454"/>
            <a:ext cx="10261673" cy="2718373"/>
          </a:xfrm>
          <a:prstGeom prst="rect">
            <a:avLst/>
          </a:prstGeom>
          <a:noFill/>
        </p:spPr>
        <p:txBody>
          <a:bodyPr wrap="square" rtlCol="0">
            <a:spAutoFit/>
          </a:bodyPr>
          <a:lstStyle/>
          <a:p>
            <a:pPr algn="just">
              <a:lnSpc>
                <a:spcPct val="115000"/>
              </a:lnSpc>
            </a:pPr>
            <a:r>
              <a:rPr lang="sl-SI" sz="1600" dirty="0">
                <a:effectLst/>
                <a:latin typeface="Arial" panose="020B0604020202020204" pitchFamily="34" charset="0"/>
                <a:ea typeface="Times New Roman" panose="02020603050405020304" pitchFamily="18" charset="0"/>
                <a:cs typeface="Arial" panose="020B0604020202020204" pitchFamily="34" charset="0"/>
              </a:rPr>
              <a:t>Vloga se šteje kot formalno popolna, če vsebuje naslednje popolno izpolnjene, podpisane in žigosane (</a:t>
            </a: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če prijavitelj pri  svojem poslovanju uporablja žig</a:t>
            </a:r>
            <a:r>
              <a:rPr lang="sl-SI" sz="1600" dirty="0">
                <a:effectLst/>
                <a:latin typeface="Arial" panose="020B0604020202020204" pitchFamily="34" charset="0"/>
                <a:ea typeface="Times New Roman" panose="02020603050405020304" pitchFamily="18" charset="0"/>
                <a:cs typeface="Arial" panose="020B0604020202020204" pitchFamily="34" charset="0"/>
              </a:rPr>
              <a:t>) obrazce ter dokazila:</a:t>
            </a:r>
          </a:p>
          <a:p>
            <a:pPr>
              <a:lnSpc>
                <a:spcPct val="115000"/>
              </a:lnSpc>
            </a:pPr>
            <a:r>
              <a:rPr lang="sl-SI" sz="1600" b="1" dirty="0">
                <a:effectLst/>
                <a:latin typeface="Arial" panose="020B0604020202020204" pitchFamily="34" charset="0"/>
                <a:ea typeface="Times New Roman" panose="02020603050405020304" pitchFamily="18" charset="0"/>
                <a:cs typeface="Arial" panose="020B0604020202020204" pitchFamily="34" charset="0"/>
              </a:rPr>
              <a:t>Prilogo 3:</a:t>
            </a:r>
            <a:r>
              <a:rPr lang="sl-SI" sz="1600" dirty="0">
                <a:effectLst/>
                <a:latin typeface="Arial" panose="020B0604020202020204" pitchFamily="34" charset="0"/>
                <a:ea typeface="Times New Roman" panose="02020603050405020304" pitchFamily="18" charset="0"/>
                <a:cs typeface="Arial" panose="020B0604020202020204" pitchFamily="34" charset="0"/>
              </a:rPr>
              <a:t> Prijavnica na javni razpis,</a:t>
            </a:r>
          </a:p>
          <a:p>
            <a:pPr>
              <a:lnSpc>
                <a:spcPct val="115000"/>
              </a:lnSpc>
            </a:pPr>
            <a:r>
              <a:rPr lang="sl-SI" sz="1600" b="1" dirty="0">
                <a:effectLst/>
                <a:latin typeface="Arial" panose="020B0604020202020204" pitchFamily="34" charset="0"/>
                <a:ea typeface="Times New Roman" panose="02020603050405020304" pitchFamily="18" charset="0"/>
                <a:cs typeface="Arial" panose="020B0604020202020204" pitchFamily="34" charset="0"/>
              </a:rPr>
              <a:t>Prilogo 3a:</a:t>
            </a:r>
            <a:r>
              <a:rPr lang="sl-SI" sz="1600" dirty="0">
                <a:effectLst/>
                <a:latin typeface="Arial" panose="020B0604020202020204" pitchFamily="34" charset="0"/>
                <a:ea typeface="Times New Roman" panose="02020603050405020304" pitchFamily="18" charset="0"/>
                <a:cs typeface="Arial" panose="020B0604020202020204" pitchFamily="34" charset="0"/>
              </a:rPr>
              <a:t> Organizacijski in terminski načrt,</a:t>
            </a:r>
          </a:p>
          <a:p>
            <a:pPr>
              <a:lnSpc>
                <a:spcPct val="115000"/>
              </a:lnSpc>
            </a:pPr>
            <a:r>
              <a:rPr lang="sl-SI"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Prilogo 5: </a:t>
            </a:r>
            <a:r>
              <a:rPr lang="sl-SI" sz="1600" dirty="0" err="1">
                <a:effectLst/>
                <a:latin typeface="Arial" panose="020B0604020202020204" pitchFamily="34" charset="0"/>
                <a:ea typeface="Times New Roman" panose="02020603050405020304" pitchFamily="18" charset="0"/>
                <a:cs typeface="Arial" panose="020B0604020202020204" pitchFamily="34" charset="0"/>
              </a:rPr>
              <a:t>Konzorcijska</a:t>
            </a:r>
            <a:r>
              <a:rPr lang="sl-SI" sz="1600" dirty="0">
                <a:effectLst/>
                <a:latin typeface="Arial" panose="020B0604020202020204" pitchFamily="34" charset="0"/>
                <a:ea typeface="Times New Roman" panose="02020603050405020304" pitchFamily="18" charset="0"/>
                <a:cs typeface="Arial" panose="020B0604020202020204" pitchFamily="34" charset="0"/>
              </a:rPr>
              <a:t> pogodba, podpisana in žigosana s strani vseh </a:t>
            </a:r>
            <a:r>
              <a:rPr lang="sl-SI" sz="1600" dirty="0" err="1">
                <a:effectLst/>
                <a:latin typeface="Arial" panose="020B0604020202020204" pitchFamily="34" charset="0"/>
                <a:ea typeface="Times New Roman" panose="02020603050405020304" pitchFamily="18" charset="0"/>
                <a:cs typeface="Arial" panose="020B0604020202020204" pitchFamily="34" charset="0"/>
              </a:rPr>
              <a:t>konzorcijskih</a:t>
            </a:r>
            <a:r>
              <a:rPr lang="sl-SI" sz="1600" dirty="0">
                <a:effectLst/>
                <a:latin typeface="Arial" panose="020B0604020202020204" pitchFamily="34" charset="0"/>
                <a:ea typeface="Times New Roman" panose="02020603050405020304" pitchFamily="18" charset="0"/>
                <a:cs typeface="Arial" panose="020B0604020202020204" pitchFamily="34" charset="0"/>
              </a:rPr>
              <a:t> partnerjev,</a:t>
            </a:r>
          </a:p>
          <a:p>
            <a:pPr>
              <a:lnSpc>
                <a:spcPct val="115000"/>
              </a:lnSpc>
            </a:pPr>
            <a:r>
              <a:rPr lang="sl-SI" sz="1600" b="1" dirty="0">
                <a:effectLst/>
                <a:latin typeface="Arial" panose="020B0604020202020204" pitchFamily="34" charset="0"/>
                <a:ea typeface="Times New Roman" panose="02020603050405020304" pitchFamily="18" charset="0"/>
                <a:cs typeface="Arial" panose="020B0604020202020204" pitchFamily="34" charset="0"/>
              </a:rPr>
              <a:t>Prilogo 2:</a:t>
            </a:r>
            <a:r>
              <a:rPr lang="sl-SI" sz="1600" dirty="0">
                <a:effectLst/>
                <a:latin typeface="Arial" panose="020B0604020202020204" pitchFamily="34" charset="0"/>
                <a:ea typeface="Times New Roman" panose="02020603050405020304" pitchFamily="18" charset="0"/>
                <a:cs typeface="Arial" panose="020B0604020202020204" pitchFamily="34" charset="0"/>
              </a:rPr>
              <a:t> Finančni načrt,</a:t>
            </a:r>
          </a:p>
          <a:p>
            <a:pPr>
              <a:lnSpc>
                <a:spcPct val="115000"/>
              </a:lnSpc>
            </a:pPr>
            <a:r>
              <a:rPr lang="sl-SI"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Prilogo 7: </a:t>
            </a: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Izjava</a:t>
            </a:r>
            <a:r>
              <a:rPr lang="sl-SI"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 izpolnjevanju splošnih pogojev </a:t>
            </a:r>
            <a:r>
              <a:rPr lang="sl-SI" sz="16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konzorcijskih</a:t>
            </a: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partnerjev brez prijavitelja.</a:t>
            </a:r>
            <a:endParaRPr lang="sl-SI" sz="16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pPr>
            <a:r>
              <a:rPr lang="sl-SI" sz="1600" dirty="0">
                <a:effectLst/>
                <a:latin typeface="Arial" panose="020B0604020202020204" pitchFamily="34" charset="0"/>
                <a:ea typeface="Times New Roman" panose="02020603050405020304" pitchFamily="18" charset="0"/>
                <a:cs typeface="Arial" panose="020B0604020202020204" pitchFamily="34" charset="0"/>
              </a:rPr>
              <a:t> </a:t>
            </a:r>
          </a:p>
          <a:p>
            <a:pPr lvl="0" algn="just">
              <a:lnSpc>
                <a:spcPct val="103000"/>
              </a:lnSpc>
              <a:buSzPts val="1000"/>
              <a:tabLst>
                <a:tab pos="-1360170" algn="l"/>
                <a:tab pos="-680085" algn="l"/>
              </a:tabLst>
            </a:pPr>
            <a:endParaRPr lang="sl-SI" sz="2400" b="1" dirty="0">
              <a:solidFill>
                <a:srgbClr val="000000"/>
              </a:solidFill>
              <a:effectLst/>
              <a:latin typeface="Republika "/>
              <a:ea typeface="Times New Roman" panose="02020603050405020304" pitchFamily="18" charset="0"/>
            </a:endParaRPr>
          </a:p>
        </p:txBody>
      </p:sp>
      <p:pic>
        <p:nvPicPr>
          <p:cNvPr id="5" name="Slika 4">
            <a:extLst>
              <a:ext uri="{FF2B5EF4-FFF2-40B4-BE49-F238E27FC236}">
                <a16:creationId xmlns:a16="http://schemas.microsoft.com/office/drawing/2014/main" id="{3F4452D0-4963-E616-71A9-ADACF1CA21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8995" y="144808"/>
            <a:ext cx="5744058" cy="644187"/>
          </a:xfrm>
          <a:prstGeom prst="rect">
            <a:avLst/>
          </a:prstGeom>
          <a:noFill/>
        </p:spPr>
      </p:pic>
    </p:spTree>
    <p:extLst>
      <p:ext uri="{BB962C8B-B14F-4D97-AF65-F5344CB8AC3E}">
        <p14:creationId xmlns:p14="http://schemas.microsoft.com/office/powerpoint/2010/main" val="4034249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a:extLst>
              <a:ext uri="{FF2B5EF4-FFF2-40B4-BE49-F238E27FC236}">
                <a16:creationId xmlns:a16="http://schemas.microsoft.com/office/drawing/2014/main" id="{ACE5F55C-20CF-82BD-E8F4-8C58DCDA0488}"/>
              </a:ext>
            </a:extLst>
          </p:cNvPr>
          <p:cNvSpPr>
            <a:spLocks noGrp="1"/>
          </p:cNvSpPr>
          <p:nvPr>
            <p:ph type="title"/>
          </p:nvPr>
        </p:nvSpPr>
        <p:spPr/>
        <p:txBody>
          <a:bodyPr/>
          <a:lstStyle/>
          <a:p>
            <a:r>
              <a:rPr lang="sl-SI" sz="44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Finančni načrt</a:t>
            </a:r>
            <a:br>
              <a:rPr lang="sl-SI" sz="44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br>
            <a:endParaRPr lang="sl-SI" dirty="0"/>
          </a:p>
        </p:txBody>
      </p:sp>
      <p:graphicFrame>
        <p:nvGraphicFramePr>
          <p:cNvPr id="4" name="Označba mesta vsebine 3">
            <a:extLst>
              <a:ext uri="{FF2B5EF4-FFF2-40B4-BE49-F238E27FC236}">
                <a16:creationId xmlns:a16="http://schemas.microsoft.com/office/drawing/2014/main" id="{89C98B31-74FC-8663-CABB-2B40236332D4}"/>
              </a:ext>
            </a:extLst>
          </p:cNvPr>
          <p:cNvGraphicFramePr>
            <a:graphicFrameLocks noGrp="1"/>
          </p:cNvGraphicFramePr>
          <p:nvPr>
            <p:ph sz="half" idx="1"/>
            <p:extLst>
              <p:ext uri="{D42A27DB-BD31-4B8C-83A1-F6EECF244321}">
                <p14:modId xmlns:p14="http://schemas.microsoft.com/office/powerpoint/2010/main" val="333074889"/>
              </p:ext>
            </p:extLst>
          </p:nvPr>
        </p:nvGraphicFramePr>
        <p:xfrm>
          <a:off x="676656" y="1981101"/>
          <a:ext cx="5343140" cy="3467891"/>
        </p:xfrm>
        <a:graphic>
          <a:graphicData uri="http://schemas.openxmlformats.org/drawingml/2006/table">
            <a:tbl>
              <a:tblPr>
                <a:tableStyleId>{5C22544A-7EE6-4342-B048-85BDC9FD1C3A}</a:tableStyleId>
              </a:tblPr>
              <a:tblGrid>
                <a:gridCol w="2085720">
                  <a:extLst>
                    <a:ext uri="{9D8B030D-6E8A-4147-A177-3AD203B41FA5}">
                      <a16:colId xmlns:a16="http://schemas.microsoft.com/office/drawing/2014/main" val="3307060609"/>
                    </a:ext>
                  </a:extLst>
                </a:gridCol>
                <a:gridCol w="307673">
                  <a:extLst>
                    <a:ext uri="{9D8B030D-6E8A-4147-A177-3AD203B41FA5}">
                      <a16:colId xmlns:a16="http://schemas.microsoft.com/office/drawing/2014/main" val="1177506904"/>
                    </a:ext>
                  </a:extLst>
                </a:gridCol>
                <a:gridCol w="307673">
                  <a:extLst>
                    <a:ext uri="{9D8B030D-6E8A-4147-A177-3AD203B41FA5}">
                      <a16:colId xmlns:a16="http://schemas.microsoft.com/office/drawing/2014/main" val="868755013"/>
                    </a:ext>
                  </a:extLst>
                </a:gridCol>
                <a:gridCol w="307673">
                  <a:extLst>
                    <a:ext uri="{9D8B030D-6E8A-4147-A177-3AD203B41FA5}">
                      <a16:colId xmlns:a16="http://schemas.microsoft.com/office/drawing/2014/main" val="359557042"/>
                    </a:ext>
                  </a:extLst>
                </a:gridCol>
                <a:gridCol w="336974">
                  <a:extLst>
                    <a:ext uri="{9D8B030D-6E8A-4147-A177-3AD203B41FA5}">
                      <a16:colId xmlns:a16="http://schemas.microsoft.com/office/drawing/2014/main" val="1494526880"/>
                    </a:ext>
                  </a:extLst>
                </a:gridCol>
                <a:gridCol w="430759">
                  <a:extLst>
                    <a:ext uri="{9D8B030D-6E8A-4147-A177-3AD203B41FA5}">
                      <a16:colId xmlns:a16="http://schemas.microsoft.com/office/drawing/2014/main" val="3427605078"/>
                    </a:ext>
                  </a:extLst>
                </a:gridCol>
                <a:gridCol w="423887">
                  <a:extLst>
                    <a:ext uri="{9D8B030D-6E8A-4147-A177-3AD203B41FA5}">
                      <a16:colId xmlns:a16="http://schemas.microsoft.com/office/drawing/2014/main" val="825416866"/>
                    </a:ext>
                  </a:extLst>
                </a:gridCol>
                <a:gridCol w="332090">
                  <a:extLst>
                    <a:ext uri="{9D8B030D-6E8A-4147-A177-3AD203B41FA5}">
                      <a16:colId xmlns:a16="http://schemas.microsoft.com/office/drawing/2014/main" val="4190774925"/>
                    </a:ext>
                  </a:extLst>
                </a:gridCol>
                <a:gridCol w="366276">
                  <a:extLst>
                    <a:ext uri="{9D8B030D-6E8A-4147-A177-3AD203B41FA5}">
                      <a16:colId xmlns:a16="http://schemas.microsoft.com/office/drawing/2014/main" val="3908919935"/>
                    </a:ext>
                  </a:extLst>
                </a:gridCol>
                <a:gridCol w="444415">
                  <a:extLst>
                    <a:ext uri="{9D8B030D-6E8A-4147-A177-3AD203B41FA5}">
                      <a16:colId xmlns:a16="http://schemas.microsoft.com/office/drawing/2014/main" val="3087432571"/>
                    </a:ext>
                  </a:extLst>
                </a:gridCol>
              </a:tblGrid>
              <a:tr h="0">
                <a:tc gridSpan="5">
                  <a:txBody>
                    <a:bodyPr/>
                    <a:lstStyle/>
                    <a:p>
                      <a:pPr algn="l" fontAlgn="b"/>
                      <a:r>
                        <a:rPr lang="pl-PL" sz="1000" u="none" strike="noStrike" dirty="0">
                          <a:effectLst/>
                          <a:latin typeface="Arial" panose="020B0604020202020204" pitchFamily="34" charset="0"/>
                          <a:cs typeface="Arial" panose="020B0604020202020204" pitchFamily="34" charset="0"/>
                        </a:rPr>
                        <a:t>I. NAČRTOVANI STROŠKI (od 1.1. do 31.12.)</a:t>
                      </a:r>
                      <a:endParaRPr lang="pl-PL" sz="1000" b="1" i="0" u="none" strike="noStrike" dirty="0">
                        <a:effectLst/>
                        <a:latin typeface="Arial" panose="020B0604020202020204" pitchFamily="34" charset="0"/>
                        <a:cs typeface="Arial" panose="020B0604020202020204" pitchFamily="34" charset="0"/>
                      </a:endParaRPr>
                    </a:p>
                  </a:txBody>
                  <a:tcPr marL="4956" marR="4956" marT="4956" marB="0" anchor="b"/>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1000" b="1" i="0" u="none" strike="noStrike" dirty="0">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0" i="0" u="none" strike="noStrike" dirty="0">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2067214960"/>
                  </a:ext>
                </a:extLst>
              </a:tr>
              <a:tr h="163532">
                <a:tc>
                  <a:txBody>
                    <a:bodyPr/>
                    <a:lstStyle/>
                    <a:p>
                      <a:pPr algn="l" fontAlgn="b"/>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469329415"/>
                  </a:ext>
                </a:extLst>
              </a:tr>
              <a:tr h="564929">
                <a:tc>
                  <a:txBody>
                    <a:bodyPr/>
                    <a:lstStyle/>
                    <a:p>
                      <a:pPr algn="l" fontAlgn="ctr"/>
                      <a:r>
                        <a:rPr lang="sl-SI" sz="1000" u="none" strike="noStrike">
                          <a:effectLst/>
                          <a:latin typeface="Arial" panose="020B0604020202020204" pitchFamily="34" charset="0"/>
                          <a:cs typeface="Arial" panose="020B0604020202020204" pitchFamily="34" charset="0"/>
                        </a:rPr>
                        <a:t>Stroški</a:t>
                      </a:r>
                      <a:endParaRPr lang="sl-SI" sz="1000" b="0"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2023</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2024</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2025</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2026</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Skupaj po letih</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Prijavitelj</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Naziv partnerja 1</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Naziv partnerja 2</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Skupaj (prijavitelj in partnerji)</a:t>
                      </a:r>
                      <a:endParaRPr lang="sl-SI" sz="1000" b="1" i="0" u="none" strike="noStrike">
                        <a:effectLst/>
                        <a:latin typeface="Arial" panose="020B0604020202020204" pitchFamily="34" charset="0"/>
                        <a:cs typeface="Arial" panose="020B0604020202020204" pitchFamily="34" charset="0"/>
                      </a:endParaRPr>
                    </a:p>
                  </a:txBody>
                  <a:tcPr marL="4956" marR="4956" marT="4956" marB="0" anchor="ctr"/>
                </a:tc>
                <a:extLst>
                  <a:ext uri="{0D108BD9-81ED-4DB2-BD59-A6C34878D82A}">
                    <a16:rowId xmlns:a16="http://schemas.microsoft.com/office/drawing/2014/main" val="1193884025"/>
                  </a:ext>
                </a:extLst>
              </a:tr>
              <a:tr h="199707">
                <a:tc>
                  <a:txBody>
                    <a:bodyPr/>
                    <a:lstStyle/>
                    <a:p>
                      <a:pPr algn="l" fontAlgn="b"/>
                      <a:r>
                        <a:rPr lang="sl-SI" sz="1000" u="none" strike="noStrike">
                          <a:effectLst/>
                          <a:latin typeface="Arial" panose="020B0604020202020204" pitchFamily="34" charset="0"/>
                          <a:cs typeface="Arial" panose="020B0604020202020204" pitchFamily="34" charset="0"/>
                        </a:rPr>
                        <a:t>Stroški plač</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1712928387"/>
                  </a:ext>
                </a:extLst>
              </a:tr>
              <a:tr h="199707">
                <a:tc>
                  <a:txBody>
                    <a:bodyPr/>
                    <a:lstStyle/>
                    <a:p>
                      <a:pPr algn="l" fontAlgn="b"/>
                      <a:r>
                        <a:rPr lang="sl-SI" sz="1000" u="none" strike="noStrike">
                          <a:effectLst/>
                          <a:latin typeface="Arial" panose="020B0604020202020204" pitchFamily="34" charset="0"/>
                          <a:cs typeface="Arial" panose="020B0604020202020204" pitchFamily="34" charset="0"/>
                        </a:rPr>
                        <a:t>Stroški plač - prispevki</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3573637562"/>
                  </a:ext>
                </a:extLst>
              </a:tr>
              <a:tr h="199707">
                <a:tc>
                  <a:txBody>
                    <a:bodyPr/>
                    <a:lstStyle/>
                    <a:p>
                      <a:pPr algn="l" fontAlgn="b"/>
                      <a:r>
                        <a:rPr lang="sl-SI" sz="1000" u="none" strike="noStrike">
                          <a:effectLst/>
                          <a:latin typeface="Arial" panose="020B0604020202020204" pitchFamily="34" charset="0"/>
                          <a:cs typeface="Arial" panose="020B0604020202020204" pitchFamily="34" charset="0"/>
                        </a:rPr>
                        <a:t>Stroški za službena potovanja</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1664763526"/>
                  </a:ext>
                </a:extLst>
              </a:tr>
              <a:tr h="614484">
                <a:tc>
                  <a:txBody>
                    <a:bodyPr/>
                    <a:lstStyle/>
                    <a:p>
                      <a:pPr algn="l" fontAlgn="b"/>
                      <a:r>
                        <a:rPr lang="sl-SI" sz="1000" u="none" strike="noStrike">
                          <a:effectLst/>
                          <a:latin typeface="Arial" panose="020B0604020202020204" pitchFamily="34" charset="0"/>
                          <a:cs typeface="Arial" panose="020B0604020202020204" pitchFamily="34" charset="0"/>
                        </a:rPr>
                        <a:t>Stroški informiranja in komuniciranja (stroški organizacije in izvedbe konferenc, seminarjev in simpozijev; stroški izdelave ali nadgradnje spletne strani; stroški oglaševalskih storitev in stroški objav; drugi stroški informiranja in komuniciranja)</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1771775015"/>
                  </a:ext>
                </a:extLst>
              </a:tr>
              <a:tr h="199707">
                <a:tc>
                  <a:txBody>
                    <a:bodyPr/>
                    <a:lstStyle/>
                    <a:p>
                      <a:pPr algn="l" fontAlgn="b"/>
                      <a:r>
                        <a:rPr lang="pl-PL" sz="1000" u="none" strike="noStrike">
                          <a:effectLst/>
                          <a:latin typeface="Arial" panose="020B0604020202020204" pitchFamily="34" charset="0"/>
                          <a:cs typeface="Arial" panose="020B0604020202020204" pitchFamily="34" charset="0"/>
                        </a:rPr>
                        <a:t>Standardni strošek na enoto (SSE)</a:t>
                      </a:r>
                      <a:endParaRPr lang="pl-PL"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1729131767"/>
                  </a:ext>
                </a:extLst>
              </a:tr>
              <a:tr h="199707">
                <a:tc>
                  <a:txBody>
                    <a:bodyPr/>
                    <a:lstStyle/>
                    <a:p>
                      <a:pPr algn="l" fontAlgn="b"/>
                      <a:r>
                        <a:rPr lang="sl-SI" sz="1000" u="none" strike="noStrike">
                          <a:effectLst/>
                          <a:latin typeface="Arial" panose="020B0604020202020204" pitchFamily="34" charset="0"/>
                          <a:cs typeface="Arial" panose="020B0604020202020204" pitchFamily="34" charset="0"/>
                        </a:rPr>
                        <a:t>Pavšalni znesek v višini 15% upravičenih stroškov osebja</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0" i="0" u="none" strike="noStrike">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3493621644"/>
                  </a:ext>
                </a:extLst>
              </a:tr>
              <a:tr h="199707">
                <a:tc>
                  <a:txBody>
                    <a:bodyPr/>
                    <a:lstStyle/>
                    <a:p>
                      <a:pPr algn="l" fontAlgn="b"/>
                      <a:r>
                        <a:rPr lang="sl-SI" sz="1000" u="none" strike="noStrike">
                          <a:effectLst/>
                          <a:latin typeface="Arial" panose="020B0604020202020204" pitchFamily="34" charset="0"/>
                          <a:cs typeface="Arial" panose="020B0604020202020204" pitchFamily="34" charset="0"/>
                        </a:rPr>
                        <a:t>Skupaj</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 </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a:effectLst/>
                          <a:latin typeface="Arial" panose="020B0604020202020204" pitchFamily="34" charset="0"/>
                          <a:cs typeface="Arial" panose="020B0604020202020204" pitchFamily="34" charset="0"/>
                        </a:rPr>
                        <a:t>0,00</a:t>
                      </a:r>
                      <a:endParaRPr lang="sl-SI" sz="1000" b="1" i="0" u="none" strike="noStrike">
                        <a:effectLst/>
                        <a:latin typeface="Arial" panose="020B0604020202020204" pitchFamily="34" charset="0"/>
                        <a:cs typeface="Arial" panose="020B0604020202020204" pitchFamily="34" charset="0"/>
                      </a:endParaRPr>
                    </a:p>
                  </a:txBody>
                  <a:tcPr marL="4956" marR="4956" marT="4956" marB="0" anchor="b"/>
                </a:tc>
                <a:tc>
                  <a:txBody>
                    <a:bodyPr/>
                    <a:lstStyle/>
                    <a:p>
                      <a:pPr algn="r" fontAlgn="b"/>
                      <a:r>
                        <a:rPr lang="sl-SI" sz="1000" u="none" strike="noStrike" dirty="0">
                          <a:effectLst/>
                          <a:latin typeface="Arial" panose="020B0604020202020204" pitchFamily="34" charset="0"/>
                          <a:cs typeface="Arial" panose="020B0604020202020204" pitchFamily="34" charset="0"/>
                        </a:rPr>
                        <a:t>0,00</a:t>
                      </a:r>
                      <a:endParaRPr lang="sl-SI" sz="1000" b="1" i="0" u="none" strike="noStrike" dirty="0">
                        <a:effectLst/>
                        <a:latin typeface="Arial" panose="020B0604020202020204" pitchFamily="34" charset="0"/>
                        <a:cs typeface="Arial" panose="020B0604020202020204" pitchFamily="34" charset="0"/>
                      </a:endParaRPr>
                    </a:p>
                  </a:txBody>
                  <a:tcPr marL="4956" marR="4956" marT="4956" marB="0" anchor="b"/>
                </a:tc>
                <a:extLst>
                  <a:ext uri="{0D108BD9-81ED-4DB2-BD59-A6C34878D82A}">
                    <a16:rowId xmlns:a16="http://schemas.microsoft.com/office/drawing/2014/main" val="2250814141"/>
                  </a:ext>
                </a:extLst>
              </a:tr>
            </a:tbl>
          </a:graphicData>
        </a:graphic>
      </p:graphicFrame>
      <p:graphicFrame>
        <p:nvGraphicFramePr>
          <p:cNvPr id="7" name="Označba mesta vsebine 6">
            <a:extLst>
              <a:ext uri="{FF2B5EF4-FFF2-40B4-BE49-F238E27FC236}">
                <a16:creationId xmlns:a16="http://schemas.microsoft.com/office/drawing/2014/main" id="{C4EC7A29-864E-4144-5892-CB079B0C2A2A}"/>
              </a:ext>
            </a:extLst>
          </p:cNvPr>
          <p:cNvGraphicFramePr>
            <a:graphicFrameLocks noGrp="1"/>
          </p:cNvGraphicFramePr>
          <p:nvPr>
            <p:ph sz="half" idx="2"/>
            <p:extLst>
              <p:ext uri="{D42A27DB-BD31-4B8C-83A1-F6EECF244321}">
                <p14:modId xmlns:p14="http://schemas.microsoft.com/office/powerpoint/2010/main" val="3744365156"/>
              </p:ext>
            </p:extLst>
          </p:nvPr>
        </p:nvGraphicFramePr>
        <p:xfrm>
          <a:off x="6122504" y="2019631"/>
          <a:ext cx="5231296" cy="3844209"/>
        </p:xfrm>
        <a:graphic>
          <a:graphicData uri="http://schemas.openxmlformats.org/drawingml/2006/table">
            <a:tbl>
              <a:tblPr>
                <a:tableStyleId>{5C22544A-7EE6-4342-B048-85BDC9FD1C3A}</a:tableStyleId>
              </a:tblPr>
              <a:tblGrid>
                <a:gridCol w="3161243">
                  <a:extLst>
                    <a:ext uri="{9D8B030D-6E8A-4147-A177-3AD203B41FA5}">
                      <a16:colId xmlns:a16="http://schemas.microsoft.com/office/drawing/2014/main" val="2237489092"/>
                    </a:ext>
                  </a:extLst>
                </a:gridCol>
                <a:gridCol w="505478">
                  <a:extLst>
                    <a:ext uri="{9D8B030D-6E8A-4147-A177-3AD203B41FA5}">
                      <a16:colId xmlns:a16="http://schemas.microsoft.com/office/drawing/2014/main" val="3695090523"/>
                    </a:ext>
                  </a:extLst>
                </a:gridCol>
                <a:gridCol w="505478">
                  <a:extLst>
                    <a:ext uri="{9D8B030D-6E8A-4147-A177-3AD203B41FA5}">
                      <a16:colId xmlns:a16="http://schemas.microsoft.com/office/drawing/2014/main" val="1905857465"/>
                    </a:ext>
                  </a:extLst>
                </a:gridCol>
                <a:gridCol w="505478">
                  <a:extLst>
                    <a:ext uri="{9D8B030D-6E8A-4147-A177-3AD203B41FA5}">
                      <a16:colId xmlns:a16="http://schemas.microsoft.com/office/drawing/2014/main" val="1565797434"/>
                    </a:ext>
                  </a:extLst>
                </a:gridCol>
                <a:gridCol w="553619">
                  <a:extLst>
                    <a:ext uri="{9D8B030D-6E8A-4147-A177-3AD203B41FA5}">
                      <a16:colId xmlns:a16="http://schemas.microsoft.com/office/drawing/2014/main" val="1736801925"/>
                    </a:ext>
                  </a:extLst>
                </a:gridCol>
              </a:tblGrid>
              <a:tr h="161143">
                <a:tc gridSpan="5">
                  <a:txBody>
                    <a:bodyPr/>
                    <a:lstStyle/>
                    <a:p>
                      <a:pPr algn="l" fontAlgn="b"/>
                      <a:r>
                        <a:rPr lang="it-IT" sz="1000" u="none" strike="noStrike">
                          <a:effectLst/>
                          <a:latin typeface="Arial" panose="020B0604020202020204" pitchFamily="34" charset="0"/>
                          <a:cs typeface="Arial" panose="020B0604020202020204" pitchFamily="34" charset="0"/>
                        </a:rPr>
                        <a:t>II. VIRI IN DINAMIKA FINANCIRANJA </a:t>
                      </a:r>
                      <a:endParaRPr lang="it-IT" sz="1000" b="1" i="0" u="none" strike="noStrike">
                        <a:effectLst/>
                        <a:latin typeface="Arial" panose="020B0604020202020204" pitchFamily="34" charset="0"/>
                        <a:cs typeface="Arial" panose="020B0604020202020204" pitchFamily="34" charset="0"/>
                      </a:endParaRPr>
                    </a:p>
                  </a:txBody>
                  <a:tcPr marL="3974" marR="3974" marT="3974" marB="0" anchor="b"/>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4281759370"/>
                  </a:ext>
                </a:extLst>
              </a:tr>
              <a:tr h="501726">
                <a:tc>
                  <a:txBody>
                    <a:bodyPr/>
                    <a:lstStyle/>
                    <a:p>
                      <a:pPr algn="l" fontAlgn="b"/>
                      <a:endParaRPr lang="sl-SI" sz="1000" b="0"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ctr" fontAlgn="ctr"/>
                      <a:r>
                        <a:rPr lang="sl-SI" sz="1000" u="none" strike="noStrike">
                          <a:effectLst/>
                          <a:latin typeface="Arial" panose="020B0604020202020204" pitchFamily="34" charset="0"/>
                          <a:cs typeface="Arial" panose="020B0604020202020204" pitchFamily="34" charset="0"/>
                        </a:rPr>
                        <a:t>Leto 2024</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2025</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Leto 2026</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rowSpan="2">
                  <a:txBody>
                    <a:bodyPr/>
                    <a:lstStyle/>
                    <a:p>
                      <a:pPr algn="ctr" fontAlgn="ctr"/>
                      <a:r>
                        <a:rPr lang="sl-SI" sz="1000" u="none" strike="noStrike">
                          <a:effectLst/>
                          <a:latin typeface="Arial" panose="020B0604020202020204" pitchFamily="34" charset="0"/>
                          <a:cs typeface="Arial" panose="020B0604020202020204" pitchFamily="34" charset="0"/>
                        </a:rPr>
                        <a:t>Skupaj v EUR</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extLst>
                  <a:ext uri="{0D108BD9-81ED-4DB2-BD59-A6C34878D82A}">
                    <a16:rowId xmlns:a16="http://schemas.microsoft.com/office/drawing/2014/main" val="3481179742"/>
                  </a:ext>
                </a:extLst>
              </a:tr>
              <a:tr h="524533">
                <a:tc>
                  <a:txBody>
                    <a:bodyPr/>
                    <a:lstStyle/>
                    <a:p>
                      <a:pPr algn="l" fontAlgn="b"/>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ctr" fontAlgn="ctr"/>
                      <a:r>
                        <a:rPr lang="sl-SI" sz="1000" u="none" strike="noStrike">
                          <a:effectLst/>
                          <a:latin typeface="Arial" panose="020B0604020202020204" pitchFamily="34" charset="0"/>
                          <a:cs typeface="Arial" panose="020B0604020202020204" pitchFamily="34" charset="0"/>
                        </a:rPr>
                        <a:t>SKUPAJ</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SKUPAJ</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a:txBody>
                    <a:bodyPr/>
                    <a:lstStyle/>
                    <a:p>
                      <a:pPr algn="ctr" fontAlgn="ctr"/>
                      <a:r>
                        <a:rPr lang="sl-SI" sz="1000" u="none" strike="noStrike">
                          <a:effectLst/>
                          <a:latin typeface="Arial" panose="020B0604020202020204" pitchFamily="34" charset="0"/>
                          <a:cs typeface="Arial" panose="020B0604020202020204" pitchFamily="34" charset="0"/>
                        </a:rPr>
                        <a:t>SKUPAJ</a:t>
                      </a:r>
                      <a:endParaRPr lang="sl-SI" sz="1000" b="1" i="0" u="none" strike="noStrike">
                        <a:effectLst/>
                        <a:latin typeface="Arial" panose="020B0604020202020204" pitchFamily="34" charset="0"/>
                        <a:cs typeface="Arial" panose="020B0604020202020204" pitchFamily="34" charset="0"/>
                      </a:endParaRPr>
                    </a:p>
                  </a:txBody>
                  <a:tcPr marL="3974" marR="3974" marT="3974" marB="0" anchor="ctr"/>
                </a:tc>
                <a:tc vMerge="1">
                  <a:txBody>
                    <a:bodyPr/>
                    <a:lstStyle/>
                    <a:p>
                      <a:endParaRPr lang="sl-SI"/>
                    </a:p>
                  </a:txBody>
                  <a:tcPr/>
                </a:tc>
                <a:extLst>
                  <a:ext uri="{0D108BD9-81ED-4DB2-BD59-A6C34878D82A}">
                    <a16:rowId xmlns:a16="http://schemas.microsoft.com/office/drawing/2014/main" val="237440131"/>
                  </a:ext>
                </a:extLst>
              </a:tr>
              <a:tr h="306357">
                <a:tc>
                  <a:txBody>
                    <a:bodyPr/>
                    <a:lstStyle/>
                    <a:p>
                      <a:pPr algn="l" fontAlgn="b"/>
                      <a:r>
                        <a:rPr lang="sl-SI" sz="1000" u="none" strike="noStrike" dirty="0">
                          <a:effectLst/>
                          <a:latin typeface="Arial" panose="020B0604020202020204" pitchFamily="34" charset="0"/>
                          <a:cs typeface="Arial" panose="020B0604020202020204" pitchFamily="34" charset="0"/>
                        </a:rPr>
                        <a:t>Viri</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2551443549"/>
                  </a:ext>
                </a:extLst>
              </a:tr>
              <a:tr h="330683">
                <a:tc>
                  <a:txBody>
                    <a:bodyPr/>
                    <a:lstStyle/>
                    <a:p>
                      <a:pPr algn="l" fontAlgn="b"/>
                      <a:r>
                        <a:rPr lang="pl-PL" sz="1000" u="none" strike="noStrike" dirty="0">
                          <a:effectLst/>
                          <a:latin typeface="Arial" panose="020B0604020202020204" pitchFamily="34" charset="0"/>
                          <a:cs typeface="Arial" panose="020B0604020202020204" pitchFamily="34" charset="0"/>
                        </a:rPr>
                        <a:t>Sredstva mehanizma za okrevanje in odpornost (NOO)</a:t>
                      </a:r>
                      <a:endParaRPr lang="pl-PL"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l" fontAlgn="b"/>
                      <a:r>
                        <a:rPr lang="sl-SI" sz="1000" u="none" strike="noStrike">
                          <a:effectLst/>
                          <a:latin typeface="Arial" panose="020B0604020202020204" pitchFamily="34" charset="0"/>
                          <a:cs typeface="Arial" panose="020B0604020202020204" pitchFamily="34" charset="0"/>
                        </a:rPr>
                        <a:t>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3598242394"/>
                  </a:ext>
                </a:extLst>
              </a:tr>
              <a:tr h="471319">
                <a:tc>
                  <a:txBody>
                    <a:bodyPr/>
                    <a:lstStyle/>
                    <a:p>
                      <a:pPr algn="l" fontAlgn="b"/>
                      <a:r>
                        <a:rPr lang="sl-SI" sz="1000" u="none" strike="noStrike" dirty="0">
                          <a:effectLst/>
                          <a:latin typeface="Arial" panose="020B0604020202020204" pitchFamily="34" charset="0"/>
                          <a:cs typeface="Arial" panose="020B0604020202020204" pitchFamily="34" charset="0"/>
                        </a:rPr>
                        <a:t>Nacionalni javni prispevek iz državnega proračuna za kritje  stroškov DDV </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94705041"/>
                  </a:ext>
                </a:extLst>
              </a:tr>
              <a:tr h="501726">
                <a:tc>
                  <a:txBody>
                    <a:bodyPr/>
                    <a:lstStyle/>
                    <a:p>
                      <a:pPr algn="l" fontAlgn="b"/>
                      <a:r>
                        <a:rPr lang="sl-SI" sz="1000" u="none" strike="noStrike" dirty="0">
                          <a:effectLst/>
                          <a:latin typeface="Arial" panose="020B0604020202020204" pitchFamily="34" charset="0"/>
                          <a:cs typeface="Arial" panose="020B0604020202020204" pitchFamily="34" charset="0"/>
                        </a:rPr>
                        <a:t>Nacionalni javni prispevek iz državnega proračuna za kritje drugih stroškov</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3478600591"/>
                  </a:ext>
                </a:extLst>
              </a:tr>
              <a:tr h="434008">
                <a:tc>
                  <a:txBody>
                    <a:bodyPr/>
                    <a:lstStyle/>
                    <a:p>
                      <a:pPr algn="l" fontAlgn="b"/>
                      <a:r>
                        <a:rPr lang="sl-SI" sz="1000" u="none" strike="noStrike" dirty="0">
                          <a:effectLst/>
                          <a:latin typeface="Arial" panose="020B0604020202020204" pitchFamily="34" charset="0"/>
                          <a:cs typeface="Arial" panose="020B0604020202020204" pitchFamily="34" charset="0"/>
                        </a:rPr>
                        <a:t>Nacionalni javni prispevek iz drugih javnih virov</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117209981"/>
                  </a:ext>
                </a:extLst>
              </a:tr>
              <a:tr h="306357">
                <a:tc>
                  <a:txBody>
                    <a:bodyPr/>
                    <a:lstStyle/>
                    <a:p>
                      <a:pPr algn="l" fontAlgn="b"/>
                      <a:r>
                        <a:rPr lang="sl-SI" sz="1000" u="none" strike="noStrike" dirty="0">
                          <a:effectLst/>
                          <a:latin typeface="Arial" panose="020B0604020202020204" pitchFamily="34" charset="0"/>
                          <a:cs typeface="Arial" panose="020B0604020202020204" pitchFamily="34" charset="0"/>
                        </a:rPr>
                        <a:t>Zasebni viri</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1042629692"/>
                  </a:ext>
                </a:extLst>
              </a:tr>
              <a:tr h="306357">
                <a:tc>
                  <a:txBody>
                    <a:bodyPr/>
                    <a:lstStyle/>
                    <a:p>
                      <a:pPr algn="l" fontAlgn="b"/>
                      <a:r>
                        <a:rPr lang="sl-SI" sz="1000" u="none" strike="noStrike" dirty="0">
                          <a:effectLst/>
                          <a:latin typeface="Arial" panose="020B0604020202020204" pitchFamily="34" charset="0"/>
                          <a:cs typeface="Arial" panose="020B0604020202020204" pitchFamily="34" charset="0"/>
                        </a:rPr>
                        <a:t>VIRI SKUPAJ</a:t>
                      </a:r>
                      <a:endParaRPr lang="sl-SI" sz="1000" b="1" i="0" u="none" strike="noStrike" dirty="0">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a:effectLst/>
                          <a:latin typeface="Arial" panose="020B0604020202020204" pitchFamily="34" charset="0"/>
                          <a:cs typeface="Arial" panose="020B0604020202020204" pitchFamily="34" charset="0"/>
                        </a:rPr>
                        <a:t>0,00    </a:t>
                      </a:r>
                      <a:endParaRPr lang="sl-SI" sz="1000" b="0" i="0" u="none" strike="noStrike">
                        <a:effectLst/>
                        <a:latin typeface="Arial" panose="020B0604020202020204" pitchFamily="34" charset="0"/>
                        <a:cs typeface="Arial" panose="020B0604020202020204" pitchFamily="34" charset="0"/>
                      </a:endParaRPr>
                    </a:p>
                  </a:txBody>
                  <a:tcPr marL="3974" marR="3974" marT="3974" marB="0" anchor="b"/>
                </a:tc>
                <a:tc>
                  <a:txBody>
                    <a:bodyPr/>
                    <a:lstStyle/>
                    <a:p>
                      <a:pPr algn="r" fontAlgn="b"/>
                      <a:r>
                        <a:rPr lang="sl-SI" sz="1000" u="none" strike="noStrike" dirty="0">
                          <a:effectLst/>
                          <a:latin typeface="Arial" panose="020B0604020202020204" pitchFamily="34" charset="0"/>
                          <a:cs typeface="Arial" panose="020B0604020202020204" pitchFamily="34" charset="0"/>
                        </a:rPr>
                        <a:t>0,00    </a:t>
                      </a:r>
                      <a:endParaRPr lang="sl-SI" sz="1000" b="0" i="0" u="none" strike="noStrike" dirty="0">
                        <a:effectLst/>
                        <a:latin typeface="Arial" panose="020B0604020202020204" pitchFamily="34" charset="0"/>
                        <a:cs typeface="Arial" panose="020B0604020202020204" pitchFamily="34" charset="0"/>
                      </a:endParaRPr>
                    </a:p>
                  </a:txBody>
                  <a:tcPr marL="3974" marR="3974" marT="3974" marB="0" anchor="b"/>
                </a:tc>
                <a:extLst>
                  <a:ext uri="{0D108BD9-81ED-4DB2-BD59-A6C34878D82A}">
                    <a16:rowId xmlns:a16="http://schemas.microsoft.com/office/drawing/2014/main" val="2295150774"/>
                  </a:ext>
                </a:extLst>
              </a:tr>
            </a:tbl>
          </a:graphicData>
        </a:graphic>
      </p:graphicFrame>
      <p:pic>
        <p:nvPicPr>
          <p:cNvPr id="8" name="Slika 7">
            <a:extLst>
              <a:ext uri="{FF2B5EF4-FFF2-40B4-BE49-F238E27FC236}">
                <a16:creationId xmlns:a16="http://schemas.microsoft.com/office/drawing/2014/main" id="{8955491F-FA9E-0BE1-E8D7-BB17B1B0826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5655" y="681037"/>
            <a:ext cx="5713095" cy="640715"/>
          </a:xfrm>
          <a:prstGeom prst="rect">
            <a:avLst/>
          </a:prstGeom>
          <a:noFill/>
        </p:spPr>
      </p:pic>
    </p:spTree>
    <p:extLst>
      <p:ext uri="{BB962C8B-B14F-4D97-AF65-F5344CB8AC3E}">
        <p14:creationId xmlns:p14="http://schemas.microsoft.com/office/powerpoint/2010/main" val="31556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lvl="0" indent="0" algn="just">
              <a:lnSpc>
                <a:spcPct val="103000"/>
              </a:lnSpc>
              <a:buNone/>
            </a:pPr>
            <a:endParaRPr lang="sl-SI" sz="1400" dirty="0">
              <a:hlinkClick r:id="rId2"/>
            </a:endParaRPr>
          </a:p>
          <a:p>
            <a:pPr marL="0" lvl="0" indent="0" algn="just">
              <a:lnSpc>
                <a:spcPct val="103000"/>
              </a:lnSpc>
              <a:buNone/>
            </a:pPr>
            <a:endParaRPr lang="sl-SI" sz="2000" dirty="0">
              <a:latin typeface="Repubilca"/>
              <a:hlinkClick r:id="rId2"/>
            </a:endParaRPr>
          </a:p>
          <a:p>
            <a:pPr marL="0" lvl="0" indent="0" algn="just">
              <a:lnSpc>
                <a:spcPct val="103000"/>
              </a:lnSpc>
              <a:buNone/>
            </a:pPr>
            <a:r>
              <a:rPr lang="sl-SI" sz="2000" b="1" dirty="0">
                <a:solidFill>
                  <a:srgbClr val="000000"/>
                </a:solidFill>
                <a:effectLst/>
                <a:latin typeface="Repubilca"/>
                <a:ea typeface="Times New Roman" panose="02020603050405020304" pitchFamily="18" charset="0"/>
                <a:cs typeface="Calibri" panose="020F0502020204030204" pitchFamily="34" charset="0"/>
              </a:rPr>
              <a:t>Dodatna vprašanja</a:t>
            </a:r>
          </a:p>
          <a:p>
            <a:pPr marL="0" lvl="0" indent="0" algn="just">
              <a:lnSpc>
                <a:spcPct val="103000"/>
              </a:lnSpc>
              <a:buNone/>
            </a:pP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lvl="0" algn="just">
              <a:lnSpc>
                <a:spcPct val="103000"/>
              </a:lnSpc>
            </a:pPr>
            <a:r>
              <a:rPr lang="sl-SI" sz="1600" dirty="0">
                <a:solidFill>
                  <a:srgbClr val="000000"/>
                </a:solidFill>
                <a:latin typeface="Repubilca"/>
                <a:ea typeface="Times New Roman" panose="02020603050405020304" pitchFamily="18" charset="0"/>
                <a:cs typeface="Calibri" panose="020F0502020204030204" pitchFamily="34" charset="0"/>
              </a:rPr>
              <a:t>vsak delovnik med 9. uro in 10. uro na tel. št. 01/ 400–5754</a:t>
            </a:r>
          </a:p>
          <a:p>
            <a:pPr lvl="0" algn="just">
              <a:lnSpc>
                <a:spcPct val="103000"/>
              </a:lnSpc>
            </a:pPr>
            <a:r>
              <a:rPr lang="sl-SI" sz="1600" dirty="0">
                <a:solidFill>
                  <a:srgbClr val="000000"/>
                </a:solidFill>
                <a:latin typeface="Repubilca"/>
                <a:ea typeface="Times New Roman" panose="02020603050405020304" pitchFamily="18" charset="0"/>
                <a:cs typeface="Calibri" panose="020F0502020204030204" pitchFamily="34" charset="0"/>
              </a:rPr>
              <a:t>vprašanje za JR Usposabljanje mentorjev 2023-2026“</a:t>
            </a:r>
            <a:endParaRPr lang="sl-SI" sz="1600" dirty="0">
              <a:solidFill>
                <a:srgbClr val="000000"/>
              </a:solidFill>
              <a:effectLst/>
              <a:latin typeface="Repubilca"/>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 name="Slika 1">
            <a:extLst>
              <a:ext uri="{FF2B5EF4-FFF2-40B4-BE49-F238E27FC236}">
                <a16:creationId xmlns:a16="http://schemas.microsoft.com/office/drawing/2014/main" id="{AADCCE93-DC45-146E-C72D-6D9A3DD39E7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5194" y="663860"/>
            <a:ext cx="5744058" cy="644187"/>
          </a:xfrm>
          <a:prstGeom prst="rect">
            <a:avLst/>
          </a:prstGeom>
          <a:noFill/>
        </p:spPr>
      </p:pic>
    </p:spTree>
    <p:extLst>
      <p:ext uri="{BB962C8B-B14F-4D97-AF65-F5344CB8AC3E}">
        <p14:creationId xmlns:p14="http://schemas.microsoft.com/office/powerpoint/2010/main" val="2569138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501322" y="1477662"/>
            <a:ext cx="10515600" cy="4876729"/>
          </a:xfrm>
        </p:spPr>
        <p:txBody>
          <a:bodyPr>
            <a:normAutofit/>
          </a:bodyPr>
          <a:lstStyle/>
          <a:p>
            <a:pPr marL="0" lvl="0" indent="0" algn="just">
              <a:lnSpc>
                <a:spcPct val="103000"/>
              </a:lnSpc>
              <a:buNone/>
            </a:pPr>
            <a:endParaRPr lang="sl-SI" sz="1400" dirty="0">
              <a:hlinkClick r:id="rId2"/>
            </a:endParaRPr>
          </a:p>
          <a:p>
            <a:pPr marL="0" lvl="0" indent="0" algn="just">
              <a:lnSpc>
                <a:spcPct val="103000"/>
              </a:lnSpc>
              <a:buNone/>
            </a:pPr>
            <a:endParaRPr lang="sl-SI" sz="1400" dirty="0">
              <a:hlinkClick r:id="rId2"/>
            </a:endParaRPr>
          </a:p>
          <a:p>
            <a:pPr marL="0" lvl="0" indent="0" algn="just">
              <a:lnSpc>
                <a:spcPct val="103000"/>
              </a:lnSpc>
              <a:buNone/>
            </a:pPr>
            <a:endParaRPr lang="sl-SI" sz="1400" dirty="0">
              <a:hlinkClick r:id="rId2"/>
            </a:endParaRPr>
          </a:p>
          <a:p>
            <a:pPr marL="0" lvl="0" indent="0" algn="just">
              <a:lnSpc>
                <a:spcPct val="103000"/>
              </a:lnSpc>
              <a:buNone/>
            </a:pPr>
            <a:endParaRPr lang="sl-SI" sz="1400" dirty="0">
              <a:hlinkClick r:id="rId2"/>
            </a:endParaRPr>
          </a:p>
          <a:p>
            <a:pPr marL="0" lvl="0" indent="0" algn="just">
              <a:lnSpc>
                <a:spcPct val="103000"/>
              </a:lnSpc>
              <a:buNone/>
            </a:pPr>
            <a:endParaRPr lang="sl-SI" sz="2000" dirty="0">
              <a:hlinkClick r:id="rId2"/>
            </a:endParaRPr>
          </a:p>
          <a:p>
            <a:pPr marL="0" lvl="0" indent="0" algn="ctr">
              <a:lnSpc>
                <a:spcPct val="103000"/>
              </a:lnSpc>
              <a:buNone/>
            </a:pPr>
            <a:r>
              <a:rPr lang="sl-SI" sz="2400" dirty="0">
                <a:hlinkClick r:id="rId2"/>
              </a:rPr>
              <a:t>HVALA ZA PRIJAVO! </a:t>
            </a:r>
          </a:p>
          <a:p>
            <a:pPr marL="0" lvl="0" indent="0" algn="just">
              <a:lnSpc>
                <a:spcPct val="103000"/>
              </a:lnSpc>
              <a:buNone/>
            </a:pPr>
            <a:endParaRPr lang="sl-SI" sz="1400" dirty="0">
              <a:hlinkClick r:id="rId2"/>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277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PoljeZBesedilom 1">
            <a:extLst>
              <a:ext uri="{FF2B5EF4-FFF2-40B4-BE49-F238E27FC236}">
                <a16:creationId xmlns:a16="http://schemas.microsoft.com/office/drawing/2014/main" id="{EF003FB9-8599-B762-6874-6936E1CFFC5F}"/>
              </a:ext>
            </a:extLst>
          </p:cNvPr>
          <p:cNvSpPr txBox="1"/>
          <p:nvPr/>
        </p:nvSpPr>
        <p:spPr>
          <a:xfrm>
            <a:off x="838200" y="1740023"/>
            <a:ext cx="10820400" cy="5660011"/>
          </a:xfrm>
          <a:prstGeom prst="rect">
            <a:avLst/>
          </a:prstGeom>
          <a:noFill/>
        </p:spPr>
        <p:txBody>
          <a:bodyPr wrap="square" rtlCol="0">
            <a:spAutoFit/>
          </a:bodyPr>
          <a:lstStyle/>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r>
              <a:rPr lang="sl-SI" sz="1800" b="1" dirty="0">
                <a:solidFill>
                  <a:srgbClr val="000000"/>
                </a:solidFill>
                <a:effectLst/>
                <a:latin typeface="Arial" panose="020B0604020202020204" pitchFamily="34" charset="0"/>
                <a:ea typeface="Times New Roman" panose="02020603050405020304" pitchFamily="18" charset="0"/>
              </a:rPr>
              <a:t>2.2 Namen javnega razpisa</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Namen javnega razpisa je prispevati k izboljšanju odzivnosti sistema izobraževanja in usposabljanja na potrebe trga dela z izboljšanjem kompetenc mentorjev v podjetjih ter posledično krepitvi sodelovanja med izobraževalnim sistemom in trgom dela. </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b="1" dirty="0">
                <a:solidFill>
                  <a:srgbClr val="000000"/>
                </a:solidFill>
                <a:effectLst/>
                <a:latin typeface="Arial" panose="020B0604020202020204" pitchFamily="34" charset="0"/>
                <a:ea typeface="Times New Roman" panose="02020603050405020304" pitchFamily="18" charset="0"/>
              </a:rPr>
              <a:t>2.3 Cilj javnega razpisa</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Cilj javnega razpisa je </a:t>
            </a:r>
            <a:r>
              <a:rPr lang="sl-SI" sz="1800" dirty="0">
                <a:effectLst/>
                <a:latin typeface="Arial" panose="020B0604020202020204" pitchFamily="34" charset="0"/>
                <a:ea typeface="Times New Roman" panose="02020603050405020304" pitchFamily="18" charset="0"/>
              </a:rPr>
              <a:t>zmanjšati neskladja med kompetencami, ki jih šolajoči pridobijo med izobraževanjem ter kompetencami, ki jih iščejo delodajalci, s čimer bo omogočen boljši prehod iz izobraževanja na trg dela, in sicer z usposabljanjem 3.900 mentorjev v podjetjih. </a:t>
            </a:r>
            <a:endParaRPr lang="sl-SI" sz="1800" dirty="0">
              <a:effectLst/>
              <a:latin typeface="Times New Roman" panose="02020603050405020304" pitchFamily="18" charset="0"/>
              <a:ea typeface="Times New Roman" panose="02020603050405020304" pitchFamily="18" charset="0"/>
            </a:endParaRPr>
          </a:p>
          <a:p>
            <a:pPr algn="just" fontAlgn="base" hangingPunct="0">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fontAlgn="base" hangingPunct="0">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a:endParaRPr lang="sl-SI" sz="2400" dirty="0">
              <a:latin typeface="Repubilca"/>
            </a:endParaRPr>
          </a:p>
          <a:p>
            <a:pPr algn="just"/>
            <a:endParaRPr lang="sl-SI" sz="2400" b="1" dirty="0">
              <a:latin typeface="Repubilca"/>
            </a:endParaRP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a:endParaRPr lang="sl-SI" sz="2400" dirty="0">
              <a:latin typeface="Repubilca"/>
            </a:endParaRPr>
          </a:p>
        </p:txBody>
      </p:sp>
      <p:pic>
        <p:nvPicPr>
          <p:cNvPr id="3" name="Slika 2">
            <a:extLst>
              <a:ext uri="{FF2B5EF4-FFF2-40B4-BE49-F238E27FC236}">
                <a16:creationId xmlns:a16="http://schemas.microsoft.com/office/drawing/2014/main" id="{20A85E8C-B22F-DA8B-B0D2-A64A3280D7C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0198" y="669418"/>
            <a:ext cx="5713095" cy="640715"/>
          </a:xfrm>
          <a:prstGeom prst="rect">
            <a:avLst/>
          </a:prstGeom>
          <a:noFill/>
        </p:spPr>
      </p:pic>
    </p:spTree>
    <p:extLst>
      <p:ext uri="{BB962C8B-B14F-4D97-AF65-F5344CB8AC3E}">
        <p14:creationId xmlns:p14="http://schemas.microsoft.com/office/powerpoint/2010/main" val="158186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fontScale="85000" lnSpcReduction="10000"/>
          </a:bodyPr>
          <a:lstStyle/>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Sofinancirajo se usposabljanja po programih za usposabljanje mentorjev, ki jih je pripravil Center Republike Slovenije za poklicno izobraževanje (v nadaljevanju: CPI):</a:t>
            </a:r>
            <a:endParaRPr lang="sl-SI"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mj-lt"/>
              <a:buAutoNum type="arabicPeriod"/>
            </a:pPr>
            <a:r>
              <a:rPr lang="sl-SI" sz="1800" b="1" dirty="0">
                <a:solidFill>
                  <a:srgbClr val="000000"/>
                </a:solidFill>
                <a:effectLst/>
                <a:latin typeface="Arial" panose="020B0604020202020204" pitchFamily="34" charset="0"/>
                <a:ea typeface="Times New Roman" panose="02020603050405020304" pitchFamily="18" charset="0"/>
              </a:rPr>
              <a:t>»Program usposabljanja mentorjev dijakom na praktičnem usposabljanju z delom in študentom na praktičnem izobraževanju (PUM-PUD-PI)«</a:t>
            </a:r>
            <a:r>
              <a:rPr lang="sl-SI" sz="1800" dirty="0">
                <a:solidFill>
                  <a:srgbClr val="000000"/>
                </a:solidFill>
                <a:effectLst/>
                <a:latin typeface="Arial" panose="020B0604020202020204" pitchFamily="34" charset="0"/>
                <a:ea typeface="Times New Roman" panose="02020603050405020304" pitchFamily="18" charset="0"/>
              </a:rPr>
              <a:t> (Priloga 12, ki je del razpisne dokumentacije), usposabljanje po tem programu obsega 32 ur neposrednega pedagoškega dela (v nadaljevanju: osnovni program).</a:t>
            </a:r>
            <a:endParaRPr lang="sl-SI"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mj-lt"/>
              <a:buAutoNum type="arabicPeriod"/>
            </a:pPr>
            <a:r>
              <a:rPr lang="sl-SI" sz="1800" b="1" dirty="0">
                <a:solidFill>
                  <a:srgbClr val="000000"/>
                </a:solidFill>
                <a:effectLst/>
                <a:latin typeface="Arial" panose="020B0604020202020204" pitchFamily="34" charset="0"/>
                <a:ea typeface="Times New Roman" panose="02020603050405020304" pitchFamily="18" charset="0"/>
              </a:rPr>
              <a:t>»Nadaljnje usposabljanje mentorjev«</a:t>
            </a:r>
            <a:r>
              <a:rPr lang="sl-SI" sz="1800" dirty="0">
                <a:solidFill>
                  <a:srgbClr val="000000"/>
                </a:solidFill>
                <a:effectLst/>
                <a:latin typeface="Arial" panose="020B0604020202020204" pitchFamily="34" charset="0"/>
                <a:ea typeface="Times New Roman" panose="02020603050405020304" pitchFamily="18" charset="0"/>
              </a:rPr>
              <a:t> (Priloge 13a, 13b, 13c in 13d, ki so del razpisne dokumentacije) iz štirih (4) različnih vsebinskih področij:</a:t>
            </a:r>
            <a:endParaRPr lang="sl-SI"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Arial" panose="020B0604020202020204" pitchFamily="34" charset="0"/>
              <a:buChar char="-"/>
            </a:pPr>
            <a:r>
              <a:rPr lang="sl-SI" sz="1800" dirty="0">
                <a:solidFill>
                  <a:srgbClr val="000000"/>
                </a:solidFill>
                <a:effectLst/>
                <a:latin typeface="Arial" panose="020B0604020202020204" pitchFamily="34" charset="0"/>
                <a:ea typeface="Calibri" panose="020F0502020204030204" pitchFamily="34" charset="0"/>
              </a:rPr>
              <a:t>Kako dijake in vajence pripraviti na vmesni preizkus?</a:t>
            </a:r>
            <a:endParaRPr lang="sl-SI" sz="1800" dirty="0">
              <a:effectLst/>
              <a:latin typeface="Times New Roman" panose="02020603050405020304" pitchFamily="18" charset="0"/>
              <a:ea typeface="Calibri" panose="020F0502020204030204" pitchFamily="34" charset="0"/>
            </a:endParaRPr>
          </a:p>
          <a:p>
            <a:pPr marL="342900" lvl="0" indent="-342900" algn="just">
              <a:lnSpc>
                <a:spcPct val="115000"/>
              </a:lnSpc>
              <a:buFont typeface="Arial" panose="020B0604020202020204" pitchFamily="34" charset="0"/>
              <a:buChar char="-"/>
            </a:pPr>
            <a:r>
              <a:rPr lang="sl-SI" sz="1800" dirty="0">
                <a:solidFill>
                  <a:srgbClr val="000000"/>
                </a:solidFill>
                <a:effectLst/>
                <a:latin typeface="Arial" panose="020B0604020202020204" pitchFamily="34" charset="0"/>
                <a:ea typeface="Calibri" panose="020F0502020204030204" pitchFamily="34" charset="0"/>
              </a:rPr>
              <a:t>Komunikacija in zaupanje v mentorskem odnosu</a:t>
            </a:r>
            <a:endParaRPr lang="sl-SI" sz="1800" dirty="0">
              <a:effectLst/>
              <a:latin typeface="Times New Roman" panose="02020603050405020304" pitchFamily="18" charset="0"/>
              <a:ea typeface="Calibri" panose="020F0502020204030204" pitchFamily="34" charset="0"/>
            </a:endParaRPr>
          </a:p>
          <a:p>
            <a:pPr marL="342900" lvl="0" indent="-342900" algn="just">
              <a:lnSpc>
                <a:spcPct val="115000"/>
              </a:lnSpc>
              <a:buFont typeface="Arial" panose="020B0604020202020204" pitchFamily="34" charset="0"/>
              <a:buChar char="-"/>
            </a:pPr>
            <a:r>
              <a:rPr lang="sl-SI" sz="1800" dirty="0">
                <a:solidFill>
                  <a:srgbClr val="000000"/>
                </a:solidFill>
                <a:effectLst/>
                <a:latin typeface="Arial" panose="020B0604020202020204" pitchFamily="34" charset="0"/>
                <a:ea typeface="Calibri" panose="020F0502020204030204" pitchFamily="34" charset="0"/>
              </a:rPr>
              <a:t>Priprava načrta izvajanja vajeništva</a:t>
            </a:r>
            <a:endParaRPr lang="sl-SI" sz="1800" dirty="0">
              <a:effectLst/>
              <a:latin typeface="Times New Roman" panose="02020603050405020304" pitchFamily="18" charset="0"/>
              <a:ea typeface="Calibri" panose="020F0502020204030204" pitchFamily="34" charset="0"/>
            </a:endParaRPr>
          </a:p>
          <a:p>
            <a:pPr marL="342900" lvl="0" indent="-342900" algn="just">
              <a:lnSpc>
                <a:spcPct val="115000"/>
              </a:lnSpc>
              <a:buFont typeface="Arial" panose="020B0604020202020204" pitchFamily="34" charset="0"/>
              <a:buChar char="-"/>
            </a:pPr>
            <a:r>
              <a:rPr lang="sl-SI" sz="1800" dirty="0">
                <a:solidFill>
                  <a:srgbClr val="000000"/>
                </a:solidFill>
                <a:effectLst/>
                <a:latin typeface="Arial" panose="020B0604020202020204" pitchFamily="34" charset="0"/>
                <a:ea typeface="Calibri" panose="020F0502020204030204" pitchFamily="34" charset="0"/>
              </a:rPr>
              <a:t>Učinkovit mentorski proces.</a:t>
            </a:r>
            <a:endParaRPr lang="sl-SI" sz="1800" dirty="0">
              <a:effectLst/>
              <a:latin typeface="Times New Roman" panose="02020603050405020304" pitchFamily="18" charset="0"/>
              <a:ea typeface="Calibri" panose="020F0502020204030204" pitchFamily="34" charset="0"/>
            </a:endParaRPr>
          </a:p>
          <a:p>
            <a:pPr marL="457200" algn="just">
              <a:lnSpc>
                <a:spcPct val="115000"/>
              </a:lnSpc>
            </a:pPr>
            <a:r>
              <a:rPr lang="sl-SI" sz="1800" b="1" dirty="0">
                <a:solidFill>
                  <a:srgbClr val="000000"/>
                </a:solidFill>
                <a:effectLst/>
                <a:latin typeface="Arial" panose="020B0604020202020204" pitchFamily="34" charset="0"/>
                <a:ea typeface="Times New Roman" panose="02020603050405020304" pitchFamily="18" charset="0"/>
              </a:rPr>
              <a:t>Posamezno vsebinsko področje nadaljnjega usposabljanja mentorjev obsega 8 ur neposrednega pedagoškega dela na posamezno vsebinsko področje (v nadaljevanju: nadaljevalni programi).</a:t>
            </a:r>
            <a:endParaRPr lang="sl-SI" sz="1800" b="1" dirty="0">
              <a:effectLst/>
              <a:latin typeface="Times New Roman" panose="02020603050405020304" pitchFamily="18" charset="0"/>
              <a:ea typeface="Times New Roman" panose="02020603050405020304" pitchFamily="18" charset="0"/>
            </a:endParaRPr>
          </a:p>
          <a:p>
            <a:pPr marL="0" indent="0">
              <a:lnSpc>
                <a:spcPct val="100000"/>
              </a:lnSpc>
              <a:buNone/>
            </a:pPr>
            <a:endParaRPr lang="sl-SI" sz="2000" dirty="0">
              <a:latin typeface="Republica"/>
            </a:endParaRPr>
          </a:p>
          <a:p>
            <a:pPr marL="0" indent="0">
              <a:buNone/>
            </a:pPr>
            <a:endParaRPr lang="sl-SI" sz="20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838200" y="1527933"/>
            <a:ext cx="10515600" cy="261523"/>
          </a:xfrm>
        </p:spPr>
        <p:txBody>
          <a:bodyPr>
            <a:noAutofit/>
          </a:bodyPr>
          <a:lstStyle/>
          <a:p>
            <a:br>
              <a:rPr lang="sl-SI" sz="2800" b="1" dirty="0">
                <a:solidFill>
                  <a:srgbClr val="034EA2"/>
                </a:solidFill>
                <a:latin typeface="Republika "/>
              </a:rPr>
            </a:br>
            <a:r>
              <a:rPr lang="sl-SI" sz="2800" b="1" dirty="0">
                <a:solidFill>
                  <a:srgbClr val="034EA2"/>
                </a:solidFill>
                <a:latin typeface="Republika "/>
              </a:rPr>
              <a:t>Sofinancirali se bodo naslednji programi:</a:t>
            </a:r>
            <a:br>
              <a:rPr lang="sl-SI" sz="2800" b="1" dirty="0">
                <a:solidFill>
                  <a:srgbClr val="034EA2"/>
                </a:solidFill>
                <a:latin typeface="Republika "/>
              </a:rPr>
            </a:br>
            <a:endParaRPr lang="sl-SI" sz="2800" b="1" dirty="0">
              <a:solidFill>
                <a:srgbClr val="034EA2"/>
              </a:solidFill>
              <a:latin typeface="Republika "/>
            </a:endParaRPr>
          </a:p>
        </p:txBody>
      </p:sp>
      <p:pic>
        <p:nvPicPr>
          <p:cNvPr id="4" name="Slika 3">
            <a:extLst>
              <a:ext uri="{FF2B5EF4-FFF2-40B4-BE49-F238E27FC236}">
                <a16:creationId xmlns:a16="http://schemas.microsoft.com/office/drawing/2014/main" id="{088E566B-D9DB-5986-FB43-EC24C2F64F8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2706" y="628579"/>
            <a:ext cx="5744058" cy="644187"/>
          </a:xfrm>
          <a:prstGeom prst="rect">
            <a:avLst/>
          </a:prstGeom>
          <a:noFill/>
        </p:spPr>
      </p:pic>
    </p:spTree>
    <p:extLst>
      <p:ext uri="{BB962C8B-B14F-4D97-AF65-F5344CB8AC3E}">
        <p14:creationId xmlns:p14="http://schemas.microsoft.com/office/powerpoint/2010/main" val="68048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83F261-0CF5-AF5A-19B1-8FDB071A32DD}"/>
              </a:ext>
            </a:extLst>
          </p:cNvPr>
          <p:cNvSpPr>
            <a:spLocks noGrp="1"/>
          </p:cNvSpPr>
          <p:nvPr>
            <p:ph type="title"/>
          </p:nvPr>
        </p:nvSpPr>
        <p:spPr/>
        <p:txBody>
          <a:bodyPr/>
          <a:lstStyle/>
          <a:p>
            <a:r>
              <a:rPr lang="sl-SI" dirty="0">
                <a:solidFill>
                  <a:srgbClr val="0070C0"/>
                </a:solidFill>
              </a:rPr>
              <a:t>Programi</a:t>
            </a:r>
          </a:p>
        </p:txBody>
      </p:sp>
      <p:sp>
        <p:nvSpPr>
          <p:cNvPr id="3" name="Označba mesta vsebine 2">
            <a:extLst>
              <a:ext uri="{FF2B5EF4-FFF2-40B4-BE49-F238E27FC236}">
                <a16:creationId xmlns:a16="http://schemas.microsoft.com/office/drawing/2014/main" id="{9374F86D-9A35-0871-03D8-882388859662}"/>
              </a:ext>
            </a:extLst>
          </p:cNvPr>
          <p:cNvSpPr>
            <a:spLocks noGrp="1"/>
          </p:cNvSpPr>
          <p:nvPr>
            <p:ph idx="1"/>
          </p:nvPr>
        </p:nvSpPr>
        <p:spPr/>
        <p:txBody>
          <a:bodyPr>
            <a:normAutofit fontScale="85000" lnSpcReduction="10000"/>
          </a:bodyPr>
          <a:lstStyle/>
          <a:p>
            <a:pPr marL="0" indent="0" algn="just">
              <a:lnSpc>
                <a:spcPct val="115000"/>
              </a:lnSpc>
              <a:buNone/>
            </a:pPr>
            <a:r>
              <a:rPr lang="sl-SI" sz="1800" dirty="0">
                <a:solidFill>
                  <a:srgbClr val="000000"/>
                </a:solidFill>
                <a:effectLst/>
                <a:latin typeface="Arial" panose="020B0604020202020204" pitchFamily="34" charset="0"/>
                <a:ea typeface="Times New Roman" panose="02020603050405020304" pitchFamily="18" charset="0"/>
              </a:rPr>
              <a:t> </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800" b="1" dirty="0">
                <a:solidFill>
                  <a:srgbClr val="000000"/>
                </a:solidFill>
                <a:effectLst/>
                <a:latin typeface="Arial" panose="020B0604020202020204" pitchFamily="34" charset="0"/>
                <a:ea typeface="Times New Roman" panose="02020603050405020304" pitchFamily="18" charset="0"/>
              </a:rPr>
              <a:t>V kolikor bodo osnovni program ali nadaljevalni programi prenovljeni</a:t>
            </a:r>
            <a:r>
              <a:rPr lang="sl-SI" sz="1800" dirty="0">
                <a:solidFill>
                  <a:srgbClr val="000000"/>
                </a:solidFill>
                <a:effectLst/>
                <a:latin typeface="Arial" panose="020B0604020202020204" pitchFamily="34" charset="0"/>
                <a:ea typeface="Times New Roman" panose="02020603050405020304" pitchFamily="18" charset="0"/>
              </a:rPr>
              <a:t>, se upošteva prenovljeno </a:t>
            </a:r>
            <a:r>
              <a:rPr lang="sl-SI" sz="1800" b="1" dirty="0">
                <a:solidFill>
                  <a:srgbClr val="000000"/>
                </a:solidFill>
                <a:effectLst/>
                <a:latin typeface="Arial" panose="020B0604020202020204" pitchFamily="34" charset="0"/>
                <a:ea typeface="Times New Roman" panose="02020603050405020304" pitchFamily="18" charset="0"/>
              </a:rPr>
              <a:t>verzijo, ko bo objavljena na spletni strani CPI </a:t>
            </a:r>
            <a:r>
              <a:rPr lang="sl-SI" sz="1800" dirty="0">
                <a:solidFill>
                  <a:srgbClr val="000000"/>
                </a:solidFill>
                <a:effectLst/>
                <a:latin typeface="Arial" panose="020B0604020202020204" pitchFamily="34" charset="0"/>
                <a:ea typeface="Times New Roman" panose="02020603050405020304" pitchFamily="18" charset="0"/>
              </a:rPr>
              <a:t>https://cpi.si/. Poleg zgoraj navedenih nadaljevalnih programov (Priloge 13a, 13b, 13c in 13d) se lahko izvajajo tudi nadaljevalni programi s področja usposabljanja mentorjev, ki jih bo v obdobju izvajanja tega javnega razpisa pripravil CPI in bodo objavljeni na spletni strani: https://cpi.si/.</a:t>
            </a:r>
            <a:endParaRPr lang="sl-SI" sz="1800" dirty="0">
              <a:effectLst/>
              <a:latin typeface="Times New Roman" panose="02020603050405020304" pitchFamily="18" charset="0"/>
              <a:ea typeface="Times New Roman" panose="02020603050405020304" pitchFamily="18" charset="0"/>
            </a:endParaRPr>
          </a:p>
          <a:p>
            <a:pPr algn="just">
              <a:lnSpc>
                <a:spcPct val="115000"/>
              </a:lnSpc>
            </a:pP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osnovni program se lahko </a:t>
            </a:r>
            <a:r>
              <a:rPr lang="sl-SI"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vključijo mentorji, ki izpolnjujejo pogoje</a:t>
            </a:r>
            <a:r>
              <a:rPr lang="sl-SI"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opredeljene v programu usposabljanja </a:t>
            </a:r>
            <a:r>
              <a:rPr lang="sl-SI"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(Priloga 12</a:t>
            </a:r>
            <a:r>
              <a:rPr lang="sl-SI"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sl-SI" sz="1600" dirty="0">
                <a:latin typeface="Arial" panose="020B0604020202020204" pitchFamily="34" charset="0"/>
                <a:cs typeface="Arial" panose="020B0604020202020204" pitchFamily="34" charset="0"/>
              </a:rPr>
              <a:t> </a:t>
            </a:r>
          </a:p>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rPr>
              <a:t>V nadaljevalne programe (Priloge 13a, 13b, 13c in 13d) </a:t>
            </a:r>
            <a:r>
              <a:rPr lang="sl-SI" sz="1800" b="1" dirty="0">
                <a:solidFill>
                  <a:srgbClr val="000000"/>
                </a:solidFill>
                <a:effectLst/>
                <a:latin typeface="Arial" panose="020B0604020202020204" pitchFamily="34" charset="0"/>
                <a:ea typeface="Times New Roman" panose="02020603050405020304" pitchFamily="18" charset="0"/>
              </a:rPr>
              <a:t>se lahko vključijo mentorji</a:t>
            </a:r>
            <a:r>
              <a:rPr lang="sl-SI" sz="1800" dirty="0">
                <a:solidFill>
                  <a:srgbClr val="000000"/>
                </a:solidFill>
                <a:effectLst/>
                <a:latin typeface="Arial" panose="020B0604020202020204" pitchFamily="34" charset="0"/>
                <a:ea typeface="Times New Roman" panose="02020603050405020304" pitchFamily="18" charset="0"/>
              </a:rPr>
              <a:t>, ki so se </a:t>
            </a:r>
            <a:r>
              <a:rPr lang="sl-SI" sz="1800" b="1" dirty="0">
                <a:solidFill>
                  <a:srgbClr val="000000"/>
                </a:solidFill>
                <a:effectLst/>
                <a:latin typeface="Arial" panose="020B0604020202020204" pitchFamily="34" charset="0"/>
                <a:ea typeface="Times New Roman" panose="02020603050405020304" pitchFamily="18" charset="0"/>
              </a:rPr>
              <a:t>udeležili in uspešno zaključili osnovni program </a:t>
            </a:r>
            <a:r>
              <a:rPr lang="sl-SI" sz="1800" dirty="0">
                <a:solidFill>
                  <a:srgbClr val="000000"/>
                </a:solidFill>
                <a:effectLst/>
                <a:latin typeface="Arial" panose="020B0604020202020204" pitchFamily="34" charset="0"/>
                <a:ea typeface="Times New Roman" panose="02020603050405020304" pitchFamily="18" charset="0"/>
              </a:rPr>
              <a:t>ali mentorji, ki imajo opravljen mojstrski, poslovodski ali delovodski izpit.</a:t>
            </a:r>
          </a:p>
          <a:p>
            <a:pPr algn="just">
              <a:lnSpc>
                <a:spcPct val="115000"/>
              </a:lnSpc>
            </a:pPr>
            <a:r>
              <a:rPr lang="sl-SI" sz="1800" dirty="0">
                <a:effectLst/>
                <a:latin typeface="Arial" panose="020B0604020202020204" pitchFamily="34" charset="0"/>
                <a:ea typeface="Times New Roman" panose="02020603050405020304" pitchFamily="18" charset="0"/>
              </a:rPr>
              <a:t>V skladu z Mehanizmom za okrevanje in odpornost je treba usposobiti 3.900 mentorjev v podjetjih, ki bodo uspešno opravili osnovno ali nadaljnje usposabljanje, ki ga je pripravil CPI. Za upoštevanje kazalnika se šteje ali enkratna vključitev v osnovni program (32 ur) ali vključitev v nadaljevalne programe v skupni vrednosti 32 ur (4 krajši programi x 8 ur = 32 ur). </a:t>
            </a:r>
            <a:r>
              <a:rPr lang="sl-SI" sz="1800" b="1" dirty="0">
                <a:effectLst/>
                <a:latin typeface="Arial" panose="020B0604020202020204" pitchFamily="34" charset="0"/>
                <a:ea typeface="Times New Roman" panose="02020603050405020304" pitchFamily="18" charset="0"/>
              </a:rPr>
              <a:t>Vsaka oseba, ki se bo udeležila usposabljanj v obsegu 32 ur, bo prispevala k cilju ID 163. </a:t>
            </a:r>
            <a:endParaRPr lang="sl-SI" sz="1800" b="1" dirty="0">
              <a:effectLst/>
              <a:latin typeface="Times New Roman" panose="02020603050405020304" pitchFamily="18" charset="0"/>
              <a:ea typeface="Times New Roman" panose="02020603050405020304" pitchFamily="18" charset="0"/>
            </a:endParaRPr>
          </a:p>
          <a:p>
            <a:pPr algn="just">
              <a:lnSpc>
                <a:spcPct val="115000"/>
              </a:lnSpc>
            </a:pPr>
            <a:endParaRPr lang="sl-SI" sz="1800" dirty="0">
              <a:solidFill>
                <a:srgbClr val="000000"/>
              </a:solidFill>
              <a:effectLst/>
              <a:latin typeface="Arial" panose="020B0604020202020204" pitchFamily="34" charset="0"/>
              <a:ea typeface="Times New Roman" panose="02020603050405020304" pitchFamily="18" charset="0"/>
            </a:endParaRPr>
          </a:p>
          <a:p>
            <a:pPr algn="just">
              <a:lnSpc>
                <a:spcPct val="115000"/>
              </a:lnSpc>
            </a:pPr>
            <a:endParaRPr lang="sl-SI" sz="1800" dirty="0">
              <a:effectLst/>
              <a:latin typeface="Times New Roman" panose="02020603050405020304" pitchFamily="18" charset="0"/>
              <a:ea typeface="Times New Roman" panose="02020603050405020304" pitchFamily="18" charset="0"/>
            </a:endParaRPr>
          </a:p>
          <a:p>
            <a:endParaRPr lang="sl-SI" dirty="0"/>
          </a:p>
        </p:txBody>
      </p:sp>
      <p:pic>
        <p:nvPicPr>
          <p:cNvPr id="7" name="Slika 6">
            <a:extLst>
              <a:ext uri="{FF2B5EF4-FFF2-40B4-BE49-F238E27FC236}">
                <a16:creationId xmlns:a16="http://schemas.microsoft.com/office/drawing/2014/main" id="{385B42B3-177D-48C9-3C67-F816F25CBA8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2669" y="631366"/>
            <a:ext cx="5744058" cy="644187"/>
          </a:xfrm>
          <a:prstGeom prst="rect">
            <a:avLst/>
          </a:prstGeom>
          <a:noFill/>
        </p:spPr>
      </p:pic>
    </p:spTree>
    <p:extLst>
      <p:ext uri="{BB962C8B-B14F-4D97-AF65-F5344CB8AC3E}">
        <p14:creationId xmlns:p14="http://schemas.microsoft.com/office/powerpoint/2010/main" val="307711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6" name="PoljeZBesedilom 5">
            <a:extLst>
              <a:ext uri="{FF2B5EF4-FFF2-40B4-BE49-F238E27FC236}">
                <a16:creationId xmlns:a16="http://schemas.microsoft.com/office/drawing/2014/main" id="{7F72587B-28D9-47EF-66E7-9890EAC74A6B}"/>
              </a:ext>
            </a:extLst>
          </p:cNvPr>
          <p:cNvSpPr txBox="1"/>
          <p:nvPr/>
        </p:nvSpPr>
        <p:spPr>
          <a:xfrm>
            <a:off x="855955" y="1414944"/>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Kazalniki</a:t>
            </a:r>
            <a:r>
              <a:rPr lang="sl-SI" sz="2800" b="1" dirty="0">
                <a:solidFill>
                  <a:srgbClr val="034EA2"/>
                </a:solidFill>
                <a:latin typeface="Republica"/>
              </a:rPr>
              <a:t> </a:t>
            </a:r>
          </a:p>
        </p:txBody>
      </p:sp>
      <p:sp>
        <p:nvSpPr>
          <p:cNvPr id="7" name="PoljeZBesedilom 6">
            <a:extLst>
              <a:ext uri="{FF2B5EF4-FFF2-40B4-BE49-F238E27FC236}">
                <a16:creationId xmlns:a16="http://schemas.microsoft.com/office/drawing/2014/main" id="{A4153F52-2BB9-A045-A21D-E69766A9BE5C}"/>
              </a:ext>
            </a:extLst>
          </p:cNvPr>
          <p:cNvSpPr txBox="1"/>
          <p:nvPr/>
        </p:nvSpPr>
        <p:spPr>
          <a:xfrm>
            <a:off x="763589" y="2094697"/>
            <a:ext cx="10076798" cy="1938992"/>
          </a:xfrm>
          <a:prstGeom prst="rect">
            <a:avLst/>
          </a:prstGeom>
          <a:noFill/>
        </p:spPr>
        <p:txBody>
          <a:bodyPr wrap="square" rtlCol="0">
            <a:spAutoFit/>
          </a:bodyPr>
          <a:lstStyle/>
          <a:p>
            <a:pPr algn="just"/>
            <a:r>
              <a:rPr lang="sl-SI" sz="2000" b="1" dirty="0">
                <a:solidFill>
                  <a:srgbClr val="034EA2"/>
                </a:solidFill>
                <a:latin typeface="Republica "/>
              </a:rPr>
              <a:t>Skupni kazalnik učinka</a:t>
            </a:r>
            <a:r>
              <a:rPr lang="sl-SI" sz="2000" dirty="0">
                <a:solidFill>
                  <a:srgbClr val="034EA2"/>
                </a:solidFill>
                <a:latin typeface="Republica "/>
              </a:rPr>
              <a:t>: </a:t>
            </a:r>
            <a:r>
              <a:rPr lang="sl-SI" sz="2000" dirty="0">
                <a:latin typeface="Republica "/>
              </a:rPr>
              <a:t>število vključenih udeležencev v programe, pri čemer se udeleženec lahko vključi v več programov, vendar se ga v kazalnik šteje samo enkrat na operacijo.</a:t>
            </a:r>
          </a:p>
          <a:p>
            <a:pPr algn="just"/>
            <a:endParaRPr lang="sl-SI" sz="2000" dirty="0">
              <a:latin typeface="Republica "/>
            </a:endParaRPr>
          </a:p>
          <a:p>
            <a:pPr algn="just"/>
            <a:r>
              <a:rPr lang="sl-SI" sz="2000" dirty="0">
                <a:latin typeface="Republica "/>
              </a:rPr>
              <a:t>Cilji, skladno z izvedbenim načrtom:</a:t>
            </a:r>
          </a:p>
          <a:p>
            <a:pPr algn="just"/>
            <a:endParaRPr lang="sl-SI" sz="2000" dirty="0">
              <a:latin typeface="Republica "/>
            </a:endParaRPr>
          </a:p>
          <a:p>
            <a:pPr algn="just"/>
            <a:endParaRPr lang="sl-SI" sz="2000" dirty="0">
              <a:latin typeface="Republica "/>
            </a:endParaRPr>
          </a:p>
        </p:txBody>
      </p:sp>
      <p:pic>
        <p:nvPicPr>
          <p:cNvPr id="2" name="Slika 1">
            <a:extLst>
              <a:ext uri="{FF2B5EF4-FFF2-40B4-BE49-F238E27FC236}">
                <a16:creationId xmlns:a16="http://schemas.microsoft.com/office/drawing/2014/main" id="{97654228-2C1A-2007-AC0C-0C846E032D6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2669" y="631366"/>
            <a:ext cx="5744058" cy="644187"/>
          </a:xfrm>
          <a:prstGeom prst="rect">
            <a:avLst/>
          </a:prstGeom>
          <a:noFill/>
        </p:spPr>
      </p:pic>
      <p:graphicFrame>
        <p:nvGraphicFramePr>
          <p:cNvPr id="5" name="Tabela 4">
            <a:extLst>
              <a:ext uri="{FF2B5EF4-FFF2-40B4-BE49-F238E27FC236}">
                <a16:creationId xmlns:a16="http://schemas.microsoft.com/office/drawing/2014/main" id="{A77A0465-BEA1-960C-C629-C5D3A71F7A4F}"/>
              </a:ext>
            </a:extLst>
          </p:cNvPr>
          <p:cNvGraphicFramePr>
            <a:graphicFrameLocks noGrp="1"/>
          </p:cNvGraphicFramePr>
          <p:nvPr>
            <p:extLst>
              <p:ext uri="{D42A27DB-BD31-4B8C-83A1-F6EECF244321}">
                <p14:modId xmlns:p14="http://schemas.microsoft.com/office/powerpoint/2010/main" val="4070675043"/>
              </p:ext>
            </p:extLst>
          </p:nvPr>
        </p:nvGraphicFramePr>
        <p:xfrm>
          <a:off x="855955" y="3513806"/>
          <a:ext cx="7684645" cy="2434908"/>
        </p:xfrm>
        <a:graphic>
          <a:graphicData uri="http://schemas.openxmlformats.org/drawingml/2006/table">
            <a:tbl>
              <a:tblPr firstRow="1" firstCol="1" bandRow="1">
                <a:tableStyleId>{5C22544A-7EE6-4342-B048-85BDC9FD1C3A}</a:tableStyleId>
              </a:tblPr>
              <a:tblGrid>
                <a:gridCol w="1017977">
                  <a:extLst>
                    <a:ext uri="{9D8B030D-6E8A-4147-A177-3AD203B41FA5}">
                      <a16:colId xmlns:a16="http://schemas.microsoft.com/office/drawing/2014/main" val="3615138504"/>
                    </a:ext>
                  </a:extLst>
                </a:gridCol>
                <a:gridCol w="677588">
                  <a:extLst>
                    <a:ext uri="{9D8B030D-6E8A-4147-A177-3AD203B41FA5}">
                      <a16:colId xmlns:a16="http://schemas.microsoft.com/office/drawing/2014/main" val="3823084745"/>
                    </a:ext>
                  </a:extLst>
                </a:gridCol>
                <a:gridCol w="908764">
                  <a:extLst>
                    <a:ext uri="{9D8B030D-6E8A-4147-A177-3AD203B41FA5}">
                      <a16:colId xmlns:a16="http://schemas.microsoft.com/office/drawing/2014/main" val="1525491497"/>
                    </a:ext>
                  </a:extLst>
                </a:gridCol>
                <a:gridCol w="790785">
                  <a:extLst>
                    <a:ext uri="{9D8B030D-6E8A-4147-A177-3AD203B41FA5}">
                      <a16:colId xmlns:a16="http://schemas.microsoft.com/office/drawing/2014/main" val="112394240"/>
                    </a:ext>
                  </a:extLst>
                </a:gridCol>
                <a:gridCol w="1351189">
                  <a:extLst>
                    <a:ext uri="{9D8B030D-6E8A-4147-A177-3AD203B41FA5}">
                      <a16:colId xmlns:a16="http://schemas.microsoft.com/office/drawing/2014/main" val="3568632722"/>
                    </a:ext>
                  </a:extLst>
                </a:gridCol>
                <a:gridCol w="678385">
                  <a:extLst>
                    <a:ext uri="{9D8B030D-6E8A-4147-A177-3AD203B41FA5}">
                      <a16:colId xmlns:a16="http://schemas.microsoft.com/office/drawing/2014/main" val="2846586129"/>
                    </a:ext>
                  </a:extLst>
                </a:gridCol>
                <a:gridCol w="565190">
                  <a:extLst>
                    <a:ext uri="{9D8B030D-6E8A-4147-A177-3AD203B41FA5}">
                      <a16:colId xmlns:a16="http://schemas.microsoft.com/office/drawing/2014/main" val="2556498398"/>
                    </a:ext>
                  </a:extLst>
                </a:gridCol>
                <a:gridCol w="1694767">
                  <a:extLst>
                    <a:ext uri="{9D8B030D-6E8A-4147-A177-3AD203B41FA5}">
                      <a16:colId xmlns:a16="http://schemas.microsoft.com/office/drawing/2014/main" val="3096706421"/>
                    </a:ext>
                  </a:extLst>
                </a:gridCol>
              </a:tblGrid>
              <a:tr h="457200">
                <a:tc rowSpan="2">
                  <a:txBody>
                    <a:bodyPr/>
                    <a:lstStyle/>
                    <a:p>
                      <a:pPr algn="ctr">
                        <a:lnSpc>
                          <a:spcPct val="115000"/>
                        </a:lnSpc>
                      </a:pPr>
                      <a:r>
                        <a:rPr lang="sl-SI" sz="800" dirty="0">
                          <a:effectLst/>
                        </a:rPr>
                        <a:t>Ime mejnika oziroma cilja</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lnSpc>
                          <a:spcPct val="115000"/>
                        </a:lnSpc>
                      </a:pPr>
                      <a:r>
                        <a:rPr lang="sl-SI" sz="800" dirty="0">
                          <a:effectLst/>
                        </a:rPr>
                        <a:t>Merska enota</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lnSpc>
                          <a:spcPct val="115000"/>
                        </a:lnSpc>
                      </a:pPr>
                      <a:r>
                        <a:rPr lang="sl-SI" sz="800" dirty="0">
                          <a:effectLst/>
                        </a:rPr>
                        <a:t>Izhodiščna</a:t>
                      </a:r>
                      <a:endParaRPr lang="sl-SI" sz="1200" dirty="0">
                        <a:effectLst/>
                      </a:endParaRPr>
                    </a:p>
                    <a:p>
                      <a:pPr algn="ctr">
                        <a:lnSpc>
                          <a:spcPct val="115000"/>
                        </a:lnSpc>
                      </a:pPr>
                      <a:r>
                        <a:rPr lang="sl-SI" sz="800" dirty="0">
                          <a:effectLst/>
                        </a:rPr>
                        <a:t>Vrednost</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lnSpc>
                          <a:spcPct val="115000"/>
                        </a:lnSpc>
                      </a:pPr>
                      <a:r>
                        <a:rPr lang="sl-SI" sz="800">
                          <a:effectLst/>
                        </a:rPr>
                        <a:t>Ciljna vrednost</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lnSpc>
                          <a:spcPct val="115000"/>
                        </a:lnSpc>
                      </a:pPr>
                      <a:r>
                        <a:rPr lang="sl-SI" sz="800">
                          <a:effectLst/>
                        </a:rPr>
                        <a:t>Opis mejnika oziroma cilja</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lnSpc>
                          <a:spcPct val="115000"/>
                        </a:lnSpc>
                      </a:pPr>
                      <a:r>
                        <a:rPr lang="sl-SI" sz="800">
                          <a:effectLst/>
                        </a:rPr>
                        <a:t>Časovni okvir za dokončanje</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sl-SI"/>
                    </a:p>
                  </a:txBody>
                  <a:tcPr/>
                </a:tc>
                <a:tc rowSpan="2">
                  <a:txBody>
                    <a:bodyPr/>
                    <a:lstStyle/>
                    <a:p>
                      <a:pPr algn="ctr">
                        <a:lnSpc>
                          <a:spcPct val="115000"/>
                        </a:lnSpc>
                      </a:pPr>
                      <a:r>
                        <a:rPr lang="sl-SI" sz="800">
                          <a:effectLst/>
                        </a:rPr>
                        <a:t>Dokazilo</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28125303"/>
                  </a:ext>
                </a:extLst>
              </a:tr>
              <a:tr h="163830">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just">
                        <a:lnSpc>
                          <a:spcPct val="115000"/>
                        </a:lnSpc>
                      </a:pPr>
                      <a:r>
                        <a:rPr lang="sl-SI" sz="800">
                          <a:effectLst/>
                        </a:rPr>
                        <a:t>Četrtletje</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15000"/>
                        </a:lnSpc>
                      </a:pPr>
                      <a:r>
                        <a:rPr lang="sl-SI" sz="800">
                          <a:effectLst/>
                        </a:rPr>
                        <a:t>Leto</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sl-SI"/>
                    </a:p>
                  </a:txBody>
                  <a:tcPr/>
                </a:tc>
                <a:extLst>
                  <a:ext uri="{0D108BD9-81ED-4DB2-BD59-A6C34878D82A}">
                    <a16:rowId xmlns:a16="http://schemas.microsoft.com/office/drawing/2014/main" val="1276358336"/>
                  </a:ext>
                </a:extLst>
              </a:tr>
              <a:tr h="163830">
                <a:tc>
                  <a:txBody>
                    <a:bodyPr/>
                    <a:lstStyle/>
                    <a:p>
                      <a:pPr>
                        <a:lnSpc>
                          <a:spcPct val="115000"/>
                        </a:lnSpc>
                      </a:pPr>
                      <a:r>
                        <a:rPr lang="sl-SI" sz="800" dirty="0">
                          <a:effectLst/>
                        </a:rPr>
                        <a:t> </a:t>
                      </a:r>
                      <a:endParaRPr lang="sl-SI" sz="1200" dirty="0">
                        <a:effectLst/>
                      </a:endParaRPr>
                    </a:p>
                    <a:p>
                      <a:pPr>
                        <a:lnSpc>
                          <a:spcPct val="115000"/>
                        </a:lnSpc>
                      </a:pPr>
                      <a:r>
                        <a:rPr lang="sl-SI" sz="800" dirty="0">
                          <a:effectLst/>
                        </a:rPr>
                        <a:t> </a:t>
                      </a:r>
                      <a:endParaRPr lang="sl-SI" sz="1200" dirty="0">
                        <a:effectLst/>
                      </a:endParaRPr>
                    </a:p>
                    <a:p>
                      <a:pPr>
                        <a:lnSpc>
                          <a:spcPct val="115000"/>
                        </a:lnSpc>
                      </a:pPr>
                      <a:r>
                        <a:rPr lang="sl-SI" sz="800" dirty="0">
                          <a:effectLst/>
                        </a:rPr>
                        <a:t> </a:t>
                      </a:r>
                      <a:endParaRPr lang="sl-SI" sz="1200" dirty="0">
                        <a:effectLst/>
                      </a:endParaRPr>
                    </a:p>
                    <a:p>
                      <a:pPr>
                        <a:lnSpc>
                          <a:spcPct val="115000"/>
                        </a:lnSpc>
                      </a:pPr>
                      <a:r>
                        <a:rPr lang="sl-SI" sz="800" dirty="0">
                          <a:effectLst/>
                        </a:rPr>
                        <a:t>ID 163 Mentorji v podjetjih, ki so uspešno opravili usposabljanje</a:t>
                      </a:r>
                      <a:endParaRPr lang="sl-S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Število</a:t>
                      </a:r>
                      <a:endParaRPr lang="sl-S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0</a:t>
                      </a:r>
                      <a:endParaRPr lang="sl-S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800" dirty="0">
                          <a:effectLst/>
                        </a:rPr>
                        <a:t> </a:t>
                      </a:r>
                      <a:endParaRPr lang="sl-SI" sz="1200" dirty="0">
                        <a:effectLst/>
                      </a:endParaRPr>
                    </a:p>
                    <a:p>
                      <a:pPr algn="ctr">
                        <a:lnSpc>
                          <a:spcPct val="115000"/>
                        </a:lnSpc>
                      </a:pPr>
                      <a:r>
                        <a:rPr lang="sl-SI" sz="1000" dirty="0">
                          <a:solidFill>
                            <a:srgbClr val="FF0000"/>
                          </a:solidFill>
                          <a:effectLst/>
                        </a:rPr>
                        <a:t>3.900</a:t>
                      </a:r>
                      <a:endParaRPr lang="sl-SI" sz="1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pPr>
                      <a:r>
                        <a:rPr lang="sl-SI" sz="800">
                          <a:effectLst/>
                        </a:rPr>
                        <a:t>Usposabljanja bodo osredotočena na znanja in spretnosti za načrtovanje in izvajanje praktičnega usposabljanja na delovnem mestu za vajence in dijake. Usposabljanja bodo krepila sodelovanje med šolami in delodajalci.</a:t>
                      </a:r>
                      <a:r>
                        <a:rPr lang="sl-SI" sz="900">
                          <a:effectLst/>
                        </a:rPr>
                        <a:t> </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Q2</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 </a:t>
                      </a:r>
                      <a:endParaRPr lang="sl-SI" sz="1200">
                        <a:effectLst/>
                      </a:endParaRPr>
                    </a:p>
                    <a:p>
                      <a:pPr algn="ctr">
                        <a:lnSpc>
                          <a:spcPct val="115000"/>
                        </a:lnSpc>
                      </a:pPr>
                      <a:r>
                        <a:rPr lang="sl-SI" sz="800">
                          <a:effectLst/>
                        </a:rPr>
                        <a:t>2026</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15000"/>
                        </a:lnSpc>
                      </a:pPr>
                      <a:r>
                        <a:rPr lang="sl-SI" sz="800" dirty="0">
                          <a:effectLst/>
                        </a:rPr>
                        <a:t>Poročilo, ki ustrezno utemeljuje, kako je bil cilj (vključno z vsemi sestavnimi elementi) zadovoljivo izpolnjen, z ustreznimi povezavami do osnovnih dokazov.</a:t>
                      </a:r>
                      <a:endParaRPr lang="sl-SI" sz="1200" dirty="0">
                        <a:effectLst/>
                      </a:endParaRPr>
                    </a:p>
                    <a:p>
                      <a:pPr algn="l">
                        <a:lnSpc>
                          <a:spcPct val="115000"/>
                        </a:lnSpc>
                      </a:pPr>
                      <a:r>
                        <a:rPr lang="sl-SI" sz="800" dirty="0">
                          <a:effectLst/>
                        </a:rPr>
                        <a:t>Ta dokument bo kot prilogo vključeval:</a:t>
                      </a:r>
                      <a:endParaRPr lang="sl-SI" sz="1200" dirty="0">
                        <a:effectLst/>
                      </a:endParaRPr>
                    </a:p>
                    <a:p>
                      <a:pPr algn="l">
                        <a:lnSpc>
                          <a:spcPct val="115000"/>
                        </a:lnSpc>
                      </a:pPr>
                      <a:r>
                        <a:rPr lang="sl-SI" sz="800" dirty="0">
                          <a:effectLst/>
                        </a:rPr>
                        <a:t>a) seznam posameznih potrdil, ki dokazujejo, da so bili programi usposabljanja opravljeni;</a:t>
                      </a:r>
                      <a:endParaRPr lang="sl-SI" sz="1200" dirty="0">
                        <a:effectLst/>
                      </a:endParaRPr>
                    </a:p>
                    <a:p>
                      <a:pPr algn="l">
                        <a:lnSpc>
                          <a:spcPct val="115000"/>
                        </a:lnSpc>
                      </a:pPr>
                      <a:r>
                        <a:rPr lang="sl-SI" sz="800" dirty="0">
                          <a:effectLst/>
                        </a:rPr>
                        <a:t>b) vrste usposabljanja s podrobnostmi o vsebini in uporabljeni učni obliki.</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1507323"/>
                  </a:ext>
                </a:extLst>
              </a:tr>
            </a:tbl>
          </a:graphicData>
        </a:graphic>
      </p:graphicFrame>
      <p:sp>
        <p:nvSpPr>
          <p:cNvPr id="8" name="Rectangle 1">
            <a:extLst>
              <a:ext uri="{FF2B5EF4-FFF2-40B4-BE49-F238E27FC236}">
                <a16:creationId xmlns:a16="http://schemas.microsoft.com/office/drawing/2014/main" id="{8E453EA9-D138-8504-047B-590497C32196}"/>
              </a:ext>
            </a:extLst>
          </p:cNvPr>
          <p:cNvSpPr>
            <a:spLocks noChangeArrowheads="1"/>
          </p:cNvSpPr>
          <p:nvPr/>
        </p:nvSpPr>
        <p:spPr bwMode="auto">
          <a:xfrm>
            <a:off x="3033713" y="2918382"/>
            <a:ext cx="1529758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sl-SI" altLang="sl-SI"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l-SI" altLang="sl-SI"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ela 10">
            <a:extLst>
              <a:ext uri="{FF2B5EF4-FFF2-40B4-BE49-F238E27FC236}">
                <a16:creationId xmlns:a16="http://schemas.microsoft.com/office/drawing/2014/main" id="{59E05BA4-989E-EC14-7E39-B74B612C9F3D}"/>
              </a:ext>
            </a:extLst>
          </p:cNvPr>
          <p:cNvGraphicFramePr>
            <a:graphicFrameLocks noGrp="1"/>
          </p:cNvGraphicFramePr>
          <p:nvPr>
            <p:extLst>
              <p:ext uri="{D42A27DB-BD31-4B8C-83A1-F6EECF244321}">
                <p14:modId xmlns:p14="http://schemas.microsoft.com/office/powerpoint/2010/main" val="188292642"/>
              </p:ext>
            </p:extLst>
          </p:nvPr>
        </p:nvGraphicFramePr>
        <p:xfrm>
          <a:off x="8631580" y="3518521"/>
          <a:ext cx="3136348" cy="2286000"/>
        </p:xfrm>
        <a:graphic>
          <a:graphicData uri="http://schemas.openxmlformats.org/drawingml/2006/table">
            <a:tbl>
              <a:tblPr firstRow="1" bandRow="1">
                <a:tableStyleId>{5C22544A-7EE6-4342-B048-85BDC9FD1C3A}</a:tableStyleId>
              </a:tblPr>
              <a:tblGrid>
                <a:gridCol w="3136348">
                  <a:extLst>
                    <a:ext uri="{9D8B030D-6E8A-4147-A177-3AD203B41FA5}">
                      <a16:colId xmlns:a16="http://schemas.microsoft.com/office/drawing/2014/main" val="2482951589"/>
                    </a:ext>
                  </a:extLst>
                </a:gridCol>
              </a:tblGrid>
              <a:tr h="370840">
                <a:tc>
                  <a:txBody>
                    <a:bodyPr/>
                    <a:lstStyle/>
                    <a:p>
                      <a:r>
                        <a:rPr lang="sl-SI" dirty="0"/>
                        <a:t>Za doseganje ciljne vrednosti se upošteva :</a:t>
                      </a:r>
                    </a:p>
                    <a:p>
                      <a:pPr marL="285750" indent="-285750">
                        <a:buFontTx/>
                        <a:buChar char="-"/>
                      </a:pPr>
                      <a:r>
                        <a:rPr lang="sl-SI" dirty="0"/>
                        <a:t>enkratna vključitev v osnovni program (32 ur) ali</a:t>
                      </a:r>
                    </a:p>
                    <a:p>
                      <a:pPr marL="285750" indent="-285750">
                        <a:buFontTx/>
                        <a:buChar char="-"/>
                      </a:pPr>
                      <a:r>
                        <a:rPr lang="sl-SI" dirty="0"/>
                        <a:t>vključitev v nadaljevalne programe v skupni vrednosti 32 ur (4 krajši programi × 8 ur).</a:t>
                      </a:r>
                    </a:p>
                  </a:txBody>
                  <a:tcPr/>
                </a:tc>
                <a:extLst>
                  <a:ext uri="{0D108BD9-81ED-4DB2-BD59-A6C34878D82A}">
                    <a16:rowId xmlns:a16="http://schemas.microsoft.com/office/drawing/2014/main" val="881028222"/>
                  </a:ext>
                </a:extLst>
              </a:tr>
            </a:tbl>
          </a:graphicData>
        </a:graphic>
      </p:graphicFrame>
      <p:graphicFrame>
        <p:nvGraphicFramePr>
          <p:cNvPr id="11" name="Tabela 11">
            <a:extLst>
              <a:ext uri="{FF2B5EF4-FFF2-40B4-BE49-F238E27FC236}">
                <a16:creationId xmlns:a16="http://schemas.microsoft.com/office/drawing/2014/main" id="{495D8D1C-A325-E372-48C0-1A8CC9178E90}"/>
              </a:ext>
            </a:extLst>
          </p:cNvPr>
          <p:cNvGraphicFramePr>
            <a:graphicFrameLocks noGrp="1"/>
          </p:cNvGraphicFramePr>
          <p:nvPr>
            <p:extLst>
              <p:ext uri="{D42A27DB-BD31-4B8C-83A1-F6EECF244321}">
                <p14:modId xmlns:p14="http://schemas.microsoft.com/office/powerpoint/2010/main" val="850159226"/>
              </p:ext>
            </p:extLst>
          </p:nvPr>
        </p:nvGraphicFramePr>
        <p:xfrm>
          <a:off x="855954" y="6026749"/>
          <a:ext cx="10911973" cy="640080"/>
        </p:xfrm>
        <a:graphic>
          <a:graphicData uri="http://schemas.openxmlformats.org/drawingml/2006/table">
            <a:tbl>
              <a:tblPr firstRow="1" bandRow="1">
                <a:tableStyleId>{5C22544A-7EE6-4342-B048-85BDC9FD1C3A}</a:tableStyleId>
              </a:tblPr>
              <a:tblGrid>
                <a:gridCol w="10911973">
                  <a:extLst>
                    <a:ext uri="{9D8B030D-6E8A-4147-A177-3AD203B41FA5}">
                      <a16:colId xmlns:a16="http://schemas.microsoft.com/office/drawing/2014/main" val="3082975866"/>
                    </a:ext>
                  </a:extLst>
                </a:gridCol>
              </a:tblGrid>
              <a:tr h="370840">
                <a:tc>
                  <a:txBody>
                    <a:bodyPr/>
                    <a:lstStyle/>
                    <a:p>
                      <a:r>
                        <a:rPr lang="sl-SI" dirty="0"/>
                        <a:t>Udeleženec se lahko vključi v več programov, vendar se ga v cilj ID 163 šteje samo pri prvi vključitvi v program/e v obsegu 32 ur (osnovni ali 4 nadaljevalne), ki ga/jih uspešno zaključi.</a:t>
                      </a:r>
                    </a:p>
                  </a:txBody>
                  <a:tcPr/>
                </a:tc>
                <a:extLst>
                  <a:ext uri="{0D108BD9-81ED-4DB2-BD59-A6C34878D82A}">
                    <a16:rowId xmlns:a16="http://schemas.microsoft.com/office/drawing/2014/main" val="3145332966"/>
                  </a:ext>
                </a:extLst>
              </a:tr>
            </a:tbl>
          </a:graphicData>
        </a:graphic>
      </p:graphicFrame>
    </p:spTree>
    <p:extLst>
      <p:ext uri="{BB962C8B-B14F-4D97-AF65-F5344CB8AC3E}">
        <p14:creationId xmlns:p14="http://schemas.microsoft.com/office/powerpoint/2010/main" val="4248793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95B650-C1D5-9F88-B307-546BBD601087}"/>
              </a:ext>
            </a:extLst>
          </p:cNvPr>
          <p:cNvSpPr>
            <a:spLocks noGrp="1"/>
          </p:cNvSpPr>
          <p:nvPr>
            <p:ph type="title"/>
          </p:nvPr>
        </p:nvSpPr>
        <p:spPr/>
        <p:txBody>
          <a:bodyPr>
            <a:normAutofit fontScale="90000"/>
          </a:bodyPr>
          <a:lstStyle/>
          <a:p>
            <a:r>
              <a:rPr lang="sl-SI" sz="4400" b="1" dirty="0">
                <a:solidFill>
                  <a:srgbClr val="034EA2"/>
                </a:solidFill>
                <a:effectLst>
                  <a:outerShdw blurRad="38100" dist="38100" dir="2700000" algn="tl">
                    <a:srgbClr val="000000">
                      <a:alpha val="43137"/>
                    </a:srgbClr>
                  </a:outerShdw>
                </a:effectLst>
                <a:latin typeface="Republika" panose="02000506040000020004" pitchFamily="2" charset="-18"/>
              </a:rPr>
              <a:t>Kazalniki na ravni javnega razpisa</a:t>
            </a:r>
            <a:br>
              <a:rPr lang="sl-SI" sz="4400" b="1" dirty="0">
                <a:solidFill>
                  <a:srgbClr val="034EA2"/>
                </a:solidFill>
                <a:effectLst>
                  <a:outerShdw blurRad="38100" dist="38100" dir="2700000" algn="tl">
                    <a:srgbClr val="000000">
                      <a:alpha val="43137"/>
                    </a:srgbClr>
                  </a:outerShdw>
                </a:effectLst>
                <a:latin typeface="Republika" panose="02000506040000020004" pitchFamily="2" charset="-18"/>
              </a:rPr>
            </a:br>
            <a:r>
              <a:rPr lang="sl-SI" sz="1800" dirty="0">
                <a:effectLst/>
                <a:latin typeface="Arial" panose="020B0604020202020204" pitchFamily="34" charset="0"/>
                <a:ea typeface="Times New Roman" panose="02020603050405020304" pitchFamily="18" charset="0"/>
              </a:rPr>
              <a:t>Določi se specifični kazalnik, ki se spremlja ob začetku izvajanja ali ob vstopu posameznika v projekt in ob izstopu posameznika iz projekta, ob koncu projekta ali v določenem časovnem obdobju po zaključku projekta.</a:t>
            </a:r>
            <a:br>
              <a:rPr lang="sl-SI" sz="1800" dirty="0">
                <a:effectLst/>
                <a:latin typeface="Times New Roman" panose="02020603050405020304" pitchFamily="18" charset="0"/>
                <a:ea typeface="Times New Roman" panose="02020603050405020304" pitchFamily="18" charset="0"/>
              </a:rPr>
            </a:br>
            <a:endParaRPr lang="sl-SI" dirty="0"/>
          </a:p>
        </p:txBody>
      </p:sp>
      <p:graphicFrame>
        <p:nvGraphicFramePr>
          <p:cNvPr id="7" name="Označba mesta vsebine 6">
            <a:extLst>
              <a:ext uri="{FF2B5EF4-FFF2-40B4-BE49-F238E27FC236}">
                <a16:creationId xmlns:a16="http://schemas.microsoft.com/office/drawing/2014/main" id="{656AB09B-A1E7-ABCC-B066-3293BB9F0F93}"/>
              </a:ext>
            </a:extLst>
          </p:cNvPr>
          <p:cNvGraphicFramePr>
            <a:graphicFrameLocks noGrp="1"/>
          </p:cNvGraphicFramePr>
          <p:nvPr>
            <p:ph idx="1"/>
            <p:extLst>
              <p:ext uri="{D42A27DB-BD31-4B8C-83A1-F6EECF244321}">
                <p14:modId xmlns:p14="http://schemas.microsoft.com/office/powerpoint/2010/main" val="2713512252"/>
              </p:ext>
            </p:extLst>
          </p:nvPr>
        </p:nvGraphicFramePr>
        <p:xfrm>
          <a:off x="1033153" y="1757548"/>
          <a:ext cx="9427582" cy="4488801"/>
        </p:xfrm>
        <a:graphic>
          <a:graphicData uri="http://schemas.openxmlformats.org/drawingml/2006/table">
            <a:tbl>
              <a:tblPr firstRow="1" firstCol="1" bandRow="1"/>
              <a:tblGrid>
                <a:gridCol w="1156774">
                  <a:extLst>
                    <a:ext uri="{9D8B030D-6E8A-4147-A177-3AD203B41FA5}">
                      <a16:colId xmlns:a16="http://schemas.microsoft.com/office/drawing/2014/main" val="3054479369"/>
                    </a:ext>
                  </a:extLst>
                </a:gridCol>
                <a:gridCol w="769974">
                  <a:extLst>
                    <a:ext uri="{9D8B030D-6E8A-4147-A177-3AD203B41FA5}">
                      <a16:colId xmlns:a16="http://schemas.microsoft.com/office/drawing/2014/main" val="2676099177"/>
                    </a:ext>
                  </a:extLst>
                </a:gridCol>
                <a:gridCol w="1284502">
                  <a:extLst>
                    <a:ext uri="{9D8B030D-6E8A-4147-A177-3AD203B41FA5}">
                      <a16:colId xmlns:a16="http://schemas.microsoft.com/office/drawing/2014/main" val="2101350019"/>
                    </a:ext>
                  </a:extLst>
                </a:gridCol>
                <a:gridCol w="1284502">
                  <a:extLst>
                    <a:ext uri="{9D8B030D-6E8A-4147-A177-3AD203B41FA5}">
                      <a16:colId xmlns:a16="http://schemas.microsoft.com/office/drawing/2014/main" val="2786765342"/>
                    </a:ext>
                  </a:extLst>
                </a:gridCol>
                <a:gridCol w="2097191">
                  <a:extLst>
                    <a:ext uri="{9D8B030D-6E8A-4147-A177-3AD203B41FA5}">
                      <a16:colId xmlns:a16="http://schemas.microsoft.com/office/drawing/2014/main" val="1643615498"/>
                    </a:ext>
                  </a:extLst>
                </a:gridCol>
                <a:gridCol w="676656">
                  <a:extLst>
                    <a:ext uri="{9D8B030D-6E8A-4147-A177-3AD203B41FA5}">
                      <a16:colId xmlns:a16="http://schemas.microsoft.com/office/drawing/2014/main" val="3706657984"/>
                    </a:ext>
                  </a:extLst>
                </a:gridCol>
                <a:gridCol w="603504">
                  <a:extLst>
                    <a:ext uri="{9D8B030D-6E8A-4147-A177-3AD203B41FA5}">
                      <a16:colId xmlns:a16="http://schemas.microsoft.com/office/drawing/2014/main" val="688076907"/>
                    </a:ext>
                  </a:extLst>
                </a:gridCol>
                <a:gridCol w="1554479">
                  <a:extLst>
                    <a:ext uri="{9D8B030D-6E8A-4147-A177-3AD203B41FA5}">
                      <a16:colId xmlns:a16="http://schemas.microsoft.com/office/drawing/2014/main" val="2956530267"/>
                    </a:ext>
                  </a:extLst>
                </a:gridCol>
              </a:tblGrid>
              <a:tr h="357965">
                <a:tc rowSpan="2">
                  <a:txBody>
                    <a:bodyPr/>
                    <a:lstStyle/>
                    <a:p>
                      <a:pPr algn="ctr">
                        <a:lnSpc>
                          <a:spcPct val="115000"/>
                        </a:lnSpc>
                      </a:pPr>
                      <a:r>
                        <a:rPr lang="sl-SI"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 mejnika oziroma cilja</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row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Merska enota</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row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Izhodiščna vrednost</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row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Ciljna vrednost </a:t>
                      </a:r>
                      <a:r>
                        <a:rPr lang="sl-SI"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(kumulativna vrednost)</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row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Opis mejnika oziroma cilja</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grid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Časovni okvir za dokončanje</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sl-SI"/>
                    </a:p>
                  </a:txBody>
                  <a:tcPr/>
                </a:tc>
                <a:tc rowSpan="2">
                  <a:txBody>
                    <a:bodyPr/>
                    <a:lstStyle/>
                    <a:p>
                      <a:pPr algn="ctr">
                        <a:lnSpc>
                          <a:spcPct val="115000"/>
                        </a:lnSpc>
                      </a:pPr>
                      <a:r>
                        <a:rPr lang="sl-SI"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Dokazilo</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242733698"/>
                  </a:ext>
                </a:extLst>
              </a:tr>
              <a:tr h="246780">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just">
                        <a:lnSpc>
                          <a:spcPct val="115000"/>
                        </a:lnSpc>
                      </a:pPr>
                      <a:r>
                        <a:rPr lang="sl-SI"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Četrtletje</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15000"/>
                        </a:lnSpc>
                      </a:pPr>
                      <a:r>
                        <a:rPr lang="sl-SI"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Leto</a:t>
                      </a:r>
                      <a:endParaRPr lang="sl-SI" sz="1100">
                        <a:effectLst/>
                        <a:latin typeface="Arial" panose="020B0604020202020204" pitchFamily="34" charset="0"/>
                        <a:ea typeface="Times New Roman" panose="02020603050405020304" pitchFamily="18" charset="0"/>
                        <a:cs typeface="Arial" panose="020B0604020202020204" pitchFamily="34" charset="0"/>
                      </a:endParaRPr>
                    </a:p>
                  </a:txBody>
                  <a:tcPr marL="44760" marR="4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vMerge="1">
                  <a:txBody>
                    <a:bodyPr/>
                    <a:lstStyle/>
                    <a:p>
                      <a:endParaRPr lang="sl-SI"/>
                    </a:p>
                  </a:txBody>
                  <a:tcPr/>
                </a:tc>
                <a:extLst>
                  <a:ext uri="{0D108BD9-81ED-4DB2-BD59-A6C34878D82A}">
                    <a16:rowId xmlns:a16="http://schemas.microsoft.com/office/drawing/2014/main" val="3176557786"/>
                  </a:ext>
                </a:extLst>
              </a:tr>
              <a:tr h="357965">
                <a:tc rowSpan="3">
                  <a:txBody>
                    <a:bodyPr/>
                    <a:lstStyle/>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Vmesne  evalvacije </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število</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0</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Spremljanje in vrednotenje doseganja ciljev in kazalnikov</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Q2</a:t>
                      </a:r>
                    </a:p>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Q4</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2024</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Vsebinsko poročilo o doseganju kazalnikov in drugih podatkih o udeležencih</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040580"/>
                  </a:ext>
                </a:extLst>
              </a:tr>
              <a:tr h="357965">
                <a:tc vMerge="1">
                  <a:txBody>
                    <a:bodyPr/>
                    <a:lstStyle/>
                    <a:p>
                      <a:endParaRPr lang="sl-SI"/>
                    </a:p>
                  </a:txBody>
                  <a:tcPr/>
                </a:tc>
                <a:tc vMerge="1">
                  <a:txBody>
                    <a:bodyPr/>
                    <a:lstStyle/>
                    <a:p>
                      <a:endParaRPr lang="sl-SI"/>
                    </a:p>
                  </a:txBody>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4</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sl-SI"/>
                    </a:p>
                  </a:txBody>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Q2</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Q4</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2025</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sl-SI"/>
                    </a:p>
                  </a:txBody>
                  <a:tcPr/>
                </a:tc>
                <a:extLst>
                  <a:ext uri="{0D108BD9-81ED-4DB2-BD59-A6C34878D82A}">
                    <a16:rowId xmlns:a16="http://schemas.microsoft.com/office/drawing/2014/main" val="1902936537"/>
                  </a:ext>
                </a:extLst>
              </a:tr>
              <a:tr h="260488">
                <a:tc vMerge="1">
                  <a:txBody>
                    <a:bodyPr/>
                    <a:lstStyle/>
                    <a:p>
                      <a:endParaRPr lang="sl-SI"/>
                    </a:p>
                  </a:txBody>
                  <a:tcPr/>
                </a:tc>
                <a:tc vMerge="1">
                  <a:txBody>
                    <a:bodyPr/>
                    <a:lstStyle/>
                    <a:p>
                      <a:endParaRPr lang="sl-SI"/>
                    </a:p>
                  </a:txBody>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4</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5</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sl-SI"/>
                    </a:p>
                  </a:txBody>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Q2</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2026</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sl-SI"/>
                    </a:p>
                  </a:txBody>
                  <a:tcPr/>
                </a:tc>
                <a:extLst>
                  <a:ext uri="{0D108BD9-81ED-4DB2-BD59-A6C34878D82A}">
                    <a16:rowId xmlns:a16="http://schemas.microsoft.com/office/drawing/2014/main" val="2555068822"/>
                  </a:ext>
                </a:extLst>
              </a:tr>
              <a:tr h="1409929">
                <a:tc>
                  <a:txBody>
                    <a:bodyPr/>
                    <a:lstStyle/>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Končna evalvacija</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število</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0</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1</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Vrednotenje doseganja ciljev in kazalnikov vključno s poročilom delodajalcev in mentorjev o prenosu znanj v okviru izvajanja PUD.</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Q2</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2026</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Vsebinsko poročilo o doseganju kazalnikov in drugih podatkih o udeležencih.</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972056"/>
                  </a:ext>
                </a:extLst>
              </a:tr>
              <a:tr h="1464037">
                <a:tc>
                  <a:txBody>
                    <a:bodyPr/>
                    <a:lstStyle/>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Zaključna konferenca</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a:effectLst/>
                          <a:latin typeface="Arial" panose="020B0604020202020204" pitchFamily="34" charset="0"/>
                          <a:ea typeface="Times New Roman" panose="02020603050405020304" pitchFamily="18" charset="0"/>
                          <a:cs typeface="Arial" panose="020B0604020202020204" pitchFamily="34" charset="0"/>
                        </a:rPr>
                        <a:t>število</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0</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1</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Izvedba zaključne konference</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Q2</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2026</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sl-SI" sz="1100" dirty="0">
                          <a:effectLst/>
                          <a:latin typeface="Arial" panose="020B0604020202020204" pitchFamily="34" charset="0"/>
                          <a:ea typeface="Times New Roman" panose="02020603050405020304" pitchFamily="18" charset="0"/>
                          <a:cs typeface="Arial" panose="020B0604020202020204" pitchFamily="34" charset="0"/>
                        </a:rPr>
                        <a:t>Program, vabilo, lista prisotnosti, fotografije, objave v medijih, razdeljeno</a:t>
                      </a:r>
                    </a:p>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gradivo, besedilo ali predstavitev s predavanj, dobavnica, ipd.</a:t>
                      </a:r>
                    </a:p>
                  </a:txBody>
                  <a:tcPr marL="44760" marR="4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014908"/>
                  </a:ext>
                </a:extLst>
              </a:tr>
            </a:tbl>
          </a:graphicData>
        </a:graphic>
      </p:graphicFrame>
    </p:spTree>
    <p:extLst>
      <p:ext uri="{BB962C8B-B14F-4D97-AF65-F5344CB8AC3E}">
        <p14:creationId xmlns:p14="http://schemas.microsoft.com/office/powerpoint/2010/main" val="285999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EF15F190-5DE2-51B2-834D-148149D7E91D}"/>
              </a:ext>
            </a:extLst>
          </p:cNvPr>
          <p:cNvSpPr txBox="1"/>
          <p:nvPr/>
        </p:nvSpPr>
        <p:spPr>
          <a:xfrm>
            <a:off x="763589" y="1218838"/>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Pogoji za kandidiranje na javnem razpisu</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A25C4174-1551-AC3D-0CA4-BA9D7F2FF063}"/>
              </a:ext>
            </a:extLst>
          </p:cNvPr>
          <p:cNvSpPr txBox="1"/>
          <p:nvPr/>
        </p:nvSpPr>
        <p:spPr>
          <a:xfrm>
            <a:off x="1230406" y="1979842"/>
            <a:ext cx="7427983" cy="400110"/>
          </a:xfrm>
          <a:prstGeom prst="rect">
            <a:avLst/>
          </a:prstGeom>
          <a:noFill/>
        </p:spPr>
        <p:txBody>
          <a:bodyPr wrap="square" rtlCol="0">
            <a:spAutoFit/>
          </a:bodyPr>
          <a:lstStyle/>
          <a:p>
            <a:r>
              <a:rPr lang="sl-SI" sz="2000" dirty="0">
                <a:latin typeface="Republika "/>
              </a:rPr>
              <a:t>Splošni pogoji za prijavitelja (</a:t>
            </a:r>
            <a:r>
              <a:rPr lang="sl-SI" sz="2000" dirty="0" err="1">
                <a:latin typeface="Republika "/>
              </a:rPr>
              <a:t>poslovodeči</a:t>
            </a:r>
            <a:r>
              <a:rPr lang="sl-SI" sz="2000" dirty="0">
                <a:latin typeface="Republika "/>
              </a:rPr>
              <a:t> </a:t>
            </a:r>
            <a:r>
              <a:rPr lang="sl-SI" sz="2000" dirty="0" err="1">
                <a:latin typeface="Republika "/>
              </a:rPr>
              <a:t>konzorcijski</a:t>
            </a:r>
            <a:r>
              <a:rPr lang="sl-SI" sz="2000" dirty="0">
                <a:latin typeface="Republika "/>
              </a:rPr>
              <a:t> partner)</a:t>
            </a:r>
          </a:p>
        </p:txBody>
      </p:sp>
      <p:graphicFrame>
        <p:nvGraphicFramePr>
          <p:cNvPr id="10" name="Tabela 11">
            <a:extLst>
              <a:ext uri="{FF2B5EF4-FFF2-40B4-BE49-F238E27FC236}">
                <a16:creationId xmlns:a16="http://schemas.microsoft.com/office/drawing/2014/main" id="{7D3598A9-82DC-62AE-4418-C54EDC7BAA0E}"/>
              </a:ext>
            </a:extLst>
          </p:cNvPr>
          <p:cNvGraphicFramePr>
            <a:graphicFrameLocks noGrp="1"/>
          </p:cNvGraphicFramePr>
          <p:nvPr>
            <p:extLst>
              <p:ext uri="{D42A27DB-BD31-4B8C-83A1-F6EECF244321}">
                <p14:modId xmlns:p14="http://schemas.microsoft.com/office/powerpoint/2010/main" val="129428521"/>
              </p:ext>
            </p:extLst>
          </p:nvPr>
        </p:nvGraphicFramePr>
        <p:xfrm>
          <a:off x="638735" y="2424630"/>
          <a:ext cx="10676965" cy="3937226"/>
        </p:xfrm>
        <a:graphic>
          <a:graphicData uri="http://schemas.openxmlformats.org/drawingml/2006/table">
            <a:tbl>
              <a:tblPr firstRow="1" bandRow="1">
                <a:tableStyleId>{5C22544A-7EE6-4342-B048-85BDC9FD1C3A}</a:tableStyleId>
              </a:tblPr>
              <a:tblGrid>
                <a:gridCol w="8740589">
                  <a:extLst>
                    <a:ext uri="{9D8B030D-6E8A-4147-A177-3AD203B41FA5}">
                      <a16:colId xmlns:a16="http://schemas.microsoft.com/office/drawing/2014/main" val="2614281163"/>
                    </a:ext>
                  </a:extLst>
                </a:gridCol>
                <a:gridCol w="1936376">
                  <a:extLst>
                    <a:ext uri="{9D8B030D-6E8A-4147-A177-3AD203B41FA5}">
                      <a16:colId xmlns:a16="http://schemas.microsoft.com/office/drawing/2014/main" val="3896389510"/>
                    </a:ext>
                  </a:extLst>
                </a:gridCol>
              </a:tblGrid>
              <a:tr h="329234">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t>Dokazila</a:t>
                      </a:r>
                    </a:p>
                  </a:txBody>
                  <a:tcPr/>
                </a:tc>
                <a:extLst>
                  <a:ext uri="{0D108BD9-81ED-4DB2-BD59-A6C34878D82A}">
                    <a16:rowId xmlns:a16="http://schemas.microsoft.com/office/drawing/2014/main" val="2509216724"/>
                  </a:ext>
                </a:extLst>
              </a:tr>
              <a:tr h="452696">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je na dan oddaje vloge na javni razpis vpisan v razvid izvajalcev javnoveljavnih programov vzgoje in izobraževanja ter v šolskem letu 2023/2024 izvaja redno izobraževanje za pridobitev srednje poklicne in strokovne izobrazbe ali višje strokovne izobrazbe,</a:t>
                      </a:r>
                      <a:endParaRPr lang="sl-SI" sz="1100" dirty="0">
                        <a:latin typeface="Arial" panose="020B0604020202020204" pitchFamily="34" charset="0"/>
                        <a:cs typeface="Arial" panose="020B0604020202020204" pitchFamily="34" charset="0"/>
                      </a:endParaRPr>
                    </a:p>
                  </a:txBody>
                  <a:tcPr/>
                </a:tc>
                <a:tc>
                  <a:txBody>
                    <a:bodyPr/>
                    <a:lstStyle/>
                    <a:p>
                      <a:pPr marL="0" lvl="0" indent="0" algn="just">
                        <a:buFontTx/>
                        <a:buNone/>
                      </a:pPr>
                      <a:r>
                        <a:rPr lang="sl-SI" sz="1100" kern="1200" dirty="0">
                          <a:solidFill>
                            <a:schemeClr val="dk1"/>
                          </a:solidFill>
                          <a:effectLst/>
                          <a:latin typeface="Arial" panose="020B0604020202020204" pitchFamily="34" charset="0"/>
                          <a:ea typeface="+mn-ea"/>
                          <a:cs typeface="Arial" panose="020B0604020202020204" pitchFamily="34" charset="0"/>
                        </a:rPr>
                        <a:t>Pogoj se bo preveril v uradnih evidencah ministrstva.</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70262412"/>
                  </a:ext>
                </a:extLst>
              </a:tr>
              <a:tr h="505854">
                <a:tc>
                  <a:txBody>
                    <a:bodyPr/>
                    <a:lstStyle/>
                    <a:p>
                      <a:pPr algn="just"/>
                      <a:r>
                        <a:rPr lang="sl-SI" sz="1100" kern="1200" dirty="0">
                          <a:solidFill>
                            <a:schemeClr val="dk1"/>
                          </a:solidFill>
                          <a:effectLst/>
                          <a:latin typeface="Arial" panose="020B0604020202020204" pitchFamily="34" charset="0"/>
                          <a:ea typeface="+mn-ea"/>
                          <a:cs typeface="Arial" panose="020B0604020202020204" pitchFamily="34" charset="0"/>
                        </a:rPr>
                        <a:t>za stroške, ki so predmet tega javnega razpisa, ni sofinanciran, ni pridobil in ni v postopku pridobivanja sofinanciranja istih stroškov, iz drugih javnih virov, </a:t>
                      </a:r>
                      <a:r>
                        <a:rPr lang="sl-SI" sz="1100" kern="1200" dirty="0" err="1">
                          <a:solidFill>
                            <a:schemeClr val="dk1"/>
                          </a:solidFill>
                          <a:effectLst/>
                          <a:latin typeface="Arial" panose="020B0604020202020204" pitchFamily="34" charset="0"/>
                          <a:ea typeface="+mn-ea"/>
                          <a:cs typeface="Arial" panose="020B0604020202020204" pitchFamily="34" charset="0"/>
                        </a:rPr>
                        <a:t>t.j</a:t>
                      </a:r>
                      <a:r>
                        <a:rPr lang="sl-SI" sz="1100" kern="1200" dirty="0">
                          <a:solidFill>
                            <a:schemeClr val="dk1"/>
                          </a:solidFill>
                          <a:effectLst/>
                          <a:latin typeface="Arial" panose="020B0604020202020204" pitchFamily="34" charset="0"/>
                          <a:ea typeface="+mn-ea"/>
                          <a:cs typeface="Arial" panose="020B0604020202020204" pitchFamily="34" charset="0"/>
                        </a:rPr>
                        <a:t>. javnih finančnih sredstev evropskega, državnega ali občinskega proračuna,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169545" indent="-228600">
                        <a:lnSpc>
                          <a:spcPct val="115000"/>
                        </a:lnSpc>
                        <a:tabLst>
                          <a:tab pos="457200" algn="l"/>
                          <a:tab pos="449580" algn="l"/>
                        </a:tabLst>
                      </a:pPr>
                      <a:r>
                        <a:rPr lang="sl-SI"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Izjave prijavitelja</a:t>
                      </a:r>
                      <a:r>
                        <a:rPr lang="sl-SI" sz="1100" dirty="0">
                          <a:effectLst/>
                          <a:latin typeface="Arial" panose="020B0604020202020204" pitchFamily="34" charset="0"/>
                          <a:ea typeface="Times New Roman" panose="02020603050405020304" pitchFamily="18" charset="0"/>
                          <a:cs typeface="Arial" panose="020B0604020202020204" pitchFamily="34" charset="0"/>
                        </a:rPr>
                        <a:t>: </a:t>
                      </a:r>
                    </a:p>
                    <a:p>
                      <a:pPr marL="0" lvl="0" indent="0">
                        <a:lnSpc>
                          <a:spcPct val="115000"/>
                        </a:lnSpc>
                        <a:buFont typeface="Calibri" panose="020F0502020204030204" pitchFamily="34" charset="0"/>
                        <a:buNone/>
                        <a:tabLst>
                          <a:tab pos="457200" algn="l"/>
                          <a:tab pos="449580" algn="l"/>
                        </a:tabLst>
                      </a:pPr>
                      <a:r>
                        <a:rPr lang="sl-SI" sz="1100" dirty="0">
                          <a:effectLst/>
                          <a:latin typeface="Arial" panose="020B0604020202020204" pitchFamily="34" charset="0"/>
                          <a:ea typeface="Calibri" panose="020F0502020204030204" pitchFamily="34" charset="0"/>
                          <a:cs typeface="Arial" panose="020B0604020202020204" pitchFamily="34" charset="0"/>
                        </a:rPr>
                        <a:t>Priloga 3: Prijavnica na javni razpis, točka 6.</a:t>
                      </a:r>
                    </a:p>
                  </a:txBody>
                  <a:tcPr marL="62230" marR="68580" marT="0" marB="0"/>
                </a:tc>
                <a:extLst>
                  <a:ext uri="{0D108BD9-81ED-4DB2-BD59-A6C34878D82A}">
                    <a16:rowId xmlns:a16="http://schemas.microsoft.com/office/drawing/2014/main" val="2512033382"/>
                  </a:ext>
                </a:extLst>
              </a:tr>
              <a:tr h="603595">
                <a:tc>
                  <a:txBody>
                    <a:bodyPr/>
                    <a:lstStyle/>
                    <a:p>
                      <a:pPr algn="just"/>
                      <a:r>
                        <a:rPr lang="sl-SI" sz="1100" kern="1200" dirty="0">
                          <a:solidFill>
                            <a:schemeClr val="dk1"/>
                          </a:solidFill>
                          <a:effectLst/>
                          <a:latin typeface="Arial" panose="020B0604020202020204" pitchFamily="34" charset="0"/>
                          <a:ea typeface="+mn-ea"/>
                          <a:cs typeface="Arial" panose="020B0604020202020204" pitchFamily="34" charset="0"/>
                        </a:rPr>
                        <a:t>ima skladno z nacionalno zakonodajo poravnane vse davke, prispevke in druge dajatve oziroma vrednost neplačanih zapadlih obveznosti ne znaša 50,00 EUR ali več. </a:t>
                      </a:r>
                      <a:r>
                        <a:rPr lang="sl-SI" sz="1100" b="1" kern="1200" dirty="0">
                          <a:solidFill>
                            <a:schemeClr val="dk1"/>
                          </a:solidFill>
                          <a:effectLst/>
                          <a:latin typeface="Arial" panose="020B0604020202020204" pitchFamily="34" charset="0"/>
                          <a:ea typeface="+mn-ea"/>
                          <a:cs typeface="Arial" panose="020B0604020202020204" pitchFamily="34" charset="0"/>
                        </a:rPr>
                        <a:t>Potrdilo o tem mora biti izdano na datum v okviru zadnjih 30 dni pred dnevom oddaje vloge ali na dan oddaje vloge na javni razpis,</a:t>
                      </a:r>
                      <a:endParaRPr lang="sl-SI" sz="11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lvl="0"/>
                      <a:r>
                        <a:rPr lang="sl-SI" sz="1100" b="1" kern="1200" dirty="0">
                          <a:solidFill>
                            <a:schemeClr val="dk1"/>
                          </a:solidFill>
                          <a:effectLst/>
                          <a:latin typeface="Arial" panose="020B0604020202020204" pitchFamily="34" charset="0"/>
                          <a:ea typeface="+mn-ea"/>
                          <a:cs typeface="Arial" panose="020B0604020202020204" pitchFamily="34" charset="0"/>
                        </a:rPr>
                        <a:t>Potrdilo Finančne uprave RS </a:t>
                      </a:r>
                      <a:r>
                        <a:rPr lang="sl-SI" sz="1100" kern="1200" dirty="0">
                          <a:solidFill>
                            <a:schemeClr val="dk1"/>
                          </a:solidFill>
                          <a:effectLst/>
                          <a:latin typeface="Arial" panose="020B0604020202020204" pitchFamily="34" charset="0"/>
                          <a:ea typeface="+mn-ea"/>
                          <a:cs typeface="Arial" panose="020B0604020202020204" pitchFamily="34" charset="0"/>
                        </a:rPr>
                        <a:t>o plačanih obveznostih,*</a:t>
                      </a:r>
                    </a:p>
                    <a:p>
                      <a:r>
                        <a:rPr lang="sl-SI" sz="1100" kern="1200" dirty="0">
                          <a:solidFill>
                            <a:schemeClr val="dk1"/>
                          </a:solidFill>
                          <a:effectLst/>
                          <a:latin typeface="Arial" panose="020B0604020202020204" pitchFamily="34" charset="0"/>
                          <a:ea typeface="+mn-ea"/>
                          <a:cs typeface="Arial" panose="020B0604020202020204" pitchFamily="34" charset="0"/>
                        </a:rPr>
                        <a:t>Priloga 3: Prijavnica na javni razpis, točka 6.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355358695"/>
                  </a:ext>
                </a:extLst>
              </a:tr>
              <a:tr h="853607">
                <a:tc>
                  <a:txBody>
                    <a:bodyPr/>
                    <a:lstStyle/>
                    <a:p>
                      <a:pPr>
                        <a:lnSpc>
                          <a:spcPct val="115000"/>
                        </a:lnSpc>
                      </a:pPr>
                      <a:r>
                        <a:rPr lang="sl-SI" sz="1100" dirty="0">
                          <a:effectLst/>
                          <a:latin typeface="Arial" panose="020B0604020202020204" pitchFamily="34" charset="0"/>
                          <a:ea typeface="Times New Roman" panose="02020603050405020304" pitchFamily="18" charset="0"/>
                        </a:rPr>
                        <a:t>prijavitelju, vključno njegovi odgovorni osebi oziroma zakonitemu(</a:t>
                      </a:r>
                      <a:r>
                        <a:rPr lang="sl-SI" sz="1100" dirty="0" err="1">
                          <a:effectLst/>
                          <a:latin typeface="Arial" panose="020B0604020202020204" pitchFamily="34" charset="0"/>
                          <a:ea typeface="Times New Roman" panose="02020603050405020304" pitchFamily="18" charset="0"/>
                        </a:rPr>
                        <a:t>im</a:t>
                      </a:r>
                      <a:r>
                        <a:rPr lang="sl-SI" sz="1100" dirty="0">
                          <a:effectLst/>
                          <a:latin typeface="Arial" panose="020B0604020202020204" pitchFamily="34" charset="0"/>
                          <a:ea typeface="Times New Roman" panose="02020603050405020304" pitchFamily="18" charset="0"/>
                        </a:rPr>
                        <a:t>) zastopniku(om), ni bila izrečena pravnomočna sodba, ki ima elemente kaznivih dejanj, taksativno naštetih v prvem odstavku 75. člena Zakona o javnem naročanju (Uradni list RS, št. 91/15, 14/18, 121/21, 10/22, 74/22 – </a:t>
                      </a:r>
                      <a:r>
                        <a:rPr lang="sl-SI" sz="1100" dirty="0" err="1">
                          <a:effectLst/>
                          <a:latin typeface="Arial" panose="020B0604020202020204" pitchFamily="34" charset="0"/>
                          <a:ea typeface="Times New Roman" panose="02020603050405020304" pitchFamily="18" charset="0"/>
                        </a:rPr>
                        <a:t>odl</a:t>
                      </a:r>
                      <a:r>
                        <a:rPr lang="sl-SI" sz="1100" dirty="0">
                          <a:effectLst/>
                          <a:latin typeface="Arial" panose="020B0604020202020204" pitchFamily="34" charset="0"/>
                          <a:ea typeface="Times New Roman" panose="02020603050405020304" pitchFamily="18" charset="0"/>
                        </a:rPr>
                        <a:t>. US, 100/22 – ZNUZSZS, 28/23 in 88/23 – ZOPNN-F), ali kaznivih dejanj zoper delovno razmerje in socialno varnost, naštetih v 196. – 203. členu Kazenskega zakonika (Uradni list RS, št. 50/12 – uradno prečiščeno besedilo, 6/16 – </a:t>
                      </a:r>
                      <a:r>
                        <a:rPr lang="sl-SI" sz="1100" dirty="0" err="1">
                          <a:effectLst/>
                          <a:latin typeface="Arial" panose="020B0604020202020204" pitchFamily="34" charset="0"/>
                          <a:ea typeface="Times New Roman" panose="02020603050405020304" pitchFamily="18" charset="0"/>
                        </a:rPr>
                        <a:t>popr</a:t>
                      </a:r>
                      <a:r>
                        <a:rPr lang="sl-SI" sz="1100" dirty="0">
                          <a:effectLst/>
                          <a:latin typeface="Arial" panose="020B0604020202020204" pitchFamily="34" charset="0"/>
                          <a:ea typeface="Times New Roman" panose="02020603050405020304" pitchFamily="18" charset="0"/>
                        </a:rPr>
                        <a:t>., 54/15, 38/16, 27/17, 23/20, 91/20, 95/21, 186/21, 105/22 – ZZNŠPP in 16/23).</a:t>
                      </a:r>
                      <a:endParaRPr lang="sl-SI" sz="1100" dirty="0">
                        <a:effectLst/>
                        <a:latin typeface="Times New Roman" panose="02020603050405020304" pitchFamily="18" charset="0"/>
                        <a:ea typeface="Times New Roman" panose="02020603050405020304" pitchFamily="18" charset="0"/>
                      </a:endParaRPr>
                    </a:p>
                  </a:txBody>
                  <a:tcPr marL="62230" marR="68580" marT="0" marB="0"/>
                </a:tc>
                <a:tc>
                  <a:txBody>
                    <a:bodyPr/>
                    <a:lstStyle/>
                    <a:p>
                      <a:pPr lvl="0"/>
                      <a:r>
                        <a:rPr lang="sl-SI" sz="1100" b="1" kern="1200" dirty="0">
                          <a:solidFill>
                            <a:schemeClr val="dk1"/>
                          </a:solidFill>
                          <a:effectLst/>
                          <a:latin typeface="Arial" panose="020B0604020202020204" pitchFamily="34" charset="0"/>
                          <a:ea typeface="+mn-ea"/>
                          <a:cs typeface="Arial" panose="020B0604020202020204" pitchFamily="34" charset="0"/>
                        </a:rPr>
                        <a:t>Potrdilo Ministrstva za pravosodje o nekaznovanosti** </a:t>
                      </a:r>
                    </a:p>
                    <a:p>
                      <a:r>
                        <a:rPr lang="sl-SI" sz="1100" kern="1200" dirty="0">
                          <a:solidFill>
                            <a:schemeClr val="dk1"/>
                          </a:solidFill>
                          <a:effectLst/>
                          <a:latin typeface="Arial" panose="020B0604020202020204" pitchFamily="34" charset="0"/>
                          <a:ea typeface="+mn-ea"/>
                          <a:cs typeface="Arial" panose="020B0604020202020204" pitchFamily="34" charset="0"/>
                        </a:rPr>
                        <a:t>Priloga 3: Prijavnica na javni razpis, točka 6.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12166724"/>
                  </a:ext>
                </a:extLst>
              </a:tr>
              <a:tr h="521942">
                <a:tc>
                  <a:txBody>
                    <a:bodyPr/>
                    <a:lstStyle/>
                    <a:p>
                      <a:pPr algn="just"/>
                      <a:endParaRPr lang="sl-SI" sz="1400" dirty="0">
                        <a:effectLst/>
                        <a:latin typeface="Republika "/>
                        <a:ea typeface="Times New Roman" panose="02020603050405020304" pitchFamily="18" charset="0"/>
                      </a:endParaRPr>
                    </a:p>
                  </a:txBody>
                  <a:tcPr marL="68580" marR="68580" marT="0" marB="0"/>
                </a:tc>
                <a:tc>
                  <a:txBody>
                    <a:bodyPr/>
                    <a:lstStyle/>
                    <a:p>
                      <a:pPr marL="0" lvl="0" indent="0" algn="just">
                        <a:buFontTx/>
                        <a:buNone/>
                      </a:pP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82889842"/>
                  </a:ext>
                </a:extLst>
              </a:tr>
              <a:tr h="329234">
                <a:tc>
                  <a:txBody>
                    <a:bodyPr/>
                    <a:lstStyle/>
                    <a:p>
                      <a:pPr algn="just"/>
                      <a:endParaRPr lang="sl-SI" dirty="0">
                        <a:solidFill>
                          <a:srgbClr val="FF0000"/>
                        </a:solidFill>
                      </a:endParaRPr>
                    </a:p>
                  </a:txBody>
                  <a:tcPr/>
                </a:tc>
                <a:tc>
                  <a:txBody>
                    <a:bodyPr/>
                    <a:lstStyle/>
                    <a:p>
                      <a:endParaRPr lang="sl-SI" dirty="0"/>
                    </a:p>
                  </a:txBody>
                  <a:tcPr/>
                </a:tc>
                <a:extLst>
                  <a:ext uri="{0D108BD9-81ED-4DB2-BD59-A6C34878D82A}">
                    <a16:rowId xmlns:a16="http://schemas.microsoft.com/office/drawing/2014/main" val="2640758413"/>
                  </a:ext>
                </a:extLst>
              </a:tr>
            </a:tbl>
          </a:graphicData>
        </a:graphic>
      </p:graphicFrame>
      <p:pic>
        <p:nvPicPr>
          <p:cNvPr id="5" name="Slika 4">
            <a:extLst>
              <a:ext uri="{FF2B5EF4-FFF2-40B4-BE49-F238E27FC236}">
                <a16:creationId xmlns:a16="http://schemas.microsoft.com/office/drawing/2014/main" id="{B86BDFAF-A3D1-79E6-1C94-1E946823F7E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93281" y="536266"/>
            <a:ext cx="5713095" cy="640715"/>
          </a:xfrm>
          <a:prstGeom prst="rect">
            <a:avLst/>
          </a:prstGeom>
          <a:noFill/>
        </p:spPr>
      </p:pic>
    </p:spTree>
    <p:extLst>
      <p:ext uri="{BB962C8B-B14F-4D97-AF65-F5344CB8AC3E}">
        <p14:creationId xmlns:p14="http://schemas.microsoft.com/office/powerpoint/2010/main" val="779447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EF15F190-5DE2-51B2-834D-148149D7E91D}"/>
              </a:ext>
            </a:extLst>
          </p:cNvPr>
          <p:cNvSpPr txBox="1"/>
          <p:nvPr/>
        </p:nvSpPr>
        <p:spPr>
          <a:xfrm>
            <a:off x="763589" y="1175653"/>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Pogoji za kandidiranje na javnem razpisu</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A25C4174-1551-AC3D-0CA4-BA9D7F2FF063}"/>
              </a:ext>
            </a:extLst>
          </p:cNvPr>
          <p:cNvSpPr txBox="1"/>
          <p:nvPr/>
        </p:nvSpPr>
        <p:spPr>
          <a:xfrm>
            <a:off x="1230406" y="1979842"/>
            <a:ext cx="7427983" cy="400110"/>
          </a:xfrm>
          <a:prstGeom prst="rect">
            <a:avLst/>
          </a:prstGeom>
          <a:noFill/>
        </p:spPr>
        <p:txBody>
          <a:bodyPr wrap="square" rtlCol="0">
            <a:spAutoFit/>
          </a:bodyPr>
          <a:lstStyle/>
          <a:p>
            <a:r>
              <a:rPr lang="sl-SI" sz="2000" dirty="0">
                <a:latin typeface="Republika "/>
              </a:rPr>
              <a:t>Splošni pogoji za </a:t>
            </a:r>
            <a:r>
              <a:rPr lang="sl-SI" sz="2000" dirty="0" err="1">
                <a:latin typeface="Republika "/>
              </a:rPr>
              <a:t>konzorcijske</a:t>
            </a:r>
            <a:r>
              <a:rPr lang="sl-SI" sz="2000" dirty="0">
                <a:latin typeface="Republika "/>
              </a:rPr>
              <a:t> partnerje </a:t>
            </a:r>
          </a:p>
        </p:txBody>
      </p:sp>
      <p:graphicFrame>
        <p:nvGraphicFramePr>
          <p:cNvPr id="10" name="Tabela 11">
            <a:extLst>
              <a:ext uri="{FF2B5EF4-FFF2-40B4-BE49-F238E27FC236}">
                <a16:creationId xmlns:a16="http://schemas.microsoft.com/office/drawing/2014/main" id="{7D3598A9-82DC-62AE-4418-C54EDC7BAA0E}"/>
              </a:ext>
            </a:extLst>
          </p:cNvPr>
          <p:cNvGraphicFramePr>
            <a:graphicFrameLocks noGrp="1"/>
          </p:cNvGraphicFramePr>
          <p:nvPr>
            <p:extLst>
              <p:ext uri="{D42A27DB-BD31-4B8C-83A1-F6EECF244321}">
                <p14:modId xmlns:p14="http://schemas.microsoft.com/office/powerpoint/2010/main" val="1010457737"/>
              </p:ext>
            </p:extLst>
          </p:nvPr>
        </p:nvGraphicFramePr>
        <p:xfrm>
          <a:off x="671224" y="2333502"/>
          <a:ext cx="11026438" cy="4012433"/>
        </p:xfrm>
        <a:graphic>
          <a:graphicData uri="http://schemas.openxmlformats.org/drawingml/2006/table">
            <a:tbl>
              <a:tblPr firstRow="1" bandRow="1">
                <a:tableStyleId>{5C22544A-7EE6-4342-B048-85BDC9FD1C3A}</a:tableStyleId>
              </a:tblPr>
              <a:tblGrid>
                <a:gridCol w="8557758">
                  <a:extLst>
                    <a:ext uri="{9D8B030D-6E8A-4147-A177-3AD203B41FA5}">
                      <a16:colId xmlns:a16="http://schemas.microsoft.com/office/drawing/2014/main" val="2614281163"/>
                    </a:ext>
                  </a:extLst>
                </a:gridCol>
                <a:gridCol w="2468680">
                  <a:extLst>
                    <a:ext uri="{9D8B030D-6E8A-4147-A177-3AD203B41FA5}">
                      <a16:colId xmlns:a16="http://schemas.microsoft.com/office/drawing/2014/main" val="3896389510"/>
                    </a:ext>
                  </a:extLst>
                </a:gridCol>
              </a:tblGrid>
              <a:tr h="365842">
                <a:tc>
                  <a:txBody>
                    <a:bodyPr/>
                    <a:lstStyle/>
                    <a:p>
                      <a:pPr algn="ctr"/>
                      <a:r>
                        <a:rPr lang="sl-SI" sz="1800" b="1" kern="1200" dirty="0">
                          <a:solidFill>
                            <a:schemeClr val="lt1"/>
                          </a:solidFill>
                          <a:latin typeface="+mn-lt"/>
                          <a:ea typeface="+mn-ea"/>
                          <a:cs typeface="+mn-cs"/>
                        </a:rPr>
                        <a:t>Opis</a:t>
                      </a:r>
                    </a:p>
                  </a:txBody>
                  <a:tcPr marL="91460" marR="91460" marT="45730" marB="45730"/>
                </a:tc>
                <a:tc>
                  <a:txBody>
                    <a:bodyPr/>
                    <a:lstStyle/>
                    <a:p>
                      <a:r>
                        <a:rPr lang="sl-SI" sz="1800" dirty="0"/>
                        <a:t>Dokazila</a:t>
                      </a:r>
                    </a:p>
                  </a:txBody>
                  <a:tcPr marL="91460" marR="91460" marT="45730" marB="45730"/>
                </a:tc>
                <a:extLst>
                  <a:ext uri="{0D108BD9-81ED-4DB2-BD59-A6C34878D82A}">
                    <a16:rowId xmlns:a16="http://schemas.microsoft.com/office/drawing/2014/main" val="2509216724"/>
                  </a:ext>
                </a:extLst>
              </a:tr>
              <a:tr h="964604">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a) je javni ali zasebni zavod, vpisan v razvid izvajalcev javnoveljavnih programov vzgoje in izobraževanja ter v šolskem letu 2023/2024 izvaja redno izobraževanje za pridobitev srednje poklicne in strokovne izobrazbe ali višje strokovne izobrazbe,</a:t>
                      </a:r>
                    </a:p>
                    <a:p>
                      <a:r>
                        <a:rPr lang="sl-SI" sz="1100" kern="1200" dirty="0">
                          <a:solidFill>
                            <a:schemeClr val="dk1"/>
                          </a:solidFill>
                          <a:effectLst/>
                          <a:latin typeface="Arial" panose="020B0604020202020204" pitchFamily="34" charset="0"/>
                          <a:ea typeface="+mn-ea"/>
                          <a:cs typeface="Arial" panose="020B0604020202020204" pitchFamily="34" charset="0"/>
                        </a:rPr>
                        <a:t>b) je zbornica, ki ji je podeljeno javno pooblastilo na področju poklicnega in strokovnega izobraževanja (registrirana pod šifro dejavnosti 85.320), v skladu z 19. členom Zakona o poklicnem in strokovnem izobraževanju oz. z Obrtnim zakonom </a:t>
                      </a:r>
                      <a:r>
                        <a:rPr lang="sl-SI" sz="1100" b="1" kern="1200" dirty="0">
                          <a:solidFill>
                            <a:schemeClr val="dk1"/>
                          </a:solidFill>
                          <a:effectLst/>
                          <a:latin typeface="Arial" panose="020B0604020202020204" pitchFamily="34" charset="0"/>
                          <a:ea typeface="+mn-ea"/>
                          <a:cs typeface="Arial" panose="020B0604020202020204" pitchFamily="34" charset="0"/>
                        </a:rPr>
                        <a:t>(</a:t>
                      </a:r>
                      <a:r>
                        <a:rPr lang="sl-SI" sz="1100" kern="1200" dirty="0">
                          <a:solidFill>
                            <a:schemeClr val="dk1"/>
                          </a:solidFill>
                          <a:effectLst/>
                          <a:latin typeface="Arial" panose="020B0604020202020204" pitchFamily="34" charset="0"/>
                          <a:ea typeface="+mn-ea"/>
                          <a:cs typeface="Arial" panose="020B0604020202020204" pitchFamily="34" charset="0"/>
                        </a:rPr>
                        <a:t>Uradni list RS, št. </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2" tooltip="Obrtni zakon (uradno prečiščeno besedilo)"/>
                        </a:rPr>
                        <a:t>40/04</a:t>
                      </a:r>
                      <a:r>
                        <a:rPr lang="sl-SI" sz="1100" kern="1200" dirty="0">
                          <a:solidFill>
                            <a:schemeClr val="dk1"/>
                          </a:solidFill>
                          <a:effectLst/>
                          <a:latin typeface="Arial" panose="020B0604020202020204" pitchFamily="34" charset="0"/>
                          <a:ea typeface="+mn-ea"/>
                          <a:cs typeface="Arial" panose="020B0604020202020204" pitchFamily="34" charset="0"/>
                        </a:rPr>
                        <a:t> – uradno prečiščeno besedilo, </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3" tooltip="Zakon o davčnem postopku"/>
                        </a:rPr>
                        <a:t>117/06</a:t>
                      </a:r>
                      <a:r>
                        <a:rPr lang="sl-SI" sz="1100" kern="1200" dirty="0">
                          <a:solidFill>
                            <a:schemeClr val="dk1"/>
                          </a:solidFill>
                          <a:effectLst/>
                          <a:latin typeface="Arial" panose="020B0604020202020204" pitchFamily="34" charset="0"/>
                          <a:ea typeface="+mn-ea"/>
                          <a:cs typeface="Arial" panose="020B0604020202020204" pitchFamily="34" charset="0"/>
                        </a:rPr>
                        <a:t> – ZdavP-2, </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4" tooltip="Zakon o spremembah in dopolnitvah Obrtnega zakona"/>
                        </a:rPr>
                        <a:t>102/07</a:t>
                      </a:r>
                      <a:r>
                        <a:rPr lang="sl-SI" sz="1100" kern="1200" dirty="0">
                          <a:solidFill>
                            <a:schemeClr val="dk1"/>
                          </a:solidFill>
                          <a:effectLst/>
                          <a:latin typeface="Arial" panose="020B0604020202020204" pitchFamily="34" charset="0"/>
                          <a:ea typeface="+mn-ea"/>
                          <a:cs typeface="Arial" panose="020B0604020202020204" pitchFamily="34" charset="0"/>
                        </a:rPr>
                        <a:t>, </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5" tooltip="Zakon o spremembah in dopolnitvah Obrtnega zakona"/>
                        </a:rPr>
                        <a:t>30/13</a:t>
                      </a:r>
                      <a:r>
                        <a:rPr lang="sl-SI" sz="1100" kern="1200" dirty="0">
                          <a:solidFill>
                            <a:schemeClr val="dk1"/>
                          </a:solidFill>
                          <a:effectLst/>
                          <a:latin typeface="Arial" panose="020B0604020202020204" pitchFamily="34" charset="0"/>
                          <a:ea typeface="+mn-ea"/>
                          <a:cs typeface="Arial" panose="020B0604020202020204" pitchFamily="34" charset="0"/>
                        </a:rPr>
                        <a:t>  </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6" tooltip="Popravek Zakona o spremembah in dopolnitvah Obrtnega zakona (ObrZ-E)"/>
                        </a:rPr>
                        <a:t>36/13 – </a:t>
                      </a:r>
                      <a:r>
                        <a:rPr lang="sl-SI" sz="1100" u="none" strike="noStrike" kern="1200" dirty="0" err="1">
                          <a:solidFill>
                            <a:schemeClr val="dk1"/>
                          </a:solidFill>
                          <a:effectLst/>
                          <a:latin typeface="Arial" panose="020B0604020202020204" pitchFamily="34" charset="0"/>
                          <a:ea typeface="+mn-ea"/>
                          <a:cs typeface="Arial" panose="020B0604020202020204" pitchFamily="34" charset="0"/>
                          <a:hlinkClick r:id="rId6" tooltip="Popravek Zakona o spremembah in dopolnitvah Obrtnega zakona (ObrZ-E)"/>
                        </a:rPr>
                        <a:t>popr</a:t>
                      </a:r>
                      <a:r>
                        <a:rPr lang="sl-SI" sz="1100" u="none" strike="noStrike" kern="1200" dirty="0">
                          <a:solidFill>
                            <a:schemeClr val="dk1"/>
                          </a:solidFill>
                          <a:effectLst/>
                          <a:latin typeface="Arial" panose="020B0604020202020204" pitchFamily="34" charset="0"/>
                          <a:ea typeface="+mn-ea"/>
                          <a:cs typeface="Arial" panose="020B0604020202020204" pitchFamily="34" charset="0"/>
                          <a:hlinkClick r:id="rId6" tooltip="Popravek Zakona o spremembah in dopolnitvah Obrtnega zakona (ObrZ-E)"/>
                        </a:rPr>
                        <a:t>.</a:t>
                      </a:r>
                      <a:r>
                        <a:rPr lang="sl-SI" sz="1100" kern="1200" dirty="0">
                          <a:solidFill>
                            <a:schemeClr val="dk1"/>
                          </a:solidFill>
                          <a:effectLst/>
                          <a:latin typeface="Arial" panose="020B0604020202020204" pitchFamily="34" charset="0"/>
                          <a:ea typeface="+mn-ea"/>
                          <a:cs typeface="Arial" panose="020B0604020202020204" pitchFamily="34" charset="0"/>
                        </a:rPr>
                        <a:t> in 78/23 – ZORR),</a:t>
                      </a:r>
                      <a:endParaRPr lang="sl-SI" sz="1100" dirty="0">
                        <a:latin typeface="Arial" panose="020B0604020202020204" pitchFamily="34" charset="0"/>
                        <a:cs typeface="Arial" panose="020B0604020202020204" pitchFamily="34" charset="0"/>
                      </a:endParaRPr>
                    </a:p>
                  </a:txBody>
                  <a:tcPr marL="91460" marR="91460" marT="45730" marB="45730"/>
                </a:tc>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(a) Pogoj se bo preveril v uradnih evidencah ministrstva,</a:t>
                      </a:r>
                    </a:p>
                    <a:p>
                      <a:r>
                        <a:rPr lang="sl-SI" sz="1100" kern="1200" dirty="0">
                          <a:solidFill>
                            <a:schemeClr val="dk1"/>
                          </a:solidFill>
                          <a:effectLst/>
                          <a:latin typeface="Arial" panose="020B0604020202020204" pitchFamily="34" charset="0"/>
                          <a:ea typeface="+mn-ea"/>
                          <a:cs typeface="Arial" panose="020B0604020202020204" pitchFamily="34" charset="0"/>
                        </a:rPr>
                        <a:t>(b) izpis iz </a:t>
                      </a:r>
                      <a:r>
                        <a:rPr lang="sl-SI" sz="1100" b="1" kern="1200" dirty="0">
                          <a:solidFill>
                            <a:schemeClr val="dk1"/>
                          </a:solidFill>
                          <a:effectLst/>
                          <a:latin typeface="Arial" panose="020B0604020202020204" pitchFamily="34" charset="0"/>
                          <a:ea typeface="+mn-ea"/>
                          <a:cs typeface="Arial" panose="020B0604020202020204" pitchFamily="34" charset="0"/>
                        </a:rPr>
                        <a:t>AJPES</a:t>
                      </a:r>
                      <a:r>
                        <a:rPr lang="sl-SI" sz="1100" kern="1200" dirty="0">
                          <a:solidFill>
                            <a:schemeClr val="dk1"/>
                          </a:solidFill>
                          <a:effectLst/>
                          <a:latin typeface="Arial" panose="020B0604020202020204" pitchFamily="34" charset="0"/>
                          <a:ea typeface="+mn-ea"/>
                          <a:cs typeface="Arial" panose="020B0604020202020204" pitchFamily="34" charset="0"/>
                        </a:rPr>
                        <a:t>-a, iz katerega je razvidna ustrezna šifra dejavnosti*.</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extLst>
                  <a:ext uri="{0D108BD9-81ED-4DB2-BD59-A6C34878D82A}">
                    <a16:rowId xmlns:a16="http://schemas.microsoft.com/office/drawing/2014/main" val="1870262412"/>
                  </a:ext>
                </a:extLst>
              </a:tr>
              <a:tr h="637828">
                <a:tc>
                  <a:txBody>
                    <a:bodyPr/>
                    <a:lstStyle/>
                    <a:p>
                      <a:pPr algn="just"/>
                      <a:r>
                        <a:rPr lang="sl-SI" sz="1100" kern="1200" dirty="0">
                          <a:solidFill>
                            <a:schemeClr val="dk1"/>
                          </a:solidFill>
                          <a:effectLst/>
                          <a:latin typeface="Arial" panose="020B0604020202020204" pitchFamily="34" charset="0"/>
                          <a:ea typeface="+mn-ea"/>
                          <a:cs typeface="Arial" panose="020B0604020202020204" pitchFamily="34" charset="0"/>
                        </a:rPr>
                        <a:t>za stroške, ki so predmet tega javnega razpisa, ni sofinanciran, ni pridobil in ni v postopku pridobivanja sofinanciranja istih stroškov, iz drugih javnih virov, </a:t>
                      </a:r>
                      <a:r>
                        <a:rPr lang="sl-SI" sz="1100" kern="1200" dirty="0" err="1">
                          <a:solidFill>
                            <a:schemeClr val="dk1"/>
                          </a:solidFill>
                          <a:effectLst/>
                          <a:latin typeface="Arial" panose="020B0604020202020204" pitchFamily="34" charset="0"/>
                          <a:ea typeface="+mn-ea"/>
                          <a:cs typeface="Arial" panose="020B0604020202020204" pitchFamily="34" charset="0"/>
                        </a:rPr>
                        <a:t>t.j</a:t>
                      </a:r>
                      <a:r>
                        <a:rPr lang="sl-SI" sz="1100" kern="1200" dirty="0">
                          <a:solidFill>
                            <a:schemeClr val="dk1"/>
                          </a:solidFill>
                          <a:effectLst/>
                          <a:latin typeface="Arial" panose="020B0604020202020204" pitchFamily="34" charset="0"/>
                          <a:ea typeface="+mn-ea"/>
                          <a:cs typeface="Arial" panose="020B0604020202020204" pitchFamily="34" charset="0"/>
                        </a:rPr>
                        <a:t>. javnih finančnih sredstev evropskega, državnega ali občinskega proračuna,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tc>
                  <a:txBody>
                    <a:bodyPr/>
                    <a:lstStyle/>
                    <a:p>
                      <a:pPr marL="0" lvl="0" indent="0">
                        <a:buFontTx/>
                        <a:buNone/>
                      </a:pPr>
                      <a:r>
                        <a:rPr lang="sl-SI" sz="1100" kern="1200" dirty="0">
                          <a:solidFill>
                            <a:schemeClr val="dk1"/>
                          </a:solidFill>
                          <a:effectLst/>
                          <a:latin typeface="Arial" panose="020B0604020202020204" pitchFamily="34" charset="0"/>
                          <a:ea typeface="+mn-ea"/>
                          <a:cs typeface="Arial" panose="020B0604020202020204" pitchFamily="34" charset="0"/>
                        </a:rPr>
                        <a:t>Priloga 7: Izjava o izpolnjevanju splošnih pogojev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brez prijavitelja.</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extLst>
                  <a:ext uri="{0D108BD9-81ED-4DB2-BD59-A6C34878D82A}">
                    <a16:rowId xmlns:a16="http://schemas.microsoft.com/office/drawing/2014/main" val="3355358695"/>
                  </a:ext>
                </a:extLst>
              </a:tr>
              <a:tr h="927960">
                <a:tc>
                  <a:txBody>
                    <a:bodyPr/>
                    <a:lstStyle/>
                    <a:p>
                      <a:r>
                        <a:rPr lang="sl-SI" sz="1100" kern="1200" dirty="0">
                          <a:solidFill>
                            <a:schemeClr val="dk1"/>
                          </a:solidFill>
                          <a:effectLst/>
                          <a:latin typeface="Arial" panose="020B0604020202020204" pitchFamily="34" charset="0"/>
                          <a:ea typeface="+mn-ea"/>
                          <a:cs typeface="Arial" panose="020B0604020202020204" pitchFamily="34" charset="0"/>
                        </a:rPr>
                        <a:t>ima skladno z veljavno zakonodajo poravnane vse davke, prispevke in druge dajatve oziroma vrednost neplačanih zapadlih obveznosti ne znaša 50,00 EUR ali več. Potrdilo o tem mora biti izdano na datum v okviru zadnjih 30 dni pred dnevom oddaje vloge ali na dan oddaje vloge na javni razpis,</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tc>
                  <a:txBody>
                    <a:bodyPr/>
                    <a:lstStyle/>
                    <a:p>
                      <a:pPr lvl="0"/>
                      <a:r>
                        <a:rPr lang="sl-SI" sz="1100" kern="1200" dirty="0">
                          <a:solidFill>
                            <a:schemeClr val="dk1"/>
                          </a:solidFill>
                          <a:effectLst/>
                          <a:latin typeface="Arial" panose="020B0604020202020204" pitchFamily="34" charset="0"/>
                          <a:ea typeface="+mn-ea"/>
                          <a:cs typeface="Arial" panose="020B0604020202020204" pitchFamily="34" charset="0"/>
                        </a:rPr>
                        <a:t>Potrdilo Finančne uprave RS o plačanih obveznostih**</a:t>
                      </a:r>
                    </a:p>
                    <a:p>
                      <a:r>
                        <a:rPr lang="sl-SI" sz="1100" kern="1200" dirty="0">
                          <a:solidFill>
                            <a:schemeClr val="dk1"/>
                          </a:solidFill>
                          <a:effectLst/>
                          <a:latin typeface="Arial" panose="020B0604020202020204" pitchFamily="34" charset="0"/>
                          <a:ea typeface="+mn-ea"/>
                          <a:cs typeface="Arial" panose="020B0604020202020204" pitchFamily="34" charset="0"/>
                        </a:rPr>
                        <a:t>Priloga 7: Izjava o izpolnjevanju splošnih pogojev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brez prijavitelja.</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extLst>
                  <a:ext uri="{0D108BD9-81ED-4DB2-BD59-A6C34878D82A}">
                    <a16:rowId xmlns:a16="http://schemas.microsoft.com/office/drawing/2014/main" val="3212166724"/>
                  </a:ext>
                </a:extLst>
              </a:tr>
              <a:tr h="1116199">
                <a:tc>
                  <a:txBody>
                    <a:bodyPr/>
                    <a:lstStyle/>
                    <a:p>
                      <a:pPr>
                        <a:lnSpc>
                          <a:spcPct val="115000"/>
                        </a:lnSpc>
                      </a:pPr>
                      <a:r>
                        <a:rPr lang="sl-SI" sz="1100" dirty="0">
                          <a:effectLst/>
                          <a:latin typeface="Arial" panose="020B0604020202020204" pitchFamily="34" charset="0"/>
                          <a:ea typeface="Times New Roman" panose="02020603050405020304" pitchFamily="18" charset="0"/>
                          <a:cs typeface="Arial" panose="020B0604020202020204" pitchFamily="34" charset="0"/>
                        </a:rPr>
                        <a:t>prijavitelju, vključno njegovi odgovorni osebi oziroma zakonitemu(</a:t>
                      </a:r>
                      <a:r>
                        <a:rPr lang="sl-SI" sz="1100" dirty="0" err="1">
                          <a:effectLst/>
                          <a:latin typeface="Arial" panose="020B0604020202020204" pitchFamily="34" charset="0"/>
                          <a:ea typeface="Times New Roman" panose="02020603050405020304" pitchFamily="18" charset="0"/>
                          <a:cs typeface="Arial" panose="020B0604020202020204" pitchFamily="34" charset="0"/>
                        </a:rPr>
                        <a:t>im</a:t>
                      </a:r>
                      <a:r>
                        <a:rPr lang="sl-SI" sz="1100" dirty="0">
                          <a:effectLst/>
                          <a:latin typeface="Arial" panose="020B0604020202020204" pitchFamily="34" charset="0"/>
                          <a:ea typeface="Times New Roman" panose="02020603050405020304" pitchFamily="18" charset="0"/>
                          <a:cs typeface="Arial" panose="020B0604020202020204" pitchFamily="34" charset="0"/>
                        </a:rPr>
                        <a:t>) zastopniku(om), ni bila izrečena pravnomočna sodba, ki ima elemente kaznivih dejanj, taksativno naštetih v prvem odstavku 75. člena Zakona o javnem naročanju (Uradni list RS, št. 91/15, 14/18, 121/21, 10/22, 74/22 – </a:t>
                      </a:r>
                      <a:r>
                        <a:rPr lang="sl-SI" sz="1100" dirty="0" err="1">
                          <a:effectLst/>
                          <a:latin typeface="Arial" panose="020B0604020202020204" pitchFamily="34" charset="0"/>
                          <a:ea typeface="Times New Roman" panose="02020603050405020304" pitchFamily="18" charset="0"/>
                          <a:cs typeface="Arial" panose="020B0604020202020204" pitchFamily="34" charset="0"/>
                        </a:rPr>
                        <a:t>odl</a:t>
                      </a:r>
                      <a:r>
                        <a:rPr lang="sl-SI" sz="1100" dirty="0">
                          <a:effectLst/>
                          <a:latin typeface="Arial" panose="020B0604020202020204" pitchFamily="34" charset="0"/>
                          <a:ea typeface="Times New Roman" panose="02020603050405020304" pitchFamily="18" charset="0"/>
                          <a:cs typeface="Arial" panose="020B0604020202020204" pitchFamily="34" charset="0"/>
                        </a:rPr>
                        <a:t>. US, 100/22 – ZNUZSZS, 28/23 in 88/23 – ZOPNN-F), ali kaznivih dejanj zoper delovno razmerje in socialno varnost, naštetih v 196. – 203. členu Kazenskega zakonika (Uradni list RS, št. 50/12 – uradno prečiščeno besedilo, 6/16 – </a:t>
                      </a:r>
                      <a:r>
                        <a:rPr lang="sl-SI" sz="1100" dirty="0" err="1">
                          <a:effectLst/>
                          <a:latin typeface="Arial" panose="020B0604020202020204" pitchFamily="34" charset="0"/>
                          <a:ea typeface="Times New Roman" panose="02020603050405020304" pitchFamily="18" charset="0"/>
                          <a:cs typeface="Arial" panose="020B0604020202020204" pitchFamily="34" charset="0"/>
                        </a:rPr>
                        <a:t>popr</a:t>
                      </a:r>
                      <a:r>
                        <a:rPr lang="sl-SI" sz="1100" dirty="0">
                          <a:effectLst/>
                          <a:latin typeface="Arial" panose="020B0604020202020204" pitchFamily="34" charset="0"/>
                          <a:ea typeface="Times New Roman" panose="02020603050405020304" pitchFamily="18" charset="0"/>
                          <a:cs typeface="Arial" panose="020B0604020202020204" pitchFamily="34" charset="0"/>
                        </a:rPr>
                        <a:t>., 54/15, 38/16, 27/17, 23/20, 91/20, 95/21, 186/21, 105/22 – ZZNŠPP in 16/23).</a:t>
                      </a:r>
                    </a:p>
                  </a:txBody>
                  <a:tcPr marL="62244" marR="68595" marT="0" marB="0"/>
                </a:tc>
                <a:tc>
                  <a:txBody>
                    <a:bodyPr/>
                    <a:lstStyle/>
                    <a:p>
                      <a:pPr lvl="0"/>
                      <a:r>
                        <a:rPr lang="sl-SI" sz="1100" kern="1200" dirty="0">
                          <a:solidFill>
                            <a:schemeClr val="dk1"/>
                          </a:solidFill>
                          <a:effectLst/>
                          <a:latin typeface="Arial" panose="020B0604020202020204" pitchFamily="34" charset="0"/>
                          <a:ea typeface="+mn-ea"/>
                          <a:cs typeface="Arial" panose="020B0604020202020204" pitchFamily="34" charset="0"/>
                        </a:rPr>
                        <a:t>Potrdilo Ministrstva za pravosodje o nekaznovanosti ***</a:t>
                      </a:r>
                    </a:p>
                    <a:p>
                      <a:r>
                        <a:rPr lang="sl-SI" sz="1100" kern="1200" dirty="0">
                          <a:solidFill>
                            <a:schemeClr val="dk1"/>
                          </a:solidFill>
                          <a:effectLst/>
                          <a:latin typeface="Arial" panose="020B0604020202020204" pitchFamily="34" charset="0"/>
                          <a:ea typeface="+mn-ea"/>
                          <a:cs typeface="Arial" panose="020B0604020202020204" pitchFamily="34" charset="0"/>
                        </a:rPr>
                        <a:t>Priloga 7: Izjava o izpolnjevanju splošnih pogojev </a:t>
                      </a:r>
                      <a:r>
                        <a:rPr lang="sl-SI" sz="1100" kern="1200" dirty="0" err="1">
                          <a:solidFill>
                            <a:schemeClr val="dk1"/>
                          </a:solidFill>
                          <a:effectLst/>
                          <a:latin typeface="Arial" panose="020B0604020202020204" pitchFamily="34" charset="0"/>
                          <a:ea typeface="+mn-ea"/>
                          <a:cs typeface="Arial" panose="020B0604020202020204" pitchFamily="34" charset="0"/>
                        </a:rPr>
                        <a:t>konzorcijskih</a:t>
                      </a:r>
                      <a:r>
                        <a:rPr lang="sl-SI" sz="1100" kern="1200" dirty="0">
                          <a:solidFill>
                            <a:schemeClr val="dk1"/>
                          </a:solidFill>
                          <a:effectLst/>
                          <a:latin typeface="Arial" panose="020B0604020202020204" pitchFamily="34" charset="0"/>
                          <a:ea typeface="+mn-ea"/>
                          <a:cs typeface="Arial" panose="020B0604020202020204" pitchFamily="34" charset="0"/>
                        </a:rPr>
                        <a:t> partnerjev brez prijavitelja. </a:t>
                      </a:r>
                      <a:endParaRPr lang="sl-SI" sz="1100" dirty="0">
                        <a:effectLst/>
                        <a:latin typeface="Arial" panose="020B0604020202020204" pitchFamily="34" charset="0"/>
                        <a:ea typeface="Times New Roman" panose="02020603050405020304" pitchFamily="18" charset="0"/>
                        <a:cs typeface="Arial" panose="020B0604020202020204" pitchFamily="34" charset="0"/>
                      </a:endParaRPr>
                    </a:p>
                  </a:txBody>
                  <a:tcPr marL="68595" marR="68595" marT="0" marB="0"/>
                </a:tc>
                <a:extLst>
                  <a:ext uri="{0D108BD9-81ED-4DB2-BD59-A6C34878D82A}">
                    <a16:rowId xmlns:a16="http://schemas.microsoft.com/office/drawing/2014/main" val="1382889842"/>
                  </a:ext>
                </a:extLst>
              </a:tr>
            </a:tbl>
          </a:graphicData>
        </a:graphic>
      </p:graphicFrame>
      <p:pic>
        <p:nvPicPr>
          <p:cNvPr id="7" name="Slika 6">
            <a:extLst>
              <a:ext uri="{FF2B5EF4-FFF2-40B4-BE49-F238E27FC236}">
                <a16:creationId xmlns:a16="http://schemas.microsoft.com/office/drawing/2014/main" id="{849B4324-03AE-869B-0237-27925759162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78082" y="512065"/>
            <a:ext cx="5744058" cy="644187"/>
          </a:xfrm>
          <a:prstGeom prst="rect">
            <a:avLst/>
          </a:prstGeom>
          <a:noFill/>
        </p:spPr>
      </p:pic>
    </p:spTree>
    <p:extLst>
      <p:ext uri="{BB962C8B-B14F-4D97-AF65-F5344CB8AC3E}">
        <p14:creationId xmlns:p14="http://schemas.microsoft.com/office/powerpoint/2010/main" val="4289488522"/>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9415</TotalTime>
  <Words>4185</Words>
  <Application>Microsoft Office PowerPoint</Application>
  <PresentationFormat>Širokozaslonsko</PresentationFormat>
  <Paragraphs>557</Paragraphs>
  <Slides>24</Slides>
  <Notes>0</Notes>
  <HiddenSlides>0</HiddenSlides>
  <MMClips>0</MMClips>
  <ScaleCrop>false</ScaleCrop>
  <HeadingPairs>
    <vt:vector size="6" baseType="variant">
      <vt:variant>
        <vt:lpstr>Uporabljene pisave</vt:lpstr>
      </vt:variant>
      <vt:variant>
        <vt:i4>12</vt:i4>
      </vt:variant>
      <vt:variant>
        <vt:lpstr>Tema</vt:lpstr>
      </vt:variant>
      <vt:variant>
        <vt:i4>1</vt:i4>
      </vt:variant>
      <vt:variant>
        <vt:lpstr>Naslovi diapozitivov</vt:lpstr>
      </vt:variant>
      <vt:variant>
        <vt:i4>24</vt:i4>
      </vt:variant>
    </vt:vector>
  </HeadingPairs>
  <TitlesOfParts>
    <vt:vector size="37" baseType="lpstr">
      <vt:lpstr>Arial</vt:lpstr>
      <vt:lpstr>Calibri</vt:lpstr>
      <vt:lpstr>Calibri  (Naslovi)</vt:lpstr>
      <vt:lpstr>Calibri Light</vt:lpstr>
      <vt:lpstr>Courier New</vt:lpstr>
      <vt:lpstr>Repubilca</vt:lpstr>
      <vt:lpstr>Republica</vt:lpstr>
      <vt:lpstr>Republica </vt:lpstr>
      <vt:lpstr>Republika</vt:lpstr>
      <vt:lpstr>Republika </vt:lpstr>
      <vt:lpstr>Segoe UI</vt:lpstr>
      <vt:lpstr>Times New Roman</vt:lpstr>
      <vt:lpstr>Officeova tema</vt:lpstr>
      <vt:lpstr>JAVNI RAZPIS Usposabljanje mentorjev za izvajanje praktičnega usposabljanja z delom po izobraževalnih programih za pridobitev izobrazbe v letih 2023-2026« Uradni list RS, št. 131/2023 dne 22.12.2023 INFORMATIVNI DAN ZA POTENCIALNE UPRAVIČENCE Ljubljana, 8. 1. 2024   </vt:lpstr>
      <vt:lpstr>Predmet, namen in cilj javnega razpisa  </vt:lpstr>
      <vt:lpstr>PowerPointova predstavitev</vt:lpstr>
      <vt:lpstr> Sofinancirali se bodo naslednji programi: </vt:lpstr>
      <vt:lpstr>Programi</vt:lpstr>
      <vt:lpstr>PowerPointova predstavitev</vt:lpstr>
      <vt:lpstr>Kazalniki na ravni javnega razpisa Določi se specifični kazalnik, ki se spremlja ob začetku izvajanja ali ob vstopu posameznika v projekt in ob izstopu posameznika iz projekta, ob koncu projekta ali v določenem časovnem obdobju po zaključku projekta. </vt:lpstr>
      <vt:lpstr>PowerPointova predstavitev</vt:lpstr>
      <vt:lpstr>PowerPointova predstavitev</vt:lpstr>
      <vt:lpstr>PowerPointova predstavitev</vt:lpstr>
      <vt:lpstr>Merila za izbor upravičencev, ki izpolnjujejo pogoje  </vt:lpstr>
      <vt:lpstr>PowerPointova predstavitev</vt:lpstr>
      <vt:lpstr>PowerPointova predstavitev</vt:lpstr>
      <vt:lpstr>PowerPointova predstavitev</vt:lpstr>
      <vt:lpstr>   Razpoložljiva sredstva javnega razpisa </vt:lpstr>
      <vt:lpstr>UPRAVIČENI STROŠKI</vt:lpstr>
      <vt:lpstr>UPRAVIČENI STROŠKI ZA POSLOVODEČEGA PARTNERJA V KONZROCIJU</vt:lpstr>
      <vt:lpstr>PowerPointova predstavitev</vt:lpstr>
      <vt:lpstr>PowerPointova predstavitev</vt:lpstr>
      <vt:lpstr>PowerPointova predstavitev</vt:lpstr>
      <vt:lpstr>PowerPointova predstavitev</vt:lpstr>
      <vt:lpstr>Finančni načrt </vt:lpstr>
      <vt:lpstr>PowerPointova predstavitev</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EVROPSKE KOHEZIJSKE POLITIKE V SLOVENIJI ZA OBDOBJE 2021-2027</dc:title>
  <dc:creator>koperckal</dc:creator>
  <cp:lastModifiedBy>Miha Podržaj</cp:lastModifiedBy>
  <cp:revision>250</cp:revision>
  <cp:lastPrinted>2024-01-08T10:43:10Z</cp:lastPrinted>
  <dcterms:created xsi:type="dcterms:W3CDTF">2023-01-31T12:21:54Z</dcterms:created>
  <dcterms:modified xsi:type="dcterms:W3CDTF">2024-01-10T08:29:23Z</dcterms:modified>
</cp:coreProperties>
</file>