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0" r:id="rId1"/>
  </p:sldMasterIdLst>
  <p:sldIdLst>
    <p:sldId id="261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9C1"/>
    <a:srgbClr val="2EA7D4"/>
    <a:srgbClr val="2A74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2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Uporabnik\Downloads\Popis%20zadev%20-%20varuh%20(2020)%20RP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Uporabnik\Downloads\Popis%20zadev%20-%20varuh%20(2020)%20RP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Uporabnik\Downloads\Popis%20zadev%20-%20varuh%20(2020)%20RP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l-SI"/>
              <a:t>Vzpostavitev kontakta</a:t>
            </a:r>
            <a:r>
              <a:rPr lang="sl-SI" baseline="0"/>
              <a:t> (2020)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List1!$M$23</c:f>
              <c:strCache>
                <c:ptCount val="1"/>
                <c:pt idx="0">
                  <c:v>Štetje od PRIPAD ZADEVE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List1!$L$24:$L$26</c:f>
              <c:strCache>
                <c:ptCount val="3"/>
                <c:pt idx="0">
                  <c:v>ELEKTRONSKA POŠTA</c:v>
                </c:pt>
                <c:pt idx="1">
                  <c:v>TELEFON</c:v>
                </c:pt>
                <c:pt idx="2">
                  <c:v>Skupna vsota</c:v>
                </c:pt>
              </c:strCache>
            </c:strRef>
          </c:cat>
          <c:val>
            <c:numRef>
              <c:f>List1!$M$24:$M$26</c:f>
              <c:numCache>
                <c:formatCode>General</c:formatCode>
                <c:ptCount val="3"/>
                <c:pt idx="0">
                  <c:v>32</c:v>
                </c:pt>
                <c:pt idx="1">
                  <c:v>24</c:v>
                </c:pt>
                <c:pt idx="2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36-434B-A328-373A1EA55F3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144581400"/>
        <c:axId val="2132051096"/>
      </c:barChart>
      <c:catAx>
        <c:axId val="2144581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132051096"/>
        <c:crosses val="autoZero"/>
        <c:auto val="1"/>
        <c:lblAlgn val="ctr"/>
        <c:lblOffset val="100"/>
        <c:noMultiLvlLbl val="0"/>
      </c:catAx>
      <c:valAx>
        <c:axId val="2132051096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144581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l-SI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l-SI"/>
              <a:t>PRIMERJAVA MED LETI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List1!$I$13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List1!$H$14:$H$18</c:f>
              <c:strCache>
                <c:ptCount val="5"/>
                <c:pt idx="0">
                  <c:v>ELEKTRONSKA POŠTA</c:v>
                </c:pt>
                <c:pt idx="1">
                  <c:v>OSEBNO NA URADNIH URAH </c:v>
                </c:pt>
                <c:pt idx="2">
                  <c:v>POŠTA</c:v>
                </c:pt>
                <c:pt idx="3">
                  <c:v>TELEFON</c:v>
                </c:pt>
                <c:pt idx="4">
                  <c:v>SKUPAJ</c:v>
                </c:pt>
              </c:strCache>
            </c:strRef>
          </c:cat>
          <c:val>
            <c:numRef>
              <c:f>List1!$I$14:$I$18</c:f>
              <c:numCache>
                <c:formatCode>General</c:formatCode>
                <c:ptCount val="5"/>
                <c:pt idx="0">
                  <c:v>24</c:v>
                </c:pt>
                <c:pt idx="1">
                  <c:v>5</c:v>
                </c:pt>
                <c:pt idx="2">
                  <c:v>6</c:v>
                </c:pt>
                <c:pt idx="3">
                  <c:v>8</c:v>
                </c:pt>
                <c:pt idx="4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1B-487B-9D69-2EDEE3855BD2}"/>
            </c:ext>
          </c:extLst>
        </c:ser>
        <c:ser>
          <c:idx val="1"/>
          <c:order val="1"/>
          <c:tx>
            <c:strRef>
              <c:f>List1!$J$13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List1!$H$14:$H$18</c:f>
              <c:strCache>
                <c:ptCount val="5"/>
                <c:pt idx="0">
                  <c:v>ELEKTRONSKA POŠTA</c:v>
                </c:pt>
                <c:pt idx="1">
                  <c:v>OSEBNO NA URADNIH URAH </c:v>
                </c:pt>
                <c:pt idx="2">
                  <c:v>POŠTA</c:v>
                </c:pt>
                <c:pt idx="3">
                  <c:v>TELEFON</c:v>
                </c:pt>
                <c:pt idx="4">
                  <c:v>SKUPAJ</c:v>
                </c:pt>
              </c:strCache>
            </c:strRef>
          </c:cat>
          <c:val>
            <c:numRef>
              <c:f>List1!$J$14:$J$18</c:f>
              <c:numCache>
                <c:formatCode>General</c:formatCode>
                <c:ptCount val="5"/>
                <c:pt idx="0">
                  <c:v>21</c:v>
                </c:pt>
                <c:pt idx="1">
                  <c:v>1</c:v>
                </c:pt>
                <c:pt idx="2">
                  <c:v>2</c:v>
                </c:pt>
                <c:pt idx="3">
                  <c:v>20</c:v>
                </c:pt>
                <c:pt idx="4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1B-487B-9D69-2EDEE3855BD2}"/>
            </c:ext>
          </c:extLst>
        </c:ser>
        <c:ser>
          <c:idx val="2"/>
          <c:order val="2"/>
          <c:tx>
            <c:strRef>
              <c:f>List1!$K$13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List1!$H$14:$H$18</c:f>
              <c:strCache>
                <c:ptCount val="5"/>
                <c:pt idx="0">
                  <c:v>ELEKTRONSKA POŠTA</c:v>
                </c:pt>
                <c:pt idx="1">
                  <c:v>OSEBNO NA URADNIH URAH </c:v>
                </c:pt>
                <c:pt idx="2">
                  <c:v>POŠTA</c:v>
                </c:pt>
                <c:pt idx="3">
                  <c:v>TELEFON</c:v>
                </c:pt>
                <c:pt idx="4">
                  <c:v>SKUPAJ</c:v>
                </c:pt>
              </c:strCache>
            </c:strRef>
          </c:cat>
          <c:val>
            <c:numRef>
              <c:f>List1!$K$14:$K$18</c:f>
              <c:numCache>
                <c:formatCode>General</c:formatCode>
                <c:ptCount val="5"/>
                <c:pt idx="0">
                  <c:v>32</c:v>
                </c:pt>
                <c:pt idx="1">
                  <c:v>0</c:v>
                </c:pt>
                <c:pt idx="2">
                  <c:v>0</c:v>
                </c:pt>
                <c:pt idx="3">
                  <c:v>24</c:v>
                </c:pt>
                <c:pt idx="4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A1B-487B-9D69-2EDEE3855BD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146189288"/>
        <c:axId val="2146188536"/>
      </c:barChart>
      <c:catAx>
        <c:axId val="21461892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146188536"/>
        <c:crosses val="autoZero"/>
        <c:auto val="1"/>
        <c:lblAlgn val="ctr"/>
        <c:lblOffset val="100"/>
        <c:noMultiLvlLbl val="0"/>
      </c:catAx>
      <c:valAx>
        <c:axId val="2146188536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146189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l-SI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l-SI"/>
              <a:t>NAČIN REŠEVANJA ZADEVE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List1!$M$33</c:f>
              <c:strCache>
                <c:ptCount val="1"/>
                <c:pt idx="0">
                  <c:v>Štetje od NAČIN REŠEVANJA ZADEVE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List1!$L$34:$L$36</c:f>
              <c:strCache>
                <c:ptCount val="3"/>
                <c:pt idx="0">
                  <c:v>NUDENJE POMOČI / USMERJANJE</c:v>
                </c:pt>
                <c:pt idx="1">
                  <c:v>PRIDOBIVANJE IN POSREDOVANJE INFORMACIJ</c:v>
                </c:pt>
                <c:pt idx="2">
                  <c:v>SEZNANITEV / SVETOVANJE </c:v>
                </c:pt>
              </c:strCache>
              <c:extLst/>
            </c:strRef>
          </c:cat>
          <c:val>
            <c:numRef>
              <c:f>List1!$M$34:$M$36</c:f>
              <c:numCache>
                <c:formatCode>General</c:formatCode>
                <c:ptCount val="3"/>
                <c:pt idx="0">
                  <c:v>17</c:v>
                </c:pt>
                <c:pt idx="1">
                  <c:v>8</c:v>
                </c:pt>
                <c:pt idx="2">
                  <c:v>31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ED3F-497A-8C98-7190A4EE0EB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134452152"/>
        <c:axId val="-2138687064"/>
      </c:barChart>
      <c:catAx>
        <c:axId val="21344521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-2138687064"/>
        <c:crosses val="autoZero"/>
        <c:auto val="1"/>
        <c:lblAlgn val="ctr"/>
        <c:lblOffset val="100"/>
        <c:noMultiLvlLbl val="0"/>
      </c:catAx>
      <c:valAx>
        <c:axId val="-2138687064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134452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l-SI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775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162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0708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2034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39623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0422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5498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137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393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67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438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902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285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144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461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990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941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IZS_slovenšči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632" y="331787"/>
            <a:ext cx="3202223" cy="517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Naslov 2"/>
          <p:cNvSpPr>
            <a:spLocks noGrp="1"/>
          </p:cNvSpPr>
          <p:nvPr>
            <p:ph type="ctrTitle"/>
          </p:nvPr>
        </p:nvSpPr>
        <p:spPr>
          <a:xfrm>
            <a:off x="1337187" y="2404533"/>
            <a:ext cx="7936816" cy="2137969"/>
          </a:xfrm>
        </p:spPr>
        <p:txBody>
          <a:bodyPr/>
          <a:lstStyle/>
          <a:p>
            <a:pPr algn="ctr"/>
            <a:r>
              <a:rPr lang="sl-SI" sz="4000" b="1" dirty="0"/>
              <a:t>Novinarska konferenca ministrice prof. dr. Simone Kustec in varuha športnikovih pravic Rožleta Prezlja</a:t>
            </a:r>
            <a:endParaRPr lang="sl-SI" sz="4000" dirty="0"/>
          </a:p>
        </p:txBody>
      </p:sp>
    </p:spTree>
    <p:extLst>
      <p:ext uri="{BB962C8B-B14F-4D97-AF65-F5344CB8AC3E}">
        <p14:creationId xmlns:p14="http://schemas.microsoft.com/office/powerpoint/2010/main" val="42787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466962" y="1442009"/>
            <a:ext cx="7011291" cy="876075"/>
          </a:xfrm>
        </p:spPr>
        <p:txBody>
          <a:bodyPr/>
          <a:lstStyle/>
          <a:p>
            <a:pPr algn="ctr"/>
            <a:r>
              <a:rPr lang="sl-SI" sz="1800" dirty="0" smtClean="0"/>
              <a:t>Pregled komunikacijskih poti oziroma prvi stik z varuhom</a:t>
            </a:r>
            <a:endParaRPr lang="sl-SI" sz="1800" dirty="0"/>
          </a:p>
        </p:txBody>
      </p:sp>
      <p:pic>
        <p:nvPicPr>
          <p:cNvPr id="1026" name="Picture 2" descr="MIZS_slovenšči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632" y="331787"/>
            <a:ext cx="3202223" cy="517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Grafikon 5">
            <a:extLst>
              <a:ext uri="{FF2B5EF4-FFF2-40B4-BE49-F238E27FC236}">
                <a16:creationId xmlns:a16="http://schemas.microsoft.com/office/drawing/2014/main" id="{FF13607C-3415-414C-A216-D3B51E707B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7054298"/>
              </p:ext>
            </p:extLst>
          </p:nvPr>
        </p:nvGraphicFramePr>
        <p:xfrm>
          <a:off x="1860885" y="2558716"/>
          <a:ext cx="6427709" cy="3094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9371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926055" y="1442009"/>
            <a:ext cx="6552198" cy="871983"/>
          </a:xfrm>
        </p:spPr>
        <p:txBody>
          <a:bodyPr/>
          <a:lstStyle/>
          <a:p>
            <a:pPr algn="l"/>
            <a:r>
              <a:rPr lang="sl-SI" sz="1800" dirty="0" smtClean="0"/>
              <a:t>P</a:t>
            </a:r>
            <a:r>
              <a:rPr lang="sl-SI" sz="1800" dirty="0" smtClean="0"/>
              <a:t>rimerjava </a:t>
            </a:r>
            <a:r>
              <a:rPr lang="sl-SI" sz="1800" dirty="0"/>
              <a:t>med leti 2018, 2019 in </a:t>
            </a:r>
            <a:r>
              <a:rPr lang="sl-SI" sz="1800" dirty="0" smtClean="0"/>
              <a:t>2020</a:t>
            </a:r>
            <a:endParaRPr lang="sl-SI" sz="1800" dirty="0"/>
          </a:p>
        </p:txBody>
      </p:sp>
      <p:pic>
        <p:nvPicPr>
          <p:cNvPr id="1026" name="Picture 2" descr="MIZS_slovenšči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632" y="331787"/>
            <a:ext cx="3202223" cy="517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Grafikon 4">
            <a:extLst>
              <a:ext uri="{FF2B5EF4-FFF2-40B4-BE49-F238E27FC236}">
                <a16:creationId xmlns:a16="http://schemas.microsoft.com/office/drawing/2014/main" id="{0B7CF69C-0A17-4DCA-856C-5DA0840B8A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18277873"/>
              </p:ext>
            </p:extLst>
          </p:nvPr>
        </p:nvGraphicFramePr>
        <p:xfrm>
          <a:off x="1926055" y="2554655"/>
          <a:ext cx="6342874" cy="3236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3659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081703" y="1442010"/>
            <a:ext cx="6396550" cy="862652"/>
          </a:xfrm>
        </p:spPr>
        <p:txBody>
          <a:bodyPr/>
          <a:lstStyle/>
          <a:p>
            <a:pPr algn="ctr"/>
            <a:r>
              <a:rPr lang="sl-SI" sz="1800" dirty="0"/>
              <a:t>T</a:t>
            </a:r>
            <a:r>
              <a:rPr lang="sl-SI" sz="1800" dirty="0" smtClean="0"/>
              <a:t>ip </a:t>
            </a:r>
            <a:r>
              <a:rPr lang="sl-SI" sz="1800" dirty="0"/>
              <a:t>aktivnosti oziroma pomoči varuha v posameznih </a:t>
            </a:r>
            <a:r>
              <a:rPr lang="sl-SI" sz="1800" dirty="0" smtClean="0"/>
              <a:t>zadevah </a:t>
            </a:r>
            <a:endParaRPr lang="sl-SI" sz="1800" dirty="0"/>
          </a:p>
        </p:txBody>
      </p:sp>
      <p:pic>
        <p:nvPicPr>
          <p:cNvPr id="1026" name="Picture 2" descr="MIZS_slovenšči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632" y="331787"/>
            <a:ext cx="3202223" cy="517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Grafikon 5">
            <a:extLst>
              <a:ext uri="{FF2B5EF4-FFF2-40B4-BE49-F238E27FC236}">
                <a16:creationId xmlns:a16="http://schemas.microsoft.com/office/drawing/2014/main" id="{02B35856-083F-4C92-9C36-CB6C3DDC63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7595491"/>
              </p:ext>
            </p:extLst>
          </p:nvPr>
        </p:nvGraphicFramePr>
        <p:xfrm>
          <a:off x="2081703" y="2742616"/>
          <a:ext cx="6147897" cy="3176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842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1">
  <a:themeElements>
    <a:clrScheme name="Po meri 14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0079C1"/>
      </a:accent1>
      <a:accent2>
        <a:srgbClr val="78A22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Gladko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4954</TotalTime>
  <Words>50</Words>
  <Application>Microsoft Office PowerPoint</Application>
  <PresentationFormat>Širokozaslonsko</PresentationFormat>
  <Paragraphs>7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Tema1</vt:lpstr>
      <vt:lpstr>Novinarska konferenca ministrice prof. dr. Simone Kustec in varuha športnikovih pravic Rožleta Prezlja</vt:lpstr>
      <vt:lpstr>Pregled komunikacijskih poti oziroma prvi stik z varuhom</vt:lpstr>
      <vt:lpstr>Primerjava med leti 2018, 2019 in 2020</vt:lpstr>
      <vt:lpstr>Tip aktivnosti oziroma pomoči varuha v posameznih zadevah </vt:lpstr>
    </vt:vector>
  </TitlesOfParts>
  <Company>MIZKŠ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Tit Neubauer</dc:creator>
  <cp:lastModifiedBy>Katja Križnar</cp:lastModifiedBy>
  <cp:revision>16</cp:revision>
  <dcterms:created xsi:type="dcterms:W3CDTF">2016-07-20T09:58:37Z</dcterms:created>
  <dcterms:modified xsi:type="dcterms:W3CDTF">2021-06-01T08:30:26Z</dcterms:modified>
</cp:coreProperties>
</file>