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388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307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718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811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41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784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100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35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016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774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691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EFE5-28D8-4931-ADA1-7DF5F4751BA8}" type="datetimeFigureOut">
              <a:rPr lang="sl-SI" smtClean="0"/>
              <a:t>15. 03. 2022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70AA-8914-4F7C-AE82-7E698D41EC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80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PLAČE RAVNATELJEV / DIREKTORJEV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71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14742"/>
              </p:ext>
            </p:extLst>
          </p:nvPr>
        </p:nvGraphicFramePr>
        <p:xfrm>
          <a:off x="0" y="0"/>
          <a:ext cx="12192000" cy="7300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9379">
                  <a:extLst>
                    <a:ext uri="{9D8B030D-6E8A-4147-A177-3AD203B41FA5}">
                      <a16:colId xmlns:a16="http://schemas.microsoft.com/office/drawing/2014/main" val="3198473465"/>
                    </a:ext>
                  </a:extLst>
                </a:gridCol>
                <a:gridCol w="819386">
                  <a:extLst>
                    <a:ext uri="{9D8B030D-6E8A-4147-A177-3AD203B41FA5}">
                      <a16:colId xmlns:a16="http://schemas.microsoft.com/office/drawing/2014/main" val="2541916488"/>
                    </a:ext>
                  </a:extLst>
                </a:gridCol>
                <a:gridCol w="849488">
                  <a:extLst>
                    <a:ext uri="{9D8B030D-6E8A-4147-A177-3AD203B41FA5}">
                      <a16:colId xmlns:a16="http://schemas.microsoft.com/office/drawing/2014/main" val="4121301637"/>
                    </a:ext>
                  </a:extLst>
                </a:gridCol>
                <a:gridCol w="809036">
                  <a:extLst>
                    <a:ext uri="{9D8B030D-6E8A-4147-A177-3AD203B41FA5}">
                      <a16:colId xmlns:a16="http://schemas.microsoft.com/office/drawing/2014/main" val="3372167234"/>
                    </a:ext>
                  </a:extLst>
                </a:gridCol>
                <a:gridCol w="432742">
                  <a:extLst>
                    <a:ext uri="{9D8B030D-6E8A-4147-A177-3AD203B41FA5}">
                      <a16:colId xmlns:a16="http://schemas.microsoft.com/office/drawing/2014/main" val="3344285254"/>
                    </a:ext>
                  </a:extLst>
                </a:gridCol>
                <a:gridCol w="470369">
                  <a:extLst>
                    <a:ext uri="{9D8B030D-6E8A-4147-A177-3AD203B41FA5}">
                      <a16:colId xmlns:a16="http://schemas.microsoft.com/office/drawing/2014/main" val="442506976"/>
                    </a:ext>
                  </a:extLst>
                </a:gridCol>
                <a:gridCol w="448734">
                  <a:extLst>
                    <a:ext uri="{9D8B030D-6E8A-4147-A177-3AD203B41FA5}">
                      <a16:colId xmlns:a16="http://schemas.microsoft.com/office/drawing/2014/main" val="2040730506"/>
                    </a:ext>
                  </a:extLst>
                </a:gridCol>
                <a:gridCol w="448734">
                  <a:extLst>
                    <a:ext uri="{9D8B030D-6E8A-4147-A177-3AD203B41FA5}">
                      <a16:colId xmlns:a16="http://schemas.microsoft.com/office/drawing/2014/main" val="3398215773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2452736327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2637107955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4048421800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941054493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3209228753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4257566095"/>
                    </a:ext>
                  </a:extLst>
                </a:gridCol>
                <a:gridCol w="525874">
                  <a:extLst>
                    <a:ext uri="{9D8B030D-6E8A-4147-A177-3AD203B41FA5}">
                      <a16:colId xmlns:a16="http://schemas.microsoft.com/office/drawing/2014/main" val="935199648"/>
                    </a:ext>
                  </a:extLst>
                </a:gridCol>
                <a:gridCol w="603014">
                  <a:extLst>
                    <a:ext uri="{9D8B030D-6E8A-4147-A177-3AD203B41FA5}">
                      <a16:colId xmlns:a16="http://schemas.microsoft.com/office/drawing/2014/main" val="631528465"/>
                    </a:ext>
                  </a:extLst>
                </a:gridCol>
              </a:tblGrid>
              <a:tr h="678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DELOVNO </a:t>
                      </a:r>
                      <a:r>
                        <a:rPr lang="sl-SI" sz="1400" dirty="0" smtClean="0">
                          <a:effectLst/>
                        </a:rPr>
                        <a:t>MESTO </a:t>
                      </a:r>
                      <a:r>
                        <a:rPr lang="sl-SI" sz="1400" u="sng" dirty="0" smtClean="0">
                          <a:effectLst/>
                        </a:rPr>
                        <a:t>sedanje stanje</a:t>
                      </a:r>
                      <a:endParaRPr lang="sl-SI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Oznaka dejavnosti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Število zaposlenih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Povprečni PR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Razpon PR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3229728654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DIJAŠKEGA DOMA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DD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1053117619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RAVNATELJ GLASBENE ŠOLE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GŠ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2462480652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OSNOVNE ŠOLE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OŠ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2783175997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OSNOVNE ŠOLE S PRILAGOJENIM PROGRAMOM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OŠPP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28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183362382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ŠOLSKEGA CENTRA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14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54,9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525181273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SREDNJE ŠOLE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50,3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1260634156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SREDNJE ŠOLE - ORGANIZACIJSKE ENOTE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48,2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266416275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RAVNATELJ/DIREKTOR ŠC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51,6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3308794455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VRTCA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VRTEC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3457403398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VIŠJE STROKOVNE ŠOLE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1453740247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VIŠJE STROKOVNE ŠOLE - ORGANIZACIJSKE ENOTE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VSŠ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18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3745154396"/>
                  </a:ext>
                </a:extLst>
              </a:tr>
              <a:tr h="678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DIREKTOR ZAVODA ZA VZGOJO IN IZOBRAŽEVANJE OTROK IN MLADOSTNIKOV S POSEBNIMI POTREBAMI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ZPP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1896573228"/>
                  </a:ext>
                </a:extLst>
              </a:tr>
              <a:tr h="678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ZAVODA ZA VZGOJO IN IZOBRAŽEVANJE OTROK IN MLADOSTNIKOV S POSEBNIMI POTREBAMI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ZPP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3886437264"/>
                  </a:ext>
                </a:extLst>
              </a:tr>
              <a:tr h="904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ZAVODA ZA VZGOJO IN IZOBRAŽEVANJE OTROK IN MLADOSTNIKOV S POSEBNIMI POTREBAMI - ORGANIZACIJSKA ENOTA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ZPP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2663419310"/>
                  </a:ext>
                </a:extLst>
              </a:tr>
              <a:tr h="22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SKUPAJ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877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215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12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3524801708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Delež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0,5%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8,8%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13,9%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18,1%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24,5%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15,2%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12,3%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5,1%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0,2%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1,4%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409078280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Delež - kumulativa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0,5%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9,2%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23,1%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41,3%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65,8%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81,0%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93,3%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98,4%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98,6%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100,0%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b"/>
                </a:tc>
                <a:extLst>
                  <a:ext uri="{0D108BD9-81ED-4DB2-BD59-A6C34878D82A}">
                    <a16:rowId xmlns:a16="http://schemas.microsoft.com/office/drawing/2014/main" val="2653846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0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071997"/>
              </p:ext>
            </p:extLst>
          </p:nvPr>
        </p:nvGraphicFramePr>
        <p:xfrm>
          <a:off x="-1" y="7"/>
          <a:ext cx="12192000" cy="781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8437">
                  <a:extLst>
                    <a:ext uri="{9D8B030D-6E8A-4147-A177-3AD203B41FA5}">
                      <a16:colId xmlns:a16="http://schemas.microsoft.com/office/drawing/2014/main" val="1176762968"/>
                    </a:ext>
                  </a:extLst>
                </a:gridCol>
                <a:gridCol w="2887085">
                  <a:extLst>
                    <a:ext uri="{9D8B030D-6E8A-4147-A177-3AD203B41FA5}">
                      <a16:colId xmlns:a16="http://schemas.microsoft.com/office/drawing/2014/main" val="2159667154"/>
                    </a:ext>
                  </a:extLst>
                </a:gridCol>
                <a:gridCol w="1178563">
                  <a:extLst>
                    <a:ext uri="{9D8B030D-6E8A-4147-A177-3AD203B41FA5}">
                      <a16:colId xmlns:a16="http://schemas.microsoft.com/office/drawing/2014/main" val="2936968167"/>
                    </a:ext>
                  </a:extLst>
                </a:gridCol>
                <a:gridCol w="889855">
                  <a:extLst>
                    <a:ext uri="{9D8B030D-6E8A-4147-A177-3AD203B41FA5}">
                      <a16:colId xmlns:a16="http://schemas.microsoft.com/office/drawing/2014/main" val="8094274"/>
                    </a:ext>
                  </a:extLst>
                </a:gridCol>
                <a:gridCol w="1114296">
                  <a:extLst>
                    <a:ext uri="{9D8B030D-6E8A-4147-A177-3AD203B41FA5}">
                      <a16:colId xmlns:a16="http://schemas.microsoft.com/office/drawing/2014/main" val="3352476696"/>
                    </a:ext>
                  </a:extLst>
                </a:gridCol>
                <a:gridCol w="1072770">
                  <a:extLst>
                    <a:ext uri="{9D8B030D-6E8A-4147-A177-3AD203B41FA5}">
                      <a16:colId xmlns:a16="http://schemas.microsoft.com/office/drawing/2014/main" val="3847373821"/>
                    </a:ext>
                  </a:extLst>
                </a:gridCol>
                <a:gridCol w="1114296">
                  <a:extLst>
                    <a:ext uri="{9D8B030D-6E8A-4147-A177-3AD203B41FA5}">
                      <a16:colId xmlns:a16="http://schemas.microsoft.com/office/drawing/2014/main" val="949256765"/>
                    </a:ext>
                  </a:extLst>
                </a:gridCol>
                <a:gridCol w="1166698">
                  <a:extLst>
                    <a:ext uri="{9D8B030D-6E8A-4147-A177-3AD203B41FA5}">
                      <a16:colId xmlns:a16="http://schemas.microsoft.com/office/drawing/2014/main" val="767333417"/>
                    </a:ext>
                  </a:extLst>
                </a:gridCol>
              </a:tblGrid>
              <a:tr h="106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Delovno </a:t>
                      </a:r>
                      <a:r>
                        <a:rPr lang="sl-SI" sz="1400" dirty="0" smtClean="0">
                          <a:effectLst/>
                        </a:rPr>
                        <a:t>mesto / predlog nove uredbe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Področje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Število zaposlenih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Razpon PR - SEDAJ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Povprečni plačni razred - SEDAJ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Razpon PR -  PREDLOG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Povprečni plačni razred - PREDLOG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Povprečni dvig - povečanje števila plačnih razredov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210774911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Vrtec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50,67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51-55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53,15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2,48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601352405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Osnovna šola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49,79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52-56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53,34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675038360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Srednje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52-56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54,70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4,40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641452550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organizacijske enote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Srednje šolstvo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46-50 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48,2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50-54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52,87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4,67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657104341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organizacijske enote/direktor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Srednje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48-53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51,6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53-57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54,64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3,04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08066149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šolskega centra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Srednje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52-55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54,9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55-58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57,57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2,67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441996660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SKUPAJ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Srednje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50,24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54,41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4,17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656531812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višje strokovne šole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Višje strokovno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52-53 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55-56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272330257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organizacijske enote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Višje strokovno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46-50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50-54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52,7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3,10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99367951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SKUPAJ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Višje strokovno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49,86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52,95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3,09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882169183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Dijaški dom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47-53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50,4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51-53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1,60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833811787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Ravnatelj organizacijske enote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Dijaški dom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46-50 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47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49-51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4959185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SKUPAJ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Dijaški dom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50,16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1,84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928405882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Zavod Republike Slovenije za šolstvo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56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504997119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Center šolskih in obšolskih dejavnosti (CŠOD)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53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431029879"/>
                  </a:ext>
                </a:extLst>
              </a:tr>
              <a:tr h="530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Center za mobilnost, evropske programe in sodelovanje (CMEPIUS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53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55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348445830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Andragoški center Slovenije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55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745418607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Slovenski šolski muzej (SŠM)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2876925104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Državni izpitni center (RIC)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57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2,00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3962420882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Center za poklicno izobraževanje (CPI)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57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57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2,00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739944279"/>
                  </a:ext>
                </a:extLst>
              </a:tr>
              <a:tr h="350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Direktor JZ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Zavod za šport Republike Slovenije Planica (ZŠRSP)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55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55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2,00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1239952221"/>
                  </a:ext>
                </a:extLst>
              </a:tr>
              <a:tr h="17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SKUPAJ 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Zavodi po 28. členu ZOFVI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53,63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53,63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55,63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55,63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2,00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54" marR="42654" marT="0" marB="0"/>
                </a:tc>
                <a:extLst>
                  <a:ext uri="{0D108BD9-81ED-4DB2-BD59-A6C34878D82A}">
                    <a16:rowId xmlns:a16="http://schemas.microsoft.com/office/drawing/2014/main" val="67088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87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80342"/>
              </p:ext>
            </p:extLst>
          </p:nvPr>
        </p:nvGraphicFramePr>
        <p:xfrm>
          <a:off x="473241" y="80216"/>
          <a:ext cx="10523621" cy="6777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0226">
                  <a:extLst>
                    <a:ext uri="{9D8B030D-6E8A-4147-A177-3AD203B41FA5}">
                      <a16:colId xmlns:a16="http://schemas.microsoft.com/office/drawing/2014/main" val="746617152"/>
                    </a:ext>
                  </a:extLst>
                </a:gridCol>
                <a:gridCol w="2036830">
                  <a:extLst>
                    <a:ext uri="{9D8B030D-6E8A-4147-A177-3AD203B41FA5}">
                      <a16:colId xmlns:a16="http://schemas.microsoft.com/office/drawing/2014/main" val="1451321990"/>
                    </a:ext>
                  </a:extLst>
                </a:gridCol>
                <a:gridCol w="2206565">
                  <a:extLst>
                    <a:ext uri="{9D8B030D-6E8A-4147-A177-3AD203B41FA5}">
                      <a16:colId xmlns:a16="http://schemas.microsoft.com/office/drawing/2014/main" val="2776546735"/>
                    </a:ext>
                  </a:extLst>
                </a:gridCol>
              </a:tblGrid>
              <a:tr h="4143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OŠ, OŠPP, GŠ, ZPP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534313"/>
                  </a:ext>
                </a:extLst>
              </a:tr>
              <a:tr h="222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PR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Št pomočnikov ravnateljev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Odstotek POMOČNIKOV RAVNATELJEV po posameznem PR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708263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40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0%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047169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175767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42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3%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972329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550107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9%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326429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216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42%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776770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46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highlight>
                            <a:srgbClr val="FFFF00"/>
                          </a:highlight>
                        </a:rPr>
                        <a:t>0%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06901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47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27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highlight>
                            <a:srgbClr val="FFFF00"/>
                          </a:highlight>
                        </a:rPr>
                        <a:t>5%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640436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highlight>
                            <a:srgbClr val="FFFF00"/>
                          </a:highlight>
                        </a:rPr>
                        <a:t>184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highlight>
                            <a:srgbClr val="FFFF00"/>
                          </a:highlight>
                        </a:rPr>
                        <a:t>36%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5214078"/>
                  </a:ext>
                </a:extLst>
              </a:tr>
              <a:tr h="414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skupaj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511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100%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963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6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658</Words>
  <Application>Microsoft Office PowerPoint</Application>
  <PresentationFormat>Širokozaslonsko</PresentationFormat>
  <Paragraphs>506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PLAČE RAVNATELJEV / DIREKTORJEV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PLAČE RAVNATELJEV / DIREKTORJEV</dc:title>
  <dc:creator>Simona Kustec</dc:creator>
  <cp:lastModifiedBy>Katja Križnar</cp:lastModifiedBy>
  <cp:revision>1</cp:revision>
  <dcterms:created xsi:type="dcterms:W3CDTF">2022-03-15T11:58:03Z</dcterms:created>
  <dcterms:modified xsi:type="dcterms:W3CDTF">2022-03-15T13:50:31Z</dcterms:modified>
</cp:coreProperties>
</file>