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8" r:id="rId2"/>
    <p:sldId id="261" r:id="rId3"/>
    <p:sldId id="260" r:id="rId4"/>
    <p:sldId id="263" r:id="rId5"/>
    <p:sldId id="262" r:id="rId6"/>
    <p:sldId id="264" r:id="rId7"/>
    <p:sldId id="265" r:id="rId8"/>
    <p:sldId id="266" r:id="rId9"/>
    <p:sldId id="268" r:id="rId10"/>
    <p:sldId id="269" r:id="rId11"/>
    <p:sldId id="275" r:id="rId12"/>
    <p:sldId id="270" r:id="rId13"/>
    <p:sldId id="272" r:id="rId14"/>
    <p:sldId id="276" r:id="rId15"/>
    <p:sldId id="267" r:id="rId16"/>
    <p:sldId id="294" r:id="rId17"/>
    <p:sldId id="277" r:id="rId18"/>
    <p:sldId id="278" r:id="rId19"/>
    <p:sldId id="280" r:id="rId20"/>
    <p:sldId id="281" r:id="rId21"/>
    <p:sldId id="282" r:id="rId22"/>
    <p:sldId id="283" r:id="rId23"/>
    <p:sldId id="284" r:id="rId24"/>
    <p:sldId id="285" r:id="rId25"/>
    <p:sldId id="291" r:id="rId26"/>
    <p:sldId id="292" r:id="rId27"/>
    <p:sldId id="286" r:id="rId28"/>
    <p:sldId id="287" r:id="rId29"/>
    <p:sldId id="288" r:id="rId30"/>
    <p:sldId id="289" r:id="rId31"/>
    <p:sldId id="290" r:id="rId32"/>
    <p:sldId id="293" r:id="rId33"/>
  </p:sldIdLst>
  <p:sldSz cx="9144000" cy="6858000" type="screen4x3"/>
  <p:notesSz cx="7010400" cy="92964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34E137-FD9B-412C-BF7E-8EE7DFD6B41A}" type="doc">
      <dgm:prSet loTypeId="urn:microsoft.com/office/officeart/2005/8/layout/pyramid2" loCatId="pyramid" qsTypeId="urn:microsoft.com/office/officeart/2005/8/quickstyle/simple1" qsCatId="simple" csTypeId="urn:microsoft.com/office/officeart/2005/8/colors/accent1_2" csCatId="accent1" phldr="1"/>
      <dgm:spPr/>
    </dgm:pt>
    <dgm:pt modelId="{364ABEB5-BCEB-4377-8562-7CEBCA60BC34}">
      <dgm:prSet phldrT="[besedilo]"/>
      <dgm:spPr/>
      <dgm:t>
        <a:bodyPr/>
        <a:lstStyle/>
        <a:p>
          <a:r>
            <a:rPr lang="sl-SI" dirty="0" smtClean="0"/>
            <a:t>Poslovne knjige</a:t>
          </a:r>
          <a:endParaRPr lang="sl-SI" dirty="0"/>
        </a:p>
      </dgm:t>
    </dgm:pt>
    <dgm:pt modelId="{8A500E82-0817-4BE6-ADFA-B6381465EF3C}" type="parTrans" cxnId="{F7639980-6F19-485F-8263-B74FE0303782}">
      <dgm:prSet/>
      <dgm:spPr/>
      <dgm:t>
        <a:bodyPr/>
        <a:lstStyle/>
        <a:p>
          <a:endParaRPr lang="sl-SI"/>
        </a:p>
      </dgm:t>
    </dgm:pt>
    <dgm:pt modelId="{518321D4-37F9-45E8-AA41-A5A06102E1E8}" type="sibTrans" cxnId="{F7639980-6F19-485F-8263-B74FE0303782}">
      <dgm:prSet/>
      <dgm:spPr/>
      <dgm:t>
        <a:bodyPr/>
        <a:lstStyle/>
        <a:p>
          <a:endParaRPr lang="sl-SI"/>
        </a:p>
      </dgm:t>
    </dgm:pt>
    <dgm:pt modelId="{7F240D30-C9A1-44D3-AE7B-59AA5D2021D9}">
      <dgm:prSet phldrT="[besedilo]"/>
      <dgm:spPr/>
      <dgm:t>
        <a:bodyPr/>
        <a:lstStyle/>
        <a:p>
          <a:r>
            <a:rPr lang="sl-SI" dirty="0" smtClean="0"/>
            <a:t>Knjigovodske listine</a:t>
          </a:r>
          <a:endParaRPr lang="sl-SI" dirty="0"/>
        </a:p>
      </dgm:t>
    </dgm:pt>
    <dgm:pt modelId="{47435F9B-DD7D-46E6-B3AF-1289359A8611}" type="parTrans" cxnId="{55195E5F-342C-4538-8FCE-EA4E55056E4A}">
      <dgm:prSet/>
      <dgm:spPr/>
      <dgm:t>
        <a:bodyPr/>
        <a:lstStyle/>
        <a:p>
          <a:endParaRPr lang="sl-SI"/>
        </a:p>
      </dgm:t>
    </dgm:pt>
    <dgm:pt modelId="{980E076E-A4CC-4C63-A747-43283A825807}" type="sibTrans" cxnId="{55195E5F-342C-4538-8FCE-EA4E55056E4A}">
      <dgm:prSet/>
      <dgm:spPr/>
      <dgm:t>
        <a:bodyPr/>
        <a:lstStyle/>
        <a:p>
          <a:endParaRPr lang="sl-SI"/>
        </a:p>
      </dgm:t>
    </dgm:pt>
    <dgm:pt modelId="{94D3F769-CA65-4BDD-8201-B56835054002}">
      <dgm:prSet phldrT="[besedilo]"/>
      <dgm:spPr/>
      <dgm:t>
        <a:bodyPr/>
        <a:lstStyle/>
        <a:p>
          <a:r>
            <a:rPr lang="sl-SI" dirty="0" smtClean="0"/>
            <a:t>Poslovni dogodki</a:t>
          </a:r>
          <a:endParaRPr lang="sl-SI" dirty="0"/>
        </a:p>
      </dgm:t>
    </dgm:pt>
    <dgm:pt modelId="{417DF452-77B0-45D5-B1A3-D0DC2ECCDE69}" type="parTrans" cxnId="{46968357-D28F-46A3-A2BF-6C684329E480}">
      <dgm:prSet/>
      <dgm:spPr/>
      <dgm:t>
        <a:bodyPr/>
        <a:lstStyle/>
        <a:p>
          <a:endParaRPr lang="sl-SI"/>
        </a:p>
      </dgm:t>
    </dgm:pt>
    <dgm:pt modelId="{78E084E4-A4CC-4E0D-8E10-7C823E23D602}" type="sibTrans" cxnId="{46968357-D28F-46A3-A2BF-6C684329E480}">
      <dgm:prSet/>
      <dgm:spPr/>
      <dgm:t>
        <a:bodyPr/>
        <a:lstStyle/>
        <a:p>
          <a:endParaRPr lang="sl-SI"/>
        </a:p>
      </dgm:t>
    </dgm:pt>
    <dgm:pt modelId="{3B00E676-D0B9-46A6-85EF-ED3063CDCEE5}" type="pres">
      <dgm:prSet presAssocID="{AE34E137-FD9B-412C-BF7E-8EE7DFD6B41A}" presName="compositeShape" presStyleCnt="0">
        <dgm:presLayoutVars>
          <dgm:dir/>
          <dgm:resizeHandles/>
        </dgm:presLayoutVars>
      </dgm:prSet>
      <dgm:spPr/>
    </dgm:pt>
    <dgm:pt modelId="{EED5AC25-4E6C-4453-B752-248B4D1D97AE}" type="pres">
      <dgm:prSet presAssocID="{AE34E137-FD9B-412C-BF7E-8EE7DFD6B41A}" presName="pyramid" presStyleLbl="node1" presStyleIdx="0" presStyleCnt="1" custAng="0" custLinFactNeighborX="148" custLinFactNeighborY="7"/>
      <dgm:spPr/>
    </dgm:pt>
    <dgm:pt modelId="{5A1196C0-002E-4FA2-9831-3E003D3C5C55}" type="pres">
      <dgm:prSet presAssocID="{AE34E137-FD9B-412C-BF7E-8EE7DFD6B41A}" presName="theList" presStyleCnt="0"/>
      <dgm:spPr/>
    </dgm:pt>
    <dgm:pt modelId="{3BB7967F-7ADD-4762-BEFA-7E7212CB6DB7}" type="pres">
      <dgm:prSet presAssocID="{364ABEB5-BCEB-4377-8562-7CEBCA60BC34}" presName="aNode" presStyleLbl="fgAcc1" presStyleIdx="0" presStyleCnt="3" custScaleY="19482" custLinFactNeighborX="-1207" custLinFactNeighborY="-28485">
        <dgm:presLayoutVars>
          <dgm:bulletEnabled val="1"/>
        </dgm:presLayoutVars>
      </dgm:prSet>
      <dgm:spPr/>
      <dgm:t>
        <a:bodyPr/>
        <a:lstStyle/>
        <a:p>
          <a:endParaRPr lang="sl-SI"/>
        </a:p>
      </dgm:t>
    </dgm:pt>
    <dgm:pt modelId="{DE939AA2-4B32-4F7C-A2B5-98CF56E9F64E}" type="pres">
      <dgm:prSet presAssocID="{364ABEB5-BCEB-4377-8562-7CEBCA60BC34}" presName="aSpace" presStyleCnt="0"/>
      <dgm:spPr/>
    </dgm:pt>
    <dgm:pt modelId="{F5793835-6749-430B-A209-22587434BD08}" type="pres">
      <dgm:prSet presAssocID="{7F240D30-C9A1-44D3-AE7B-59AA5D2021D9}" presName="aNode" presStyleLbl="fgAcc1" presStyleIdx="1" presStyleCnt="3" custScaleY="19975" custLinFactNeighborX="-2187" custLinFactNeighborY="-34813">
        <dgm:presLayoutVars>
          <dgm:bulletEnabled val="1"/>
        </dgm:presLayoutVars>
      </dgm:prSet>
      <dgm:spPr/>
      <dgm:t>
        <a:bodyPr/>
        <a:lstStyle/>
        <a:p>
          <a:endParaRPr lang="sl-SI"/>
        </a:p>
      </dgm:t>
    </dgm:pt>
    <dgm:pt modelId="{8C50D247-F53C-443E-97EF-CBF727DA94A3}" type="pres">
      <dgm:prSet presAssocID="{7F240D30-C9A1-44D3-AE7B-59AA5D2021D9}" presName="aSpace" presStyleCnt="0"/>
      <dgm:spPr/>
    </dgm:pt>
    <dgm:pt modelId="{0472496E-8C0A-47FF-8D89-E60F91AB5A2D}" type="pres">
      <dgm:prSet presAssocID="{94D3F769-CA65-4BDD-8201-B56835054002}" presName="aNode" presStyleLbl="fgAcc1" presStyleIdx="2" presStyleCnt="3" custScaleY="22515" custLinFactNeighborX="-2187" custLinFactNeighborY="-23528">
        <dgm:presLayoutVars>
          <dgm:bulletEnabled val="1"/>
        </dgm:presLayoutVars>
      </dgm:prSet>
      <dgm:spPr/>
      <dgm:t>
        <a:bodyPr/>
        <a:lstStyle/>
        <a:p>
          <a:endParaRPr lang="sl-SI"/>
        </a:p>
      </dgm:t>
    </dgm:pt>
    <dgm:pt modelId="{74E495C2-B153-4CD1-89DE-EB994C35187D}" type="pres">
      <dgm:prSet presAssocID="{94D3F769-CA65-4BDD-8201-B56835054002}" presName="aSpace" presStyleCnt="0"/>
      <dgm:spPr/>
    </dgm:pt>
  </dgm:ptLst>
  <dgm:cxnLst>
    <dgm:cxn modelId="{46968357-D28F-46A3-A2BF-6C684329E480}" srcId="{AE34E137-FD9B-412C-BF7E-8EE7DFD6B41A}" destId="{94D3F769-CA65-4BDD-8201-B56835054002}" srcOrd="2" destOrd="0" parTransId="{417DF452-77B0-45D5-B1A3-D0DC2ECCDE69}" sibTransId="{78E084E4-A4CC-4E0D-8E10-7C823E23D602}"/>
    <dgm:cxn modelId="{2C3C2714-AA14-4D01-82FF-3DACA3289E6C}" type="presOf" srcId="{7F240D30-C9A1-44D3-AE7B-59AA5D2021D9}" destId="{F5793835-6749-430B-A209-22587434BD08}" srcOrd="0" destOrd="0" presId="urn:microsoft.com/office/officeart/2005/8/layout/pyramid2"/>
    <dgm:cxn modelId="{55195E5F-342C-4538-8FCE-EA4E55056E4A}" srcId="{AE34E137-FD9B-412C-BF7E-8EE7DFD6B41A}" destId="{7F240D30-C9A1-44D3-AE7B-59AA5D2021D9}" srcOrd="1" destOrd="0" parTransId="{47435F9B-DD7D-46E6-B3AF-1289359A8611}" sibTransId="{980E076E-A4CC-4C63-A747-43283A825807}"/>
    <dgm:cxn modelId="{43CE8FB6-C804-4C15-B0F6-8C4EDA9F9589}" type="presOf" srcId="{AE34E137-FD9B-412C-BF7E-8EE7DFD6B41A}" destId="{3B00E676-D0B9-46A6-85EF-ED3063CDCEE5}" srcOrd="0" destOrd="0" presId="urn:microsoft.com/office/officeart/2005/8/layout/pyramid2"/>
    <dgm:cxn modelId="{F7639980-6F19-485F-8263-B74FE0303782}" srcId="{AE34E137-FD9B-412C-BF7E-8EE7DFD6B41A}" destId="{364ABEB5-BCEB-4377-8562-7CEBCA60BC34}" srcOrd="0" destOrd="0" parTransId="{8A500E82-0817-4BE6-ADFA-B6381465EF3C}" sibTransId="{518321D4-37F9-45E8-AA41-A5A06102E1E8}"/>
    <dgm:cxn modelId="{F61914CD-B4F8-4E28-A03E-15D1F2F781F9}" type="presOf" srcId="{364ABEB5-BCEB-4377-8562-7CEBCA60BC34}" destId="{3BB7967F-7ADD-4762-BEFA-7E7212CB6DB7}" srcOrd="0" destOrd="0" presId="urn:microsoft.com/office/officeart/2005/8/layout/pyramid2"/>
    <dgm:cxn modelId="{7F04FC27-4A29-48E8-B68B-A07479ECADD2}" type="presOf" srcId="{94D3F769-CA65-4BDD-8201-B56835054002}" destId="{0472496E-8C0A-47FF-8D89-E60F91AB5A2D}" srcOrd="0" destOrd="0" presId="urn:microsoft.com/office/officeart/2005/8/layout/pyramid2"/>
    <dgm:cxn modelId="{28A03359-732D-4C75-B363-3BBA8D2F3C93}" type="presParOf" srcId="{3B00E676-D0B9-46A6-85EF-ED3063CDCEE5}" destId="{EED5AC25-4E6C-4453-B752-248B4D1D97AE}" srcOrd="0" destOrd="0" presId="urn:microsoft.com/office/officeart/2005/8/layout/pyramid2"/>
    <dgm:cxn modelId="{28101120-63EC-45DA-89D0-A944E85A969A}" type="presParOf" srcId="{3B00E676-D0B9-46A6-85EF-ED3063CDCEE5}" destId="{5A1196C0-002E-4FA2-9831-3E003D3C5C55}" srcOrd="1" destOrd="0" presId="urn:microsoft.com/office/officeart/2005/8/layout/pyramid2"/>
    <dgm:cxn modelId="{8707C80E-0150-4AF8-91FF-5EB6209FAEEF}" type="presParOf" srcId="{5A1196C0-002E-4FA2-9831-3E003D3C5C55}" destId="{3BB7967F-7ADD-4762-BEFA-7E7212CB6DB7}" srcOrd="0" destOrd="0" presId="urn:microsoft.com/office/officeart/2005/8/layout/pyramid2"/>
    <dgm:cxn modelId="{D5A4F6D9-5B57-48A5-8B25-9ABC9B6764C2}" type="presParOf" srcId="{5A1196C0-002E-4FA2-9831-3E003D3C5C55}" destId="{DE939AA2-4B32-4F7C-A2B5-98CF56E9F64E}" srcOrd="1" destOrd="0" presId="urn:microsoft.com/office/officeart/2005/8/layout/pyramid2"/>
    <dgm:cxn modelId="{BE5E91A3-B4E9-4AF5-9B1A-2A20F64EA688}" type="presParOf" srcId="{5A1196C0-002E-4FA2-9831-3E003D3C5C55}" destId="{F5793835-6749-430B-A209-22587434BD08}" srcOrd="2" destOrd="0" presId="urn:microsoft.com/office/officeart/2005/8/layout/pyramid2"/>
    <dgm:cxn modelId="{256FDE4B-E9B4-46A0-9340-9F71A50E7FBF}" type="presParOf" srcId="{5A1196C0-002E-4FA2-9831-3E003D3C5C55}" destId="{8C50D247-F53C-443E-97EF-CBF727DA94A3}" srcOrd="3" destOrd="0" presId="urn:microsoft.com/office/officeart/2005/8/layout/pyramid2"/>
    <dgm:cxn modelId="{B9B8110F-D1A4-40B4-9621-C1AC7F2E20EA}" type="presParOf" srcId="{5A1196C0-002E-4FA2-9831-3E003D3C5C55}" destId="{0472496E-8C0A-47FF-8D89-E60F91AB5A2D}" srcOrd="4" destOrd="0" presId="urn:microsoft.com/office/officeart/2005/8/layout/pyramid2"/>
    <dgm:cxn modelId="{B6B59D3A-18CC-451D-A957-85860EC0D05C}" type="presParOf" srcId="{5A1196C0-002E-4FA2-9831-3E003D3C5C55}" destId="{74E495C2-B153-4CD1-89DE-EB994C35187D}"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D5AC25-4E6C-4453-B752-248B4D1D97AE}">
      <dsp:nvSpPr>
        <dsp:cNvPr id="0" name=""/>
        <dsp:cNvSpPr/>
      </dsp:nvSpPr>
      <dsp:spPr>
        <a:xfrm>
          <a:off x="792107" y="0"/>
          <a:ext cx="5793506" cy="5793506"/>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B7967F-7ADD-4762-BEFA-7E7212CB6DB7}">
      <dsp:nvSpPr>
        <dsp:cNvPr id="0" name=""/>
        <dsp:cNvSpPr/>
      </dsp:nvSpPr>
      <dsp:spPr>
        <a:xfrm>
          <a:off x="3634834" y="426558"/>
          <a:ext cx="3765779" cy="90295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sl-SI" sz="3300" kern="1200" dirty="0" smtClean="0"/>
            <a:t>Poslovne knjige</a:t>
          </a:r>
          <a:endParaRPr lang="sl-SI" sz="3300" kern="1200" dirty="0"/>
        </a:p>
      </dsp:txBody>
      <dsp:txXfrm>
        <a:off x="3678912" y="470636"/>
        <a:ext cx="3677623" cy="814796"/>
      </dsp:txXfrm>
    </dsp:sp>
    <dsp:sp modelId="{F5793835-6749-430B-A209-22587434BD08}">
      <dsp:nvSpPr>
        <dsp:cNvPr id="0" name=""/>
        <dsp:cNvSpPr/>
      </dsp:nvSpPr>
      <dsp:spPr>
        <a:xfrm>
          <a:off x="3597929" y="1872200"/>
          <a:ext cx="3765779" cy="92580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sl-SI" sz="3300" kern="1200" dirty="0" smtClean="0"/>
            <a:t>Knjigovodske listine</a:t>
          </a:r>
          <a:endParaRPr lang="sl-SI" sz="3300" kern="1200" dirty="0"/>
        </a:p>
      </dsp:txBody>
      <dsp:txXfrm>
        <a:off x="3643123" y="1917394"/>
        <a:ext cx="3675391" cy="835414"/>
      </dsp:txXfrm>
    </dsp:sp>
    <dsp:sp modelId="{0472496E-8C0A-47FF-8D89-E60F91AB5A2D}">
      <dsp:nvSpPr>
        <dsp:cNvPr id="0" name=""/>
        <dsp:cNvSpPr/>
      </dsp:nvSpPr>
      <dsp:spPr>
        <a:xfrm>
          <a:off x="3597929" y="3442733"/>
          <a:ext cx="3765779" cy="104352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sl-SI" sz="3300" kern="1200" dirty="0" smtClean="0"/>
            <a:t>Poslovni dogodki</a:t>
          </a:r>
          <a:endParaRPr lang="sl-SI" sz="3300" kern="1200" dirty="0"/>
        </a:p>
      </dsp:txBody>
      <dsp:txXfrm>
        <a:off x="3648870" y="3493674"/>
        <a:ext cx="3663897" cy="94164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sl-SI"/>
          </a:p>
        </p:txBody>
      </p:sp>
      <p:sp>
        <p:nvSpPr>
          <p:cNvPr id="3" name="Označba mesta datum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EA70792-DA32-4103-9C54-293F7037A0AD}" type="datetimeFigureOut">
              <a:rPr lang="sl-SI" smtClean="0"/>
              <a:t>18.3.2019</a:t>
            </a:fld>
            <a:endParaRPr lang="sl-SI"/>
          </a:p>
        </p:txBody>
      </p:sp>
      <p:sp>
        <p:nvSpPr>
          <p:cNvPr id="4" name="Označba mesta stranske slike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sl-SI"/>
          </a:p>
        </p:txBody>
      </p:sp>
      <p:sp>
        <p:nvSpPr>
          <p:cNvPr id="5" name="Označba mesta opomb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značba mesta noge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9651BD2-1691-4099-ADC1-52615A80091B}" type="slidenum">
              <a:rPr lang="sl-SI" smtClean="0"/>
              <a:t>‹#›</a:t>
            </a:fld>
            <a:endParaRPr lang="sl-SI"/>
          </a:p>
        </p:txBody>
      </p:sp>
    </p:spTree>
    <p:extLst>
      <p:ext uri="{BB962C8B-B14F-4D97-AF65-F5344CB8AC3E}">
        <p14:creationId xmlns:p14="http://schemas.microsoft.com/office/powerpoint/2010/main" val="3153848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sl-SI" smtClean="0"/>
              <a:t>Uredite slog naslova matrice</a:t>
            </a:r>
            <a:endParaRPr lang="sl-SI"/>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sl-SI"/>
          </a:p>
        </p:txBody>
      </p:sp>
      <p:sp>
        <p:nvSpPr>
          <p:cNvPr id="4" name="Ograda datuma 3"/>
          <p:cNvSpPr>
            <a:spLocks noGrp="1"/>
          </p:cNvSpPr>
          <p:nvPr>
            <p:ph type="dt" sz="half" idx="10"/>
          </p:nvPr>
        </p:nvSpPr>
        <p:spPr/>
        <p:txBody>
          <a:bodyPr/>
          <a:lstStyle/>
          <a:p>
            <a:fld id="{F134DB13-D535-45A2-BCCA-BC46D7EFA19D}" type="datetimeFigureOut">
              <a:rPr lang="sl-SI" smtClean="0"/>
              <a:t>18.3.2019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97D6FDE0-3EB5-47DA-8077-41C0AADEF9CB}" type="slidenum">
              <a:rPr lang="sl-SI" smtClean="0"/>
              <a:t>‹#›</a:t>
            </a:fld>
            <a:endParaRPr lang="sl-SI"/>
          </a:p>
        </p:txBody>
      </p:sp>
    </p:spTree>
    <p:extLst>
      <p:ext uri="{BB962C8B-B14F-4D97-AF65-F5344CB8AC3E}">
        <p14:creationId xmlns:p14="http://schemas.microsoft.com/office/powerpoint/2010/main" val="34344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F134DB13-D535-45A2-BCCA-BC46D7EFA19D}" type="datetimeFigureOut">
              <a:rPr lang="sl-SI" smtClean="0"/>
              <a:t>18.3.2019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97D6FDE0-3EB5-47DA-8077-41C0AADEF9CB}" type="slidenum">
              <a:rPr lang="sl-SI" smtClean="0"/>
              <a:t>‹#›</a:t>
            </a:fld>
            <a:endParaRPr lang="sl-SI"/>
          </a:p>
        </p:txBody>
      </p:sp>
    </p:spTree>
    <p:extLst>
      <p:ext uri="{BB962C8B-B14F-4D97-AF65-F5344CB8AC3E}">
        <p14:creationId xmlns:p14="http://schemas.microsoft.com/office/powerpoint/2010/main" val="180581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lang="sl-SI" smtClean="0"/>
              <a:t>Uredite slog naslova matrice</a:t>
            </a:r>
            <a:endParaRPr lang="sl-SI"/>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F134DB13-D535-45A2-BCCA-BC46D7EFA19D}" type="datetimeFigureOut">
              <a:rPr lang="sl-SI" smtClean="0"/>
              <a:t>18.3.2019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97D6FDE0-3EB5-47DA-8077-41C0AADEF9CB}" type="slidenum">
              <a:rPr lang="sl-SI" smtClean="0"/>
              <a:t>‹#›</a:t>
            </a:fld>
            <a:endParaRPr lang="sl-SI"/>
          </a:p>
        </p:txBody>
      </p:sp>
    </p:spTree>
    <p:extLst>
      <p:ext uri="{BB962C8B-B14F-4D97-AF65-F5344CB8AC3E}">
        <p14:creationId xmlns:p14="http://schemas.microsoft.com/office/powerpoint/2010/main" val="313392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F134DB13-D535-45A2-BCCA-BC46D7EFA19D}" type="datetimeFigureOut">
              <a:rPr lang="sl-SI" smtClean="0"/>
              <a:t>18.3.2019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97D6FDE0-3EB5-47DA-8077-41C0AADEF9CB}" type="slidenum">
              <a:rPr lang="sl-SI" smtClean="0"/>
              <a:t>‹#›</a:t>
            </a:fld>
            <a:endParaRPr lang="sl-SI"/>
          </a:p>
        </p:txBody>
      </p:sp>
    </p:spTree>
    <p:extLst>
      <p:ext uri="{BB962C8B-B14F-4D97-AF65-F5344CB8AC3E}">
        <p14:creationId xmlns:p14="http://schemas.microsoft.com/office/powerpoint/2010/main" val="1666895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smtClean="0"/>
              <a:t>Uredite slog naslova matrice</a:t>
            </a:r>
            <a:endParaRPr lang="sl-SI"/>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Ograda datuma 3"/>
          <p:cNvSpPr>
            <a:spLocks noGrp="1"/>
          </p:cNvSpPr>
          <p:nvPr>
            <p:ph type="dt" sz="half" idx="10"/>
          </p:nvPr>
        </p:nvSpPr>
        <p:spPr/>
        <p:txBody>
          <a:bodyPr/>
          <a:lstStyle/>
          <a:p>
            <a:fld id="{F134DB13-D535-45A2-BCCA-BC46D7EFA19D}" type="datetimeFigureOut">
              <a:rPr lang="sl-SI" smtClean="0"/>
              <a:t>18.3.2019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97D6FDE0-3EB5-47DA-8077-41C0AADEF9CB}" type="slidenum">
              <a:rPr lang="sl-SI" smtClean="0"/>
              <a:t>‹#›</a:t>
            </a:fld>
            <a:endParaRPr lang="sl-SI"/>
          </a:p>
        </p:txBody>
      </p:sp>
    </p:spTree>
    <p:extLst>
      <p:ext uri="{BB962C8B-B14F-4D97-AF65-F5344CB8AC3E}">
        <p14:creationId xmlns:p14="http://schemas.microsoft.com/office/powerpoint/2010/main" val="236257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vsebin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datuma 4"/>
          <p:cNvSpPr>
            <a:spLocks noGrp="1"/>
          </p:cNvSpPr>
          <p:nvPr>
            <p:ph type="dt" sz="half" idx="10"/>
          </p:nvPr>
        </p:nvSpPr>
        <p:spPr/>
        <p:txBody>
          <a:bodyPr/>
          <a:lstStyle/>
          <a:p>
            <a:fld id="{F134DB13-D535-45A2-BCCA-BC46D7EFA19D}" type="datetimeFigureOut">
              <a:rPr lang="sl-SI" smtClean="0"/>
              <a:t>18.3.2019</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97D6FDE0-3EB5-47DA-8077-41C0AADEF9CB}" type="slidenum">
              <a:rPr lang="sl-SI" smtClean="0"/>
              <a:t>‹#›</a:t>
            </a:fld>
            <a:endParaRPr lang="sl-SI"/>
          </a:p>
        </p:txBody>
      </p:sp>
    </p:spTree>
    <p:extLst>
      <p:ext uri="{BB962C8B-B14F-4D97-AF65-F5344CB8AC3E}">
        <p14:creationId xmlns:p14="http://schemas.microsoft.com/office/powerpoint/2010/main" val="399175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smtClean="0"/>
              <a:t>Uredite slog naslova matrice</a:t>
            </a:r>
            <a:endParaRPr lang="sl-SI"/>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grada datuma 6"/>
          <p:cNvSpPr>
            <a:spLocks noGrp="1"/>
          </p:cNvSpPr>
          <p:nvPr>
            <p:ph type="dt" sz="half" idx="10"/>
          </p:nvPr>
        </p:nvSpPr>
        <p:spPr/>
        <p:txBody>
          <a:bodyPr/>
          <a:lstStyle/>
          <a:p>
            <a:fld id="{F134DB13-D535-45A2-BCCA-BC46D7EFA19D}" type="datetimeFigureOut">
              <a:rPr lang="sl-SI" smtClean="0"/>
              <a:t>18.3.2019</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97D6FDE0-3EB5-47DA-8077-41C0AADEF9CB}" type="slidenum">
              <a:rPr lang="sl-SI" smtClean="0"/>
              <a:t>‹#›</a:t>
            </a:fld>
            <a:endParaRPr lang="sl-SI"/>
          </a:p>
        </p:txBody>
      </p:sp>
    </p:spTree>
    <p:extLst>
      <p:ext uri="{BB962C8B-B14F-4D97-AF65-F5344CB8AC3E}">
        <p14:creationId xmlns:p14="http://schemas.microsoft.com/office/powerpoint/2010/main" val="1680328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datuma 2"/>
          <p:cNvSpPr>
            <a:spLocks noGrp="1"/>
          </p:cNvSpPr>
          <p:nvPr>
            <p:ph type="dt" sz="half" idx="10"/>
          </p:nvPr>
        </p:nvSpPr>
        <p:spPr/>
        <p:txBody>
          <a:bodyPr/>
          <a:lstStyle/>
          <a:p>
            <a:fld id="{F134DB13-D535-45A2-BCCA-BC46D7EFA19D}" type="datetimeFigureOut">
              <a:rPr lang="sl-SI" smtClean="0"/>
              <a:t>18.3.2019</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97D6FDE0-3EB5-47DA-8077-41C0AADEF9CB}" type="slidenum">
              <a:rPr lang="sl-SI" smtClean="0"/>
              <a:t>‹#›</a:t>
            </a:fld>
            <a:endParaRPr lang="sl-SI"/>
          </a:p>
        </p:txBody>
      </p:sp>
    </p:spTree>
    <p:extLst>
      <p:ext uri="{BB962C8B-B14F-4D97-AF65-F5344CB8AC3E}">
        <p14:creationId xmlns:p14="http://schemas.microsoft.com/office/powerpoint/2010/main" val="2596740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F134DB13-D535-45A2-BCCA-BC46D7EFA19D}" type="datetimeFigureOut">
              <a:rPr lang="sl-SI" smtClean="0"/>
              <a:t>18.3.2019</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97D6FDE0-3EB5-47DA-8077-41C0AADEF9CB}" type="slidenum">
              <a:rPr lang="sl-SI" smtClean="0"/>
              <a:t>‹#›</a:t>
            </a:fld>
            <a:endParaRPr lang="sl-SI"/>
          </a:p>
        </p:txBody>
      </p:sp>
    </p:spTree>
    <p:extLst>
      <p:ext uri="{BB962C8B-B14F-4D97-AF65-F5344CB8AC3E}">
        <p14:creationId xmlns:p14="http://schemas.microsoft.com/office/powerpoint/2010/main" val="2893194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smtClean="0"/>
              <a:t>Uredite slog naslova matrice</a:t>
            </a:r>
            <a:endParaRPr lang="sl-SI"/>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Ograda datuma 4"/>
          <p:cNvSpPr>
            <a:spLocks noGrp="1"/>
          </p:cNvSpPr>
          <p:nvPr>
            <p:ph type="dt" sz="half" idx="10"/>
          </p:nvPr>
        </p:nvSpPr>
        <p:spPr/>
        <p:txBody>
          <a:bodyPr/>
          <a:lstStyle/>
          <a:p>
            <a:fld id="{F134DB13-D535-45A2-BCCA-BC46D7EFA19D}" type="datetimeFigureOut">
              <a:rPr lang="sl-SI" smtClean="0"/>
              <a:t>18.3.2019</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97D6FDE0-3EB5-47DA-8077-41C0AADEF9CB}" type="slidenum">
              <a:rPr lang="sl-SI" smtClean="0"/>
              <a:t>‹#›</a:t>
            </a:fld>
            <a:endParaRPr lang="sl-SI"/>
          </a:p>
        </p:txBody>
      </p:sp>
    </p:spTree>
    <p:extLst>
      <p:ext uri="{BB962C8B-B14F-4D97-AF65-F5344CB8AC3E}">
        <p14:creationId xmlns:p14="http://schemas.microsoft.com/office/powerpoint/2010/main" val="2067460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smtClean="0"/>
              <a:t>Uredite slog naslova matrice</a:t>
            </a:r>
            <a:endParaRPr lang="sl-SI"/>
          </a:p>
        </p:txBody>
      </p:sp>
      <p:sp>
        <p:nvSpPr>
          <p:cNvPr id="3" name="Ograda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Ograda datuma 4"/>
          <p:cNvSpPr>
            <a:spLocks noGrp="1"/>
          </p:cNvSpPr>
          <p:nvPr>
            <p:ph type="dt" sz="half" idx="10"/>
          </p:nvPr>
        </p:nvSpPr>
        <p:spPr/>
        <p:txBody>
          <a:bodyPr/>
          <a:lstStyle/>
          <a:p>
            <a:fld id="{F134DB13-D535-45A2-BCCA-BC46D7EFA19D}" type="datetimeFigureOut">
              <a:rPr lang="sl-SI" smtClean="0"/>
              <a:t>18.3.2019</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97D6FDE0-3EB5-47DA-8077-41C0AADEF9CB}" type="slidenum">
              <a:rPr lang="sl-SI" smtClean="0"/>
              <a:t>‹#›</a:t>
            </a:fld>
            <a:endParaRPr lang="sl-SI"/>
          </a:p>
        </p:txBody>
      </p:sp>
    </p:spTree>
    <p:extLst>
      <p:ext uri="{BB962C8B-B14F-4D97-AF65-F5344CB8AC3E}">
        <p14:creationId xmlns:p14="http://schemas.microsoft.com/office/powerpoint/2010/main" val="27740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grada besedil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4DB13-D535-45A2-BCCA-BC46D7EFA19D}" type="datetimeFigureOut">
              <a:rPr lang="sl-SI" smtClean="0"/>
              <a:t>18.3.2019</a:t>
            </a:fld>
            <a:endParaRPr lang="sl-SI"/>
          </a:p>
        </p:txBody>
      </p:sp>
      <p:sp>
        <p:nvSpPr>
          <p:cNvPr id="5" name="Ograda no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grada številke diapoz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6FDE0-3EB5-47DA-8077-41C0AADEF9CB}" type="slidenum">
              <a:rPr lang="sl-SI" smtClean="0"/>
              <a:t>‹#›</a:t>
            </a:fld>
            <a:endParaRPr lang="sl-SI"/>
          </a:p>
        </p:txBody>
      </p:sp>
    </p:spTree>
    <p:extLst>
      <p:ext uri="{BB962C8B-B14F-4D97-AF65-F5344CB8AC3E}">
        <p14:creationId xmlns:p14="http://schemas.microsoft.com/office/powerpoint/2010/main" val="311332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dirty="0" smtClean="0"/>
              <a:t>SPREMLJANJE IN EVIDENTIRANJE OPERACIJ</a:t>
            </a:r>
            <a:endParaRPr lang="sl-SI" dirty="0"/>
          </a:p>
        </p:txBody>
      </p:sp>
      <p:sp>
        <p:nvSpPr>
          <p:cNvPr id="3" name="Podnaslov 2"/>
          <p:cNvSpPr>
            <a:spLocks noGrp="1"/>
          </p:cNvSpPr>
          <p:nvPr>
            <p:ph type="subTitle" idx="1"/>
          </p:nvPr>
        </p:nvSpPr>
        <p:spPr>
          <a:xfrm>
            <a:off x="1371600" y="4509120"/>
            <a:ext cx="6400800" cy="1728192"/>
          </a:xfrm>
        </p:spPr>
        <p:txBody>
          <a:bodyPr>
            <a:normAutofit lnSpcReduction="10000"/>
          </a:bodyPr>
          <a:lstStyle/>
          <a:p>
            <a:r>
              <a:rPr lang="sl-SI" dirty="0" smtClean="0"/>
              <a:t>19. 3. 2019</a:t>
            </a:r>
          </a:p>
          <a:p>
            <a:r>
              <a:rPr lang="sl-SI" dirty="0" smtClean="0"/>
              <a:t>Služba za izvajanje kohezijske </a:t>
            </a:r>
            <a:r>
              <a:rPr lang="sl-SI" dirty="0" smtClean="0"/>
              <a:t>politike</a:t>
            </a:r>
          </a:p>
          <a:p>
            <a:r>
              <a:rPr lang="sl-SI" dirty="0" smtClean="0"/>
              <a:t>Finančna služba</a:t>
            </a:r>
            <a:endParaRPr lang="sl-SI" dirty="0" smtClean="0"/>
          </a:p>
        </p:txBody>
      </p:sp>
      <p:pic>
        <p:nvPicPr>
          <p:cNvPr id="1026" name="Picture 2" descr="MIZS_slovenščin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6900" y="615950"/>
            <a:ext cx="24257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descr="Logo_EKP_strukturni_in_investicijski_skladi_SLO_sloga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446087"/>
            <a:ext cx="171132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55802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800" dirty="0" smtClean="0"/>
              <a:t>POENOSTAVLJENE OBLIKE STROŠKOV</a:t>
            </a:r>
            <a:endParaRPr lang="sl-SI" sz="2800" dirty="0"/>
          </a:p>
        </p:txBody>
      </p:sp>
      <p:sp>
        <p:nvSpPr>
          <p:cNvPr id="3" name="Označba mesta vsebine 2"/>
          <p:cNvSpPr>
            <a:spLocks noGrp="1"/>
          </p:cNvSpPr>
          <p:nvPr>
            <p:ph idx="1"/>
          </p:nvPr>
        </p:nvSpPr>
        <p:spPr>
          <a:xfrm>
            <a:off x="457200" y="1196752"/>
            <a:ext cx="8229600" cy="4929411"/>
          </a:xfrm>
        </p:spPr>
        <p:txBody>
          <a:bodyPr>
            <a:normAutofit/>
          </a:bodyPr>
          <a:lstStyle/>
          <a:p>
            <a:pPr algn="just"/>
            <a:r>
              <a:rPr lang="sl-SI" sz="2400" dirty="0"/>
              <a:t>Na ločenem stroškovnem mestu/računovodski kodi se morajo evidentirati vsi poslovni dogodki, ki se nanašajo na operacijo, </a:t>
            </a:r>
            <a:r>
              <a:rPr lang="sl-SI" sz="2400" b="1" u="sng" dirty="0"/>
              <a:t>razen v primeru poenostavljenih oblik nepovratnih sredstev, </a:t>
            </a:r>
            <a:r>
              <a:rPr lang="sl-SI" sz="2400" dirty="0"/>
              <a:t>kot so npr. posredni stroški v pavšalu in standardni strošek na enoto, kjer </a:t>
            </a:r>
            <a:r>
              <a:rPr lang="sl-SI" sz="2400" dirty="0" smtClean="0"/>
              <a:t>se na ločenem stroškovnem mestu </a:t>
            </a:r>
            <a:r>
              <a:rPr lang="sl-SI" sz="2400" dirty="0" smtClean="0"/>
              <a:t>operacije </a:t>
            </a:r>
            <a:r>
              <a:rPr lang="sl-SI" sz="2400" dirty="0"/>
              <a:t>(računovodski kodi) knjižijo le prihodki oziroma prilivi, medtem ko stroškov (izdatkov), ki se nanašajo in poplačujejo iz prejetih sredstev, ni treba evidentirati na stroškovnem mestu operacije (računovodski kodi</a:t>
            </a:r>
            <a:r>
              <a:rPr lang="sl-SI" sz="2400" dirty="0" smtClean="0"/>
              <a:t>).</a:t>
            </a:r>
          </a:p>
          <a:p>
            <a:pPr algn="just"/>
            <a:r>
              <a:rPr lang="sl-SI" sz="2400" dirty="0" smtClean="0"/>
              <a:t>Večina projektov je kombiniranih – vključujejo tako neposredne stroške kot tudi poenostavljene oblike </a:t>
            </a:r>
            <a:r>
              <a:rPr lang="sl-SI" sz="2400" dirty="0" smtClean="0"/>
              <a:t>stroškov.</a:t>
            </a:r>
            <a:endParaRPr lang="sl-SI" sz="2400" dirty="0" smtClean="0"/>
          </a:p>
          <a:p>
            <a:pPr marL="0" indent="0" algn="just">
              <a:buNone/>
            </a:pPr>
            <a:endParaRPr lang="sl-SI" sz="2400" dirty="0"/>
          </a:p>
        </p:txBody>
      </p:sp>
    </p:spTree>
    <p:extLst>
      <p:ext uri="{BB962C8B-B14F-4D97-AF65-F5344CB8AC3E}">
        <p14:creationId xmlns:p14="http://schemas.microsoft.com/office/powerpoint/2010/main" val="28886253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dirty="0"/>
              <a:t>PREVERJANJE LOČENEGA VODENJA EVIDENC</a:t>
            </a:r>
          </a:p>
        </p:txBody>
      </p:sp>
      <p:sp>
        <p:nvSpPr>
          <p:cNvPr id="3" name="Označba mesta vsebine 2"/>
          <p:cNvSpPr>
            <a:spLocks noGrp="1"/>
          </p:cNvSpPr>
          <p:nvPr>
            <p:ph idx="1"/>
          </p:nvPr>
        </p:nvSpPr>
        <p:spPr/>
        <p:txBody>
          <a:bodyPr>
            <a:normAutofit fontScale="92500" lnSpcReduction="20000"/>
          </a:bodyPr>
          <a:lstStyle/>
          <a:p>
            <a:pPr marL="0" indent="0" algn="just">
              <a:buNone/>
            </a:pPr>
            <a:r>
              <a:rPr lang="sl-SI" sz="2800" dirty="0"/>
              <a:t>Na kakšen način se </a:t>
            </a:r>
            <a:r>
              <a:rPr lang="sl-SI" sz="2800" dirty="0" smtClean="0"/>
              <a:t>preveri zagotavljanje </a:t>
            </a:r>
            <a:r>
              <a:rPr lang="sl-SI" sz="2800" dirty="0"/>
              <a:t>ločenosti računovodskega spremljanja in evidentiranja poslovnih dogodkov pri operacijah:</a:t>
            </a:r>
          </a:p>
          <a:p>
            <a:pPr algn="just"/>
            <a:r>
              <a:rPr lang="sl-SI" sz="2800" dirty="0"/>
              <a:t>ločenost knjigovodstva za vse transakcije v zvezi z operacijo, pri poenostavljenih oblikah je to samo priliv (se preveri obvezno pri prvem oziroma pri drugem in ob zadnjem ZZI/zaključku operacije; kontrolor pa lahko, po presoji, kadarkoli med izvajanjem operacije preveri ustreznost in pravilnost ločenega knjigovodstva</a:t>
            </a:r>
            <a:r>
              <a:rPr lang="sl-SI" sz="2800" dirty="0" smtClean="0"/>
              <a:t>)</a:t>
            </a:r>
            <a:endParaRPr lang="sl-SI" sz="2800" dirty="0"/>
          </a:p>
          <a:p>
            <a:pPr algn="just"/>
            <a:r>
              <a:rPr lang="sl-SI" sz="2800" dirty="0"/>
              <a:t>zadostnost in ustreznost spremnih dokumentov ter obstoj zadostne revizijske </a:t>
            </a:r>
            <a:r>
              <a:rPr lang="sl-SI" sz="2800" dirty="0" smtClean="0"/>
              <a:t>sledi</a:t>
            </a:r>
            <a:endParaRPr lang="sl-SI" sz="2800" dirty="0"/>
          </a:p>
          <a:p>
            <a:pPr algn="just"/>
            <a:r>
              <a:rPr lang="sl-SI" sz="2800" dirty="0"/>
              <a:t>ustreznost hranjenja in arhiviranja dokumentacije.</a:t>
            </a:r>
          </a:p>
          <a:p>
            <a:endParaRPr lang="sl-SI" dirty="0"/>
          </a:p>
        </p:txBody>
      </p:sp>
    </p:spTree>
    <p:extLst>
      <p:ext uri="{BB962C8B-B14F-4D97-AF65-F5344CB8AC3E}">
        <p14:creationId xmlns:p14="http://schemas.microsoft.com/office/powerpoint/2010/main" val="92203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67544" y="476672"/>
            <a:ext cx="8229600" cy="5688632"/>
          </a:xfrm>
        </p:spPr>
        <p:txBody>
          <a:bodyPr>
            <a:normAutofit fontScale="92500"/>
          </a:bodyPr>
          <a:lstStyle/>
          <a:p>
            <a:pPr algn="just"/>
            <a:r>
              <a:rPr lang="sl-SI" sz="2800" dirty="0"/>
              <a:t>Na dokazilih o nastanku stroškov (npr. račun) je treba </a:t>
            </a:r>
            <a:r>
              <a:rPr lang="sl-SI" sz="2800" dirty="0" smtClean="0"/>
              <a:t>navesti stroškovno </a:t>
            </a:r>
            <a:r>
              <a:rPr lang="sl-SI" sz="2800" dirty="0"/>
              <a:t>mesto, razen za stroške iz kategorije Poenostavljene oblike nepovratnih </a:t>
            </a:r>
            <a:r>
              <a:rPr lang="sl-SI" sz="2800" dirty="0" smtClean="0"/>
              <a:t>sredstev</a:t>
            </a:r>
            <a:r>
              <a:rPr lang="sl-SI" sz="2800" dirty="0" smtClean="0"/>
              <a:t>.</a:t>
            </a:r>
          </a:p>
          <a:p>
            <a:pPr algn="just"/>
            <a:endParaRPr lang="sl-SI" sz="2800" dirty="0" smtClean="0"/>
          </a:p>
          <a:p>
            <a:pPr algn="just"/>
            <a:r>
              <a:rPr lang="sl-SI" sz="2800" dirty="0" smtClean="0"/>
              <a:t>V primeru neposrednih </a:t>
            </a:r>
            <a:r>
              <a:rPr lang="sl-SI" sz="2800" dirty="0" smtClean="0"/>
              <a:t>stroškov (dejansko nastali izdatki) </a:t>
            </a:r>
            <a:r>
              <a:rPr lang="sl-SI" sz="2800" dirty="0" smtClean="0"/>
              <a:t>se na ločenem stroškovnem mestu preverijo konti razreda 4, konti razreda 7 in konti razreda 0, če gre za nakup osnovnih sredstev ter izpis iz registra osnovnih sredstev. </a:t>
            </a:r>
            <a:endParaRPr lang="sl-SI" sz="2800" dirty="0" smtClean="0"/>
          </a:p>
          <a:p>
            <a:pPr marL="0" indent="0" algn="just">
              <a:buNone/>
            </a:pPr>
            <a:endParaRPr lang="sl-SI" sz="2800" dirty="0" smtClean="0"/>
          </a:p>
          <a:p>
            <a:pPr algn="just"/>
            <a:r>
              <a:rPr lang="sl-SI" sz="2800" dirty="0" smtClean="0"/>
              <a:t>V primeru poenostavljenih oblik stroškov se na ločenem stroškovnem mestu knjižijo le prilivi (razred 7).</a:t>
            </a:r>
          </a:p>
          <a:p>
            <a:pPr marL="0" indent="0" algn="just">
              <a:buNone/>
            </a:pPr>
            <a:endParaRPr lang="sl-SI" sz="2400" dirty="0" smtClean="0"/>
          </a:p>
          <a:p>
            <a:pPr marL="0" indent="0" algn="just">
              <a:buNone/>
            </a:pPr>
            <a:endParaRPr lang="sl-SI" sz="2800" dirty="0" smtClean="0"/>
          </a:p>
          <a:p>
            <a:pPr marL="0" indent="0" algn="just">
              <a:buNone/>
            </a:pPr>
            <a:endParaRPr lang="sl-SI" sz="2800" dirty="0"/>
          </a:p>
          <a:p>
            <a:endParaRPr lang="sl-SI" dirty="0"/>
          </a:p>
        </p:txBody>
      </p:sp>
    </p:spTree>
    <p:extLst>
      <p:ext uri="{BB962C8B-B14F-4D97-AF65-F5344CB8AC3E}">
        <p14:creationId xmlns:p14="http://schemas.microsoft.com/office/powerpoint/2010/main" val="1215228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800" dirty="0" smtClean="0"/>
              <a:t>OBVEZNOSTI UPRAVIČENCA</a:t>
            </a:r>
            <a:endParaRPr lang="sl-SI" sz="2800" dirty="0"/>
          </a:p>
        </p:txBody>
      </p:sp>
      <p:sp>
        <p:nvSpPr>
          <p:cNvPr id="3" name="Označba mesta vsebine 2"/>
          <p:cNvSpPr>
            <a:spLocks noGrp="1"/>
          </p:cNvSpPr>
          <p:nvPr>
            <p:ph idx="1"/>
          </p:nvPr>
        </p:nvSpPr>
        <p:spPr>
          <a:xfrm>
            <a:off x="457200" y="1268760"/>
            <a:ext cx="8229600" cy="4857403"/>
          </a:xfrm>
        </p:spPr>
        <p:txBody>
          <a:bodyPr>
            <a:normAutofit fontScale="92500" lnSpcReduction="10000"/>
          </a:bodyPr>
          <a:lstStyle/>
          <a:p>
            <a:pPr algn="just"/>
            <a:r>
              <a:rPr lang="sl-SI" sz="2400" dirty="0"/>
              <a:t>Ob pričetku operacije </a:t>
            </a:r>
            <a:r>
              <a:rPr lang="sl-SI" sz="2400" u="sng" dirty="0"/>
              <a:t>odpreti ustrezno stroškovno mesto</a:t>
            </a:r>
            <a:r>
              <a:rPr lang="sl-SI" sz="2400" dirty="0"/>
              <a:t>, skladno z navodili in pogodbo o sofinanciranju poročati ministrstvu.  </a:t>
            </a:r>
          </a:p>
          <a:p>
            <a:pPr algn="just"/>
            <a:r>
              <a:rPr lang="sl-SI" sz="2400" dirty="0" smtClean="0"/>
              <a:t>Upravičenec </a:t>
            </a:r>
            <a:r>
              <a:rPr lang="sl-SI" sz="2400" dirty="0"/>
              <a:t>je dolžan zagotavljati hrambo celotne originalne dokumentacije, vezane na operacijo EKP, ter zagotavljati dostop in vpogled v navedeno dokumentacijo za potrebe bodočih preverjanj skladno s pravili Evropske unije (140. člen Uredbe (EU) št. </a:t>
            </a:r>
            <a:r>
              <a:rPr lang="sl-SI" sz="2400" dirty="0" smtClean="0"/>
              <a:t>1303/2013</a:t>
            </a:r>
            <a:r>
              <a:rPr lang="sl-SI" sz="2400" dirty="0"/>
              <a:t>) in nacionalno </a:t>
            </a:r>
            <a:r>
              <a:rPr lang="sl-SI" sz="2400" dirty="0" smtClean="0"/>
              <a:t>zakonodajo.</a:t>
            </a:r>
          </a:p>
          <a:p>
            <a:pPr algn="just"/>
            <a:r>
              <a:rPr lang="sl-SI" sz="2400" dirty="0"/>
              <a:t>Strokovna gradiva, podporne materiale in druge rezultate operacije hrani upravičenec, ki mora zagotoviti tudi dostop oziroma uporabo za namen, za katerega so bila sofinancirana. Strokovna gradiva in podporni materiali ne smejo biti uporabljeni v tržne namene</a:t>
            </a:r>
            <a:r>
              <a:rPr lang="sl-SI" sz="2400" dirty="0" smtClean="0"/>
              <a:t>.</a:t>
            </a:r>
          </a:p>
          <a:p>
            <a:pPr algn="just"/>
            <a:r>
              <a:rPr lang="sl-SI" sz="2400" dirty="0"/>
              <a:t>Upravičenec je dolžan omogočiti tehnični, administrativni in finančni nadzor nad izvajanjem operacije. </a:t>
            </a:r>
            <a:endParaRPr lang="sl-SI" sz="2400" dirty="0" smtClean="0"/>
          </a:p>
          <a:p>
            <a:pPr algn="just"/>
            <a:r>
              <a:rPr lang="sl-SI" sz="2400" dirty="0" smtClean="0"/>
              <a:t>Skrb za stalno zagotavljanje revizijske sledi. </a:t>
            </a:r>
            <a:endParaRPr lang="sl-SI" sz="2400" dirty="0"/>
          </a:p>
          <a:p>
            <a:pPr algn="just"/>
            <a:endParaRPr lang="sl-SI" sz="2400" dirty="0" smtClean="0"/>
          </a:p>
          <a:p>
            <a:pPr algn="just"/>
            <a:endParaRPr lang="sl-SI" sz="2400" dirty="0"/>
          </a:p>
        </p:txBody>
      </p:sp>
    </p:spTree>
    <p:extLst>
      <p:ext uri="{BB962C8B-B14F-4D97-AF65-F5344CB8AC3E}">
        <p14:creationId xmlns:p14="http://schemas.microsoft.com/office/powerpoint/2010/main" val="34447685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dirty="0" smtClean="0"/>
              <a:t>KONZORCIJ</a:t>
            </a:r>
            <a:endParaRPr lang="sl-SI" sz="3200" dirty="0"/>
          </a:p>
        </p:txBody>
      </p:sp>
      <p:sp>
        <p:nvSpPr>
          <p:cNvPr id="3" name="Označba mesta vsebine 2"/>
          <p:cNvSpPr>
            <a:spLocks noGrp="1"/>
          </p:cNvSpPr>
          <p:nvPr>
            <p:ph idx="1"/>
          </p:nvPr>
        </p:nvSpPr>
        <p:spPr>
          <a:xfrm>
            <a:off x="457200" y="1417638"/>
            <a:ext cx="8229600" cy="4708525"/>
          </a:xfrm>
        </p:spPr>
        <p:txBody>
          <a:bodyPr>
            <a:normAutofit/>
          </a:bodyPr>
          <a:lstStyle/>
          <a:p>
            <a:pPr algn="just"/>
            <a:r>
              <a:rPr lang="sl-SI" sz="2800" dirty="0" smtClean="0"/>
              <a:t>Ločenost računovodskega evidentiranja poslovnih dogodkov velja za vse partnerje v konzorciju</a:t>
            </a:r>
            <a:r>
              <a:rPr lang="sl-SI" sz="2800" dirty="0" smtClean="0"/>
              <a:t>.</a:t>
            </a:r>
          </a:p>
          <a:p>
            <a:pPr algn="just"/>
            <a:r>
              <a:rPr lang="sl-SI" sz="2800" dirty="0" smtClean="0"/>
              <a:t>Pri </a:t>
            </a:r>
            <a:r>
              <a:rPr lang="sl-SI" sz="2800" dirty="0" smtClean="0"/>
              <a:t>poslovodečem konzorcijskem partnerju mora biti na ločenem stroškovnem mestu evidentirano </a:t>
            </a:r>
            <a:r>
              <a:rPr lang="sl-SI" sz="2800" dirty="0" smtClean="0"/>
              <a:t>tudi prenakazilo </a:t>
            </a:r>
            <a:r>
              <a:rPr lang="sl-SI" sz="2800" dirty="0" smtClean="0"/>
              <a:t>ostalim konzorcijskim partnerjem (v skladu s konzorcijsko pogodbo</a:t>
            </a:r>
            <a:r>
              <a:rPr lang="sl-SI" sz="2800" dirty="0" smtClean="0"/>
              <a:t>).</a:t>
            </a:r>
          </a:p>
          <a:p>
            <a:pPr algn="just"/>
            <a:r>
              <a:rPr lang="sl-SI" sz="2800" dirty="0"/>
              <a:t>Terjatev do ministrstva (za ZZI) je izkazana v evidencah poslovodečega partnerja, v evidencah ostalih partnerjev so izkazane terjatve do poslovodečega partnerja. </a:t>
            </a:r>
          </a:p>
          <a:p>
            <a:pPr marL="0" indent="0" algn="just">
              <a:buNone/>
            </a:pPr>
            <a:endParaRPr lang="sl-SI" sz="2800" dirty="0" smtClean="0"/>
          </a:p>
        </p:txBody>
      </p:sp>
    </p:spTree>
    <p:extLst>
      <p:ext uri="{BB962C8B-B14F-4D97-AF65-F5344CB8AC3E}">
        <p14:creationId xmlns:p14="http://schemas.microsoft.com/office/powerpoint/2010/main" val="33092693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dirty="0" smtClean="0"/>
              <a:t>(NETO) PRIHODKI </a:t>
            </a:r>
            <a:r>
              <a:rPr lang="sl-SI" sz="3200" dirty="0" smtClean="0"/>
              <a:t>PROJEKTA</a:t>
            </a:r>
            <a:endParaRPr lang="sl-SI" sz="3200" dirty="0"/>
          </a:p>
        </p:txBody>
      </p:sp>
      <p:sp>
        <p:nvSpPr>
          <p:cNvPr id="3" name="Označba mesta vsebine 2"/>
          <p:cNvSpPr>
            <a:spLocks noGrp="1"/>
          </p:cNvSpPr>
          <p:nvPr>
            <p:ph idx="1"/>
          </p:nvPr>
        </p:nvSpPr>
        <p:spPr>
          <a:xfrm>
            <a:off x="457200" y="1196752"/>
            <a:ext cx="8229600" cy="5256584"/>
          </a:xfrm>
        </p:spPr>
        <p:txBody>
          <a:bodyPr>
            <a:normAutofit fontScale="77500" lnSpcReduction="20000"/>
          </a:bodyPr>
          <a:lstStyle/>
          <a:p>
            <a:pPr algn="just"/>
            <a:r>
              <a:rPr lang="sl-SI" sz="3400" dirty="0" smtClean="0"/>
              <a:t>Prihodke na projektih oziroma operacijah je potrebno spremljati. </a:t>
            </a:r>
            <a:endParaRPr lang="sl-SI" sz="3400" dirty="0" smtClean="0"/>
          </a:p>
          <a:p>
            <a:pPr algn="just"/>
            <a:r>
              <a:rPr lang="sl-SI" sz="3400" dirty="0" smtClean="0"/>
              <a:t>Pri </a:t>
            </a:r>
            <a:r>
              <a:rPr lang="sl-SI" sz="3400" dirty="0" smtClean="0"/>
              <a:t>operacijah, sofinanciranih iz ESRR in KS, kjer se prihodke lahko ovrednoti vnaprej, se za izračun stopnje sofinanciranja uporabi metoda izračuna finančne vrzeli</a:t>
            </a:r>
            <a:r>
              <a:rPr lang="sl-SI" sz="3400" dirty="0" smtClean="0"/>
              <a:t>.</a:t>
            </a:r>
          </a:p>
          <a:p>
            <a:pPr algn="just"/>
            <a:r>
              <a:rPr lang="sl-SI" sz="3400" dirty="0"/>
              <a:t>Za določitev zneska sofinanciranja so relevantni neto prihodki, ki se določijo kot razlika med prihodki in stroški, ob </a:t>
            </a:r>
            <a:r>
              <a:rPr lang="sl-SI" sz="3400" dirty="0" smtClean="0"/>
              <a:t>upoštevanju referenčnega obdobja, določenega za posamezni sektor, na katerega se nanaša operacija.</a:t>
            </a:r>
          </a:p>
          <a:p>
            <a:pPr algn="just"/>
            <a:r>
              <a:rPr lang="sl-SI" sz="3400" dirty="0" smtClean="0"/>
              <a:t>Referenčna obdobja so navedena v Prilogi I Delegirane uredbe   (EU), št. 480/2014.</a:t>
            </a:r>
          </a:p>
          <a:p>
            <a:pPr algn="just"/>
            <a:r>
              <a:rPr lang="sl-SI" sz="3400" dirty="0" smtClean="0"/>
              <a:t>Metoda za izračun diskontiranega neto prihodka, opredelitev prihodkov, stroškov, itd. je podrobneje opredeljena v Oddelku III (15.-19. člen) delegirane uredbe (EU), št. 480/2014.</a:t>
            </a:r>
          </a:p>
          <a:p>
            <a:pPr algn="just"/>
            <a:endParaRPr lang="sl-SI" dirty="0"/>
          </a:p>
          <a:p>
            <a:pPr algn="just"/>
            <a:endParaRPr lang="sl-SI" dirty="0" smtClean="0"/>
          </a:p>
          <a:p>
            <a:endParaRPr lang="sl-SI" dirty="0"/>
          </a:p>
        </p:txBody>
      </p:sp>
    </p:spTree>
    <p:extLst>
      <p:ext uri="{BB962C8B-B14F-4D97-AF65-F5344CB8AC3E}">
        <p14:creationId xmlns:p14="http://schemas.microsoft.com/office/powerpoint/2010/main" val="6108093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57200" y="764704"/>
            <a:ext cx="8229600" cy="5361459"/>
          </a:xfrm>
        </p:spPr>
        <p:txBody>
          <a:bodyPr>
            <a:normAutofit fontScale="92500" lnSpcReduction="10000"/>
          </a:bodyPr>
          <a:lstStyle/>
          <a:p>
            <a:pPr algn="just"/>
            <a:r>
              <a:rPr lang="sl-SI" sz="2800" dirty="0"/>
              <a:t>Nov izračun finančne vrzeli je treba predložiti ob zaključku operacije, pri zadnjem zahtevku za izplačilo. </a:t>
            </a:r>
            <a:endParaRPr lang="sl-SI" sz="2800" dirty="0" smtClean="0"/>
          </a:p>
          <a:p>
            <a:pPr marL="0" indent="0" algn="just">
              <a:buNone/>
            </a:pPr>
            <a:endParaRPr lang="sl-SI" sz="2800" dirty="0"/>
          </a:p>
          <a:p>
            <a:pPr algn="just"/>
            <a:r>
              <a:rPr lang="sl-SI" sz="2800" dirty="0" smtClean="0"/>
              <a:t>V </a:t>
            </a:r>
            <a:r>
              <a:rPr lang="sl-SI" sz="2800" dirty="0"/>
              <a:t>kolikor pride v obdobju spremljanja operacije (5 let po zaključku) do takih sprememb, ki vplivajo na izračun finančne vrzeli, je ne glede na zgoraj navedeno upravičenec dolžan o tem obvestiti ministrstvo, skladno s pogodbo o </a:t>
            </a:r>
            <a:r>
              <a:rPr lang="sl-SI" sz="2800" dirty="0" smtClean="0"/>
              <a:t>sofinanciranju</a:t>
            </a:r>
            <a:r>
              <a:rPr lang="sl-SI" sz="2800" dirty="0"/>
              <a:t> </a:t>
            </a:r>
            <a:r>
              <a:rPr lang="sl-SI" sz="2800" dirty="0" smtClean="0"/>
              <a:t>– </a:t>
            </a:r>
            <a:r>
              <a:rPr lang="sl-SI" sz="2800" u="sng" dirty="0" smtClean="0"/>
              <a:t>OBVEZNOST UPRAVIČENCA</a:t>
            </a:r>
            <a:r>
              <a:rPr lang="sl-SI" sz="2800" dirty="0" smtClean="0"/>
              <a:t>.</a:t>
            </a:r>
          </a:p>
          <a:p>
            <a:pPr marL="0" indent="0" algn="just">
              <a:buNone/>
            </a:pPr>
            <a:endParaRPr lang="sl-SI" sz="2800" dirty="0" smtClean="0"/>
          </a:p>
          <a:p>
            <a:pPr algn="just"/>
            <a:r>
              <a:rPr lang="sl-SI" sz="2800" dirty="0" smtClean="0"/>
              <a:t>Pri operacijah, kjer prihodkov ni mogoče objektivno ovrednotiti vnaprej, je potrebno spremljati (neto) prihodke 3 leta po zaključku operacije. Za višino teh prihodkov se zmanjšajo upravičene izdatke operacije. </a:t>
            </a:r>
          </a:p>
          <a:p>
            <a:pPr algn="just"/>
            <a:endParaRPr lang="sl-SI" sz="2600" dirty="0"/>
          </a:p>
          <a:p>
            <a:endParaRPr lang="sl-SI" dirty="0"/>
          </a:p>
        </p:txBody>
      </p:sp>
    </p:spTree>
    <p:extLst>
      <p:ext uri="{BB962C8B-B14F-4D97-AF65-F5344CB8AC3E}">
        <p14:creationId xmlns:p14="http://schemas.microsoft.com/office/powerpoint/2010/main" val="1953122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57200" y="476672"/>
            <a:ext cx="8229600" cy="5649491"/>
          </a:xfrm>
        </p:spPr>
        <p:txBody>
          <a:bodyPr>
            <a:normAutofit/>
          </a:bodyPr>
          <a:lstStyle/>
          <a:p>
            <a:pPr algn="just"/>
            <a:r>
              <a:rPr lang="sl-SI" sz="2800" b="1" u="sng" dirty="0" smtClean="0"/>
              <a:t>Operacije ESS:</a:t>
            </a:r>
            <a:r>
              <a:rPr lang="sl-SI" sz="2800" dirty="0" smtClean="0"/>
              <a:t> Če med izvajanjem operacije nastanejo prihodki, jih je </a:t>
            </a:r>
            <a:r>
              <a:rPr lang="sl-SI" sz="2800" dirty="0"/>
              <a:t>treba upoštevati </a:t>
            </a:r>
            <a:r>
              <a:rPr lang="sl-SI" sz="2800" dirty="0" smtClean="0"/>
              <a:t>pri </a:t>
            </a:r>
            <a:r>
              <a:rPr lang="sl-SI" sz="2800" dirty="0"/>
              <a:t>zahtevku za izplačilo, </a:t>
            </a:r>
            <a:r>
              <a:rPr lang="sl-SI" sz="2800" dirty="0" smtClean="0"/>
              <a:t>kar pomeni, da se morajo odšteti od </a:t>
            </a:r>
            <a:r>
              <a:rPr lang="sl-SI" sz="2800" dirty="0"/>
              <a:t>zahtevanega zneska. Poračun se izvede </a:t>
            </a:r>
            <a:r>
              <a:rPr lang="sl-SI" sz="2800" dirty="0" smtClean="0"/>
              <a:t>najkasneje </a:t>
            </a:r>
            <a:r>
              <a:rPr lang="sl-SI" sz="2800" dirty="0"/>
              <a:t>ob predložitvi zadnjega zahtevka za izplačilo. </a:t>
            </a:r>
            <a:endParaRPr lang="sl-SI" sz="2800" dirty="0" smtClean="0"/>
          </a:p>
          <a:p>
            <a:pPr algn="just"/>
            <a:r>
              <a:rPr lang="sl-SI" sz="2800" dirty="0" smtClean="0"/>
              <a:t>Za </a:t>
            </a:r>
            <a:r>
              <a:rPr lang="sl-SI" sz="2800" dirty="0"/>
              <a:t>operacije, ki so predmet državnih pomoči, se prihodki spremljajo skladno s priglašeno shemo državnih pomoči.</a:t>
            </a:r>
          </a:p>
          <a:p>
            <a:endParaRPr lang="sl-SI" dirty="0"/>
          </a:p>
        </p:txBody>
      </p:sp>
    </p:spTree>
    <p:extLst>
      <p:ext uri="{BB962C8B-B14F-4D97-AF65-F5344CB8AC3E}">
        <p14:creationId xmlns:p14="http://schemas.microsoft.com/office/powerpoint/2010/main" val="144238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778098"/>
          </a:xfrm>
        </p:spPr>
        <p:txBody>
          <a:bodyPr>
            <a:noAutofit/>
          </a:bodyPr>
          <a:lstStyle/>
          <a:p>
            <a:r>
              <a:rPr lang="en-US" sz="2800" b="1" dirty="0"/>
              <a:t>DODATNA POJASNILA ZA IZDAJO ZAHTEVKA ZA IZPLAČILO IN ZAHTEVKOV ZA PREDPLAČILO </a:t>
            </a:r>
            <a:endParaRPr lang="sl-SI" sz="2800" dirty="0"/>
          </a:p>
        </p:txBody>
      </p:sp>
      <p:sp>
        <p:nvSpPr>
          <p:cNvPr id="3" name="Označba mesta vsebine 2"/>
          <p:cNvSpPr>
            <a:spLocks noGrp="1"/>
          </p:cNvSpPr>
          <p:nvPr>
            <p:ph idx="1"/>
          </p:nvPr>
        </p:nvSpPr>
        <p:spPr>
          <a:xfrm>
            <a:off x="457200" y="2060848"/>
            <a:ext cx="8229600" cy="4065315"/>
          </a:xfrm>
        </p:spPr>
        <p:txBody>
          <a:bodyPr>
            <a:normAutofit/>
          </a:bodyPr>
          <a:lstStyle/>
          <a:p>
            <a:pPr algn="just"/>
            <a:r>
              <a:rPr lang="en-US" sz="2800" b="1" u="sng" dirty="0"/>
              <a:t>Zahtevek za </a:t>
            </a:r>
            <a:r>
              <a:rPr lang="en-US" sz="2800" b="1" u="sng" dirty="0" smtClean="0"/>
              <a:t>izplačilo</a:t>
            </a:r>
            <a:r>
              <a:rPr lang="sl-SI" sz="2800" b="1" u="sng" dirty="0" smtClean="0"/>
              <a:t>:</a:t>
            </a:r>
            <a:r>
              <a:rPr lang="sl-SI" sz="2800" dirty="0" smtClean="0"/>
              <a:t> </a:t>
            </a:r>
            <a:r>
              <a:rPr lang="sl-SI" sz="2800" dirty="0"/>
              <a:t>Obdobje poročanja se mora zaključiti pred datumom </a:t>
            </a:r>
            <a:r>
              <a:rPr lang="sl-SI" sz="2800" b="1" dirty="0"/>
              <a:t>izdaje </a:t>
            </a:r>
            <a:r>
              <a:rPr lang="sl-SI" sz="2800" dirty="0"/>
              <a:t>zahtevka za izplačilo, torej mora biti v eMA »datum do« manjši ali enak datumu izstavitve zahtevka. "Datum do" namreč pomeni </a:t>
            </a:r>
            <a:r>
              <a:rPr lang="sl-SI" sz="2800" i="1" dirty="0"/>
              <a:t>Datum opravljene storitve</a:t>
            </a:r>
            <a:r>
              <a:rPr lang="sl-SI" sz="2800" dirty="0"/>
              <a:t>, ta pa nikakor ne more/ne sme biti kasnejši od datuma izstavitve zahtevka</a:t>
            </a:r>
            <a:r>
              <a:rPr lang="sl-SI" sz="2800" dirty="0" smtClean="0"/>
              <a:t>.</a:t>
            </a:r>
          </a:p>
          <a:p>
            <a:endParaRPr lang="sl-SI" sz="2400" b="1" dirty="0"/>
          </a:p>
        </p:txBody>
      </p:sp>
    </p:spTree>
    <p:extLst>
      <p:ext uri="{BB962C8B-B14F-4D97-AF65-F5344CB8AC3E}">
        <p14:creationId xmlns:p14="http://schemas.microsoft.com/office/powerpoint/2010/main" val="1352287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57200" y="764704"/>
            <a:ext cx="8229600" cy="5361459"/>
          </a:xfrm>
        </p:spPr>
        <p:txBody>
          <a:bodyPr/>
          <a:lstStyle/>
          <a:p>
            <a:r>
              <a:rPr lang="sl-SI" sz="2800" b="1" u="sng" dirty="0" smtClean="0"/>
              <a:t>Primer: </a:t>
            </a:r>
          </a:p>
          <a:p>
            <a:pPr marL="0" indent="0">
              <a:buNone/>
            </a:pPr>
            <a:r>
              <a:rPr lang="en-US" sz="2000" dirty="0"/>
              <a:t>Obdobje poročanja : 01.12.2018 do 31.12.2018</a:t>
            </a:r>
            <a:endParaRPr lang="sl-SI" sz="2000" dirty="0"/>
          </a:p>
          <a:p>
            <a:pPr marL="0" indent="0">
              <a:buNone/>
            </a:pPr>
            <a:r>
              <a:rPr lang="en-US" sz="2000" dirty="0"/>
              <a:t>Datum opravljene storitve: 31.12.2018</a:t>
            </a:r>
            <a:endParaRPr lang="sl-SI" sz="2000" dirty="0"/>
          </a:p>
          <a:p>
            <a:pPr marL="0" indent="0">
              <a:buNone/>
            </a:pPr>
            <a:r>
              <a:rPr lang="en-US" sz="2000" dirty="0"/>
              <a:t>Datum (=datum izdaje): 19.02.2019</a:t>
            </a:r>
            <a:endParaRPr lang="sl-SI" sz="2000" dirty="0"/>
          </a:p>
          <a:p>
            <a:endParaRPr lang="sl-SI" dirty="0"/>
          </a:p>
          <a:p>
            <a:endParaRPr lang="sl-SI" dirty="0" smtClean="0"/>
          </a:p>
          <a:p>
            <a:endParaRPr lang="sl-SI" dirty="0" smtClean="0"/>
          </a:p>
          <a:p>
            <a:pPr marL="0" indent="0">
              <a:buNone/>
            </a:pPr>
            <a:endParaRPr lang="sl-SI" dirty="0"/>
          </a:p>
        </p:txBody>
      </p:sp>
      <p:pic>
        <p:nvPicPr>
          <p:cNvPr id="4" name="Slika 3"/>
          <p:cNvPicPr/>
          <p:nvPr/>
        </p:nvPicPr>
        <p:blipFill>
          <a:blip r:embed="rId2">
            <a:extLst>
              <a:ext uri="{28A0092B-C50C-407E-A947-70E740481C1C}">
                <a14:useLocalDpi xmlns:a14="http://schemas.microsoft.com/office/drawing/2010/main" val="0"/>
              </a:ext>
            </a:extLst>
          </a:blip>
          <a:srcRect/>
          <a:stretch>
            <a:fillRect/>
          </a:stretch>
        </p:blipFill>
        <p:spPr bwMode="auto">
          <a:xfrm>
            <a:off x="1979712" y="3068960"/>
            <a:ext cx="5485765" cy="2571750"/>
          </a:xfrm>
          <a:prstGeom prst="rect">
            <a:avLst/>
          </a:prstGeom>
          <a:noFill/>
          <a:ln>
            <a:noFill/>
          </a:ln>
        </p:spPr>
      </p:pic>
    </p:spTree>
    <p:extLst>
      <p:ext uri="{BB962C8B-B14F-4D97-AF65-F5344CB8AC3E}">
        <p14:creationId xmlns:p14="http://schemas.microsoft.com/office/powerpoint/2010/main" val="674049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600" dirty="0" smtClean="0"/>
              <a:t>ZAKONSKE PODLAGE</a:t>
            </a:r>
            <a:endParaRPr lang="sl-SI" sz="3600" dirty="0"/>
          </a:p>
        </p:txBody>
      </p:sp>
      <p:sp>
        <p:nvSpPr>
          <p:cNvPr id="3" name="Označba mesta vsebine 2"/>
          <p:cNvSpPr>
            <a:spLocks noGrp="1"/>
          </p:cNvSpPr>
          <p:nvPr>
            <p:ph idx="1"/>
          </p:nvPr>
        </p:nvSpPr>
        <p:spPr/>
        <p:txBody>
          <a:bodyPr>
            <a:normAutofit lnSpcReduction="10000"/>
          </a:bodyPr>
          <a:lstStyle/>
          <a:p>
            <a:pPr algn="just"/>
            <a:r>
              <a:rPr lang="sl-SI" sz="2800" dirty="0" smtClean="0"/>
              <a:t>125. člen Uredbe </a:t>
            </a:r>
            <a:r>
              <a:rPr lang="sl-SI" sz="2800" dirty="0"/>
              <a:t>št. </a:t>
            </a:r>
            <a:r>
              <a:rPr lang="sl-SI" sz="2800" dirty="0" smtClean="0"/>
              <a:t>1303/2013/EU</a:t>
            </a:r>
          </a:p>
          <a:p>
            <a:pPr algn="just"/>
            <a:r>
              <a:rPr lang="sl-SI" sz="2800" dirty="0"/>
              <a:t>Navodila organa upravljanja o upravičenih stroških </a:t>
            </a:r>
            <a:r>
              <a:rPr lang="sl-SI" sz="2800" dirty="0" smtClean="0"/>
              <a:t>za </a:t>
            </a:r>
            <a:r>
              <a:rPr lang="sl-SI" sz="2800" dirty="0"/>
              <a:t>sredstva evropske kohezijske politike </a:t>
            </a:r>
            <a:r>
              <a:rPr lang="sl-SI" sz="2800" dirty="0" smtClean="0"/>
              <a:t>v </a:t>
            </a:r>
            <a:r>
              <a:rPr lang="sl-SI" sz="2800" dirty="0"/>
              <a:t>programskem obdobju </a:t>
            </a:r>
            <a:r>
              <a:rPr lang="sl-SI" sz="2800" dirty="0" smtClean="0"/>
              <a:t>2014-2020</a:t>
            </a:r>
          </a:p>
          <a:p>
            <a:pPr algn="just"/>
            <a:r>
              <a:rPr lang="sl-SI" sz="2800" dirty="0"/>
              <a:t>Navodila organa upravljanja za </a:t>
            </a:r>
            <a:r>
              <a:rPr lang="sl-SI" sz="2800" dirty="0" smtClean="0"/>
              <a:t>izvajanje upravljalnih </a:t>
            </a:r>
            <a:r>
              <a:rPr lang="sl-SI" sz="2800" dirty="0"/>
              <a:t>preverjanj po 125. členu Uredbe št. </a:t>
            </a:r>
            <a:r>
              <a:rPr lang="sl-SI" sz="2800" dirty="0" smtClean="0"/>
              <a:t>1303/2013/EU za programsko </a:t>
            </a:r>
            <a:r>
              <a:rPr lang="sl-SI" sz="2800" dirty="0"/>
              <a:t>obdobje </a:t>
            </a:r>
            <a:r>
              <a:rPr lang="sl-SI" sz="2800" dirty="0" smtClean="0"/>
              <a:t>2014-20</a:t>
            </a:r>
          </a:p>
          <a:p>
            <a:pPr algn="just"/>
            <a:r>
              <a:rPr lang="sl-SI" sz="2800" dirty="0"/>
              <a:t>Navodila Ministrstva za izobraževanje, znanost in šport za izvajanje operacij evropske kohezijske politike v programskem obdobju 2014–2020</a:t>
            </a:r>
            <a:endParaRPr lang="sl-SI" sz="2800" dirty="0" smtClean="0"/>
          </a:p>
          <a:p>
            <a:endParaRPr lang="sl-SI" sz="2800" dirty="0" smtClean="0"/>
          </a:p>
          <a:p>
            <a:endParaRPr lang="sl-SI" sz="2800" dirty="0" smtClean="0"/>
          </a:p>
          <a:p>
            <a:endParaRPr lang="sl-SI" dirty="0"/>
          </a:p>
          <a:p>
            <a:endParaRPr lang="sl-SI" dirty="0"/>
          </a:p>
        </p:txBody>
      </p:sp>
    </p:spTree>
    <p:extLst>
      <p:ext uri="{BB962C8B-B14F-4D97-AF65-F5344CB8AC3E}">
        <p14:creationId xmlns:p14="http://schemas.microsoft.com/office/powerpoint/2010/main" val="22150898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sz="3600" b="1" dirty="0" smtClean="0"/>
              <a:t>PREDPLAČILA</a:t>
            </a:r>
            <a:r>
              <a:rPr lang="sl-SI" dirty="0"/>
              <a:t/>
            </a:r>
            <a:br>
              <a:rPr lang="sl-SI" dirty="0"/>
            </a:br>
            <a:endParaRPr lang="sl-SI" dirty="0"/>
          </a:p>
        </p:txBody>
      </p:sp>
      <p:sp>
        <p:nvSpPr>
          <p:cNvPr id="3" name="Označba mesta vsebine 2"/>
          <p:cNvSpPr>
            <a:spLocks noGrp="1"/>
          </p:cNvSpPr>
          <p:nvPr>
            <p:ph idx="1"/>
          </p:nvPr>
        </p:nvSpPr>
        <p:spPr/>
        <p:txBody>
          <a:bodyPr/>
          <a:lstStyle/>
          <a:p>
            <a:pPr lvl="0" algn="just"/>
            <a:r>
              <a:rPr lang="sl-SI" sz="2800" dirty="0" smtClean="0"/>
              <a:t>Začetek </a:t>
            </a:r>
            <a:r>
              <a:rPr lang="sl-SI" sz="2800" dirty="0"/>
              <a:t>obdobja poročanja na zahtevku za izplačilo predplačila (ZZIA) nikakor ne sme biti pred datumom izdaje zahtevka za izplačilo predplačila. </a:t>
            </a:r>
            <a:r>
              <a:rPr lang="sl-SI" sz="2800" b="1" dirty="0"/>
              <a:t>Začetek obdobja poročanja je enak ali kasnejši kot datum izdaje zahtevka za izplačilo predplačila</a:t>
            </a:r>
            <a:r>
              <a:rPr lang="sl-SI" sz="2800" dirty="0"/>
              <a:t>. Za datum izdaje zahtevka se šteje datum oddaje ZZIA v IS e-MA.</a:t>
            </a:r>
          </a:p>
          <a:p>
            <a:endParaRPr lang="sl-SI" dirty="0"/>
          </a:p>
        </p:txBody>
      </p:sp>
    </p:spTree>
    <p:extLst>
      <p:ext uri="{BB962C8B-B14F-4D97-AF65-F5344CB8AC3E}">
        <p14:creationId xmlns:p14="http://schemas.microsoft.com/office/powerpoint/2010/main" val="37399633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57200" y="404664"/>
            <a:ext cx="8229600" cy="5721499"/>
          </a:xfrm>
        </p:spPr>
        <p:txBody>
          <a:bodyPr/>
          <a:lstStyle/>
          <a:p>
            <a:pPr algn="just"/>
            <a:r>
              <a:rPr lang="en-US" sz="2000" dirty="0"/>
              <a:t>Obdobje poročanja od 01.01.2019 do 30.06.2019</a:t>
            </a:r>
            <a:endParaRPr lang="sl-SI" sz="2000" dirty="0"/>
          </a:p>
          <a:p>
            <a:pPr algn="just"/>
            <a:r>
              <a:rPr lang="en-US" sz="2000" dirty="0"/>
              <a:t>Datum opravljene storitve: 30.06.2019 (je </a:t>
            </a:r>
            <a:r>
              <a:rPr lang="en-US" sz="2000" dirty="0" err="1"/>
              <a:t>enak</a:t>
            </a:r>
            <a:r>
              <a:rPr lang="en-US" sz="2000" dirty="0"/>
              <a:t> </a:t>
            </a:r>
            <a:r>
              <a:rPr lang="en-US" sz="2000" dirty="0" err="1"/>
              <a:t>datumu</a:t>
            </a:r>
            <a:r>
              <a:rPr lang="en-US" sz="2000" dirty="0"/>
              <a:t> Obdobje poročanja do)</a:t>
            </a:r>
            <a:endParaRPr lang="sl-SI" sz="2000" dirty="0"/>
          </a:p>
          <a:p>
            <a:pPr algn="just"/>
            <a:r>
              <a:rPr lang="en-US" sz="2000" dirty="0"/>
              <a:t>Datum  ( = datum izdaje): 18.12.2018</a:t>
            </a:r>
            <a:endParaRPr lang="sl-SI" sz="2000" dirty="0"/>
          </a:p>
          <a:p>
            <a:endParaRPr lang="sl-SI" dirty="0"/>
          </a:p>
        </p:txBody>
      </p:sp>
      <p:pic>
        <p:nvPicPr>
          <p:cNvPr id="4" name="Slika 3"/>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916833"/>
            <a:ext cx="5486400" cy="3816423"/>
          </a:xfrm>
          <a:prstGeom prst="rect">
            <a:avLst/>
          </a:prstGeom>
          <a:noFill/>
          <a:ln>
            <a:noFill/>
          </a:ln>
        </p:spPr>
      </p:pic>
    </p:spTree>
    <p:extLst>
      <p:ext uri="{BB962C8B-B14F-4D97-AF65-F5344CB8AC3E}">
        <p14:creationId xmlns:p14="http://schemas.microsoft.com/office/powerpoint/2010/main" val="42563783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57200" y="404664"/>
            <a:ext cx="8229600" cy="5721499"/>
          </a:xfrm>
        </p:spPr>
        <p:txBody>
          <a:bodyPr>
            <a:normAutofit/>
          </a:bodyPr>
          <a:lstStyle/>
          <a:p>
            <a:pPr algn="just"/>
            <a:r>
              <a:rPr lang="sl-SI" sz="2400" dirty="0"/>
              <a:t>Posebej poudarjamo, da </a:t>
            </a:r>
            <a:r>
              <a:rPr lang="sl-SI" sz="2400" u="sng" dirty="0"/>
              <a:t>skladno s 13. členom pogodbe </a:t>
            </a:r>
            <a:r>
              <a:rPr lang="sl-SI" sz="2400" dirty="0"/>
              <a:t>(</a:t>
            </a:r>
            <a:r>
              <a:rPr lang="sl-SI" sz="2400" dirty="0" smtClean="0"/>
              <a:t>člen o predplačilu) upravičenec </a:t>
            </a:r>
            <a:r>
              <a:rPr lang="sl-SI" sz="2400" dirty="0"/>
              <a:t>lahko izda nov zahtevek za izplačilo predplačila šele, ko je predhodno predplačilo poračunano. To pomeni, da mora spremljati status zahtevka za izplačilo, s katerim zapira predplačilo, saj je ZZI pred izplačilom predmet kontrole pravilnosti in popolnosti in ni nujno, da je v celoti priznan</a:t>
            </a:r>
            <a:r>
              <a:rPr lang="sl-SI" sz="2400" dirty="0" smtClean="0"/>
              <a:t>.</a:t>
            </a:r>
            <a:r>
              <a:rPr lang="sl-SI" sz="2400" dirty="0"/>
              <a:t> Zahtevek za izplačilo je npr. lahko zavrnjen in mora upravičenec izdati novega, v nižjem znesku, ki pa npr. ne zapira predplačila v celoti. Šteje se, da je predhodno predplačilo poračunano, ko je ZZI v statusu »Kontrolno pregledan« </a:t>
            </a:r>
            <a:r>
              <a:rPr lang="sl-SI" sz="2400" dirty="0" smtClean="0"/>
              <a:t>in </a:t>
            </a:r>
            <a:r>
              <a:rPr lang="sl-SI" sz="2400" dirty="0"/>
              <a:t>upravičenec lahko izstavi nov ZZIA</a:t>
            </a:r>
            <a:r>
              <a:rPr lang="sl-SI" sz="2400" dirty="0" smtClean="0"/>
              <a:t>.</a:t>
            </a:r>
          </a:p>
          <a:p>
            <a:pPr algn="just"/>
            <a:r>
              <a:rPr lang="en-US" sz="2400" dirty="0"/>
              <a:t>V skladu s 13. členom pogodbe se predplačilo poračunava sproti, torej se poračunava z vsemi predloženimi novimi zahtevki za izplačilo, dokler ni poračunano. </a:t>
            </a:r>
            <a:endParaRPr lang="sl-SI" sz="2400" dirty="0"/>
          </a:p>
          <a:p>
            <a:pPr algn="just"/>
            <a:endParaRPr lang="sl-SI" sz="2400" dirty="0" smtClean="0"/>
          </a:p>
          <a:p>
            <a:pPr algn="just"/>
            <a:endParaRPr lang="sl-SI" sz="2000" dirty="0" smtClean="0"/>
          </a:p>
          <a:p>
            <a:pPr algn="just"/>
            <a:endParaRPr lang="sl-SI" sz="2000" dirty="0"/>
          </a:p>
        </p:txBody>
      </p:sp>
    </p:spTree>
    <p:extLst>
      <p:ext uri="{BB962C8B-B14F-4D97-AF65-F5344CB8AC3E}">
        <p14:creationId xmlns:p14="http://schemas.microsoft.com/office/powerpoint/2010/main" val="3126564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57200" y="620688"/>
            <a:ext cx="8229600" cy="5505475"/>
          </a:xfrm>
        </p:spPr>
        <p:txBody>
          <a:bodyPr>
            <a:normAutofit/>
          </a:bodyPr>
          <a:lstStyle/>
          <a:p>
            <a:pPr algn="just"/>
            <a:r>
              <a:rPr lang="sl-SI" sz="2800" b="1" dirty="0"/>
              <a:t>Obrazložitev:</a:t>
            </a:r>
            <a:r>
              <a:rPr lang="sl-SI" sz="2800" dirty="0"/>
              <a:t> V IS eMA se predplačilo zapira z zahtevki za izplačilo v statusu Oddan, tako da IS eMA omogoča izstavitev novega ZZIA takoj, ko je oddan ZZI v zadostni višini za poračun predplačila. Ker pa v procesu administrativnega preverjanja lahko pride do zavrnitve ZZI, sme upravičenec nov ZZIA izdati šele takrat, ko je ZZI, ki zapira predplačilo, v </a:t>
            </a:r>
            <a:r>
              <a:rPr lang="sl-SI" sz="2800" dirty="0" smtClean="0"/>
              <a:t>statusu </a:t>
            </a:r>
            <a:r>
              <a:rPr lang="sl-SI" sz="2800" dirty="0"/>
              <a:t>“Kontrolno pregledan”, kar pomeni, da ne bo več sprememb. Na ta način lahko ministrstvo takoj po izplačilu  </a:t>
            </a:r>
            <a:r>
              <a:rPr lang="sl-SI" sz="2800" dirty="0" smtClean="0"/>
              <a:t>ZZI, </a:t>
            </a:r>
            <a:r>
              <a:rPr lang="sl-SI" sz="2800" dirty="0"/>
              <a:t>s katerim pokriva staro predplačilo, izplača  novo predplačilo, da ne pride do večjih </a:t>
            </a:r>
            <a:r>
              <a:rPr lang="sl-SI" sz="2800" dirty="0" smtClean="0"/>
              <a:t>likvidnostnih </a:t>
            </a:r>
            <a:r>
              <a:rPr lang="sl-SI" sz="2800" dirty="0"/>
              <a:t>težav pri upravičencu. </a:t>
            </a:r>
          </a:p>
          <a:p>
            <a:endParaRPr lang="sl-SI" dirty="0"/>
          </a:p>
        </p:txBody>
      </p:sp>
    </p:spTree>
    <p:extLst>
      <p:ext uri="{BB962C8B-B14F-4D97-AF65-F5344CB8AC3E}">
        <p14:creationId xmlns:p14="http://schemas.microsoft.com/office/powerpoint/2010/main" val="40822279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b="1" dirty="0" smtClean="0"/>
              <a:t>PORAČUNAVANJE PREDPLAČILA PO REGIJAH</a:t>
            </a:r>
            <a:endParaRPr lang="sl-SI" sz="3200" b="1" dirty="0"/>
          </a:p>
        </p:txBody>
      </p:sp>
      <p:sp>
        <p:nvSpPr>
          <p:cNvPr id="3" name="Označba mesta vsebine 2"/>
          <p:cNvSpPr>
            <a:spLocks noGrp="1"/>
          </p:cNvSpPr>
          <p:nvPr>
            <p:ph idx="1"/>
          </p:nvPr>
        </p:nvSpPr>
        <p:spPr>
          <a:xfrm>
            <a:off x="457200" y="1268760"/>
            <a:ext cx="8229600" cy="4857403"/>
          </a:xfrm>
        </p:spPr>
        <p:txBody>
          <a:bodyPr>
            <a:normAutofit/>
          </a:bodyPr>
          <a:lstStyle/>
          <a:p>
            <a:pPr algn="just"/>
            <a:r>
              <a:rPr lang="sl-SI" sz="2400" dirty="0"/>
              <a:t>Upravičenec, ki izvaja projekt na obeh kohezijskih regijah, mora že pri predložitvi zahtevka za izplačilo predplačila upoštevati bodočo porabo po regijah. Predplačilo se namreč</a:t>
            </a:r>
            <a:r>
              <a:rPr lang="sl-SI" sz="2400" b="1" dirty="0"/>
              <a:t> poračunava striktno po regijah</a:t>
            </a:r>
            <a:r>
              <a:rPr lang="sl-SI" sz="2400" dirty="0"/>
              <a:t>, kot je bilo izplačano. Zahtevke za izplačilo, ki bodo izkazovali na eni regiji višje izdatke, kot je bilo izplačano predplačilo, in bi ministrstvo moralo del zahtevka izplačati, na drugi regiji pa predplačilo ne bo zaprto, bo moral MIZŠ zavračati</a:t>
            </a:r>
            <a:r>
              <a:rPr lang="sl-SI" sz="2400" dirty="0" smtClean="0"/>
              <a:t>.</a:t>
            </a:r>
          </a:p>
          <a:p>
            <a:r>
              <a:rPr lang="en-US" sz="2400" b="1" dirty="0"/>
              <a:t>Primer za zavrnitev:</a:t>
            </a:r>
            <a:endParaRPr lang="sl-SI" sz="2400" b="1" dirty="0"/>
          </a:p>
          <a:p>
            <a:pPr marL="0" indent="0">
              <a:buNone/>
            </a:pPr>
            <a:r>
              <a:rPr lang="sl-SI" sz="2400" dirty="0" smtClean="0"/>
              <a:t>     </a:t>
            </a:r>
            <a:r>
              <a:rPr lang="en-US" sz="2400" dirty="0" smtClean="0"/>
              <a:t>Predplačilo</a:t>
            </a:r>
            <a:r>
              <a:rPr lang="en-US" sz="2400" dirty="0"/>
              <a:t>:        vzhod            zahod</a:t>
            </a:r>
            <a:endParaRPr lang="sl-SI" sz="2400" dirty="0"/>
          </a:p>
          <a:p>
            <a:pPr marL="0" indent="0">
              <a:buNone/>
            </a:pPr>
            <a:r>
              <a:rPr lang="en-US" sz="2400" dirty="0"/>
              <a:t>                          </a:t>
            </a:r>
            <a:r>
              <a:rPr lang="sl-SI" sz="2400" dirty="0" smtClean="0"/>
              <a:t>       </a:t>
            </a:r>
            <a:r>
              <a:rPr lang="en-US" sz="2400" dirty="0" smtClean="0"/>
              <a:t>50.000           </a:t>
            </a:r>
            <a:r>
              <a:rPr lang="en-US" sz="2400" dirty="0"/>
              <a:t>50.000</a:t>
            </a:r>
            <a:endParaRPr lang="sl-SI" sz="2400" dirty="0"/>
          </a:p>
          <a:p>
            <a:pPr marL="0" indent="0">
              <a:buNone/>
            </a:pPr>
            <a:r>
              <a:rPr lang="sl-SI" sz="2400" dirty="0" smtClean="0"/>
              <a:t>     </a:t>
            </a:r>
            <a:r>
              <a:rPr lang="en-US" sz="2400" b="1" dirty="0" smtClean="0">
                <a:solidFill>
                  <a:srgbClr val="FF0000"/>
                </a:solidFill>
              </a:rPr>
              <a:t>ZZI </a:t>
            </a:r>
            <a:r>
              <a:rPr lang="en-US" sz="2400" dirty="0" smtClean="0"/>
              <a:t>              </a:t>
            </a:r>
            <a:r>
              <a:rPr lang="sl-SI" sz="2400" dirty="0" smtClean="0"/>
              <a:t>       </a:t>
            </a:r>
            <a:r>
              <a:rPr lang="en-US" sz="2400" dirty="0" smtClean="0"/>
              <a:t>40.000            </a:t>
            </a:r>
            <a:r>
              <a:rPr lang="en-US" sz="2400" b="1" dirty="0">
                <a:solidFill>
                  <a:srgbClr val="FF0000"/>
                </a:solidFill>
              </a:rPr>
              <a:t>52.000</a:t>
            </a:r>
            <a:endParaRPr lang="sl-SI" sz="2400" b="1" dirty="0">
              <a:solidFill>
                <a:srgbClr val="FF0000"/>
              </a:solidFill>
            </a:endParaRPr>
          </a:p>
          <a:p>
            <a:endParaRPr lang="sl-SI" dirty="0"/>
          </a:p>
        </p:txBody>
      </p:sp>
    </p:spTree>
    <p:extLst>
      <p:ext uri="{BB962C8B-B14F-4D97-AF65-F5344CB8AC3E}">
        <p14:creationId xmlns:p14="http://schemas.microsoft.com/office/powerpoint/2010/main" val="15208077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57200" y="692696"/>
            <a:ext cx="8229600" cy="5433467"/>
          </a:xfrm>
        </p:spPr>
        <p:txBody>
          <a:bodyPr>
            <a:normAutofit/>
          </a:bodyPr>
          <a:lstStyle/>
          <a:p>
            <a:pPr algn="just"/>
            <a:r>
              <a:rPr lang="sl-SI" sz="2800" b="1" u="sng" dirty="0"/>
              <a:t>Dodatna težava: </a:t>
            </a:r>
            <a:r>
              <a:rPr lang="sl-SI" sz="2800" dirty="0"/>
              <a:t>eMA ne upošteva izplačil predplačil po regijah pri pripravi ZZI. </a:t>
            </a:r>
            <a:endParaRPr lang="sl-SI" sz="2800" dirty="0" smtClean="0"/>
          </a:p>
          <a:p>
            <a:pPr marL="0" indent="0" algn="just">
              <a:buNone/>
            </a:pPr>
            <a:endParaRPr lang="sl-SI" sz="2800" dirty="0" smtClean="0"/>
          </a:p>
          <a:p>
            <a:pPr algn="just"/>
            <a:r>
              <a:rPr lang="sl-SI" sz="2800" dirty="0" smtClean="0"/>
              <a:t>Znesek </a:t>
            </a:r>
            <a:r>
              <a:rPr lang="sl-SI" sz="2800" dirty="0"/>
              <a:t>poračuna predplačila za kohezijsko regijo Vzhodna Slovenija je na tem zahtevku </a:t>
            </a:r>
            <a:r>
              <a:rPr lang="sl-SI" sz="2800" b="1" dirty="0"/>
              <a:t>večji </a:t>
            </a:r>
            <a:r>
              <a:rPr lang="sl-SI" sz="2800" dirty="0"/>
              <a:t>od zneska izplačila predplačila, poračuna pa se lahko le v znesku, kot je bilo izplačano. Tu bi morali del sredstev izplačati. Nasprotno, na </a:t>
            </a:r>
            <a:r>
              <a:rPr lang="sl-SI" sz="2800" dirty="0" smtClean="0"/>
              <a:t>kohezijski regiji </a:t>
            </a:r>
            <a:r>
              <a:rPr lang="sl-SI" sz="2800" dirty="0"/>
              <a:t>Zahodna Slovenija znesek ZZI ne zadošča za poračun predplačila.</a:t>
            </a:r>
          </a:p>
          <a:p>
            <a:endParaRPr lang="sl-SI" dirty="0"/>
          </a:p>
        </p:txBody>
      </p:sp>
    </p:spTree>
    <p:extLst>
      <p:ext uri="{BB962C8B-B14F-4D97-AF65-F5344CB8AC3E}">
        <p14:creationId xmlns:p14="http://schemas.microsoft.com/office/powerpoint/2010/main" val="35380291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404665"/>
            <a:ext cx="7353937" cy="4104456"/>
          </a:xfrm>
          <a:prstGeom prst="rect">
            <a:avLst/>
          </a:prstGeom>
          <a:noFill/>
          <a:ln>
            <a:noFill/>
          </a:ln>
        </p:spPr>
      </p:pic>
      <p:pic>
        <p:nvPicPr>
          <p:cNvPr id="5" name="Slika 4"/>
          <p:cNvPicPr/>
          <p:nvPr/>
        </p:nvPicPr>
        <p:blipFill>
          <a:blip r:embed="rId3">
            <a:extLst>
              <a:ext uri="{28A0092B-C50C-407E-A947-70E740481C1C}">
                <a14:useLocalDpi xmlns:a14="http://schemas.microsoft.com/office/drawing/2010/main" val="0"/>
              </a:ext>
            </a:extLst>
          </a:blip>
          <a:srcRect/>
          <a:stretch>
            <a:fillRect/>
          </a:stretch>
        </p:blipFill>
        <p:spPr bwMode="auto">
          <a:xfrm>
            <a:off x="899592" y="4653136"/>
            <a:ext cx="7056784" cy="1368152"/>
          </a:xfrm>
          <a:prstGeom prst="rect">
            <a:avLst/>
          </a:prstGeom>
          <a:noFill/>
          <a:ln>
            <a:noFill/>
          </a:ln>
        </p:spPr>
      </p:pic>
    </p:spTree>
    <p:extLst>
      <p:ext uri="{BB962C8B-B14F-4D97-AF65-F5344CB8AC3E}">
        <p14:creationId xmlns:p14="http://schemas.microsoft.com/office/powerpoint/2010/main" val="1555090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b="1" dirty="0" smtClean="0"/>
              <a:t>KNJIŽENJE PREDPLAČILA</a:t>
            </a:r>
            <a:endParaRPr lang="sl-SI" sz="3200" b="1" dirty="0"/>
          </a:p>
        </p:txBody>
      </p:sp>
      <p:sp>
        <p:nvSpPr>
          <p:cNvPr id="3" name="Označba mesta vsebine 2"/>
          <p:cNvSpPr>
            <a:spLocks noGrp="1"/>
          </p:cNvSpPr>
          <p:nvPr>
            <p:ph idx="1"/>
          </p:nvPr>
        </p:nvSpPr>
        <p:spPr>
          <a:xfrm>
            <a:off x="457200" y="1417638"/>
            <a:ext cx="8229600" cy="4708525"/>
          </a:xfrm>
        </p:spPr>
        <p:txBody>
          <a:bodyPr>
            <a:normAutofit fontScale="77500" lnSpcReduction="20000"/>
          </a:bodyPr>
          <a:lstStyle/>
          <a:p>
            <a:pPr lvl="0" algn="just"/>
            <a:r>
              <a:rPr lang="sl-SI" sz="3300" dirty="0"/>
              <a:t>Upravičenec prejeto predplačilo knjiži kot obveznost do države. Obveznost zapre šele, ko je predplačilo v celoti poračunano, torej v IS e-MA sledi zahtevkom za izplačilo, s katerimi poračunava predplačilo</a:t>
            </a:r>
            <a:r>
              <a:rPr lang="sl-SI" sz="3300" dirty="0" smtClean="0"/>
              <a:t>.</a:t>
            </a:r>
          </a:p>
          <a:p>
            <a:pPr marL="0" lvl="0" indent="0" algn="just">
              <a:buNone/>
            </a:pPr>
            <a:endParaRPr lang="sl-SI" sz="3300" dirty="0"/>
          </a:p>
          <a:p>
            <a:pPr algn="just"/>
            <a:r>
              <a:rPr lang="sl-SI" sz="3300" b="1" u="sng" dirty="0"/>
              <a:t>OBRAZLOŽITEV: </a:t>
            </a:r>
            <a:r>
              <a:rPr lang="sl-SI" sz="3300" dirty="0"/>
              <a:t>MF Direktorat za javno računovodstvo (DJR) predplačila zapira po sistemu plačane realizacije, to pomeni, da ZZIA zapre šele takrat, ko je ZZI, s katerim se poračunava predplačilo, </a:t>
            </a:r>
            <a:r>
              <a:rPr lang="sl-SI" sz="3300" b="1" dirty="0"/>
              <a:t>plačan.  </a:t>
            </a:r>
            <a:r>
              <a:rPr lang="sl-SI" sz="3300" dirty="0"/>
              <a:t>ZZI je plačan, ko DJR prejme  pregledan in potrjen račun ( račun iz UJP-a s prilogami: izpis ZZI iz eMA in druge dokumente, ki jih mora ministrstvo priložiti) in  odredbe za izplačilo, upoštevajoč valuto izplačila.</a:t>
            </a:r>
          </a:p>
          <a:p>
            <a:endParaRPr lang="sl-SI" dirty="0"/>
          </a:p>
        </p:txBody>
      </p:sp>
    </p:spTree>
    <p:extLst>
      <p:ext uri="{BB962C8B-B14F-4D97-AF65-F5344CB8AC3E}">
        <p14:creationId xmlns:p14="http://schemas.microsoft.com/office/powerpoint/2010/main" val="25212538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548680"/>
            <a:ext cx="8229600" cy="868958"/>
          </a:xfrm>
        </p:spPr>
        <p:txBody>
          <a:bodyPr>
            <a:normAutofit fontScale="90000"/>
          </a:bodyPr>
          <a:lstStyle/>
          <a:p>
            <a:r>
              <a:rPr lang="sl-SI" sz="3200" b="1" dirty="0" smtClean="0"/>
              <a:t>PREDPLAČILA – dodatna pravila za projekte, ki se izvajajo v konzorcijih </a:t>
            </a:r>
            <a:r>
              <a:rPr lang="sl-SI" b="1" dirty="0"/>
              <a:t/>
            </a:r>
            <a:br>
              <a:rPr lang="sl-SI" b="1" dirty="0"/>
            </a:br>
            <a:endParaRPr lang="sl-SI" b="1" dirty="0"/>
          </a:p>
        </p:txBody>
      </p:sp>
      <p:sp>
        <p:nvSpPr>
          <p:cNvPr id="3" name="Označba mesta vsebine 2"/>
          <p:cNvSpPr>
            <a:spLocks noGrp="1"/>
          </p:cNvSpPr>
          <p:nvPr>
            <p:ph idx="1"/>
          </p:nvPr>
        </p:nvSpPr>
        <p:spPr/>
        <p:txBody>
          <a:bodyPr>
            <a:normAutofit/>
          </a:bodyPr>
          <a:lstStyle/>
          <a:p>
            <a:pPr algn="just"/>
            <a:r>
              <a:rPr lang="sl-SI" sz="2800" dirty="0"/>
              <a:t>Poslovodeči konzorcijski partner in konzorcijski partnerji  morajo vzpostaviti analitične evidence, iz katerih je možno vsak trenutek ugotoviti odprto stanje danega oz. </a:t>
            </a:r>
            <a:r>
              <a:rPr lang="sl-SI" sz="2800" dirty="0" smtClean="0"/>
              <a:t>prejetega predplačila.</a:t>
            </a:r>
          </a:p>
          <a:p>
            <a:pPr marL="0" indent="0" algn="just">
              <a:buNone/>
            </a:pPr>
            <a:endParaRPr lang="sl-SI" sz="2800" dirty="0" smtClean="0"/>
          </a:p>
          <a:p>
            <a:pPr algn="just"/>
            <a:r>
              <a:rPr lang="sl-SI" sz="2800" b="1" u="sng" dirty="0" smtClean="0"/>
              <a:t>Obrazložitev</a:t>
            </a:r>
            <a:r>
              <a:rPr lang="sl-SI" sz="2800" dirty="0" smtClean="0"/>
              <a:t>: </a:t>
            </a:r>
            <a:r>
              <a:rPr lang="sl-SI" sz="2800" dirty="0"/>
              <a:t>to je edino navodilo, ki smo ga s tem v zvezi uspeli dobiti od DJR.</a:t>
            </a:r>
            <a:endParaRPr lang="sl-SI" sz="2800" dirty="0"/>
          </a:p>
        </p:txBody>
      </p:sp>
    </p:spTree>
    <p:extLst>
      <p:ext uri="{BB962C8B-B14F-4D97-AF65-F5344CB8AC3E}">
        <p14:creationId xmlns:p14="http://schemas.microsoft.com/office/powerpoint/2010/main" val="39227453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57200" y="692696"/>
            <a:ext cx="8229600" cy="5433467"/>
          </a:xfrm>
        </p:spPr>
        <p:txBody>
          <a:bodyPr>
            <a:normAutofit fontScale="85000" lnSpcReduction="20000"/>
          </a:bodyPr>
          <a:lstStyle/>
          <a:p>
            <a:pPr algn="just"/>
            <a:r>
              <a:rPr lang="sl-SI" sz="2700" dirty="0"/>
              <a:t>Konzorcijski partner, ki je prejel predplačilo od poslovodečega partnerja </a:t>
            </a:r>
            <a:r>
              <a:rPr lang="sl-SI" sz="2700" dirty="0" smtClean="0"/>
              <a:t>konzorcija, </a:t>
            </a:r>
            <a:r>
              <a:rPr lang="sl-SI" sz="2700" dirty="0"/>
              <a:t>mora evidentirati obveznost do  poslovodečega konzorcijskega </a:t>
            </a:r>
            <a:r>
              <a:rPr lang="sl-SI" sz="2700" dirty="0" smtClean="0"/>
              <a:t>partnerja, </a:t>
            </a:r>
            <a:r>
              <a:rPr lang="sl-SI" sz="2700" dirty="0"/>
              <a:t>od katerega je prejel predplačilo, poslovodeči konzorcijski partner pa terjatev do konzorcijskega partnerja, kateremu je izplačal predplačilo.  Terjatev oz. obveznost  se zapira z  listinami  o nastalih in plačanih stroških, ki jih konzorcijski partner posreduje poslovodečemu konzorcijskemu partnerju za pripravo ZZI.  Zapira se takrat, ko je ZZI s strani MIZŠ potrjen do statusa “Plačan” v višini priznanih stroškov.  </a:t>
            </a:r>
            <a:endParaRPr lang="sl-SI" sz="2700" dirty="0" smtClean="0"/>
          </a:p>
          <a:p>
            <a:pPr marL="0" indent="0" algn="just">
              <a:buNone/>
            </a:pPr>
            <a:endParaRPr lang="sl-SI" sz="2600" dirty="0"/>
          </a:p>
          <a:p>
            <a:pPr algn="just"/>
            <a:r>
              <a:rPr lang="sl-SI" sz="2700" b="1" u="sng" dirty="0"/>
              <a:t>OBRAZLOŽITEV: </a:t>
            </a:r>
            <a:r>
              <a:rPr lang="sl-SI" sz="2700" dirty="0"/>
              <a:t>Taka obveznost do </a:t>
            </a:r>
            <a:r>
              <a:rPr lang="sl-SI" sz="2700" dirty="0" smtClean="0"/>
              <a:t>poslovodečega partnerja </a:t>
            </a:r>
            <a:r>
              <a:rPr lang="sl-SI" sz="2700" dirty="0"/>
              <a:t>se zapira z listinami takrat, ko konzorcijski partner odpošlje </a:t>
            </a:r>
            <a:r>
              <a:rPr lang="sl-SI" sz="2700" dirty="0" smtClean="0"/>
              <a:t>poslovodečemu partnerju </a:t>
            </a:r>
            <a:r>
              <a:rPr lang="sl-SI" sz="2700" dirty="0"/>
              <a:t>seznam listin in dokazil o nastalih izdatkih na projektu. Pri tem je treba upoštevati, da je ZZI lahko zavrnjen in znižan, zato je predplačilo dejansko na DJR zaprto šele takrat, ko je ZZI v statusu plačan ( to je na dan valute izplačila ZZI).</a:t>
            </a:r>
          </a:p>
          <a:p>
            <a:endParaRPr lang="sl-SI" dirty="0"/>
          </a:p>
        </p:txBody>
      </p:sp>
    </p:spTree>
    <p:extLst>
      <p:ext uri="{BB962C8B-B14F-4D97-AF65-F5344CB8AC3E}">
        <p14:creationId xmlns:p14="http://schemas.microsoft.com/office/powerpoint/2010/main" val="2797382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600" dirty="0" smtClean="0"/>
              <a:t>POSLOVNE KNJIGE UPRAVIČENCA</a:t>
            </a:r>
            <a:endParaRPr lang="sl-SI" sz="3600" dirty="0"/>
          </a:p>
        </p:txBody>
      </p:sp>
      <p:sp>
        <p:nvSpPr>
          <p:cNvPr id="3" name="Označba mesta vsebine 2"/>
          <p:cNvSpPr>
            <a:spLocks noGrp="1"/>
          </p:cNvSpPr>
          <p:nvPr>
            <p:ph idx="1"/>
          </p:nvPr>
        </p:nvSpPr>
        <p:spPr>
          <a:xfrm>
            <a:off x="457200" y="1268760"/>
            <a:ext cx="8229600" cy="4857403"/>
          </a:xfrm>
        </p:spPr>
        <p:txBody>
          <a:bodyPr>
            <a:normAutofit/>
          </a:bodyPr>
          <a:lstStyle/>
          <a:p>
            <a:pPr algn="just"/>
            <a:r>
              <a:rPr lang="sl-SI" sz="2800" dirty="0" smtClean="0"/>
              <a:t>Vsak upravičenec </a:t>
            </a:r>
            <a:r>
              <a:rPr lang="sl-SI" sz="2800" u="sng" dirty="0" smtClean="0"/>
              <a:t>je dolžan </a:t>
            </a:r>
            <a:r>
              <a:rPr lang="sl-SI" sz="2800" dirty="0" smtClean="0"/>
              <a:t>voditi </a:t>
            </a:r>
            <a:r>
              <a:rPr lang="sl-SI" sz="2800" dirty="0"/>
              <a:t>poslovne knjige in sestaviti letno poročilo v skladu z </a:t>
            </a:r>
            <a:r>
              <a:rPr lang="sl-SI" sz="2800" dirty="0" smtClean="0"/>
              <a:t>veljavno zakonodajo na tem področju </a:t>
            </a:r>
            <a:r>
              <a:rPr lang="sl-SI" sz="2800" dirty="0"/>
              <a:t>in v skladu z zakoni, ki veljajo za posamezno vrsto pravne </a:t>
            </a:r>
            <a:r>
              <a:rPr lang="sl-SI" sz="2800" dirty="0" smtClean="0"/>
              <a:t>osebe.</a:t>
            </a:r>
            <a:endParaRPr lang="sl-SI" sz="2800" dirty="0"/>
          </a:p>
          <a:p>
            <a:pPr algn="just"/>
            <a:r>
              <a:rPr lang="sl-SI" sz="2800" dirty="0" smtClean="0"/>
              <a:t>Zakon o računovodstvu, Slovenski računovodski standardi, kontni okvir glede na vrsto pravne osebe, Zakon o DDV, interni akti, itd.</a:t>
            </a:r>
          </a:p>
          <a:p>
            <a:pPr algn="just"/>
            <a:r>
              <a:rPr lang="sl-SI" sz="2800" dirty="0" smtClean="0"/>
              <a:t>PRAVILNOST IN ZAKONITOST KNJIŽENJA JE ODGOVORNOST UPRAVIČENCA</a:t>
            </a:r>
          </a:p>
          <a:p>
            <a:pPr algn="just"/>
            <a:endParaRPr lang="sl-SI" sz="2800" dirty="0"/>
          </a:p>
          <a:p>
            <a:endParaRPr lang="sl-SI" dirty="0"/>
          </a:p>
        </p:txBody>
      </p:sp>
    </p:spTree>
    <p:extLst>
      <p:ext uri="{BB962C8B-B14F-4D97-AF65-F5344CB8AC3E}">
        <p14:creationId xmlns:p14="http://schemas.microsoft.com/office/powerpoint/2010/main" val="10107208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b="1" dirty="0" smtClean="0"/>
              <a:t>OPREDELITEV OPREME</a:t>
            </a:r>
            <a:endParaRPr lang="sl-SI" sz="3200" b="1" dirty="0"/>
          </a:p>
        </p:txBody>
      </p:sp>
      <p:sp>
        <p:nvSpPr>
          <p:cNvPr id="3" name="Označba mesta vsebine 2"/>
          <p:cNvSpPr>
            <a:spLocks noGrp="1"/>
          </p:cNvSpPr>
          <p:nvPr>
            <p:ph idx="1"/>
          </p:nvPr>
        </p:nvSpPr>
        <p:spPr>
          <a:xfrm>
            <a:off x="457200" y="1196752"/>
            <a:ext cx="8229600" cy="5256584"/>
          </a:xfrm>
        </p:spPr>
        <p:txBody>
          <a:bodyPr/>
          <a:lstStyle/>
          <a:p>
            <a:pPr algn="just">
              <a:spcBef>
                <a:spcPts val="0"/>
              </a:spcBef>
            </a:pPr>
            <a:r>
              <a:rPr lang="sl-SI" sz="2400" dirty="0"/>
              <a:t>Zaradi usklajevanja premoženjske </a:t>
            </a:r>
            <a:r>
              <a:rPr lang="sl-SI" sz="2400" dirty="0" smtClean="0"/>
              <a:t>bilance </a:t>
            </a:r>
            <a:r>
              <a:rPr lang="sl-SI" sz="2400" dirty="0"/>
              <a:t>države mora upravičenec </a:t>
            </a:r>
            <a:r>
              <a:rPr lang="sl-SI" sz="2400" dirty="0" smtClean="0"/>
              <a:t>v vsakem </a:t>
            </a:r>
            <a:r>
              <a:rPr lang="sl-SI" sz="2400" dirty="0"/>
              <a:t>Zahtevku za izplačilo, kjer uveljavlja upravičene stroške:</a:t>
            </a:r>
          </a:p>
          <a:p>
            <a:pPr marL="0" indent="0" algn="just">
              <a:spcBef>
                <a:spcPts val="0"/>
              </a:spcBef>
              <a:buNone/>
            </a:pPr>
            <a:r>
              <a:rPr lang="sl-SI" sz="2400" dirty="0" smtClean="0"/>
              <a:t>      - 1.3 </a:t>
            </a:r>
            <a:r>
              <a:rPr lang="sl-SI" sz="2400" dirty="0"/>
              <a:t>Oprema in druga opredmetena </a:t>
            </a:r>
            <a:r>
              <a:rPr lang="sl-SI" sz="2400" dirty="0" smtClean="0"/>
              <a:t>OS (oprema</a:t>
            </a:r>
            <a:r>
              <a:rPr lang="sl-SI" sz="2400" dirty="0"/>
              <a:t>)</a:t>
            </a:r>
          </a:p>
          <a:p>
            <a:pPr marL="0" indent="0" algn="just">
              <a:spcBef>
                <a:spcPts val="0"/>
              </a:spcBef>
              <a:buNone/>
            </a:pPr>
            <a:r>
              <a:rPr lang="sl-SI" sz="2400" dirty="0" smtClean="0"/>
              <a:t>      - 1.4 </a:t>
            </a:r>
            <a:r>
              <a:rPr lang="sl-SI" sz="2400" dirty="0"/>
              <a:t>Investicije v neopredmetena sredstva</a:t>
            </a:r>
          </a:p>
          <a:p>
            <a:pPr marL="0" indent="0" algn="just">
              <a:spcBef>
                <a:spcPts val="0"/>
              </a:spcBef>
              <a:buNone/>
            </a:pPr>
            <a:r>
              <a:rPr lang="sl-SI" sz="2400" dirty="0" smtClean="0"/>
              <a:t>      - ter </a:t>
            </a:r>
            <a:r>
              <a:rPr lang="sl-SI" sz="2400" dirty="0"/>
              <a:t>pripadajoči DDV</a:t>
            </a:r>
            <a:r>
              <a:rPr lang="sl-SI" sz="2400" dirty="0" smtClean="0"/>
              <a:t>,</a:t>
            </a:r>
          </a:p>
          <a:p>
            <a:pPr marL="0" indent="0" algn="just">
              <a:spcBef>
                <a:spcPts val="0"/>
              </a:spcBef>
              <a:buNone/>
            </a:pPr>
            <a:r>
              <a:rPr lang="sl-SI" sz="2400" dirty="0"/>
              <a:t>opredeliti, ali vsaka posamezna postavka </a:t>
            </a:r>
            <a:r>
              <a:rPr lang="sl-SI" sz="2400" b="1" dirty="0"/>
              <a:t>povečuje premoženje Republike Slovenije, dano v upravljanje.</a:t>
            </a:r>
            <a:r>
              <a:rPr lang="sl-SI" sz="2400" dirty="0"/>
              <a:t> V ta namen upravičenci od skrbnika prejmete izvleček iz Seznama prijavljenih plačil listin, kjer za vsako posamezno listino opredelite, ali povečuje premoženje RS, dano v upravljanje in </a:t>
            </a:r>
            <a:r>
              <a:rPr lang="sl-SI" sz="2400" b="1" dirty="0"/>
              <a:t>znesek, za katerega se povečuje premoženje RS, dano v upravljanje </a:t>
            </a:r>
            <a:r>
              <a:rPr lang="sl-SI" sz="2400" dirty="0"/>
              <a:t>(torej pri opremi, ki ne povečuje premoženja, danega v upravljanje, ne vpisujete zneska). Vpiše se znesek upravičenega stroška na projektu.</a:t>
            </a:r>
          </a:p>
          <a:p>
            <a:endParaRPr lang="sl-SI" dirty="0"/>
          </a:p>
        </p:txBody>
      </p:sp>
    </p:spTree>
    <p:extLst>
      <p:ext uri="{BB962C8B-B14F-4D97-AF65-F5344CB8AC3E}">
        <p14:creationId xmlns:p14="http://schemas.microsoft.com/office/powerpoint/2010/main" val="20683211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764704"/>
            <a:ext cx="8229600" cy="5400600"/>
          </a:xfrm>
          <a:prstGeom prst="rect">
            <a:avLst/>
          </a:prstGeom>
          <a:noFill/>
          <a:ln>
            <a:noFill/>
          </a:ln>
        </p:spPr>
      </p:pic>
    </p:spTree>
    <p:extLst>
      <p:ext uri="{BB962C8B-B14F-4D97-AF65-F5344CB8AC3E}">
        <p14:creationId xmlns:p14="http://schemas.microsoft.com/office/powerpoint/2010/main" val="10888887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p:txBody>
          <a:bodyPr/>
          <a:lstStyle/>
          <a:p>
            <a:pPr marL="0" indent="0">
              <a:buNone/>
            </a:pPr>
            <a:endParaRPr lang="sl-SI" dirty="0"/>
          </a:p>
          <a:p>
            <a:pPr marL="0" indent="0" algn="ctr">
              <a:buNone/>
            </a:pPr>
            <a:r>
              <a:rPr lang="sl-SI" sz="4000" dirty="0" smtClean="0"/>
              <a:t>Hvala za pozornost</a:t>
            </a:r>
            <a:endParaRPr lang="sl-SI" sz="4000" dirty="0"/>
          </a:p>
        </p:txBody>
      </p:sp>
    </p:spTree>
    <p:extLst>
      <p:ext uri="{BB962C8B-B14F-4D97-AF65-F5344CB8AC3E}">
        <p14:creationId xmlns:p14="http://schemas.microsoft.com/office/powerpoint/2010/main" val="4174297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600" dirty="0" smtClean="0"/>
              <a:t>LOČENO VODENJE EVIDENC ZA PROJEKT</a:t>
            </a:r>
            <a:endParaRPr lang="sl-SI" sz="3600" dirty="0"/>
          </a:p>
        </p:txBody>
      </p:sp>
      <p:sp>
        <p:nvSpPr>
          <p:cNvPr id="3" name="Označba mesta vsebine 2"/>
          <p:cNvSpPr>
            <a:spLocks noGrp="1"/>
          </p:cNvSpPr>
          <p:nvPr>
            <p:ph idx="1"/>
          </p:nvPr>
        </p:nvSpPr>
        <p:spPr/>
        <p:txBody>
          <a:bodyPr>
            <a:normAutofit/>
          </a:bodyPr>
          <a:lstStyle/>
          <a:p>
            <a:pPr algn="just"/>
            <a:r>
              <a:rPr lang="sl-SI" sz="2800" dirty="0"/>
              <a:t>Poslovne knjige upravičenca so knjige z </a:t>
            </a:r>
            <a:r>
              <a:rPr lang="sl-SI" sz="2800" dirty="0" smtClean="0"/>
              <a:t>vsemi knjiženimi poslovnimi </a:t>
            </a:r>
            <a:r>
              <a:rPr lang="sl-SI" sz="2800" dirty="0"/>
              <a:t>dogodki.</a:t>
            </a:r>
          </a:p>
          <a:p>
            <a:pPr algn="just"/>
            <a:r>
              <a:rPr lang="sl-SI" sz="2800" dirty="0"/>
              <a:t>Urejajo se po kontih na podlagi kontnega okvira oziroma kontnega načrta. </a:t>
            </a:r>
            <a:endParaRPr lang="sl-SI" sz="2800" dirty="0" smtClean="0"/>
          </a:p>
          <a:p>
            <a:pPr algn="just"/>
            <a:r>
              <a:rPr lang="sl-SI" sz="2800" dirty="0" smtClean="0"/>
              <a:t>Poslovni dogodki, ki so povezani s sofinanciranim projektom, </a:t>
            </a:r>
            <a:r>
              <a:rPr lang="sl-SI" sz="2800" u="sng" dirty="0" smtClean="0"/>
              <a:t>so del poslovnih knjig upravičenca</a:t>
            </a:r>
            <a:r>
              <a:rPr lang="sl-SI" sz="2800" dirty="0" smtClean="0"/>
              <a:t>. </a:t>
            </a:r>
          </a:p>
          <a:p>
            <a:pPr algn="just"/>
            <a:r>
              <a:rPr lang="sl-SI" sz="2800" dirty="0" smtClean="0"/>
              <a:t>Skupaj s preostalimi poslovnimi dogodki (drugi projekti, redno poslovanje, itd.) </a:t>
            </a:r>
            <a:r>
              <a:rPr lang="sl-SI" sz="2800" u="sng" dirty="0" smtClean="0"/>
              <a:t>PREDSTAVLJAJO</a:t>
            </a:r>
            <a:r>
              <a:rPr lang="sl-SI" sz="2800" dirty="0" smtClean="0"/>
              <a:t> celotno poslovanje upravičenca. </a:t>
            </a:r>
          </a:p>
          <a:p>
            <a:pPr algn="just"/>
            <a:endParaRPr lang="sl-SI" sz="2800" dirty="0"/>
          </a:p>
          <a:p>
            <a:endParaRPr lang="sl-SI" dirty="0"/>
          </a:p>
        </p:txBody>
      </p:sp>
    </p:spTree>
    <p:extLst>
      <p:ext uri="{BB962C8B-B14F-4D97-AF65-F5344CB8AC3E}">
        <p14:creationId xmlns:p14="http://schemas.microsoft.com/office/powerpoint/2010/main" val="1093910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značba mesta vsebine 3"/>
          <p:cNvGraphicFramePr>
            <a:graphicFrameLocks noGrp="1"/>
          </p:cNvGraphicFramePr>
          <p:nvPr>
            <p:ph idx="1"/>
            <p:extLst>
              <p:ext uri="{D42A27DB-BD31-4B8C-83A1-F6EECF244321}">
                <p14:modId xmlns:p14="http://schemas.microsoft.com/office/powerpoint/2010/main" val="2684904102"/>
              </p:ext>
            </p:extLst>
          </p:nvPr>
        </p:nvGraphicFramePr>
        <p:xfrm>
          <a:off x="457200" y="332656"/>
          <a:ext cx="8229600" cy="5793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uščica gor 5"/>
          <p:cNvSpPr/>
          <p:nvPr/>
        </p:nvSpPr>
        <p:spPr>
          <a:xfrm>
            <a:off x="5508104" y="1628800"/>
            <a:ext cx="484632" cy="7784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7" name="Puščica gor 6"/>
          <p:cNvSpPr/>
          <p:nvPr/>
        </p:nvSpPr>
        <p:spPr>
          <a:xfrm>
            <a:off x="5457860" y="3099017"/>
            <a:ext cx="484632" cy="7784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8" name="Elipsa 7"/>
          <p:cNvSpPr/>
          <p:nvPr/>
        </p:nvSpPr>
        <p:spPr>
          <a:xfrm>
            <a:off x="1691680" y="5156533"/>
            <a:ext cx="2160240" cy="7200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smtClean="0">
                <a:solidFill>
                  <a:schemeClr val="tx1"/>
                </a:solidFill>
              </a:rPr>
              <a:t>REDNO POSLOVANJE</a:t>
            </a:r>
            <a:endParaRPr lang="sl-SI" dirty="0">
              <a:solidFill>
                <a:schemeClr val="tx1"/>
              </a:solidFill>
            </a:endParaRPr>
          </a:p>
        </p:txBody>
      </p:sp>
      <p:sp>
        <p:nvSpPr>
          <p:cNvPr id="9" name="Pravokotnik 8"/>
          <p:cNvSpPr/>
          <p:nvPr/>
        </p:nvSpPr>
        <p:spPr>
          <a:xfrm>
            <a:off x="1115616" y="3488249"/>
            <a:ext cx="2098576" cy="108012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smtClean="0">
                <a:solidFill>
                  <a:schemeClr val="tx1"/>
                </a:solidFill>
              </a:rPr>
              <a:t>PROJEKT ESS/ESRR/KS</a:t>
            </a:r>
            <a:endParaRPr lang="sl-SI" dirty="0">
              <a:solidFill>
                <a:schemeClr val="tx1"/>
              </a:solidFill>
            </a:endParaRPr>
          </a:p>
        </p:txBody>
      </p:sp>
      <p:sp>
        <p:nvSpPr>
          <p:cNvPr id="10" name="Zaobljeni pravokotnik 9"/>
          <p:cNvSpPr/>
          <p:nvPr/>
        </p:nvSpPr>
        <p:spPr>
          <a:xfrm>
            <a:off x="5796136" y="5030031"/>
            <a:ext cx="2016224" cy="108012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smtClean="0">
                <a:solidFill>
                  <a:schemeClr val="tx1"/>
                </a:solidFill>
              </a:rPr>
              <a:t>PROJEKT 1</a:t>
            </a:r>
            <a:endParaRPr lang="sl-SI" dirty="0">
              <a:solidFill>
                <a:schemeClr val="tx1"/>
              </a:solidFill>
            </a:endParaRPr>
          </a:p>
        </p:txBody>
      </p:sp>
      <p:cxnSp>
        <p:nvCxnSpPr>
          <p:cNvPr id="12" name="Raven puščični povezovalnik 11"/>
          <p:cNvCxnSpPr/>
          <p:nvPr/>
        </p:nvCxnSpPr>
        <p:spPr>
          <a:xfrm>
            <a:off x="3214192" y="4028309"/>
            <a:ext cx="864096" cy="28803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Raven puščični povezovalnik 13"/>
          <p:cNvCxnSpPr/>
          <p:nvPr/>
        </p:nvCxnSpPr>
        <p:spPr>
          <a:xfrm flipV="1">
            <a:off x="3779912" y="4829360"/>
            <a:ext cx="1368152" cy="54385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Raven puščični povezovalnik 22"/>
          <p:cNvCxnSpPr>
            <a:stCxn id="10" idx="0"/>
          </p:cNvCxnSpPr>
          <p:nvPr/>
        </p:nvCxnSpPr>
        <p:spPr>
          <a:xfrm flipV="1">
            <a:off x="6804248" y="4829360"/>
            <a:ext cx="0" cy="20067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9" name="Zaobljeni pravokotnik 28"/>
          <p:cNvSpPr/>
          <p:nvPr/>
        </p:nvSpPr>
        <p:spPr>
          <a:xfrm>
            <a:off x="534380" y="116632"/>
            <a:ext cx="2448272" cy="1813823"/>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u="sng" dirty="0" smtClean="0">
                <a:solidFill>
                  <a:schemeClr val="tx1"/>
                </a:solidFill>
              </a:rPr>
              <a:t>Poslovni dogodki projekta se vodijo ločeno</a:t>
            </a:r>
            <a:r>
              <a:rPr lang="sl-SI" dirty="0" smtClean="0">
                <a:solidFill>
                  <a:schemeClr val="tx1"/>
                </a:solidFill>
              </a:rPr>
              <a:t>:</a:t>
            </a:r>
          </a:p>
          <a:p>
            <a:pPr marL="285750" indent="-285750" algn="just">
              <a:buFont typeface="Arial" panose="020B0604020202020204" pitchFamily="34" charset="0"/>
              <a:buChar char="•"/>
            </a:pPr>
            <a:r>
              <a:rPr lang="sl-SI" dirty="0" smtClean="0">
                <a:solidFill>
                  <a:schemeClr val="tx1"/>
                </a:solidFill>
              </a:rPr>
              <a:t>STM</a:t>
            </a:r>
          </a:p>
          <a:p>
            <a:pPr marL="285750" indent="-285750" algn="just">
              <a:buFont typeface="Arial" panose="020B0604020202020204" pitchFamily="34" charset="0"/>
              <a:buChar char="•"/>
            </a:pPr>
            <a:r>
              <a:rPr lang="sl-SI" dirty="0" smtClean="0">
                <a:solidFill>
                  <a:schemeClr val="tx1"/>
                </a:solidFill>
              </a:rPr>
              <a:t>SN</a:t>
            </a:r>
          </a:p>
          <a:p>
            <a:pPr marL="285750" indent="-285750" algn="just">
              <a:buFont typeface="Arial" panose="020B0604020202020204" pitchFamily="34" charset="0"/>
              <a:buChar char="•"/>
            </a:pPr>
            <a:r>
              <a:rPr lang="sl-SI" dirty="0" smtClean="0">
                <a:solidFill>
                  <a:schemeClr val="tx1"/>
                </a:solidFill>
              </a:rPr>
              <a:t>rač. odsek</a:t>
            </a:r>
            <a:endParaRPr lang="sl-SI" dirty="0">
              <a:solidFill>
                <a:schemeClr val="tx1"/>
              </a:solidFill>
            </a:endParaRPr>
          </a:p>
        </p:txBody>
      </p:sp>
      <p:sp>
        <p:nvSpPr>
          <p:cNvPr id="30" name="Puščica dol 29"/>
          <p:cNvSpPr/>
          <p:nvPr/>
        </p:nvSpPr>
        <p:spPr>
          <a:xfrm>
            <a:off x="1619672" y="1930454"/>
            <a:ext cx="288032" cy="155779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2672695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p:txBody>
          <a:bodyPr>
            <a:normAutofit/>
          </a:bodyPr>
          <a:lstStyle/>
          <a:p>
            <a:pPr algn="just"/>
            <a:r>
              <a:rPr lang="sl-SI" dirty="0" smtClean="0"/>
              <a:t>STM – stroškovno mesto: je namensko</a:t>
            </a:r>
            <a:r>
              <a:rPr lang="sl-SI" dirty="0"/>
              <a:t>, prostorsko ali stvarno </a:t>
            </a:r>
            <a:r>
              <a:rPr lang="sl-SI" dirty="0" smtClean="0"/>
              <a:t>zaokrožena enota, v kateri se </a:t>
            </a:r>
            <a:r>
              <a:rPr lang="sl-SI" dirty="0"/>
              <a:t>pri poslovanju pojavljajo stroški, ki jih je mogoče </a:t>
            </a:r>
            <a:r>
              <a:rPr lang="sl-SI" dirty="0" smtClean="0"/>
              <a:t>neposredno ali posredno razporejati in </a:t>
            </a:r>
            <a:r>
              <a:rPr lang="sl-SI" dirty="0"/>
              <a:t>je zanje nekdo odgovoren</a:t>
            </a:r>
            <a:r>
              <a:rPr lang="sl-SI" dirty="0" smtClean="0"/>
              <a:t>.</a:t>
            </a:r>
          </a:p>
          <a:p>
            <a:pPr algn="just"/>
            <a:r>
              <a:rPr lang="sl-SI" dirty="0" smtClean="0"/>
              <a:t>SN – stroškovni nosilec</a:t>
            </a:r>
            <a:r>
              <a:rPr lang="sl-SI" dirty="0"/>
              <a:t>: </a:t>
            </a:r>
            <a:r>
              <a:rPr lang="sl-SI" dirty="0" smtClean="0"/>
              <a:t>je praviloma </a:t>
            </a:r>
            <a:r>
              <a:rPr lang="sl-SI" dirty="0"/>
              <a:t>poslovni učinek, zaradi katerega se pojavijo stroški in s katerim jih je treba tudi </a:t>
            </a:r>
            <a:r>
              <a:rPr lang="sl-SI" dirty="0" smtClean="0"/>
              <a:t>povezovati.</a:t>
            </a:r>
            <a:endParaRPr lang="sl-SI" dirty="0"/>
          </a:p>
        </p:txBody>
      </p:sp>
    </p:spTree>
    <p:extLst>
      <p:ext uri="{BB962C8B-B14F-4D97-AF65-F5344CB8AC3E}">
        <p14:creationId xmlns:p14="http://schemas.microsoft.com/office/powerpoint/2010/main" val="2666829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57200" y="908720"/>
            <a:ext cx="8229600" cy="5217443"/>
          </a:xfrm>
        </p:spPr>
        <p:txBody>
          <a:bodyPr/>
          <a:lstStyle/>
          <a:p>
            <a:pPr algn="just"/>
            <a:r>
              <a:rPr lang="sl-SI" sz="2800" dirty="0" smtClean="0"/>
              <a:t>RAČUNOVODSKI ODSEK: je bilanca stanja projekta, ki je del bilance stanja podjetja upravičenca.</a:t>
            </a:r>
          </a:p>
          <a:p>
            <a:pPr algn="just"/>
            <a:r>
              <a:rPr lang="sl-SI" sz="2800" dirty="0" smtClean="0"/>
              <a:t>Glavna razlika v primerjavi s STM in SN: bilanca stanja projekta mora biti uravnotežena (aktiva=pasiva oziroma sredstva so enaka obveznostim do virov sredstev). To pomeni, da so v odsek zajete vse knjižbe poslovnih dogodkov, vključno s protiknjižbami.</a:t>
            </a:r>
          </a:p>
          <a:p>
            <a:pPr marL="0" indent="0" algn="just">
              <a:buNone/>
            </a:pPr>
            <a:r>
              <a:rPr lang="sl-SI" sz="2800" dirty="0" smtClean="0"/>
              <a:t> </a:t>
            </a:r>
            <a:endParaRPr lang="sl-SI" sz="2800" dirty="0"/>
          </a:p>
        </p:txBody>
      </p:sp>
    </p:spTree>
    <p:extLst>
      <p:ext uri="{BB962C8B-B14F-4D97-AF65-F5344CB8AC3E}">
        <p14:creationId xmlns:p14="http://schemas.microsoft.com/office/powerpoint/2010/main" val="2654422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48147" y="404664"/>
            <a:ext cx="8229600" cy="5793507"/>
          </a:xfrm>
        </p:spPr>
        <p:txBody>
          <a:bodyPr>
            <a:normAutofit fontScale="85000" lnSpcReduction="20000"/>
          </a:bodyPr>
          <a:lstStyle/>
          <a:p>
            <a:pPr algn="just"/>
            <a:r>
              <a:rPr lang="sl-SI" sz="2600" b="1" u="sng" dirty="0" smtClean="0"/>
              <a:t>NAMEN:</a:t>
            </a:r>
            <a:r>
              <a:rPr lang="sl-SI" sz="2600" dirty="0"/>
              <a:t> </a:t>
            </a:r>
            <a:r>
              <a:rPr lang="sl-SI" sz="2600" dirty="0" smtClean="0"/>
              <a:t>ločenega vodenja evidenc za projekt je, da je v vsakem trenutku možen </a:t>
            </a:r>
            <a:r>
              <a:rPr lang="sl-SI" sz="2600" dirty="0"/>
              <a:t>izpis iz poslovnih </a:t>
            </a:r>
            <a:r>
              <a:rPr lang="sl-SI" sz="2600" dirty="0" smtClean="0"/>
              <a:t>evidenc, s čimer se zagotavlja pregled nad porabo sredstev in revizijska sled. </a:t>
            </a:r>
            <a:endParaRPr lang="sl-SI" sz="2600" dirty="0" smtClean="0"/>
          </a:p>
          <a:p>
            <a:pPr algn="just"/>
            <a:endParaRPr lang="sl-SI" sz="2600" dirty="0" smtClean="0"/>
          </a:p>
          <a:p>
            <a:pPr algn="just"/>
            <a:r>
              <a:rPr lang="sl-SI" sz="2600" dirty="0" smtClean="0"/>
              <a:t>Vpisi </a:t>
            </a:r>
            <a:r>
              <a:rPr lang="sl-SI" sz="2600" dirty="0"/>
              <a:t>v poslovne knjige morajo biti opravljeni na podlagi verodostojnih knjigovodskih listin, skladno z nacionalnimi računovodskimi predpisi</a:t>
            </a:r>
            <a:r>
              <a:rPr lang="sl-SI" sz="2600" dirty="0" smtClean="0"/>
              <a:t>.</a:t>
            </a:r>
          </a:p>
          <a:p>
            <a:pPr algn="just"/>
            <a:endParaRPr lang="sl-SI" sz="2400" dirty="0"/>
          </a:p>
          <a:p>
            <a:pPr marL="0" indent="0" algn="ctr">
              <a:buNone/>
            </a:pPr>
            <a:r>
              <a:rPr lang="sl-SI" sz="1900" dirty="0" smtClean="0"/>
              <a:t>vsi poslovni dogodki</a:t>
            </a:r>
          </a:p>
          <a:p>
            <a:pPr marL="0" indent="0" algn="ctr">
              <a:buNone/>
            </a:pPr>
            <a:r>
              <a:rPr lang="sl-SI" sz="1900" dirty="0" smtClean="0"/>
              <a:t>upravičenca</a:t>
            </a:r>
          </a:p>
          <a:p>
            <a:pPr algn="just"/>
            <a:endParaRPr lang="sl-SI" sz="2400" dirty="0"/>
          </a:p>
          <a:p>
            <a:pPr algn="just"/>
            <a:endParaRPr lang="sl-SI" sz="2400" dirty="0" smtClean="0"/>
          </a:p>
          <a:p>
            <a:pPr algn="just"/>
            <a:endParaRPr lang="sl-SI" sz="2400" dirty="0"/>
          </a:p>
          <a:p>
            <a:pPr algn="just"/>
            <a:endParaRPr lang="sl-SI" sz="2400" dirty="0" smtClean="0"/>
          </a:p>
          <a:p>
            <a:pPr algn="just"/>
            <a:endParaRPr lang="sl-SI" sz="2400" dirty="0"/>
          </a:p>
          <a:p>
            <a:pPr algn="just"/>
            <a:endParaRPr lang="sl-SI" sz="2400" dirty="0" smtClean="0"/>
          </a:p>
          <a:p>
            <a:pPr algn="just"/>
            <a:endParaRPr lang="sl-SI" sz="2400" dirty="0" smtClean="0"/>
          </a:p>
          <a:p>
            <a:pPr marL="0" indent="0" algn="ctr">
              <a:buNone/>
            </a:pPr>
            <a:r>
              <a:rPr lang="sl-SI" sz="1900" dirty="0" smtClean="0"/>
              <a:t>poslovni dogodki </a:t>
            </a:r>
          </a:p>
          <a:p>
            <a:pPr marL="0" indent="0" algn="ctr">
              <a:buNone/>
            </a:pPr>
            <a:r>
              <a:rPr lang="sl-SI" sz="1900" dirty="0" smtClean="0"/>
              <a:t>projekta</a:t>
            </a:r>
            <a:endParaRPr lang="sl-SI" sz="1900" dirty="0"/>
          </a:p>
          <a:p>
            <a:pPr algn="just"/>
            <a:endParaRPr lang="sl-SI" sz="2800" dirty="0"/>
          </a:p>
          <a:p>
            <a:pPr marL="0" indent="0" algn="just">
              <a:buNone/>
            </a:pPr>
            <a:endParaRPr lang="sl-SI" sz="2800" dirty="0"/>
          </a:p>
        </p:txBody>
      </p:sp>
      <p:sp>
        <p:nvSpPr>
          <p:cNvPr id="6" name="Magnetni disk 5"/>
          <p:cNvSpPr/>
          <p:nvPr/>
        </p:nvSpPr>
        <p:spPr>
          <a:xfrm>
            <a:off x="3131840" y="3694353"/>
            <a:ext cx="2880320" cy="1146827"/>
          </a:xfrm>
          <a:prstGeom prst="flowChartMagneticDisk">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smtClean="0">
                <a:solidFill>
                  <a:schemeClr val="tx1"/>
                </a:solidFill>
              </a:rPr>
              <a:t>Projekt - STM </a:t>
            </a:r>
            <a:endParaRPr lang="sl-SI" dirty="0">
              <a:solidFill>
                <a:schemeClr val="tx1"/>
              </a:solidFill>
            </a:endParaRPr>
          </a:p>
        </p:txBody>
      </p:sp>
      <p:sp>
        <p:nvSpPr>
          <p:cNvPr id="7" name="Spajanje 6"/>
          <p:cNvSpPr/>
          <p:nvPr/>
        </p:nvSpPr>
        <p:spPr>
          <a:xfrm>
            <a:off x="3374815" y="3229409"/>
            <a:ext cx="2376264" cy="6858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8" name="Spajanje 7"/>
          <p:cNvSpPr/>
          <p:nvPr/>
        </p:nvSpPr>
        <p:spPr>
          <a:xfrm>
            <a:off x="3446823" y="4620324"/>
            <a:ext cx="2304256" cy="6858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531626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066130"/>
          </a:xfrm>
        </p:spPr>
        <p:txBody>
          <a:bodyPr>
            <a:normAutofit/>
          </a:bodyPr>
          <a:lstStyle/>
          <a:p>
            <a:r>
              <a:rPr lang="sl-SI" sz="3200" dirty="0" smtClean="0"/>
              <a:t>NEPOSREDNI – DEJANSKO NASTALI IZDATKI</a:t>
            </a:r>
            <a:endParaRPr lang="sl-SI" sz="3200" dirty="0"/>
          </a:p>
        </p:txBody>
      </p:sp>
      <p:sp>
        <p:nvSpPr>
          <p:cNvPr id="3" name="Označba mesta vsebine 2"/>
          <p:cNvSpPr>
            <a:spLocks noGrp="1"/>
          </p:cNvSpPr>
          <p:nvPr>
            <p:ph idx="1"/>
          </p:nvPr>
        </p:nvSpPr>
        <p:spPr>
          <a:xfrm>
            <a:off x="457200" y="1340768"/>
            <a:ext cx="8229600" cy="4785395"/>
          </a:xfrm>
        </p:spPr>
        <p:txBody>
          <a:bodyPr>
            <a:normAutofit lnSpcReduction="10000"/>
          </a:bodyPr>
          <a:lstStyle/>
          <a:p>
            <a:pPr algn="just"/>
            <a:r>
              <a:rPr lang="sl-SI" sz="2600" dirty="0"/>
              <a:t>S</a:t>
            </a:r>
            <a:r>
              <a:rPr lang="sl-SI" sz="2600" dirty="0" smtClean="0"/>
              <a:t>o </a:t>
            </a:r>
            <a:r>
              <a:rPr lang="sl-SI" sz="2600" dirty="0" smtClean="0"/>
              <a:t>neposredno povezani s projektom in se knjižijo na kontih razreda 4 oziroma na kontih razreda 0, če gre za nakup opredmetena osnovna sredstva (zemljišča, zgradbe, oprema, itd</a:t>
            </a:r>
            <a:r>
              <a:rPr lang="sl-SI" sz="2600" dirty="0" smtClean="0"/>
              <a:t>.). </a:t>
            </a:r>
            <a:endParaRPr lang="sl-SI" sz="2600" dirty="0" smtClean="0"/>
          </a:p>
          <a:p>
            <a:pPr algn="just"/>
            <a:r>
              <a:rPr lang="sl-SI" sz="2600" u="sng" dirty="0" smtClean="0"/>
              <a:t>Register osnovnih sredstev:</a:t>
            </a:r>
            <a:r>
              <a:rPr lang="sl-SI" sz="2600" dirty="0" smtClean="0"/>
              <a:t> če je nakup osnovnih sredstev upravičen strošek, mora upravičenec obvezno voditi tudi register osnovnih </a:t>
            </a:r>
            <a:r>
              <a:rPr lang="sl-SI" sz="2600" dirty="0" smtClean="0"/>
              <a:t>sredstev.</a:t>
            </a:r>
            <a:endParaRPr lang="sl-SI" sz="2600" dirty="0" smtClean="0"/>
          </a:p>
          <a:p>
            <a:pPr algn="just"/>
            <a:r>
              <a:rPr lang="sl-SI" sz="2600" b="1" u="sng" dirty="0" smtClean="0"/>
              <a:t>POSEBNOST:</a:t>
            </a:r>
            <a:r>
              <a:rPr lang="sl-SI" sz="2600" dirty="0" smtClean="0"/>
              <a:t> stroški </a:t>
            </a:r>
            <a:r>
              <a:rPr lang="sl-SI" sz="2600" dirty="0"/>
              <a:t>strokovnih gradiv, didaktičnih pripomočkov, licenc ipd. sodijo </a:t>
            </a:r>
            <a:r>
              <a:rPr lang="sl-SI" sz="2600" dirty="0" smtClean="0"/>
              <a:t>po upravičenosti v okvir </a:t>
            </a:r>
            <a:r>
              <a:rPr lang="sl-SI" sz="2600" dirty="0"/>
              <a:t>vrste stroška Oprema in druga opredmetena </a:t>
            </a:r>
            <a:r>
              <a:rPr lang="sl-SI" sz="2600" dirty="0" smtClean="0"/>
              <a:t>OS…, vendar dejansko se ne vodijo kot osnovno sredstvo, zato je v teh primerih potrebno pripraviti dodatno </a:t>
            </a:r>
            <a:r>
              <a:rPr lang="sl-SI" sz="2600" dirty="0" smtClean="0"/>
              <a:t>tabelo.</a:t>
            </a:r>
            <a:endParaRPr lang="sl-SI" sz="2600" dirty="0"/>
          </a:p>
          <a:p>
            <a:pPr algn="just"/>
            <a:endParaRPr lang="sl-SI" sz="2800" dirty="0" smtClean="0"/>
          </a:p>
          <a:p>
            <a:pPr algn="just"/>
            <a:endParaRPr lang="sl-SI" sz="2800" u="sng" dirty="0" smtClean="0"/>
          </a:p>
        </p:txBody>
      </p:sp>
    </p:spTree>
    <p:extLst>
      <p:ext uri="{BB962C8B-B14F-4D97-AF65-F5344CB8AC3E}">
        <p14:creationId xmlns:p14="http://schemas.microsoft.com/office/powerpoint/2010/main" val="1503781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3608</TotalTime>
  <Words>2304</Words>
  <Application>Microsoft Office PowerPoint</Application>
  <PresentationFormat>Diaprojekcija na zaslonu (4:3)</PresentationFormat>
  <Paragraphs>139</Paragraphs>
  <Slides>32</Slides>
  <Notes>0</Notes>
  <HiddenSlides>0</HiddenSlides>
  <MMClips>0</MMClips>
  <ScaleCrop>false</ScaleCrop>
  <HeadingPairs>
    <vt:vector size="6" baseType="variant">
      <vt:variant>
        <vt:lpstr>Uporabljene pisave</vt:lpstr>
      </vt:variant>
      <vt:variant>
        <vt:i4>2</vt:i4>
      </vt:variant>
      <vt:variant>
        <vt:lpstr>Tema</vt:lpstr>
      </vt:variant>
      <vt:variant>
        <vt:i4>1</vt:i4>
      </vt:variant>
      <vt:variant>
        <vt:lpstr>Naslovi diapozitivov</vt:lpstr>
      </vt:variant>
      <vt:variant>
        <vt:i4>32</vt:i4>
      </vt:variant>
    </vt:vector>
  </HeadingPairs>
  <TitlesOfParts>
    <vt:vector size="35" baseType="lpstr">
      <vt:lpstr>Arial</vt:lpstr>
      <vt:lpstr>Calibri</vt:lpstr>
      <vt:lpstr>Officeova tema</vt:lpstr>
      <vt:lpstr>SPREMLJANJE IN EVIDENTIRANJE OPERACIJ</vt:lpstr>
      <vt:lpstr>ZAKONSKE PODLAGE</vt:lpstr>
      <vt:lpstr>POSLOVNE KNJIGE UPRAVIČENCA</vt:lpstr>
      <vt:lpstr>LOČENO VODENJE EVIDENC ZA PROJEKT</vt:lpstr>
      <vt:lpstr>PowerPointova predstavitev</vt:lpstr>
      <vt:lpstr>PowerPointova predstavitev</vt:lpstr>
      <vt:lpstr>PowerPointova predstavitev</vt:lpstr>
      <vt:lpstr>PowerPointova predstavitev</vt:lpstr>
      <vt:lpstr>NEPOSREDNI – DEJANSKO NASTALI IZDATKI</vt:lpstr>
      <vt:lpstr>POENOSTAVLJENE OBLIKE STROŠKOV</vt:lpstr>
      <vt:lpstr>PREVERJANJE LOČENEGA VODENJA EVIDENC</vt:lpstr>
      <vt:lpstr>PowerPointova predstavitev</vt:lpstr>
      <vt:lpstr>OBVEZNOSTI UPRAVIČENCA</vt:lpstr>
      <vt:lpstr>KONZORCIJ</vt:lpstr>
      <vt:lpstr>(NETO) PRIHODKI PROJEKTA</vt:lpstr>
      <vt:lpstr>PowerPointova predstavitev</vt:lpstr>
      <vt:lpstr>PowerPointova predstavitev</vt:lpstr>
      <vt:lpstr>DODATNA POJASNILA ZA IZDAJO ZAHTEVKA ZA IZPLAČILO IN ZAHTEVKOV ZA PREDPLAČILO </vt:lpstr>
      <vt:lpstr>PowerPointova predstavitev</vt:lpstr>
      <vt:lpstr>PREDPLAČILA </vt:lpstr>
      <vt:lpstr>PowerPointova predstavitev</vt:lpstr>
      <vt:lpstr>PowerPointova predstavitev</vt:lpstr>
      <vt:lpstr>PowerPointova predstavitev</vt:lpstr>
      <vt:lpstr>PORAČUNAVANJE PREDPLAČILA PO REGIJAH</vt:lpstr>
      <vt:lpstr>PowerPointova predstavitev</vt:lpstr>
      <vt:lpstr>PowerPointova predstavitev</vt:lpstr>
      <vt:lpstr>KNJIŽENJE PREDPLAČILA</vt:lpstr>
      <vt:lpstr>PREDPLAČILA – dodatna pravila za projekte, ki se izvajajo v konzorcijih  </vt:lpstr>
      <vt:lpstr>PowerPointova predstavitev</vt:lpstr>
      <vt:lpstr>OPREDELITEV OPREME</vt:lpstr>
      <vt:lpstr>PowerPointova predstavitev</vt:lpstr>
      <vt:lpstr>PowerPointova predstavitev</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Tatjana Pezdir</dc:creator>
  <cp:lastModifiedBy>Marinka Novak</cp:lastModifiedBy>
  <cp:revision>73</cp:revision>
  <cp:lastPrinted>2019-03-18T08:16:23Z</cp:lastPrinted>
  <dcterms:created xsi:type="dcterms:W3CDTF">2013-11-19T09:14:05Z</dcterms:created>
  <dcterms:modified xsi:type="dcterms:W3CDTF">2019-03-18T15:22:37Z</dcterms:modified>
</cp:coreProperties>
</file>