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304" r:id="rId3"/>
    <p:sldId id="311" r:id="rId4"/>
    <p:sldId id="276" r:id="rId5"/>
    <p:sldId id="275" r:id="rId6"/>
    <p:sldId id="287" r:id="rId7"/>
    <p:sldId id="274" r:id="rId8"/>
    <p:sldId id="277" r:id="rId9"/>
    <p:sldId id="291" r:id="rId10"/>
    <p:sldId id="278" r:id="rId11"/>
    <p:sldId id="279" r:id="rId12"/>
    <p:sldId id="280" r:id="rId13"/>
    <p:sldId id="302" r:id="rId14"/>
    <p:sldId id="288" r:id="rId15"/>
    <p:sldId id="281" r:id="rId16"/>
    <p:sldId id="282" r:id="rId17"/>
    <p:sldId id="310" r:id="rId18"/>
    <p:sldId id="289" r:id="rId19"/>
    <p:sldId id="290" r:id="rId20"/>
    <p:sldId id="298" r:id="rId21"/>
    <p:sldId id="283" r:id="rId22"/>
    <p:sldId id="295" r:id="rId23"/>
    <p:sldId id="303" r:id="rId24"/>
    <p:sldId id="294" r:id="rId25"/>
    <p:sldId id="301" r:id="rId26"/>
    <p:sldId id="271" r:id="rId27"/>
    <p:sldId id="307" r:id="rId28"/>
    <p:sldId id="305" r:id="rId29"/>
    <p:sldId id="292" r:id="rId30"/>
    <p:sldId id="308" r:id="rId31"/>
    <p:sldId id="309" r:id="rId32"/>
    <p:sldId id="300" r:id="rId33"/>
    <p:sldId id="269" r:id="rId34"/>
    <p:sldId id="293" r:id="rId35"/>
    <p:sldId id="267" r:id="rId36"/>
    <p:sldId id="268" r:id="rId37"/>
    <p:sldId id="299" r:id="rId38"/>
    <p:sldId id="261" r:id="rId39"/>
    <p:sldId id="284"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uša Kokol" initials="NK" lastIdx="1" clrIdx="0">
    <p:extLst>
      <p:ext uri="{19B8F6BF-5375-455C-9EA6-DF929625EA0E}">
        <p15:presenceInfo xmlns:p15="http://schemas.microsoft.com/office/powerpoint/2012/main" userId="S-1-5-21-3295390372-4061547811-2898398474-44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149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47914" autoAdjust="0"/>
  </p:normalViewPr>
  <p:slideViewPr>
    <p:cSldViewPr snapToGrid="0">
      <p:cViewPr varScale="1">
        <p:scale>
          <a:sx n="54" d="100"/>
          <a:sy n="54" d="100"/>
        </p:scale>
        <p:origin x="2688" y="6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3" d="100"/>
          <a:sy n="83" d="100"/>
        </p:scale>
        <p:origin x="313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_rels/data3.xml.rels><?xml version="1.0" encoding="UTF-8" standalone="yes"?>
<Relationships xmlns="http://schemas.openxmlformats.org/package/2006/relationships"><Relationship Id="rId1" Type="http://schemas.openxmlformats.org/officeDocument/2006/relationships/hyperlink" Target="http://www.djn.mju.gov.si/resources/files/Stalisca/ZJN_3/2017/ZJN-3_izracun_ocenjene_vrednost.pdf"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www.djn.mju.gov.si/resources/files/Stalisca/ZJN_3/2017/ZJN-3_izracun_ocenjene_vrednost.pdf"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C65602-FD47-4572-BCC5-1364375F76CA}"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sl-SI"/>
        </a:p>
      </dgm:t>
    </dgm:pt>
    <dgm:pt modelId="{3DAEC85C-D55E-4CBB-BA0D-7972A2EBDBFE}">
      <dgm:prSet phldrT="[besedilo]"/>
      <dgm:spPr/>
      <dgm:t>
        <a:bodyPr/>
        <a:lstStyle/>
        <a:p>
          <a:r>
            <a:rPr lang="sl-SI" dirty="0" smtClean="0"/>
            <a:t>OCENJENA VREDNOST podlaga za: </a:t>
          </a:r>
          <a:endParaRPr lang="sl-SI" dirty="0"/>
        </a:p>
      </dgm:t>
    </dgm:pt>
    <dgm:pt modelId="{21546140-9188-4EF3-A33B-49C50A469912}" type="parTrans" cxnId="{AC209F24-082A-4F31-9185-19F38DAB39C3}">
      <dgm:prSet/>
      <dgm:spPr/>
      <dgm:t>
        <a:bodyPr/>
        <a:lstStyle/>
        <a:p>
          <a:endParaRPr lang="sl-SI"/>
        </a:p>
      </dgm:t>
    </dgm:pt>
    <dgm:pt modelId="{00F42F4A-AEDE-42A7-BD03-7EF86DFFE480}" type="sibTrans" cxnId="{AC209F24-082A-4F31-9185-19F38DAB39C3}">
      <dgm:prSet/>
      <dgm:spPr/>
      <dgm:t>
        <a:bodyPr/>
        <a:lstStyle/>
        <a:p>
          <a:endParaRPr lang="sl-SI"/>
        </a:p>
      </dgm:t>
    </dgm:pt>
    <dgm:pt modelId="{B7DEAB33-376B-4772-8FE8-2CB04F0E27CD}">
      <dgm:prSet phldrT="[besedilo]"/>
      <dgm:spPr/>
      <dgm:t>
        <a:bodyPr/>
        <a:lstStyle/>
        <a:p>
          <a:r>
            <a:rPr lang="sl-SI" dirty="0" smtClean="0"/>
            <a:t>izbiro postopka za oddajo JN  </a:t>
          </a:r>
          <a:endParaRPr lang="sl-SI" dirty="0"/>
        </a:p>
      </dgm:t>
    </dgm:pt>
    <dgm:pt modelId="{AF9E3A17-E9CE-413B-B68A-E6AEF24F6B4C}" type="parTrans" cxnId="{73C63915-86C8-45D6-9633-4FB12774ACC0}">
      <dgm:prSet/>
      <dgm:spPr/>
      <dgm:t>
        <a:bodyPr/>
        <a:lstStyle/>
        <a:p>
          <a:endParaRPr lang="sl-SI"/>
        </a:p>
      </dgm:t>
    </dgm:pt>
    <dgm:pt modelId="{D729C60E-8A1B-4FDC-845C-026BFE982FCD}" type="sibTrans" cxnId="{73C63915-86C8-45D6-9633-4FB12774ACC0}">
      <dgm:prSet/>
      <dgm:spPr/>
      <dgm:t>
        <a:bodyPr/>
        <a:lstStyle/>
        <a:p>
          <a:endParaRPr lang="sl-SI"/>
        </a:p>
      </dgm:t>
    </dgm:pt>
    <dgm:pt modelId="{0310F6E5-0826-4523-AC87-C871EF467483}">
      <dgm:prSet phldrT="[besedilo]"/>
      <dgm:spPr/>
      <dgm:t>
        <a:bodyPr/>
        <a:lstStyle/>
        <a:p>
          <a:r>
            <a:rPr lang="sl-SI" dirty="0" smtClean="0"/>
            <a:t>objava obvestil v zvezi z JN</a:t>
          </a:r>
          <a:endParaRPr lang="sl-SI" dirty="0"/>
        </a:p>
      </dgm:t>
    </dgm:pt>
    <dgm:pt modelId="{E4A04D1A-8DEE-471D-81CA-7CA6A83EB5F8}" type="parTrans" cxnId="{40314700-0CDB-4A63-85AD-101C69C3C820}">
      <dgm:prSet/>
      <dgm:spPr/>
      <dgm:t>
        <a:bodyPr/>
        <a:lstStyle/>
        <a:p>
          <a:endParaRPr lang="sl-SI"/>
        </a:p>
      </dgm:t>
    </dgm:pt>
    <dgm:pt modelId="{F669E52F-8D3C-4D2E-8FC8-A3EDDFC3936A}" type="sibTrans" cxnId="{40314700-0CDB-4A63-85AD-101C69C3C820}">
      <dgm:prSet/>
      <dgm:spPr/>
      <dgm:t>
        <a:bodyPr/>
        <a:lstStyle/>
        <a:p>
          <a:endParaRPr lang="sl-SI"/>
        </a:p>
      </dgm:t>
    </dgm:pt>
    <dgm:pt modelId="{00089540-8705-48D1-9DA4-635DD29C7729}">
      <dgm:prSet phldrT="[besedilo]"/>
      <dgm:spPr/>
      <dgm:t>
        <a:bodyPr/>
        <a:lstStyle/>
        <a:p>
          <a:r>
            <a:rPr lang="sl-SI" dirty="0" smtClean="0"/>
            <a:t>PJN</a:t>
          </a:r>
          <a:endParaRPr lang="sl-SI" dirty="0"/>
        </a:p>
      </dgm:t>
    </dgm:pt>
    <dgm:pt modelId="{85BE8613-7117-4D8B-B9E8-EB6484CF7924}" type="sibTrans" cxnId="{F33D0D1A-09E0-4B93-8A44-4CEEBDD7FA0F}">
      <dgm:prSet/>
      <dgm:spPr/>
      <dgm:t>
        <a:bodyPr/>
        <a:lstStyle/>
        <a:p>
          <a:endParaRPr lang="sl-SI"/>
        </a:p>
      </dgm:t>
    </dgm:pt>
    <dgm:pt modelId="{40F6E80F-C1EF-48E8-BC45-4F3246F97EC1}" type="parTrans" cxnId="{F33D0D1A-09E0-4B93-8A44-4CEEBDD7FA0F}">
      <dgm:prSet/>
      <dgm:spPr/>
      <dgm:t>
        <a:bodyPr/>
        <a:lstStyle/>
        <a:p>
          <a:endParaRPr lang="sl-SI"/>
        </a:p>
      </dgm:t>
    </dgm:pt>
    <dgm:pt modelId="{6E348080-6558-49BF-B0BE-6419EBB891D6}">
      <dgm:prSet phldrT="[besedilo]"/>
      <dgm:spPr/>
      <dgm:t>
        <a:bodyPr/>
        <a:lstStyle/>
        <a:p>
          <a:r>
            <a:rPr lang="sl-SI" dirty="0" smtClean="0"/>
            <a:t>odprti postopek, omejeni postopek, konkurenčni dialog, partnerstvo za inovacije, konkurenčni postopek s pogajanji, postopek s pogajanji brez predhodne objave</a:t>
          </a:r>
          <a:endParaRPr lang="sl-SI" dirty="0"/>
        </a:p>
      </dgm:t>
    </dgm:pt>
    <dgm:pt modelId="{A8E37D99-868F-40FD-A4C8-1E71A17FAD0A}" type="sibTrans" cxnId="{DE7FB7DB-6740-4F46-A6AF-DC0D7D9089ED}">
      <dgm:prSet/>
      <dgm:spPr/>
      <dgm:t>
        <a:bodyPr/>
        <a:lstStyle/>
        <a:p>
          <a:endParaRPr lang="sl-SI"/>
        </a:p>
      </dgm:t>
    </dgm:pt>
    <dgm:pt modelId="{9C19C787-16F5-422C-8096-935565F21AD4}" type="parTrans" cxnId="{DE7FB7DB-6740-4F46-A6AF-DC0D7D9089ED}">
      <dgm:prSet/>
      <dgm:spPr/>
      <dgm:t>
        <a:bodyPr/>
        <a:lstStyle/>
        <a:p>
          <a:endParaRPr lang="sl-SI"/>
        </a:p>
      </dgm:t>
    </dgm:pt>
    <dgm:pt modelId="{C0E2EEDB-ED6B-408E-A6AB-0D0815A1B1BA}">
      <dgm:prSet phldrT="[besedilo]"/>
      <dgm:spPr/>
      <dgm:t>
        <a:bodyPr/>
        <a:lstStyle/>
        <a:p>
          <a:r>
            <a:rPr lang="sl-SI" dirty="0" smtClean="0"/>
            <a:t>NMV</a:t>
          </a:r>
          <a:endParaRPr lang="sl-SI" dirty="0"/>
        </a:p>
      </dgm:t>
    </dgm:pt>
    <dgm:pt modelId="{2836721F-C224-4252-8167-D0E1E0B27E60}" type="sibTrans" cxnId="{313AD276-83FF-40A4-B496-DB9CDEA9810D}">
      <dgm:prSet/>
      <dgm:spPr/>
      <dgm:t>
        <a:bodyPr/>
        <a:lstStyle/>
        <a:p>
          <a:endParaRPr lang="sl-SI"/>
        </a:p>
      </dgm:t>
    </dgm:pt>
    <dgm:pt modelId="{2F11D47D-D51E-4168-8566-0369DF45EF9D}" type="parTrans" cxnId="{313AD276-83FF-40A4-B496-DB9CDEA9810D}">
      <dgm:prSet/>
      <dgm:spPr/>
      <dgm:t>
        <a:bodyPr/>
        <a:lstStyle/>
        <a:p>
          <a:endParaRPr lang="sl-SI"/>
        </a:p>
      </dgm:t>
    </dgm:pt>
    <dgm:pt modelId="{7712FD04-66AB-4FA7-9E56-507D1D16E14A}">
      <dgm:prSet phldrT="[besedilo]"/>
      <dgm:spPr/>
      <dgm:t>
        <a:bodyPr/>
        <a:lstStyle/>
        <a:p>
          <a:r>
            <a:rPr lang="sl-SI" dirty="0" smtClean="0"/>
            <a:t>TED</a:t>
          </a:r>
          <a:endParaRPr lang="sl-SI" dirty="0"/>
        </a:p>
      </dgm:t>
    </dgm:pt>
    <dgm:pt modelId="{98866789-5FBC-404A-A873-BC075F0C55F3}" type="parTrans" cxnId="{78825C03-A1BC-4352-B88E-4C4452208A47}">
      <dgm:prSet/>
      <dgm:spPr/>
      <dgm:t>
        <a:bodyPr/>
        <a:lstStyle/>
        <a:p>
          <a:endParaRPr lang="sl-SI"/>
        </a:p>
      </dgm:t>
    </dgm:pt>
    <dgm:pt modelId="{FBB2366B-F967-447D-92C6-7621F008ADFE}" type="sibTrans" cxnId="{78825C03-A1BC-4352-B88E-4C4452208A47}">
      <dgm:prSet/>
      <dgm:spPr/>
      <dgm:t>
        <a:bodyPr/>
        <a:lstStyle/>
        <a:p>
          <a:endParaRPr lang="sl-SI"/>
        </a:p>
      </dgm:t>
    </dgm:pt>
    <dgm:pt modelId="{32C15399-96B0-4528-980B-95318ACE789A}">
      <dgm:prSet phldrT="[besedilo]"/>
      <dgm:spPr/>
      <dgm:t>
        <a:bodyPr/>
        <a:lstStyle/>
        <a:p>
          <a:r>
            <a:rPr lang="sl-SI" dirty="0" smtClean="0"/>
            <a:t>Uporaba ZJN-3</a:t>
          </a:r>
          <a:endParaRPr lang="sl-SI" dirty="0"/>
        </a:p>
      </dgm:t>
    </dgm:pt>
    <dgm:pt modelId="{8FB4FC88-649B-415A-8528-0C2B9E445BEA}" type="parTrans" cxnId="{ADC9212C-4175-4DD9-AFB1-9BFE457D208F}">
      <dgm:prSet/>
      <dgm:spPr/>
      <dgm:t>
        <a:bodyPr/>
        <a:lstStyle/>
        <a:p>
          <a:endParaRPr lang="sl-SI"/>
        </a:p>
      </dgm:t>
    </dgm:pt>
    <dgm:pt modelId="{788633FC-ACC5-4614-8363-473DFE4E6287}" type="sibTrans" cxnId="{ADC9212C-4175-4DD9-AFB1-9BFE457D208F}">
      <dgm:prSet/>
      <dgm:spPr/>
      <dgm:t>
        <a:bodyPr/>
        <a:lstStyle/>
        <a:p>
          <a:endParaRPr lang="sl-SI"/>
        </a:p>
      </dgm:t>
    </dgm:pt>
    <dgm:pt modelId="{01500C14-F677-4CFA-84D8-FE45958AFA29}" type="pres">
      <dgm:prSet presAssocID="{13C65602-FD47-4572-BCC5-1364375F76CA}" presName="hierChild1" presStyleCnt="0">
        <dgm:presLayoutVars>
          <dgm:chPref val="1"/>
          <dgm:dir/>
          <dgm:animOne val="branch"/>
          <dgm:animLvl val="lvl"/>
          <dgm:resizeHandles/>
        </dgm:presLayoutVars>
      </dgm:prSet>
      <dgm:spPr/>
      <dgm:t>
        <a:bodyPr/>
        <a:lstStyle/>
        <a:p>
          <a:endParaRPr lang="sl-SI"/>
        </a:p>
      </dgm:t>
    </dgm:pt>
    <dgm:pt modelId="{98565065-2F81-4691-BCFB-8A679FAC2636}" type="pres">
      <dgm:prSet presAssocID="{3DAEC85C-D55E-4CBB-BA0D-7972A2EBDBFE}" presName="hierRoot1" presStyleCnt="0"/>
      <dgm:spPr/>
    </dgm:pt>
    <dgm:pt modelId="{1B5388B2-D9C2-4821-933C-28AE20E7CDFE}" type="pres">
      <dgm:prSet presAssocID="{3DAEC85C-D55E-4CBB-BA0D-7972A2EBDBFE}" presName="composite" presStyleCnt="0"/>
      <dgm:spPr/>
    </dgm:pt>
    <dgm:pt modelId="{5B9BC69B-C399-4248-ACC5-F6C8C5790AC9}" type="pres">
      <dgm:prSet presAssocID="{3DAEC85C-D55E-4CBB-BA0D-7972A2EBDBFE}" presName="background" presStyleLbl="node0" presStyleIdx="0" presStyleCnt="1"/>
      <dgm:spPr/>
    </dgm:pt>
    <dgm:pt modelId="{40156179-EF65-4A87-A325-2F814CE600FD}" type="pres">
      <dgm:prSet presAssocID="{3DAEC85C-D55E-4CBB-BA0D-7972A2EBDBFE}" presName="text" presStyleLbl="fgAcc0" presStyleIdx="0" presStyleCnt="1" custLinFactNeighborX="-5303" custLinFactNeighborY="-46390">
        <dgm:presLayoutVars>
          <dgm:chPref val="3"/>
        </dgm:presLayoutVars>
      </dgm:prSet>
      <dgm:spPr/>
      <dgm:t>
        <a:bodyPr/>
        <a:lstStyle/>
        <a:p>
          <a:endParaRPr lang="sl-SI"/>
        </a:p>
      </dgm:t>
    </dgm:pt>
    <dgm:pt modelId="{D7C759BB-567E-4F14-B5E8-2F1A23A9E91F}" type="pres">
      <dgm:prSet presAssocID="{3DAEC85C-D55E-4CBB-BA0D-7972A2EBDBFE}" presName="hierChild2" presStyleCnt="0"/>
      <dgm:spPr/>
    </dgm:pt>
    <dgm:pt modelId="{86E6D83D-5898-4236-9929-1DB1737247E7}" type="pres">
      <dgm:prSet presAssocID="{AF9E3A17-E9CE-413B-B68A-E6AEF24F6B4C}" presName="Name10" presStyleLbl="parChTrans1D2" presStyleIdx="0" presStyleCnt="3"/>
      <dgm:spPr/>
      <dgm:t>
        <a:bodyPr/>
        <a:lstStyle/>
        <a:p>
          <a:endParaRPr lang="sl-SI"/>
        </a:p>
      </dgm:t>
    </dgm:pt>
    <dgm:pt modelId="{B9CE05E8-EA2B-4853-9BF9-54C514A46C80}" type="pres">
      <dgm:prSet presAssocID="{B7DEAB33-376B-4772-8FE8-2CB04F0E27CD}" presName="hierRoot2" presStyleCnt="0"/>
      <dgm:spPr/>
    </dgm:pt>
    <dgm:pt modelId="{7303C44F-83A6-4168-87F8-A729AFF9FD0F}" type="pres">
      <dgm:prSet presAssocID="{B7DEAB33-376B-4772-8FE8-2CB04F0E27CD}" presName="composite2" presStyleCnt="0"/>
      <dgm:spPr/>
    </dgm:pt>
    <dgm:pt modelId="{BAACC494-F97E-4D53-B2C7-7ABC46B413C8}" type="pres">
      <dgm:prSet presAssocID="{B7DEAB33-376B-4772-8FE8-2CB04F0E27CD}" presName="background2" presStyleLbl="node2" presStyleIdx="0" presStyleCnt="3"/>
      <dgm:spPr/>
    </dgm:pt>
    <dgm:pt modelId="{819FFB30-9FE1-43FD-88B4-CCA902C3A506}" type="pres">
      <dgm:prSet presAssocID="{B7DEAB33-376B-4772-8FE8-2CB04F0E27CD}" presName="text2" presStyleLbl="fgAcc2" presStyleIdx="0" presStyleCnt="3" custLinFactNeighborX="57072" custLinFactNeighborY="2145">
        <dgm:presLayoutVars>
          <dgm:chPref val="3"/>
        </dgm:presLayoutVars>
      </dgm:prSet>
      <dgm:spPr/>
      <dgm:t>
        <a:bodyPr/>
        <a:lstStyle/>
        <a:p>
          <a:endParaRPr lang="sl-SI"/>
        </a:p>
      </dgm:t>
    </dgm:pt>
    <dgm:pt modelId="{05360D83-71C5-495B-89C2-3BE7242135C6}" type="pres">
      <dgm:prSet presAssocID="{B7DEAB33-376B-4772-8FE8-2CB04F0E27CD}" presName="hierChild3" presStyleCnt="0"/>
      <dgm:spPr/>
    </dgm:pt>
    <dgm:pt modelId="{08CCA6FA-5A28-4269-8006-C74BCBCC6D37}" type="pres">
      <dgm:prSet presAssocID="{9C19C787-16F5-422C-8096-935565F21AD4}" presName="Name17" presStyleLbl="parChTrans1D3" presStyleIdx="0" presStyleCnt="4"/>
      <dgm:spPr/>
      <dgm:t>
        <a:bodyPr/>
        <a:lstStyle/>
        <a:p>
          <a:endParaRPr lang="sl-SI"/>
        </a:p>
      </dgm:t>
    </dgm:pt>
    <dgm:pt modelId="{77578E29-3C7F-4D11-A282-63056EC321C7}" type="pres">
      <dgm:prSet presAssocID="{6E348080-6558-49BF-B0BE-6419EBB891D6}" presName="hierRoot3" presStyleCnt="0"/>
      <dgm:spPr/>
    </dgm:pt>
    <dgm:pt modelId="{86EEFE4A-85FF-4704-B09C-A9C6EE6B3B2E}" type="pres">
      <dgm:prSet presAssocID="{6E348080-6558-49BF-B0BE-6419EBB891D6}" presName="composite3" presStyleCnt="0"/>
      <dgm:spPr/>
    </dgm:pt>
    <dgm:pt modelId="{5916CD74-4EB1-477B-BBA7-105CC020971A}" type="pres">
      <dgm:prSet presAssocID="{6E348080-6558-49BF-B0BE-6419EBB891D6}" presName="background3" presStyleLbl="node3" presStyleIdx="0" presStyleCnt="4"/>
      <dgm:spPr/>
    </dgm:pt>
    <dgm:pt modelId="{01F02645-B348-4AAC-A90A-6E736135F901}" type="pres">
      <dgm:prSet presAssocID="{6E348080-6558-49BF-B0BE-6419EBB891D6}" presName="text3" presStyleLbl="fgAcc3" presStyleIdx="0" presStyleCnt="4" custScaleX="109886" custScaleY="144058" custLinFactNeighborX="47443" custLinFactNeighborY="24683">
        <dgm:presLayoutVars>
          <dgm:chPref val="3"/>
        </dgm:presLayoutVars>
      </dgm:prSet>
      <dgm:spPr/>
      <dgm:t>
        <a:bodyPr/>
        <a:lstStyle/>
        <a:p>
          <a:endParaRPr lang="sl-SI"/>
        </a:p>
      </dgm:t>
    </dgm:pt>
    <dgm:pt modelId="{25F7C64B-7A09-4875-BDBA-D19CF3D57AE0}" type="pres">
      <dgm:prSet presAssocID="{6E348080-6558-49BF-B0BE-6419EBB891D6}" presName="hierChild4" presStyleCnt="0"/>
      <dgm:spPr/>
    </dgm:pt>
    <dgm:pt modelId="{5BDA5038-5511-4227-90EC-02A9CCB3B43E}" type="pres">
      <dgm:prSet presAssocID="{2F11D47D-D51E-4168-8566-0369DF45EF9D}" presName="Name17" presStyleLbl="parChTrans1D3" presStyleIdx="1" presStyleCnt="4"/>
      <dgm:spPr/>
      <dgm:t>
        <a:bodyPr/>
        <a:lstStyle/>
        <a:p>
          <a:endParaRPr lang="sl-SI"/>
        </a:p>
      </dgm:t>
    </dgm:pt>
    <dgm:pt modelId="{C5E2E450-7939-4F7D-856B-EE190A1C05B5}" type="pres">
      <dgm:prSet presAssocID="{C0E2EEDB-ED6B-408E-A6AB-0D0815A1B1BA}" presName="hierRoot3" presStyleCnt="0"/>
      <dgm:spPr/>
    </dgm:pt>
    <dgm:pt modelId="{9DC036FD-D8F3-45DA-977B-E01BDB316D5A}" type="pres">
      <dgm:prSet presAssocID="{C0E2EEDB-ED6B-408E-A6AB-0D0815A1B1BA}" presName="composite3" presStyleCnt="0"/>
      <dgm:spPr/>
    </dgm:pt>
    <dgm:pt modelId="{B5EC3BF0-EBB8-4CF1-9501-E565172F8511}" type="pres">
      <dgm:prSet presAssocID="{C0E2EEDB-ED6B-408E-A6AB-0D0815A1B1BA}" presName="background3" presStyleLbl="node3" presStyleIdx="1" presStyleCnt="4"/>
      <dgm:spPr/>
    </dgm:pt>
    <dgm:pt modelId="{9EE6223E-BF95-44BF-B5BB-D5900FADAA4A}" type="pres">
      <dgm:prSet presAssocID="{C0E2EEDB-ED6B-408E-A6AB-0D0815A1B1BA}" presName="text3" presStyleLbl="fgAcc3" presStyleIdx="1" presStyleCnt="4" custScaleX="96971" custScaleY="61879" custLinFactNeighborX="42266" custLinFactNeighborY="-683">
        <dgm:presLayoutVars>
          <dgm:chPref val="3"/>
        </dgm:presLayoutVars>
      </dgm:prSet>
      <dgm:spPr/>
      <dgm:t>
        <a:bodyPr/>
        <a:lstStyle/>
        <a:p>
          <a:endParaRPr lang="sl-SI"/>
        </a:p>
      </dgm:t>
    </dgm:pt>
    <dgm:pt modelId="{D4AFD4E7-76CC-47A1-A84E-D38132D72C62}" type="pres">
      <dgm:prSet presAssocID="{C0E2EEDB-ED6B-408E-A6AB-0D0815A1B1BA}" presName="hierChild4" presStyleCnt="0"/>
      <dgm:spPr/>
    </dgm:pt>
    <dgm:pt modelId="{80DC97D0-EABB-410F-9550-E25B2202D4AB}" type="pres">
      <dgm:prSet presAssocID="{8FB4FC88-649B-415A-8528-0C2B9E445BEA}" presName="Name10" presStyleLbl="parChTrans1D2" presStyleIdx="1" presStyleCnt="3"/>
      <dgm:spPr/>
      <dgm:t>
        <a:bodyPr/>
        <a:lstStyle/>
        <a:p>
          <a:endParaRPr lang="sl-SI"/>
        </a:p>
      </dgm:t>
    </dgm:pt>
    <dgm:pt modelId="{14236FBB-609D-4927-932F-E9B225852136}" type="pres">
      <dgm:prSet presAssocID="{32C15399-96B0-4528-980B-95318ACE789A}" presName="hierRoot2" presStyleCnt="0"/>
      <dgm:spPr/>
    </dgm:pt>
    <dgm:pt modelId="{0DFF2F46-F359-4958-882F-018581F63A5E}" type="pres">
      <dgm:prSet presAssocID="{32C15399-96B0-4528-980B-95318ACE789A}" presName="composite2" presStyleCnt="0"/>
      <dgm:spPr/>
    </dgm:pt>
    <dgm:pt modelId="{3211764F-A81F-404A-8EE5-1E475CAFBC55}" type="pres">
      <dgm:prSet presAssocID="{32C15399-96B0-4528-980B-95318ACE789A}" presName="background2" presStyleLbl="node2" presStyleIdx="1" presStyleCnt="3"/>
      <dgm:spPr/>
    </dgm:pt>
    <dgm:pt modelId="{C050EF46-E11D-484A-B376-3020257EAB86}" type="pres">
      <dgm:prSet presAssocID="{32C15399-96B0-4528-980B-95318ACE789A}" presName="text2" presStyleLbl="fgAcc2" presStyleIdx="1" presStyleCnt="3" custLinFactX="-86765" custLinFactNeighborX="-100000" custLinFactNeighborY="-23841">
        <dgm:presLayoutVars>
          <dgm:chPref val="3"/>
        </dgm:presLayoutVars>
      </dgm:prSet>
      <dgm:spPr/>
      <dgm:t>
        <a:bodyPr/>
        <a:lstStyle/>
        <a:p>
          <a:endParaRPr lang="sl-SI"/>
        </a:p>
      </dgm:t>
    </dgm:pt>
    <dgm:pt modelId="{2B112471-0049-492B-AAC9-A7A39413AE43}" type="pres">
      <dgm:prSet presAssocID="{32C15399-96B0-4528-980B-95318ACE789A}" presName="hierChild3" presStyleCnt="0"/>
      <dgm:spPr/>
    </dgm:pt>
    <dgm:pt modelId="{244C8509-5D75-485A-82F9-46A68C63B1DF}" type="pres">
      <dgm:prSet presAssocID="{E4A04D1A-8DEE-471D-81CA-7CA6A83EB5F8}" presName="Name10" presStyleLbl="parChTrans1D2" presStyleIdx="2" presStyleCnt="3"/>
      <dgm:spPr/>
      <dgm:t>
        <a:bodyPr/>
        <a:lstStyle/>
        <a:p>
          <a:endParaRPr lang="sl-SI"/>
        </a:p>
      </dgm:t>
    </dgm:pt>
    <dgm:pt modelId="{188F583C-CAFB-4144-A397-7215C2B6BBF9}" type="pres">
      <dgm:prSet presAssocID="{0310F6E5-0826-4523-AC87-C871EF467483}" presName="hierRoot2" presStyleCnt="0"/>
      <dgm:spPr/>
    </dgm:pt>
    <dgm:pt modelId="{FBC2CE2C-314A-44CE-A9BF-5D87ABA12646}" type="pres">
      <dgm:prSet presAssocID="{0310F6E5-0826-4523-AC87-C871EF467483}" presName="composite2" presStyleCnt="0"/>
      <dgm:spPr/>
    </dgm:pt>
    <dgm:pt modelId="{D02B8593-972D-4EA7-8EA9-05C677163698}" type="pres">
      <dgm:prSet presAssocID="{0310F6E5-0826-4523-AC87-C871EF467483}" presName="background2" presStyleLbl="node2" presStyleIdx="2" presStyleCnt="3"/>
      <dgm:spPr/>
    </dgm:pt>
    <dgm:pt modelId="{AC0BD0E0-2625-4EE0-B0DB-93DFDC3C54EC}" type="pres">
      <dgm:prSet presAssocID="{0310F6E5-0826-4523-AC87-C871EF467483}" presName="text2" presStyleLbl="fgAcc2" presStyleIdx="2" presStyleCnt="3" custLinFactNeighborX="1950" custLinFactNeighborY="3205">
        <dgm:presLayoutVars>
          <dgm:chPref val="3"/>
        </dgm:presLayoutVars>
      </dgm:prSet>
      <dgm:spPr/>
      <dgm:t>
        <a:bodyPr/>
        <a:lstStyle/>
        <a:p>
          <a:endParaRPr lang="sl-SI"/>
        </a:p>
      </dgm:t>
    </dgm:pt>
    <dgm:pt modelId="{A799D1F4-F2D2-4BB2-945E-2A58C653EF51}" type="pres">
      <dgm:prSet presAssocID="{0310F6E5-0826-4523-AC87-C871EF467483}" presName="hierChild3" presStyleCnt="0"/>
      <dgm:spPr/>
    </dgm:pt>
    <dgm:pt modelId="{AC760B03-6420-4EDE-ABCB-29E27A532CF5}" type="pres">
      <dgm:prSet presAssocID="{40F6E80F-C1EF-48E8-BC45-4F3246F97EC1}" presName="Name17" presStyleLbl="parChTrans1D3" presStyleIdx="2" presStyleCnt="4"/>
      <dgm:spPr/>
      <dgm:t>
        <a:bodyPr/>
        <a:lstStyle/>
        <a:p>
          <a:endParaRPr lang="sl-SI"/>
        </a:p>
      </dgm:t>
    </dgm:pt>
    <dgm:pt modelId="{C9EAAF3C-332F-4842-BB9B-F7BE8AF9FD8D}" type="pres">
      <dgm:prSet presAssocID="{00089540-8705-48D1-9DA4-635DD29C7729}" presName="hierRoot3" presStyleCnt="0"/>
      <dgm:spPr/>
    </dgm:pt>
    <dgm:pt modelId="{1C53C92D-8DAC-4885-870B-D38BB44877DB}" type="pres">
      <dgm:prSet presAssocID="{00089540-8705-48D1-9DA4-635DD29C7729}" presName="composite3" presStyleCnt="0"/>
      <dgm:spPr/>
    </dgm:pt>
    <dgm:pt modelId="{C0BFF17D-0572-496D-87F4-9F128BF6E948}" type="pres">
      <dgm:prSet presAssocID="{00089540-8705-48D1-9DA4-635DD29C7729}" presName="background3" presStyleLbl="node3" presStyleIdx="2" presStyleCnt="4"/>
      <dgm:spPr/>
    </dgm:pt>
    <dgm:pt modelId="{9F33FBE8-2058-4B05-B0DE-85FC7015FEA0}" type="pres">
      <dgm:prSet presAssocID="{00089540-8705-48D1-9DA4-635DD29C7729}" presName="text3" presStyleLbl="fgAcc3" presStyleIdx="2" presStyleCnt="4" custScaleX="45024" custScaleY="88572" custLinFactNeighborX="1197" custLinFactNeighborY="-3936">
        <dgm:presLayoutVars>
          <dgm:chPref val="3"/>
        </dgm:presLayoutVars>
      </dgm:prSet>
      <dgm:spPr/>
      <dgm:t>
        <a:bodyPr/>
        <a:lstStyle/>
        <a:p>
          <a:endParaRPr lang="sl-SI"/>
        </a:p>
      </dgm:t>
    </dgm:pt>
    <dgm:pt modelId="{761BE111-EF00-4B97-B40D-6094E4F03B7C}" type="pres">
      <dgm:prSet presAssocID="{00089540-8705-48D1-9DA4-635DD29C7729}" presName="hierChild4" presStyleCnt="0"/>
      <dgm:spPr/>
    </dgm:pt>
    <dgm:pt modelId="{5049BB0D-29E6-4473-A926-799DDE214B39}" type="pres">
      <dgm:prSet presAssocID="{98866789-5FBC-404A-A873-BC075F0C55F3}" presName="Name17" presStyleLbl="parChTrans1D3" presStyleIdx="3" presStyleCnt="4"/>
      <dgm:spPr/>
      <dgm:t>
        <a:bodyPr/>
        <a:lstStyle/>
        <a:p>
          <a:endParaRPr lang="sl-SI"/>
        </a:p>
      </dgm:t>
    </dgm:pt>
    <dgm:pt modelId="{BC75BD4F-1B44-4D65-A412-5DECCD4FB179}" type="pres">
      <dgm:prSet presAssocID="{7712FD04-66AB-4FA7-9E56-507D1D16E14A}" presName="hierRoot3" presStyleCnt="0"/>
      <dgm:spPr/>
    </dgm:pt>
    <dgm:pt modelId="{6AE3AF88-EF1F-4415-A1F9-C7A552B0B2FD}" type="pres">
      <dgm:prSet presAssocID="{7712FD04-66AB-4FA7-9E56-507D1D16E14A}" presName="composite3" presStyleCnt="0"/>
      <dgm:spPr/>
    </dgm:pt>
    <dgm:pt modelId="{FE5AF91B-4232-4852-955F-2DE577E78A14}" type="pres">
      <dgm:prSet presAssocID="{7712FD04-66AB-4FA7-9E56-507D1D16E14A}" presName="background3" presStyleLbl="node3" presStyleIdx="3" presStyleCnt="4"/>
      <dgm:spPr/>
    </dgm:pt>
    <dgm:pt modelId="{7F4336D2-CECB-4F70-9006-3840E01F375F}" type="pres">
      <dgm:prSet presAssocID="{7712FD04-66AB-4FA7-9E56-507D1D16E14A}" presName="text3" presStyleLbl="fgAcc3" presStyleIdx="3" presStyleCnt="4" custScaleX="43898" custScaleY="90423" custLinFactNeighborX="-4742" custLinFactNeighborY="15060">
        <dgm:presLayoutVars>
          <dgm:chPref val="3"/>
        </dgm:presLayoutVars>
      </dgm:prSet>
      <dgm:spPr/>
      <dgm:t>
        <a:bodyPr/>
        <a:lstStyle/>
        <a:p>
          <a:endParaRPr lang="sl-SI"/>
        </a:p>
      </dgm:t>
    </dgm:pt>
    <dgm:pt modelId="{FDFD0D77-E444-4A6D-9C11-7DE9D9D3002F}" type="pres">
      <dgm:prSet presAssocID="{7712FD04-66AB-4FA7-9E56-507D1D16E14A}" presName="hierChild4" presStyleCnt="0"/>
      <dgm:spPr/>
    </dgm:pt>
  </dgm:ptLst>
  <dgm:cxnLst>
    <dgm:cxn modelId="{40314700-0CDB-4A63-85AD-101C69C3C820}" srcId="{3DAEC85C-D55E-4CBB-BA0D-7972A2EBDBFE}" destId="{0310F6E5-0826-4523-AC87-C871EF467483}" srcOrd="2" destOrd="0" parTransId="{E4A04D1A-8DEE-471D-81CA-7CA6A83EB5F8}" sibTransId="{F669E52F-8D3C-4D2E-8FC8-A3EDDFC3936A}"/>
    <dgm:cxn modelId="{00CD6B2B-6BE1-4D97-90A8-D4FE5C86E73A}" type="presOf" srcId="{0310F6E5-0826-4523-AC87-C871EF467483}" destId="{AC0BD0E0-2625-4EE0-B0DB-93DFDC3C54EC}" srcOrd="0" destOrd="0" presId="urn:microsoft.com/office/officeart/2005/8/layout/hierarchy1"/>
    <dgm:cxn modelId="{AC209F24-082A-4F31-9185-19F38DAB39C3}" srcId="{13C65602-FD47-4572-BCC5-1364375F76CA}" destId="{3DAEC85C-D55E-4CBB-BA0D-7972A2EBDBFE}" srcOrd="0" destOrd="0" parTransId="{21546140-9188-4EF3-A33B-49C50A469912}" sibTransId="{00F42F4A-AEDE-42A7-BD03-7EF86DFFE480}"/>
    <dgm:cxn modelId="{73C63915-86C8-45D6-9633-4FB12774ACC0}" srcId="{3DAEC85C-D55E-4CBB-BA0D-7972A2EBDBFE}" destId="{B7DEAB33-376B-4772-8FE8-2CB04F0E27CD}" srcOrd="0" destOrd="0" parTransId="{AF9E3A17-E9CE-413B-B68A-E6AEF24F6B4C}" sibTransId="{D729C60E-8A1B-4FDC-845C-026BFE982FCD}"/>
    <dgm:cxn modelId="{452E32BE-E4C2-49B6-ABD3-976448E05007}" type="presOf" srcId="{3DAEC85C-D55E-4CBB-BA0D-7972A2EBDBFE}" destId="{40156179-EF65-4A87-A325-2F814CE600FD}" srcOrd="0" destOrd="0" presId="urn:microsoft.com/office/officeart/2005/8/layout/hierarchy1"/>
    <dgm:cxn modelId="{F15A9C72-38AD-427A-BD83-CBFCD6EB7A3A}" type="presOf" srcId="{E4A04D1A-8DEE-471D-81CA-7CA6A83EB5F8}" destId="{244C8509-5D75-485A-82F9-46A68C63B1DF}" srcOrd="0" destOrd="0" presId="urn:microsoft.com/office/officeart/2005/8/layout/hierarchy1"/>
    <dgm:cxn modelId="{ADC9212C-4175-4DD9-AFB1-9BFE457D208F}" srcId="{3DAEC85C-D55E-4CBB-BA0D-7972A2EBDBFE}" destId="{32C15399-96B0-4528-980B-95318ACE789A}" srcOrd="1" destOrd="0" parTransId="{8FB4FC88-649B-415A-8528-0C2B9E445BEA}" sibTransId="{788633FC-ACC5-4614-8363-473DFE4E6287}"/>
    <dgm:cxn modelId="{9217D3E9-B61E-450A-B715-F5F222CE47FE}" type="presOf" srcId="{9C19C787-16F5-422C-8096-935565F21AD4}" destId="{08CCA6FA-5A28-4269-8006-C74BCBCC6D37}" srcOrd="0" destOrd="0" presId="urn:microsoft.com/office/officeart/2005/8/layout/hierarchy1"/>
    <dgm:cxn modelId="{5264B646-BA04-4ED7-BD7B-EA0DDDD70D1C}" type="presOf" srcId="{32C15399-96B0-4528-980B-95318ACE789A}" destId="{C050EF46-E11D-484A-B376-3020257EAB86}" srcOrd="0" destOrd="0" presId="urn:microsoft.com/office/officeart/2005/8/layout/hierarchy1"/>
    <dgm:cxn modelId="{27F888A7-7EF3-40A4-8F79-BC665AC17655}" type="presOf" srcId="{8FB4FC88-649B-415A-8528-0C2B9E445BEA}" destId="{80DC97D0-EABB-410F-9550-E25B2202D4AB}" srcOrd="0" destOrd="0" presId="urn:microsoft.com/office/officeart/2005/8/layout/hierarchy1"/>
    <dgm:cxn modelId="{421B7F99-0D6C-4F4E-AE41-29E37C100E67}" type="presOf" srcId="{98866789-5FBC-404A-A873-BC075F0C55F3}" destId="{5049BB0D-29E6-4473-A926-799DDE214B39}" srcOrd="0" destOrd="0" presId="urn:microsoft.com/office/officeart/2005/8/layout/hierarchy1"/>
    <dgm:cxn modelId="{342034F4-F5D9-4995-BD8D-DB404856C05E}" type="presOf" srcId="{2F11D47D-D51E-4168-8566-0369DF45EF9D}" destId="{5BDA5038-5511-4227-90EC-02A9CCB3B43E}" srcOrd="0" destOrd="0" presId="urn:microsoft.com/office/officeart/2005/8/layout/hierarchy1"/>
    <dgm:cxn modelId="{184F7098-516F-4EF2-B260-D2FCB04BE4F1}" type="presOf" srcId="{13C65602-FD47-4572-BCC5-1364375F76CA}" destId="{01500C14-F677-4CFA-84D8-FE45958AFA29}" srcOrd="0" destOrd="0" presId="urn:microsoft.com/office/officeart/2005/8/layout/hierarchy1"/>
    <dgm:cxn modelId="{78825C03-A1BC-4352-B88E-4C4452208A47}" srcId="{0310F6E5-0826-4523-AC87-C871EF467483}" destId="{7712FD04-66AB-4FA7-9E56-507D1D16E14A}" srcOrd="1" destOrd="0" parTransId="{98866789-5FBC-404A-A873-BC075F0C55F3}" sibTransId="{FBB2366B-F967-447D-92C6-7621F008ADFE}"/>
    <dgm:cxn modelId="{FC336547-7774-4230-A2ED-0298B14A0D7B}" type="presOf" srcId="{7712FD04-66AB-4FA7-9E56-507D1D16E14A}" destId="{7F4336D2-CECB-4F70-9006-3840E01F375F}" srcOrd="0" destOrd="0" presId="urn:microsoft.com/office/officeart/2005/8/layout/hierarchy1"/>
    <dgm:cxn modelId="{667B8A5E-109E-450D-97FF-6448D1AD586B}" type="presOf" srcId="{6E348080-6558-49BF-B0BE-6419EBB891D6}" destId="{01F02645-B348-4AAC-A90A-6E736135F901}" srcOrd="0" destOrd="0" presId="urn:microsoft.com/office/officeart/2005/8/layout/hierarchy1"/>
    <dgm:cxn modelId="{E5146949-65C3-4C6A-8C49-9222A1F5A63C}" type="presOf" srcId="{00089540-8705-48D1-9DA4-635DD29C7729}" destId="{9F33FBE8-2058-4B05-B0DE-85FC7015FEA0}" srcOrd="0" destOrd="0" presId="urn:microsoft.com/office/officeart/2005/8/layout/hierarchy1"/>
    <dgm:cxn modelId="{930498BE-A8A8-4556-A062-35F3664ACA25}" type="presOf" srcId="{40F6E80F-C1EF-48E8-BC45-4F3246F97EC1}" destId="{AC760B03-6420-4EDE-ABCB-29E27A532CF5}" srcOrd="0" destOrd="0" presId="urn:microsoft.com/office/officeart/2005/8/layout/hierarchy1"/>
    <dgm:cxn modelId="{935A0BFA-8780-4075-8182-1710EDBD37CA}" type="presOf" srcId="{AF9E3A17-E9CE-413B-B68A-E6AEF24F6B4C}" destId="{86E6D83D-5898-4236-9929-1DB1737247E7}" srcOrd="0" destOrd="0" presId="urn:microsoft.com/office/officeart/2005/8/layout/hierarchy1"/>
    <dgm:cxn modelId="{313AD276-83FF-40A4-B496-DB9CDEA9810D}" srcId="{B7DEAB33-376B-4772-8FE8-2CB04F0E27CD}" destId="{C0E2EEDB-ED6B-408E-A6AB-0D0815A1B1BA}" srcOrd="1" destOrd="0" parTransId="{2F11D47D-D51E-4168-8566-0369DF45EF9D}" sibTransId="{2836721F-C224-4252-8167-D0E1E0B27E60}"/>
    <dgm:cxn modelId="{DE7FB7DB-6740-4F46-A6AF-DC0D7D9089ED}" srcId="{B7DEAB33-376B-4772-8FE8-2CB04F0E27CD}" destId="{6E348080-6558-49BF-B0BE-6419EBB891D6}" srcOrd="0" destOrd="0" parTransId="{9C19C787-16F5-422C-8096-935565F21AD4}" sibTransId="{A8E37D99-868F-40FD-A4C8-1E71A17FAD0A}"/>
    <dgm:cxn modelId="{F33D0D1A-09E0-4B93-8A44-4CEEBDD7FA0F}" srcId="{0310F6E5-0826-4523-AC87-C871EF467483}" destId="{00089540-8705-48D1-9DA4-635DD29C7729}" srcOrd="0" destOrd="0" parTransId="{40F6E80F-C1EF-48E8-BC45-4F3246F97EC1}" sibTransId="{85BE8613-7117-4D8B-B9E8-EB6484CF7924}"/>
    <dgm:cxn modelId="{619C2ABB-6BBF-497B-A74D-255D4BF43E97}" type="presOf" srcId="{B7DEAB33-376B-4772-8FE8-2CB04F0E27CD}" destId="{819FFB30-9FE1-43FD-88B4-CCA902C3A506}" srcOrd="0" destOrd="0" presId="urn:microsoft.com/office/officeart/2005/8/layout/hierarchy1"/>
    <dgm:cxn modelId="{92A75D1B-4B91-41B6-AD53-0C8D8BE7A1E6}" type="presOf" srcId="{C0E2EEDB-ED6B-408E-A6AB-0D0815A1B1BA}" destId="{9EE6223E-BF95-44BF-B5BB-D5900FADAA4A}" srcOrd="0" destOrd="0" presId="urn:microsoft.com/office/officeart/2005/8/layout/hierarchy1"/>
    <dgm:cxn modelId="{DEE13751-E099-4CA2-A7B5-A9201CD36186}" type="presParOf" srcId="{01500C14-F677-4CFA-84D8-FE45958AFA29}" destId="{98565065-2F81-4691-BCFB-8A679FAC2636}" srcOrd="0" destOrd="0" presId="urn:microsoft.com/office/officeart/2005/8/layout/hierarchy1"/>
    <dgm:cxn modelId="{C7F9CED7-7D8C-4107-B56B-523E205FF79D}" type="presParOf" srcId="{98565065-2F81-4691-BCFB-8A679FAC2636}" destId="{1B5388B2-D9C2-4821-933C-28AE20E7CDFE}" srcOrd="0" destOrd="0" presId="urn:microsoft.com/office/officeart/2005/8/layout/hierarchy1"/>
    <dgm:cxn modelId="{D6DFDA75-0D8D-480F-985E-222B1B39BE49}" type="presParOf" srcId="{1B5388B2-D9C2-4821-933C-28AE20E7CDFE}" destId="{5B9BC69B-C399-4248-ACC5-F6C8C5790AC9}" srcOrd="0" destOrd="0" presId="urn:microsoft.com/office/officeart/2005/8/layout/hierarchy1"/>
    <dgm:cxn modelId="{5E5CEFF7-3D74-44F9-ABC7-B775716EB4C1}" type="presParOf" srcId="{1B5388B2-D9C2-4821-933C-28AE20E7CDFE}" destId="{40156179-EF65-4A87-A325-2F814CE600FD}" srcOrd="1" destOrd="0" presId="urn:microsoft.com/office/officeart/2005/8/layout/hierarchy1"/>
    <dgm:cxn modelId="{93D71C7B-3B92-453D-BB50-3AF7928D6FFD}" type="presParOf" srcId="{98565065-2F81-4691-BCFB-8A679FAC2636}" destId="{D7C759BB-567E-4F14-B5E8-2F1A23A9E91F}" srcOrd="1" destOrd="0" presId="urn:microsoft.com/office/officeart/2005/8/layout/hierarchy1"/>
    <dgm:cxn modelId="{AB311B2C-3CE4-4E11-86F9-BD1BE10BFE8C}" type="presParOf" srcId="{D7C759BB-567E-4F14-B5E8-2F1A23A9E91F}" destId="{86E6D83D-5898-4236-9929-1DB1737247E7}" srcOrd="0" destOrd="0" presId="urn:microsoft.com/office/officeart/2005/8/layout/hierarchy1"/>
    <dgm:cxn modelId="{7AE90AED-5E40-4F97-B8B4-FC0A5830226E}" type="presParOf" srcId="{D7C759BB-567E-4F14-B5E8-2F1A23A9E91F}" destId="{B9CE05E8-EA2B-4853-9BF9-54C514A46C80}" srcOrd="1" destOrd="0" presId="urn:microsoft.com/office/officeart/2005/8/layout/hierarchy1"/>
    <dgm:cxn modelId="{FBA1F421-F8DF-4B9A-A3E1-829F3AEBC19D}" type="presParOf" srcId="{B9CE05E8-EA2B-4853-9BF9-54C514A46C80}" destId="{7303C44F-83A6-4168-87F8-A729AFF9FD0F}" srcOrd="0" destOrd="0" presId="urn:microsoft.com/office/officeart/2005/8/layout/hierarchy1"/>
    <dgm:cxn modelId="{E295ECC7-2F2A-4F87-B445-E679D5F58933}" type="presParOf" srcId="{7303C44F-83A6-4168-87F8-A729AFF9FD0F}" destId="{BAACC494-F97E-4D53-B2C7-7ABC46B413C8}" srcOrd="0" destOrd="0" presId="urn:microsoft.com/office/officeart/2005/8/layout/hierarchy1"/>
    <dgm:cxn modelId="{9D984EA4-60A2-460C-B748-970A87FA383B}" type="presParOf" srcId="{7303C44F-83A6-4168-87F8-A729AFF9FD0F}" destId="{819FFB30-9FE1-43FD-88B4-CCA902C3A506}" srcOrd="1" destOrd="0" presId="urn:microsoft.com/office/officeart/2005/8/layout/hierarchy1"/>
    <dgm:cxn modelId="{FB4E5EEE-5E04-40C7-A1AC-CF858622D8F4}" type="presParOf" srcId="{B9CE05E8-EA2B-4853-9BF9-54C514A46C80}" destId="{05360D83-71C5-495B-89C2-3BE7242135C6}" srcOrd="1" destOrd="0" presId="urn:microsoft.com/office/officeart/2005/8/layout/hierarchy1"/>
    <dgm:cxn modelId="{38E1148A-7D19-4822-81CD-E1089F4E00E0}" type="presParOf" srcId="{05360D83-71C5-495B-89C2-3BE7242135C6}" destId="{08CCA6FA-5A28-4269-8006-C74BCBCC6D37}" srcOrd="0" destOrd="0" presId="urn:microsoft.com/office/officeart/2005/8/layout/hierarchy1"/>
    <dgm:cxn modelId="{546695DB-1C47-4A0D-A4B5-9B7C4365B62E}" type="presParOf" srcId="{05360D83-71C5-495B-89C2-3BE7242135C6}" destId="{77578E29-3C7F-4D11-A282-63056EC321C7}" srcOrd="1" destOrd="0" presId="urn:microsoft.com/office/officeart/2005/8/layout/hierarchy1"/>
    <dgm:cxn modelId="{F15CF3DF-C99F-42FD-98BC-73733271592A}" type="presParOf" srcId="{77578E29-3C7F-4D11-A282-63056EC321C7}" destId="{86EEFE4A-85FF-4704-B09C-A9C6EE6B3B2E}" srcOrd="0" destOrd="0" presId="urn:microsoft.com/office/officeart/2005/8/layout/hierarchy1"/>
    <dgm:cxn modelId="{75494879-B276-49E6-AFC5-3D49A78BA786}" type="presParOf" srcId="{86EEFE4A-85FF-4704-B09C-A9C6EE6B3B2E}" destId="{5916CD74-4EB1-477B-BBA7-105CC020971A}" srcOrd="0" destOrd="0" presId="urn:microsoft.com/office/officeart/2005/8/layout/hierarchy1"/>
    <dgm:cxn modelId="{815EA432-BFE3-4149-A154-7F51EA184560}" type="presParOf" srcId="{86EEFE4A-85FF-4704-B09C-A9C6EE6B3B2E}" destId="{01F02645-B348-4AAC-A90A-6E736135F901}" srcOrd="1" destOrd="0" presId="urn:microsoft.com/office/officeart/2005/8/layout/hierarchy1"/>
    <dgm:cxn modelId="{89DFDACD-0DA8-4C14-9FC6-D4DF16B0B59C}" type="presParOf" srcId="{77578E29-3C7F-4D11-A282-63056EC321C7}" destId="{25F7C64B-7A09-4875-BDBA-D19CF3D57AE0}" srcOrd="1" destOrd="0" presId="urn:microsoft.com/office/officeart/2005/8/layout/hierarchy1"/>
    <dgm:cxn modelId="{598249ED-4318-4857-92B4-C8988A3B9468}" type="presParOf" srcId="{05360D83-71C5-495B-89C2-3BE7242135C6}" destId="{5BDA5038-5511-4227-90EC-02A9CCB3B43E}" srcOrd="2" destOrd="0" presId="urn:microsoft.com/office/officeart/2005/8/layout/hierarchy1"/>
    <dgm:cxn modelId="{415FE862-D925-4670-9039-EDE8BDDE7843}" type="presParOf" srcId="{05360D83-71C5-495B-89C2-3BE7242135C6}" destId="{C5E2E450-7939-4F7D-856B-EE190A1C05B5}" srcOrd="3" destOrd="0" presId="urn:microsoft.com/office/officeart/2005/8/layout/hierarchy1"/>
    <dgm:cxn modelId="{9B8CF803-BD60-4166-8DF4-0C1A89DCB5B5}" type="presParOf" srcId="{C5E2E450-7939-4F7D-856B-EE190A1C05B5}" destId="{9DC036FD-D8F3-45DA-977B-E01BDB316D5A}" srcOrd="0" destOrd="0" presId="urn:microsoft.com/office/officeart/2005/8/layout/hierarchy1"/>
    <dgm:cxn modelId="{4F57280B-559E-4E12-951B-018123D73DA7}" type="presParOf" srcId="{9DC036FD-D8F3-45DA-977B-E01BDB316D5A}" destId="{B5EC3BF0-EBB8-4CF1-9501-E565172F8511}" srcOrd="0" destOrd="0" presId="urn:microsoft.com/office/officeart/2005/8/layout/hierarchy1"/>
    <dgm:cxn modelId="{7AB203CC-C2BC-4ED1-B933-764A5BC290F9}" type="presParOf" srcId="{9DC036FD-D8F3-45DA-977B-E01BDB316D5A}" destId="{9EE6223E-BF95-44BF-B5BB-D5900FADAA4A}" srcOrd="1" destOrd="0" presId="urn:microsoft.com/office/officeart/2005/8/layout/hierarchy1"/>
    <dgm:cxn modelId="{17399C7F-0DA4-46F7-88C8-ADFB28C5336B}" type="presParOf" srcId="{C5E2E450-7939-4F7D-856B-EE190A1C05B5}" destId="{D4AFD4E7-76CC-47A1-A84E-D38132D72C62}" srcOrd="1" destOrd="0" presId="urn:microsoft.com/office/officeart/2005/8/layout/hierarchy1"/>
    <dgm:cxn modelId="{E5DAE506-B821-42EA-8213-F5EC60C1667D}" type="presParOf" srcId="{D7C759BB-567E-4F14-B5E8-2F1A23A9E91F}" destId="{80DC97D0-EABB-410F-9550-E25B2202D4AB}" srcOrd="2" destOrd="0" presId="urn:microsoft.com/office/officeart/2005/8/layout/hierarchy1"/>
    <dgm:cxn modelId="{FEDE91E4-F4D4-4616-A9E6-D13A98C18631}" type="presParOf" srcId="{D7C759BB-567E-4F14-B5E8-2F1A23A9E91F}" destId="{14236FBB-609D-4927-932F-E9B225852136}" srcOrd="3" destOrd="0" presId="urn:microsoft.com/office/officeart/2005/8/layout/hierarchy1"/>
    <dgm:cxn modelId="{C76B1F38-5C89-487F-8BBE-4F1E7083360D}" type="presParOf" srcId="{14236FBB-609D-4927-932F-E9B225852136}" destId="{0DFF2F46-F359-4958-882F-018581F63A5E}" srcOrd="0" destOrd="0" presId="urn:microsoft.com/office/officeart/2005/8/layout/hierarchy1"/>
    <dgm:cxn modelId="{528F9C88-2C6E-4890-A84A-5B38051FBE03}" type="presParOf" srcId="{0DFF2F46-F359-4958-882F-018581F63A5E}" destId="{3211764F-A81F-404A-8EE5-1E475CAFBC55}" srcOrd="0" destOrd="0" presId="urn:microsoft.com/office/officeart/2005/8/layout/hierarchy1"/>
    <dgm:cxn modelId="{55978BC4-C0BD-488F-9F65-B47476BA2C26}" type="presParOf" srcId="{0DFF2F46-F359-4958-882F-018581F63A5E}" destId="{C050EF46-E11D-484A-B376-3020257EAB86}" srcOrd="1" destOrd="0" presId="urn:microsoft.com/office/officeart/2005/8/layout/hierarchy1"/>
    <dgm:cxn modelId="{C26C141B-3355-4D64-9590-30938821FC16}" type="presParOf" srcId="{14236FBB-609D-4927-932F-E9B225852136}" destId="{2B112471-0049-492B-AAC9-A7A39413AE43}" srcOrd="1" destOrd="0" presId="urn:microsoft.com/office/officeart/2005/8/layout/hierarchy1"/>
    <dgm:cxn modelId="{8776AC9B-D35F-42F5-8DF8-5C6F23989604}" type="presParOf" srcId="{D7C759BB-567E-4F14-B5E8-2F1A23A9E91F}" destId="{244C8509-5D75-485A-82F9-46A68C63B1DF}" srcOrd="4" destOrd="0" presId="urn:microsoft.com/office/officeart/2005/8/layout/hierarchy1"/>
    <dgm:cxn modelId="{6BC9ECF4-69C4-494B-BAA7-8DF8AF091D39}" type="presParOf" srcId="{D7C759BB-567E-4F14-B5E8-2F1A23A9E91F}" destId="{188F583C-CAFB-4144-A397-7215C2B6BBF9}" srcOrd="5" destOrd="0" presId="urn:microsoft.com/office/officeart/2005/8/layout/hierarchy1"/>
    <dgm:cxn modelId="{97E42AB6-22E1-4B9C-9227-4BCEBBF6C944}" type="presParOf" srcId="{188F583C-CAFB-4144-A397-7215C2B6BBF9}" destId="{FBC2CE2C-314A-44CE-A9BF-5D87ABA12646}" srcOrd="0" destOrd="0" presId="urn:microsoft.com/office/officeart/2005/8/layout/hierarchy1"/>
    <dgm:cxn modelId="{73882D2C-140A-4B4D-B11D-290262ABB215}" type="presParOf" srcId="{FBC2CE2C-314A-44CE-A9BF-5D87ABA12646}" destId="{D02B8593-972D-4EA7-8EA9-05C677163698}" srcOrd="0" destOrd="0" presId="urn:microsoft.com/office/officeart/2005/8/layout/hierarchy1"/>
    <dgm:cxn modelId="{EB5F006A-83BC-4D45-B149-C74DB6616B5F}" type="presParOf" srcId="{FBC2CE2C-314A-44CE-A9BF-5D87ABA12646}" destId="{AC0BD0E0-2625-4EE0-B0DB-93DFDC3C54EC}" srcOrd="1" destOrd="0" presId="urn:microsoft.com/office/officeart/2005/8/layout/hierarchy1"/>
    <dgm:cxn modelId="{0A1EF68A-5F72-48A8-9E29-7989A928F173}" type="presParOf" srcId="{188F583C-CAFB-4144-A397-7215C2B6BBF9}" destId="{A799D1F4-F2D2-4BB2-945E-2A58C653EF51}" srcOrd="1" destOrd="0" presId="urn:microsoft.com/office/officeart/2005/8/layout/hierarchy1"/>
    <dgm:cxn modelId="{5D975180-D24A-4006-84EE-A6768D9FD5AE}" type="presParOf" srcId="{A799D1F4-F2D2-4BB2-945E-2A58C653EF51}" destId="{AC760B03-6420-4EDE-ABCB-29E27A532CF5}" srcOrd="0" destOrd="0" presId="urn:microsoft.com/office/officeart/2005/8/layout/hierarchy1"/>
    <dgm:cxn modelId="{4A879FAF-A006-44E3-A6F6-B51A703AB65F}" type="presParOf" srcId="{A799D1F4-F2D2-4BB2-945E-2A58C653EF51}" destId="{C9EAAF3C-332F-4842-BB9B-F7BE8AF9FD8D}" srcOrd="1" destOrd="0" presId="urn:microsoft.com/office/officeart/2005/8/layout/hierarchy1"/>
    <dgm:cxn modelId="{9EB65D35-3EFD-412D-9029-7BAAF61D7EAC}" type="presParOf" srcId="{C9EAAF3C-332F-4842-BB9B-F7BE8AF9FD8D}" destId="{1C53C92D-8DAC-4885-870B-D38BB44877DB}" srcOrd="0" destOrd="0" presId="urn:microsoft.com/office/officeart/2005/8/layout/hierarchy1"/>
    <dgm:cxn modelId="{DD501AA7-C8D2-478C-A6CE-8BA061014462}" type="presParOf" srcId="{1C53C92D-8DAC-4885-870B-D38BB44877DB}" destId="{C0BFF17D-0572-496D-87F4-9F128BF6E948}" srcOrd="0" destOrd="0" presId="urn:microsoft.com/office/officeart/2005/8/layout/hierarchy1"/>
    <dgm:cxn modelId="{B6FEC0F9-ECD1-4ECE-A327-C1FA84E47382}" type="presParOf" srcId="{1C53C92D-8DAC-4885-870B-D38BB44877DB}" destId="{9F33FBE8-2058-4B05-B0DE-85FC7015FEA0}" srcOrd="1" destOrd="0" presId="urn:microsoft.com/office/officeart/2005/8/layout/hierarchy1"/>
    <dgm:cxn modelId="{16424440-7363-4E7B-B9F1-DA8CCA2D8FB6}" type="presParOf" srcId="{C9EAAF3C-332F-4842-BB9B-F7BE8AF9FD8D}" destId="{761BE111-EF00-4B97-B40D-6094E4F03B7C}" srcOrd="1" destOrd="0" presId="urn:microsoft.com/office/officeart/2005/8/layout/hierarchy1"/>
    <dgm:cxn modelId="{7BBC52D8-B378-4EFC-8209-5B5711CD315D}" type="presParOf" srcId="{A799D1F4-F2D2-4BB2-945E-2A58C653EF51}" destId="{5049BB0D-29E6-4473-A926-799DDE214B39}" srcOrd="2" destOrd="0" presId="urn:microsoft.com/office/officeart/2005/8/layout/hierarchy1"/>
    <dgm:cxn modelId="{12AF4ADE-7DB6-4F9F-94BE-9601E15B95D5}" type="presParOf" srcId="{A799D1F4-F2D2-4BB2-945E-2A58C653EF51}" destId="{BC75BD4F-1B44-4D65-A412-5DECCD4FB179}" srcOrd="3" destOrd="0" presId="urn:microsoft.com/office/officeart/2005/8/layout/hierarchy1"/>
    <dgm:cxn modelId="{BD4C201B-2E10-4816-88B8-0A5D511044F7}" type="presParOf" srcId="{BC75BD4F-1B44-4D65-A412-5DECCD4FB179}" destId="{6AE3AF88-EF1F-4415-A1F9-C7A552B0B2FD}" srcOrd="0" destOrd="0" presId="urn:microsoft.com/office/officeart/2005/8/layout/hierarchy1"/>
    <dgm:cxn modelId="{7820DF34-E95F-4993-9086-F3FA548D73AD}" type="presParOf" srcId="{6AE3AF88-EF1F-4415-A1F9-C7A552B0B2FD}" destId="{FE5AF91B-4232-4852-955F-2DE577E78A14}" srcOrd="0" destOrd="0" presId="urn:microsoft.com/office/officeart/2005/8/layout/hierarchy1"/>
    <dgm:cxn modelId="{DBCF4D2E-4E9B-46C6-972E-B79515628734}" type="presParOf" srcId="{6AE3AF88-EF1F-4415-A1F9-C7A552B0B2FD}" destId="{7F4336D2-CECB-4F70-9006-3840E01F375F}" srcOrd="1" destOrd="0" presId="urn:microsoft.com/office/officeart/2005/8/layout/hierarchy1"/>
    <dgm:cxn modelId="{3978015C-EC57-4411-9556-F3B1AB80ADF3}" type="presParOf" srcId="{BC75BD4F-1B44-4D65-A412-5DECCD4FB179}" destId="{FDFD0D77-E444-4A6D-9C11-7DE9D9D3002F}"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DE6D8F-ACBE-4F48-94FE-B386C91203E0}" type="doc">
      <dgm:prSet loTypeId="urn:microsoft.com/office/officeart/2005/8/layout/target2" loCatId="relationship" qsTypeId="urn:microsoft.com/office/officeart/2005/8/quickstyle/simple5" qsCatId="simple" csTypeId="urn:microsoft.com/office/officeart/2005/8/colors/accent1_2" csCatId="accent1" phldr="1"/>
      <dgm:spPr/>
      <dgm:t>
        <a:bodyPr/>
        <a:lstStyle/>
        <a:p>
          <a:endParaRPr lang="sl-SI"/>
        </a:p>
      </dgm:t>
    </dgm:pt>
    <dgm:pt modelId="{50F29564-B41E-4FA1-B09C-8ACBBC75D3B6}">
      <dgm:prSet phldrT="[besedilo]" custT="1"/>
      <dgm:spPr/>
      <dgm:t>
        <a:bodyPr/>
        <a:lstStyle/>
        <a:p>
          <a:r>
            <a:rPr lang="sl-SI" sz="1400" dirty="0" smtClean="0"/>
            <a:t>pridobijo (dejansko prejmejo) najmanj 3 relevantne ponudbe (če je na trgu toliko ponudnikov) </a:t>
          </a:r>
          <a:endParaRPr lang="sl-SI" sz="1400" dirty="0"/>
        </a:p>
      </dgm:t>
    </dgm:pt>
    <dgm:pt modelId="{554A1D98-591A-4D7A-B962-4210155D17E6}" type="parTrans" cxnId="{A75E6F5A-A3FD-402D-9597-17BCC7E8A326}">
      <dgm:prSet/>
      <dgm:spPr/>
      <dgm:t>
        <a:bodyPr/>
        <a:lstStyle/>
        <a:p>
          <a:endParaRPr lang="sl-SI"/>
        </a:p>
      </dgm:t>
    </dgm:pt>
    <dgm:pt modelId="{82AF9B71-863E-4007-8B93-73A620F741A5}" type="sibTrans" cxnId="{A75E6F5A-A3FD-402D-9597-17BCC7E8A326}">
      <dgm:prSet/>
      <dgm:spPr/>
      <dgm:t>
        <a:bodyPr/>
        <a:lstStyle/>
        <a:p>
          <a:endParaRPr lang="sl-SI"/>
        </a:p>
      </dgm:t>
    </dgm:pt>
    <dgm:pt modelId="{0468AA0A-2E76-416E-9EED-06E4C38A8255}">
      <dgm:prSet phldrT="[besedilo]" custT="1"/>
      <dgm:spPr/>
      <dgm:t>
        <a:bodyPr/>
        <a:lstStyle/>
        <a:p>
          <a:r>
            <a:rPr lang="sl-SI" sz="1100" dirty="0" smtClean="0"/>
            <a:t>zmogljivosti ponudnika </a:t>
          </a:r>
          <a:endParaRPr lang="sl-SI" sz="1100" dirty="0"/>
        </a:p>
      </dgm:t>
    </dgm:pt>
    <dgm:pt modelId="{AF6B9F11-4DD4-4C30-A327-39294AFCD62E}" type="parTrans" cxnId="{E8FB5E87-AAB7-487F-AFA2-C3B664D3FFCD}">
      <dgm:prSet/>
      <dgm:spPr/>
      <dgm:t>
        <a:bodyPr/>
        <a:lstStyle/>
        <a:p>
          <a:endParaRPr lang="sl-SI"/>
        </a:p>
      </dgm:t>
    </dgm:pt>
    <dgm:pt modelId="{A8E33D0A-4E92-4CD8-BED3-74AFAA7328DF}" type="sibTrans" cxnId="{E8FB5E87-AAB7-487F-AFA2-C3B664D3FFCD}">
      <dgm:prSet/>
      <dgm:spPr/>
      <dgm:t>
        <a:bodyPr/>
        <a:lstStyle/>
        <a:p>
          <a:endParaRPr lang="sl-SI"/>
        </a:p>
      </dgm:t>
    </dgm:pt>
    <dgm:pt modelId="{70957ECC-E2CC-46AE-8F18-B0FFCD3EA3BF}">
      <dgm:prSet phldrT="[besedilo]" custT="1"/>
      <dgm:spPr/>
      <dgm:t>
        <a:bodyPr/>
        <a:lstStyle/>
        <a:p>
          <a:r>
            <a:rPr lang="sl-SI" sz="1100" dirty="0" smtClean="0"/>
            <a:t>ne obstaja nasprotje interesov</a:t>
          </a:r>
          <a:endParaRPr lang="sl-SI" sz="1100" dirty="0"/>
        </a:p>
      </dgm:t>
    </dgm:pt>
    <dgm:pt modelId="{CC36673E-9211-4182-91B2-2C589931BD65}" type="parTrans" cxnId="{20E7836D-C49A-4E07-B9EF-0BBC5D5AB643}">
      <dgm:prSet/>
      <dgm:spPr/>
      <dgm:t>
        <a:bodyPr/>
        <a:lstStyle/>
        <a:p>
          <a:endParaRPr lang="sl-SI"/>
        </a:p>
      </dgm:t>
    </dgm:pt>
    <dgm:pt modelId="{4EC2D63D-59F8-4298-A391-C89A7FC16303}" type="sibTrans" cxnId="{20E7836D-C49A-4E07-B9EF-0BBC5D5AB643}">
      <dgm:prSet/>
      <dgm:spPr/>
      <dgm:t>
        <a:bodyPr/>
        <a:lstStyle/>
        <a:p>
          <a:endParaRPr lang="sl-SI"/>
        </a:p>
      </dgm:t>
    </dgm:pt>
    <dgm:pt modelId="{5525528B-4B9A-4CB8-B685-33832E26DBE7}">
      <dgm:prSet phldrT="[besedilo]" custT="1"/>
      <dgm:spPr/>
      <dgm:t>
        <a:bodyPr/>
        <a:lstStyle/>
        <a:p>
          <a:r>
            <a:rPr lang="sl-SI" sz="1400" dirty="0" smtClean="0"/>
            <a:t>izkažejo, da so posredovali povpraševanje vsaj 6 relevantnim ponudnikom (če je na trgu toliko ponudnikov)</a:t>
          </a:r>
          <a:endParaRPr lang="sl-SI" sz="1400" dirty="0"/>
        </a:p>
      </dgm:t>
    </dgm:pt>
    <dgm:pt modelId="{4F45E519-95F7-412B-A898-E4CCB30B211B}" type="parTrans" cxnId="{7D2AF4BD-5611-4037-B4D1-65059CF19BCD}">
      <dgm:prSet/>
      <dgm:spPr/>
      <dgm:t>
        <a:bodyPr/>
        <a:lstStyle/>
        <a:p>
          <a:endParaRPr lang="sl-SI"/>
        </a:p>
      </dgm:t>
    </dgm:pt>
    <dgm:pt modelId="{DF22D984-175B-4B2C-B265-014F3F596C11}" type="sibTrans" cxnId="{7D2AF4BD-5611-4037-B4D1-65059CF19BCD}">
      <dgm:prSet/>
      <dgm:spPr/>
      <dgm:t>
        <a:bodyPr/>
        <a:lstStyle/>
        <a:p>
          <a:endParaRPr lang="sl-SI"/>
        </a:p>
      </dgm:t>
    </dgm:pt>
    <dgm:pt modelId="{2931421C-54B8-45AE-A32F-C4FB65BF8D4F}">
      <dgm:prSet phldrT="[besedilo]" custT="1"/>
      <dgm:spPr/>
      <dgm:t>
        <a:bodyPr/>
        <a:lstStyle/>
        <a:p>
          <a:r>
            <a:rPr lang="sl-SI" sz="1100" dirty="0" smtClean="0"/>
            <a:t>zmogljivosti ponudnika </a:t>
          </a:r>
          <a:endParaRPr lang="sl-SI" sz="1100" dirty="0"/>
        </a:p>
      </dgm:t>
    </dgm:pt>
    <dgm:pt modelId="{37F57A08-065B-4799-8D17-09F7D797A6DA}" type="parTrans" cxnId="{616EC0CA-A1C3-4C23-9B29-DE8896A1FC6D}">
      <dgm:prSet/>
      <dgm:spPr/>
      <dgm:t>
        <a:bodyPr/>
        <a:lstStyle/>
        <a:p>
          <a:endParaRPr lang="sl-SI"/>
        </a:p>
      </dgm:t>
    </dgm:pt>
    <dgm:pt modelId="{93D1B127-718E-4642-A8AF-7CD91FBA6A2D}" type="sibTrans" cxnId="{616EC0CA-A1C3-4C23-9B29-DE8896A1FC6D}">
      <dgm:prSet/>
      <dgm:spPr/>
      <dgm:t>
        <a:bodyPr/>
        <a:lstStyle/>
        <a:p>
          <a:endParaRPr lang="sl-SI"/>
        </a:p>
      </dgm:t>
    </dgm:pt>
    <dgm:pt modelId="{4B77B399-ED64-43F7-9861-1C58DE80D1E5}">
      <dgm:prSet custT="1"/>
      <dgm:spPr/>
      <dgm:t>
        <a:bodyPr/>
        <a:lstStyle/>
        <a:p>
          <a:r>
            <a:rPr lang="sl-SI" sz="1400" dirty="0" smtClean="0"/>
            <a:t>izbrana ponudba primerljiva s cenami na trgu</a:t>
          </a:r>
        </a:p>
      </dgm:t>
    </dgm:pt>
    <dgm:pt modelId="{FCC47798-12BA-4483-83AC-32A01D20B6A5}" type="parTrans" cxnId="{DF248633-CF4E-4E9F-83D3-B28DBF54441C}">
      <dgm:prSet/>
      <dgm:spPr/>
      <dgm:t>
        <a:bodyPr/>
        <a:lstStyle/>
        <a:p>
          <a:endParaRPr lang="sl-SI"/>
        </a:p>
      </dgm:t>
    </dgm:pt>
    <dgm:pt modelId="{DFA9F307-8D1C-4EFA-9778-10BC9F1BF436}" type="sibTrans" cxnId="{DF248633-CF4E-4E9F-83D3-B28DBF54441C}">
      <dgm:prSet/>
      <dgm:spPr/>
      <dgm:t>
        <a:bodyPr/>
        <a:lstStyle/>
        <a:p>
          <a:endParaRPr lang="sl-SI"/>
        </a:p>
      </dgm:t>
    </dgm:pt>
    <dgm:pt modelId="{9391299F-1501-462E-A0C7-8D1A20C72A30}">
      <dgm:prSet custT="1"/>
      <dgm:spPr/>
      <dgm:t>
        <a:bodyPr/>
        <a:lstStyle/>
        <a:p>
          <a:r>
            <a:rPr lang="sl-SI" sz="1100" dirty="0" smtClean="0"/>
            <a:t>ne obstaja nasprotje interesov</a:t>
          </a:r>
          <a:endParaRPr lang="sl-SI" sz="1100" dirty="0"/>
        </a:p>
      </dgm:t>
    </dgm:pt>
    <dgm:pt modelId="{47CD8C0A-219B-49EC-8680-9DC1611C98F3}" type="parTrans" cxnId="{251D0D68-9A96-4085-9A73-A2BD7DC9E988}">
      <dgm:prSet/>
      <dgm:spPr/>
      <dgm:t>
        <a:bodyPr/>
        <a:lstStyle/>
        <a:p>
          <a:endParaRPr lang="sl-SI"/>
        </a:p>
      </dgm:t>
    </dgm:pt>
    <dgm:pt modelId="{BB89865F-CD86-42BF-8A89-51AA7076FEDC}" type="sibTrans" cxnId="{251D0D68-9A96-4085-9A73-A2BD7DC9E988}">
      <dgm:prSet/>
      <dgm:spPr/>
      <dgm:t>
        <a:bodyPr/>
        <a:lstStyle/>
        <a:p>
          <a:endParaRPr lang="sl-SI"/>
        </a:p>
      </dgm:t>
    </dgm:pt>
    <dgm:pt modelId="{D00FD6AC-EF7A-4DF4-A898-38775915FF11}">
      <dgm:prSet phldrT="[besedilo]" custT="1"/>
      <dgm:spPr/>
      <dgm:t>
        <a:bodyPr/>
        <a:lstStyle/>
        <a:p>
          <a:r>
            <a:rPr lang="sl-SI" sz="1600" dirty="0" smtClean="0"/>
            <a:t>kadar je vrednost brez DDV enaka ali višja od 5.000 EUR in nižja od mejnih vrednosti, upravičenci: </a:t>
          </a:r>
          <a:endParaRPr lang="sl-SI" sz="1600" dirty="0"/>
        </a:p>
      </dgm:t>
    </dgm:pt>
    <dgm:pt modelId="{326D1ED5-8DFB-4A39-B187-76B1E9141C32}" type="sibTrans" cxnId="{6BF44BB6-80D5-4528-A2D7-B0FAE01B8597}">
      <dgm:prSet/>
      <dgm:spPr/>
      <dgm:t>
        <a:bodyPr/>
        <a:lstStyle/>
        <a:p>
          <a:endParaRPr lang="sl-SI"/>
        </a:p>
      </dgm:t>
    </dgm:pt>
    <dgm:pt modelId="{CD8753E4-CE8A-416B-9C2B-CCD207F444A9}" type="parTrans" cxnId="{6BF44BB6-80D5-4528-A2D7-B0FAE01B8597}">
      <dgm:prSet/>
      <dgm:spPr/>
      <dgm:t>
        <a:bodyPr/>
        <a:lstStyle/>
        <a:p>
          <a:endParaRPr lang="sl-SI"/>
        </a:p>
      </dgm:t>
    </dgm:pt>
    <dgm:pt modelId="{BD64963D-069F-41CF-B950-44C547B73297}" type="pres">
      <dgm:prSet presAssocID="{B9DE6D8F-ACBE-4F48-94FE-B386C91203E0}" presName="Name0" presStyleCnt="0">
        <dgm:presLayoutVars>
          <dgm:chMax val="3"/>
          <dgm:chPref val="1"/>
          <dgm:dir/>
          <dgm:animLvl val="lvl"/>
          <dgm:resizeHandles/>
        </dgm:presLayoutVars>
      </dgm:prSet>
      <dgm:spPr/>
      <dgm:t>
        <a:bodyPr/>
        <a:lstStyle/>
        <a:p>
          <a:endParaRPr lang="sl-SI"/>
        </a:p>
      </dgm:t>
    </dgm:pt>
    <dgm:pt modelId="{6FF3F69E-ED26-4363-A5BC-EBC63772A28C}" type="pres">
      <dgm:prSet presAssocID="{B9DE6D8F-ACBE-4F48-94FE-B386C91203E0}" presName="outerBox" presStyleCnt="0"/>
      <dgm:spPr/>
    </dgm:pt>
    <dgm:pt modelId="{3EB21329-F579-4098-8109-58802623D457}" type="pres">
      <dgm:prSet presAssocID="{B9DE6D8F-ACBE-4F48-94FE-B386C91203E0}" presName="outerBoxParent" presStyleLbl="node1" presStyleIdx="0" presStyleCnt="1" custLinFactNeighborY="-41362"/>
      <dgm:spPr/>
      <dgm:t>
        <a:bodyPr/>
        <a:lstStyle/>
        <a:p>
          <a:endParaRPr lang="sl-SI"/>
        </a:p>
      </dgm:t>
    </dgm:pt>
    <dgm:pt modelId="{C573FA0F-EDAD-4AEF-8B5D-DAE94559C18F}" type="pres">
      <dgm:prSet presAssocID="{B9DE6D8F-ACBE-4F48-94FE-B386C91203E0}" presName="outerBoxChildren" presStyleCnt="0"/>
      <dgm:spPr/>
    </dgm:pt>
    <dgm:pt modelId="{9494EAA2-1BA1-4DF2-8DFF-40464D385A32}" type="pres">
      <dgm:prSet presAssocID="{50F29564-B41E-4FA1-B09C-8ACBBC75D3B6}" presName="oChild" presStyleLbl="fgAcc1" presStyleIdx="0" presStyleCnt="3" custScaleY="150159" custLinFactNeighborY="-16482">
        <dgm:presLayoutVars>
          <dgm:bulletEnabled val="1"/>
        </dgm:presLayoutVars>
      </dgm:prSet>
      <dgm:spPr/>
      <dgm:t>
        <a:bodyPr/>
        <a:lstStyle/>
        <a:p>
          <a:endParaRPr lang="sl-SI"/>
        </a:p>
      </dgm:t>
    </dgm:pt>
    <dgm:pt modelId="{945D2CE2-F610-47B2-BBA4-6F7026082A43}" type="pres">
      <dgm:prSet presAssocID="{82AF9B71-863E-4007-8B93-73A620F741A5}" presName="outerSibTrans" presStyleCnt="0"/>
      <dgm:spPr/>
    </dgm:pt>
    <dgm:pt modelId="{92853B93-115A-4C35-9716-166CEF1A2B15}" type="pres">
      <dgm:prSet presAssocID="{5525528B-4B9A-4CB8-B685-33832E26DBE7}" presName="oChild" presStyleLbl="fgAcc1" presStyleIdx="1" presStyleCnt="3" custScaleY="153156" custLinFactNeighborX="36912" custLinFactNeighborY="-16398">
        <dgm:presLayoutVars>
          <dgm:bulletEnabled val="1"/>
        </dgm:presLayoutVars>
      </dgm:prSet>
      <dgm:spPr/>
      <dgm:t>
        <a:bodyPr/>
        <a:lstStyle/>
        <a:p>
          <a:endParaRPr lang="sl-SI"/>
        </a:p>
      </dgm:t>
    </dgm:pt>
    <dgm:pt modelId="{4A6A3224-2EF1-4D26-8757-300EC477A308}" type="pres">
      <dgm:prSet presAssocID="{DF22D984-175B-4B2C-B265-014F3F596C11}" presName="outerSibTrans" presStyleCnt="0"/>
      <dgm:spPr/>
    </dgm:pt>
    <dgm:pt modelId="{1776E1B3-ABF7-4104-AE33-A909F203B7AC}" type="pres">
      <dgm:prSet presAssocID="{4B77B399-ED64-43F7-9861-1C58DE80D1E5}" presName="oChild" presStyleLbl="fgAcc1" presStyleIdx="2" presStyleCnt="3" custScaleX="44873" custLinFactNeighborX="73821" custLinFactNeighborY="-22476">
        <dgm:presLayoutVars>
          <dgm:bulletEnabled val="1"/>
        </dgm:presLayoutVars>
      </dgm:prSet>
      <dgm:spPr/>
      <dgm:t>
        <a:bodyPr/>
        <a:lstStyle/>
        <a:p>
          <a:endParaRPr lang="sl-SI"/>
        </a:p>
      </dgm:t>
    </dgm:pt>
  </dgm:ptLst>
  <dgm:cxnLst>
    <dgm:cxn modelId="{1538629C-7993-477F-9487-6ED689376884}" type="presOf" srcId="{B9DE6D8F-ACBE-4F48-94FE-B386C91203E0}" destId="{BD64963D-069F-41CF-B950-44C547B73297}" srcOrd="0" destOrd="0" presId="urn:microsoft.com/office/officeart/2005/8/layout/target2"/>
    <dgm:cxn modelId="{E8FB5E87-AAB7-487F-AFA2-C3B664D3FFCD}" srcId="{50F29564-B41E-4FA1-B09C-8ACBBC75D3B6}" destId="{0468AA0A-2E76-416E-9EED-06E4C38A8255}" srcOrd="0" destOrd="0" parTransId="{AF6B9F11-4DD4-4C30-A327-39294AFCD62E}" sibTransId="{A8E33D0A-4E92-4CD8-BED3-74AFAA7328DF}"/>
    <dgm:cxn modelId="{616EC0CA-A1C3-4C23-9B29-DE8896A1FC6D}" srcId="{5525528B-4B9A-4CB8-B685-33832E26DBE7}" destId="{2931421C-54B8-45AE-A32F-C4FB65BF8D4F}" srcOrd="0" destOrd="0" parTransId="{37F57A08-065B-4799-8D17-09F7D797A6DA}" sibTransId="{93D1B127-718E-4642-A8AF-7CD91FBA6A2D}"/>
    <dgm:cxn modelId="{6CD5B8E8-4220-4A2D-B1F8-ABB33C419887}" type="presOf" srcId="{2931421C-54B8-45AE-A32F-C4FB65BF8D4F}" destId="{92853B93-115A-4C35-9716-166CEF1A2B15}" srcOrd="0" destOrd="1" presId="urn:microsoft.com/office/officeart/2005/8/layout/target2"/>
    <dgm:cxn modelId="{251D0D68-9A96-4085-9A73-A2BD7DC9E988}" srcId="{5525528B-4B9A-4CB8-B685-33832E26DBE7}" destId="{9391299F-1501-462E-A0C7-8D1A20C72A30}" srcOrd="1" destOrd="0" parTransId="{47CD8C0A-219B-49EC-8680-9DC1611C98F3}" sibTransId="{BB89865F-CD86-42BF-8A89-51AA7076FEDC}"/>
    <dgm:cxn modelId="{D0BD9EA6-9A31-4472-A605-9C3A7A3C34AF}" type="presOf" srcId="{50F29564-B41E-4FA1-B09C-8ACBBC75D3B6}" destId="{9494EAA2-1BA1-4DF2-8DFF-40464D385A32}" srcOrd="0" destOrd="0" presId="urn:microsoft.com/office/officeart/2005/8/layout/target2"/>
    <dgm:cxn modelId="{C93F79A7-A061-4FFE-BC44-FA4259C116EA}" type="presOf" srcId="{70957ECC-E2CC-46AE-8F18-B0FFCD3EA3BF}" destId="{9494EAA2-1BA1-4DF2-8DFF-40464D385A32}" srcOrd="0" destOrd="2" presId="urn:microsoft.com/office/officeart/2005/8/layout/target2"/>
    <dgm:cxn modelId="{A75E6F5A-A3FD-402D-9597-17BCC7E8A326}" srcId="{D00FD6AC-EF7A-4DF4-A898-38775915FF11}" destId="{50F29564-B41E-4FA1-B09C-8ACBBC75D3B6}" srcOrd="0" destOrd="0" parTransId="{554A1D98-591A-4D7A-B962-4210155D17E6}" sibTransId="{82AF9B71-863E-4007-8B93-73A620F741A5}"/>
    <dgm:cxn modelId="{B6ED7A17-F7A8-49AB-AD68-083A96431492}" type="presOf" srcId="{D00FD6AC-EF7A-4DF4-A898-38775915FF11}" destId="{3EB21329-F579-4098-8109-58802623D457}" srcOrd="0" destOrd="0" presId="urn:microsoft.com/office/officeart/2005/8/layout/target2"/>
    <dgm:cxn modelId="{20E7836D-C49A-4E07-B9EF-0BBC5D5AB643}" srcId="{50F29564-B41E-4FA1-B09C-8ACBBC75D3B6}" destId="{70957ECC-E2CC-46AE-8F18-B0FFCD3EA3BF}" srcOrd="1" destOrd="0" parTransId="{CC36673E-9211-4182-91B2-2C589931BD65}" sibTransId="{4EC2D63D-59F8-4298-A391-C89A7FC16303}"/>
    <dgm:cxn modelId="{92297F60-B68A-4CBC-9B4F-E7ABC077433F}" type="presOf" srcId="{0468AA0A-2E76-416E-9EED-06E4C38A8255}" destId="{9494EAA2-1BA1-4DF2-8DFF-40464D385A32}" srcOrd="0" destOrd="1" presId="urn:microsoft.com/office/officeart/2005/8/layout/target2"/>
    <dgm:cxn modelId="{90706791-1B6F-4538-B937-6B0A0C37FAC8}" type="presOf" srcId="{9391299F-1501-462E-A0C7-8D1A20C72A30}" destId="{92853B93-115A-4C35-9716-166CEF1A2B15}" srcOrd="0" destOrd="2" presId="urn:microsoft.com/office/officeart/2005/8/layout/target2"/>
    <dgm:cxn modelId="{DD3F0573-D7F3-4E71-B234-9A095627C134}" type="presOf" srcId="{5525528B-4B9A-4CB8-B685-33832E26DBE7}" destId="{92853B93-115A-4C35-9716-166CEF1A2B15}" srcOrd="0" destOrd="0" presId="urn:microsoft.com/office/officeart/2005/8/layout/target2"/>
    <dgm:cxn modelId="{6BF44BB6-80D5-4528-A2D7-B0FAE01B8597}" srcId="{B9DE6D8F-ACBE-4F48-94FE-B386C91203E0}" destId="{D00FD6AC-EF7A-4DF4-A898-38775915FF11}" srcOrd="0" destOrd="0" parTransId="{CD8753E4-CE8A-416B-9C2B-CCD207F444A9}" sibTransId="{326D1ED5-8DFB-4A39-B187-76B1E9141C32}"/>
    <dgm:cxn modelId="{DF248633-CF4E-4E9F-83D3-B28DBF54441C}" srcId="{D00FD6AC-EF7A-4DF4-A898-38775915FF11}" destId="{4B77B399-ED64-43F7-9861-1C58DE80D1E5}" srcOrd="2" destOrd="0" parTransId="{FCC47798-12BA-4483-83AC-32A01D20B6A5}" sibTransId="{DFA9F307-8D1C-4EFA-9778-10BC9F1BF436}"/>
    <dgm:cxn modelId="{A162D27C-06B0-43CF-B245-62141D2FC483}" type="presOf" srcId="{4B77B399-ED64-43F7-9861-1C58DE80D1E5}" destId="{1776E1B3-ABF7-4104-AE33-A909F203B7AC}" srcOrd="0" destOrd="0" presId="urn:microsoft.com/office/officeart/2005/8/layout/target2"/>
    <dgm:cxn modelId="{7D2AF4BD-5611-4037-B4D1-65059CF19BCD}" srcId="{D00FD6AC-EF7A-4DF4-A898-38775915FF11}" destId="{5525528B-4B9A-4CB8-B685-33832E26DBE7}" srcOrd="1" destOrd="0" parTransId="{4F45E519-95F7-412B-A898-E4CCB30B211B}" sibTransId="{DF22D984-175B-4B2C-B265-014F3F596C11}"/>
    <dgm:cxn modelId="{DA3D99FE-8FC6-4547-AE3F-7FA26E914FCD}" type="presParOf" srcId="{BD64963D-069F-41CF-B950-44C547B73297}" destId="{6FF3F69E-ED26-4363-A5BC-EBC63772A28C}" srcOrd="0" destOrd="0" presId="urn:microsoft.com/office/officeart/2005/8/layout/target2"/>
    <dgm:cxn modelId="{B7E7427E-9AEA-40D6-911D-3BBC0C42C217}" type="presParOf" srcId="{6FF3F69E-ED26-4363-A5BC-EBC63772A28C}" destId="{3EB21329-F579-4098-8109-58802623D457}" srcOrd="0" destOrd="0" presId="urn:microsoft.com/office/officeart/2005/8/layout/target2"/>
    <dgm:cxn modelId="{7E3A22B4-9812-4E7C-8E7A-9C4E19B152A8}" type="presParOf" srcId="{6FF3F69E-ED26-4363-A5BC-EBC63772A28C}" destId="{C573FA0F-EDAD-4AEF-8B5D-DAE94559C18F}" srcOrd="1" destOrd="0" presId="urn:microsoft.com/office/officeart/2005/8/layout/target2"/>
    <dgm:cxn modelId="{8A85C827-A475-488D-8CF1-BED8715513E4}" type="presParOf" srcId="{C573FA0F-EDAD-4AEF-8B5D-DAE94559C18F}" destId="{9494EAA2-1BA1-4DF2-8DFF-40464D385A32}" srcOrd="0" destOrd="0" presId="urn:microsoft.com/office/officeart/2005/8/layout/target2"/>
    <dgm:cxn modelId="{44282FB4-34F5-4564-A5B8-A1F8E860C0EE}" type="presParOf" srcId="{C573FA0F-EDAD-4AEF-8B5D-DAE94559C18F}" destId="{945D2CE2-F610-47B2-BBA4-6F7026082A43}" srcOrd="1" destOrd="0" presId="urn:microsoft.com/office/officeart/2005/8/layout/target2"/>
    <dgm:cxn modelId="{FB0C9AB0-9624-439C-88C2-93BBF80FCC89}" type="presParOf" srcId="{C573FA0F-EDAD-4AEF-8B5D-DAE94559C18F}" destId="{92853B93-115A-4C35-9716-166CEF1A2B15}" srcOrd="2" destOrd="0" presId="urn:microsoft.com/office/officeart/2005/8/layout/target2"/>
    <dgm:cxn modelId="{19E2750F-4E99-4960-9744-FF56776D0C42}" type="presParOf" srcId="{C573FA0F-EDAD-4AEF-8B5D-DAE94559C18F}" destId="{4A6A3224-2EF1-4D26-8757-300EC477A308}" srcOrd="3" destOrd="0" presId="urn:microsoft.com/office/officeart/2005/8/layout/target2"/>
    <dgm:cxn modelId="{436BA254-C00A-4C27-8B61-1693AD5B595F}" type="presParOf" srcId="{C573FA0F-EDAD-4AEF-8B5D-DAE94559C18F}" destId="{1776E1B3-ABF7-4104-AE33-A909F203B7AC}" srcOrd="4"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2ABB9B-E91F-48D6-A2A4-25B93FCF6AD6}" type="doc">
      <dgm:prSet loTypeId="urn:microsoft.com/office/officeart/2008/layout/HorizontalMultiLevelHierarchy" loCatId="hierarchy" qsTypeId="urn:microsoft.com/office/officeart/2005/8/quickstyle/simple3" qsCatId="simple" csTypeId="urn:microsoft.com/office/officeart/2005/8/colors/accent1_2" csCatId="accent1" phldr="1"/>
      <dgm:spPr/>
      <dgm:t>
        <a:bodyPr/>
        <a:lstStyle/>
        <a:p>
          <a:endParaRPr lang="sl-SI"/>
        </a:p>
      </dgm:t>
    </dgm:pt>
    <dgm:pt modelId="{C5525EB9-5C22-4C7C-B305-A991BF2C288D}">
      <dgm:prSet phldrT="[besedilo]"/>
      <dgm:spPr/>
      <dgm:t>
        <a:bodyPr/>
        <a:lstStyle/>
        <a:p>
          <a:r>
            <a:rPr lang="sl-SI" dirty="0" smtClean="0"/>
            <a:t>Istovrstnost naročil oz. isti predmet naročila:</a:t>
          </a:r>
          <a:endParaRPr lang="sl-SI" dirty="0"/>
        </a:p>
      </dgm:t>
    </dgm:pt>
    <dgm:pt modelId="{BF2C5D9A-4EF5-4C2A-99DD-E35F47DEBFD2}" type="parTrans" cxnId="{01AED754-C6F7-4066-9668-157102824888}">
      <dgm:prSet/>
      <dgm:spPr/>
      <dgm:t>
        <a:bodyPr/>
        <a:lstStyle/>
        <a:p>
          <a:endParaRPr lang="sl-SI"/>
        </a:p>
      </dgm:t>
    </dgm:pt>
    <dgm:pt modelId="{96C1E59E-27F6-45CB-96CB-2267933BC5EF}" type="sibTrans" cxnId="{01AED754-C6F7-4066-9668-157102824888}">
      <dgm:prSet/>
      <dgm:spPr/>
      <dgm:t>
        <a:bodyPr/>
        <a:lstStyle/>
        <a:p>
          <a:endParaRPr lang="sl-SI"/>
        </a:p>
      </dgm:t>
    </dgm:pt>
    <dgm:pt modelId="{4185AC97-40BB-43B5-B55B-B72B0BD9D080}">
      <dgm:prSet phldrT="[besedilo]" custT="1"/>
      <dgm:spPr/>
      <dgm:t>
        <a:bodyPr/>
        <a:lstStyle/>
        <a:p>
          <a:r>
            <a:rPr lang="sl-SI" sz="1400" dirty="0" smtClean="0"/>
            <a:t>»</a:t>
          </a:r>
          <a:r>
            <a:rPr lang="sl-SI" sz="1400" i="1" dirty="0" smtClean="0"/>
            <a:t>pojem podobnega blaga razumeli kot proizvode, ki so </a:t>
          </a:r>
          <a:r>
            <a:rPr lang="sl-SI" sz="1400" b="1" i="1" u="sng" dirty="0" smtClean="0"/>
            <a:t>namenjeni isti ali podobni uporabi</a:t>
          </a:r>
          <a:r>
            <a:rPr lang="sl-SI" sz="1400" i="1" dirty="0" smtClean="0"/>
            <a:t>, kot na primer dobava različnih vrst živil ali raznih kosov pisarniškega pohištva</a:t>
          </a:r>
          <a:r>
            <a:rPr lang="sl-SI" sz="1400" dirty="0" smtClean="0"/>
            <a:t>« (uvodno pojasnilo 19. točke preambule Direktive 2014/24/EU o javnem naročanju)</a:t>
          </a:r>
          <a:endParaRPr lang="sl-SI" sz="1400" dirty="0"/>
        </a:p>
      </dgm:t>
    </dgm:pt>
    <dgm:pt modelId="{C1C1E343-2686-4E2C-8A7F-081D5BA04743}" type="parTrans" cxnId="{DEC0A1BE-73C8-4D44-ADB6-B7CFD3BB3A18}">
      <dgm:prSet/>
      <dgm:spPr/>
      <dgm:t>
        <a:bodyPr/>
        <a:lstStyle/>
        <a:p>
          <a:endParaRPr lang="sl-SI"/>
        </a:p>
      </dgm:t>
    </dgm:pt>
    <dgm:pt modelId="{BDB7221F-EF0F-4C0C-9011-457877244B75}" type="sibTrans" cxnId="{DEC0A1BE-73C8-4D44-ADB6-B7CFD3BB3A18}">
      <dgm:prSet/>
      <dgm:spPr/>
      <dgm:t>
        <a:bodyPr/>
        <a:lstStyle/>
        <a:p>
          <a:endParaRPr lang="sl-SI"/>
        </a:p>
      </dgm:t>
    </dgm:pt>
    <dgm:pt modelId="{EC723532-CB45-4FCC-9F06-E6B19D17BE1B}">
      <dgm:prSet phldrT="[besedilo]" custT="1"/>
      <dgm:spPr/>
      <dgm:t>
        <a:bodyPr/>
        <a:lstStyle/>
        <a:p>
          <a:r>
            <a:rPr lang="sl-SI" sz="1400" dirty="0" smtClean="0"/>
            <a:t>»</a:t>
          </a:r>
          <a:r>
            <a:rPr lang="sl-SI" sz="1400" i="1" dirty="0" smtClean="0"/>
            <a:t>da je </a:t>
          </a:r>
          <a:r>
            <a:rPr lang="sl-SI" sz="1400" b="1" i="1" u="sng" dirty="0" smtClean="0"/>
            <a:t>enotna gospodarska in tehnična naloga</a:t>
          </a:r>
          <a:r>
            <a:rPr lang="sl-SI" sz="1400" b="1" i="1" dirty="0" smtClean="0"/>
            <a:t> </a:t>
          </a:r>
          <a:r>
            <a:rPr lang="sl-SI" sz="1400" i="1" dirty="0" smtClean="0"/>
            <a:t>posameznih delov naročila indic za obstoj enotnega naročila. Storitve predstavljajo enotno naročilo, če imajo </a:t>
          </a:r>
          <a:r>
            <a:rPr lang="sl-SI" sz="1400" b="1" i="1" u="sng" dirty="0" smtClean="0"/>
            <a:t>enoten cilj in so tesno prostorsko, gospodarsko in funkcionalno povezane</a:t>
          </a:r>
          <a:r>
            <a:rPr lang="sl-SI" sz="1400" dirty="0" smtClean="0"/>
            <a:t>« (sodba sodišča EU C-574/10)</a:t>
          </a:r>
          <a:endParaRPr lang="sl-SI" sz="1400" dirty="0"/>
        </a:p>
      </dgm:t>
    </dgm:pt>
    <dgm:pt modelId="{311620E5-9BD3-4B1D-8BA0-EBD008415B51}" type="parTrans" cxnId="{33B39C8C-9B79-4DB1-BA2C-1651E2988369}">
      <dgm:prSet/>
      <dgm:spPr/>
      <dgm:t>
        <a:bodyPr/>
        <a:lstStyle/>
        <a:p>
          <a:endParaRPr lang="sl-SI"/>
        </a:p>
      </dgm:t>
    </dgm:pt>
    <dgm:pt modelId="{8EA252FE-E12E-4C9E-B342-254DA6BDB2E9}" type="sibTrans" cxnId="{33B39C8C-9B79-4DB1-BA2C-1651E2988369}">
      <dgm:prSet/>
      <dgm:spPr/>
      <dgm:t>
        <a:bodyPr/>
        <a:lstStyle/>
        <a:p>
          <a:endParaRPr lang="sl-SI"/>
        </a:p>
      </dgm:t>
    </dgm:pt>
    <dgm:pt modelId="{1187D2FA-C684-4BCA-B06A-BB33E8FCC60E}">
      <dgm:prSet custT="1"/>
      <dgm:spPr/>
      <dgm:t>
        <a:bodyPr/>
        <a:lstStyle/>
        <a:p>
          <a:r>
            <a:rPr lang="sl-SI" sz="1400" dirty="0" smtClean="0"/>
            <a:t>»</a:t>
          </a:r>
          <a:r>
            <a:rPr lang="sl-SI" sz="1400" i="1" dirty="0" smtClean="0"/>
            <a:t>mogoče je tudi razumeti, da so storitve ali blago istega »tipa«, če </a:t>
          </a:r>
          <a:r>
            <a:rPr lang="sl-SI" sz="1400" b="1" i="1" u="sng" dirty="0" smtClean="0"/>
            <a:t>so običajno na voljo pri istem ponudniku</a:t>
          </a:r>
          <a:r>
            <a:rPr lang="sl-SI" sz="1400" i="1" dirty="0" smtClean="0"/>
            <a:t>, pri čemer je pomembno tudi, da so storitve ali blago </a:t>
          </a:r>
          <a:r>
            <a:rPr lang="sl-SI" sz="1400" b="1" i="1" u="sng" dirty="0" smtClean="0"/>
            <a:t>podobne narave</a:t>
          </a:r>
          <a:r>
            <a:rPr lang="sl-SI" sz="1400" dirty="0" smtClean="0"/>
            <a:t>« </a:t>
          </a:r>
        </a:p>
        <a:p>
          <a:r>
            <a:rPr lang="sl-SI" sz="1400" dirty="0" smtClean="0"/>
            <a:t>in »</a:t>
          </a:r>
          <a:r>
            <a:rPr lang="sl-SI" sz="1400" i="1" dirty="0" smtClean="0"/>
            <a:t>za določitev ocenjene vrednosti združiti istovrstne storitve ali blago, kadar imajo storitve ali blago </a:t>
          </a:r>
          <a:r>
            <a:rPr lang="sl-SI" sz="1400" b="1" i="1" u="sng" dirty="0" smtClean="0"/>
            <a:t>enoten značaj in izpolnjujejo eno samo gospodarsko in tehnično funkcijo</a:t>
          </a:r>
          <a:r>
            <a:rPr lang="sl-SI" sz="1400" dirty="0" smtClean="0"/>
            <a:t>« (tolmačenju javno-naročniške zakonodaje – izračun ocenjene vrednosti javnih naročil št. 430-34/2017/5, z dne 5. 4. 2017 </a:t>
          </a:r>
          <a:r>
            <a:rPr lang="sl-SI" sz="1400" u="sng" dirty="0" smtClean="0">
              <a:hlinkClick xmlns:r="http://schemas.openxmlformats.org/officeDocument/2006/relationships" r:id="rId1"/>
            </a:rPr>
            <a:t>http://www.djn.mju.gov.si/resources/files/Stalisca/ZJN_3/2017/ZJN-3_izracun_ocenjene_vrednost.pdf</a:t>
          </a:r>
          <a:r>
            <a:rPr lang="sl-SI" sz="1400" u="sng" dirty="0" smtClean="0"/>
            <a:t> </a:t>
          </a:r>
          <a:endParaRPr lang="sl-SI" sz="1400" dirty="0"/>
        </a:p>
      </dgm:t>
    </dgm:pt>
    <dgm:pt modelId="{2F34697B-8768-4B42-999A-05D129EF6D58}" type="parTrans" cxnId="{9C5671CE-89B2-4CF1-BC9D-AA231352C19D}">
      <dgm:prSet/>
      <dgm:spPr/>
      <dgm:t>
        <a:bodyPr/>
        <a:lstStyle/>
        <a:p>
          <a:endParaRPr lang="sl-SI"/>
        </a:p>
      </dgm:t>
    </dgm:pt>
    <dgm:pt modelId="{D7DA84F2-80D6-43BC-B785-7E122074FD23}" type="sibTrans" cxnId="{9C5671CE-89B2-4CF1-BC9D-AA231352C19D}">
      <dgm:prSet/>
      <dgm:spPr/>
      <dgm:t>
        <a:bodyPr/>
        <a:lstStyle/>
        <a:p>
          <a:endParaRPr lang="sl-SI"/>
        </a:p>
      </dgm:t>
    </dgm:pt>
    <dgm:pt modelId="{61BA778D-4FEA-4C6C-AF4B-177B0043ECBB}" type="pres">
      <dgm:prSet presAssocID="{572ABB9B-E91F-48D6-A2A4-25B93FCF6AD6}" presName="Name0" presStyleCnt="0">
        <dgm:presLayoutVars>
          <dgm:chPref val="1"/>
          <dgm:dir/>
          <dgm:animOne val="branch"/>
          <dgm:animLvl val="lvl"/>
          <dgm:resizeHandles val="exact"/>
        </dgm:presLayoutVars>
      </dgm:prSet>
      <dgm:spPr/>
      <dgm:t>
        <a:bodyPr/>
        <a:lstStyle/>
        <a:p>
          <a:endParaRPr lang="sl-SI"/>
        </a:p>
      </dgm:t>
    </dgm:pt>
    <dgm:pt modelId="{76CA78B4-C3A6-43B3-BC10-ECF10A34A4A9}" type="pres">
      <dgm:prSet presAssocID="{C5525EB9-5C22-4C7C-B305-A991BF2C288D}" presName="root1" presStyleCnt="0"/>
      <dgm:spPr/>
    </dgm:pt>
    <dgm:pt modelId="{F0F023CE-4F38-42AA-888E-A6DBFEC20CF7}" type="pres">
      <dgm:prSet presAssocID="{C5525EB9-5C22-4C7C-B305-A991BF2C288D}" presName="LevelOneTextNode" presStyleLbl="node0" presStyleIdx="0" presStyleCnt="1" custScaleX="276747" custScaleY="65911" custLinFactNeighborX="-27822" custLinFactNeighborY="-2087">
        <dgm:presLayoutVars>
          <dgm:chPref val="3"/>
        </dgm:presLayoutVars>
      </dgm:prSet>
      <dgm:spPr/>
      <dgm:t>
        <a:bodyPr/>
        <a:lstStyle/>
        <a:p>
          <a:endParaRPr lang="sl-SI"/>
        </a:p>
      </dgm:t>
    </dgm:pt>
    <dgm:pt modelId="{B4D854D5-6493-46A1-BCE6-84B7CE5BA099}" type="pres">
      <dgm:prSet presAssocID="{C5525EB9-5C22-4C7C-B305-A991BF2C288D}" presName="level2hierChild" presStyleCnt="0"/>
      <dgm:spPr/>
    </dgm:pt>
    <dgm:pt modelId="{69F6D9F2-0E25-4E5F-BD06-368A5BDA835F}" type="pres">
      <dgm:prSet presAssocID="{C1C1E343-2686-4E2C-8A7F-081D5BA04743}" presName="conn2-1" presStyleLbl="parChTrans1D2" presStyleIdx="0" presStyleCnt="3"/>
      <dgm:spPr/>
      <dgm:t>
        <a:bodyPr/>
        <a:lstStyle/>
        <a:p>
          <a:endParaRPr lang="sl-SI"/>
        </a:p>
      </dgm:t>
    </dgm:pt>
    <dgm:pt modelId="{6FDF6CC3-8BF7-4AD7-889B-2E9B16F9671A}" type="pres">
      <dgm:prSet presAssocID="{C1C1E343-2686-4E2C-8A7F-081D5BA04743}" presName="connTx" presStyleLbl="parChTrans1D2" presStyleIdx="0" presStyleCnt="3"/>
      <dgm:spPr/>
      <dgm:t>
        <a:bodyPr/>
        <a:lstStyle/>
        <a:p>
          <a:endParaRPr lang="sl-SI"/>
        </a:p>
      </dgm:t>
    </dgm:pt>
    <dgm:pt modelId="{5112AAE3-50A0-4AD1-BF34-3654DE728005}" type="pres">
      <dgm:prSet presAssocID="{4185AC97-40BB-43B5-B55B-B72B0BD9D080}" presName="root2" presStyleCnt="0"/>
      <dgm:spPr/>
    </dgm:pt>
    <dgm:pt modelId="{0F2169F9-7C42-4CA3-B849-4EAF24B50660}" type="pres">
      <dgm:prSet presAssocID="{4185AC97-40BB-43B5-B55B-B72B0BD9D080}" presName="LevelTwoTextNode" presStyleLbl="node2" presStyleIdx="0" presStyleCnt="3" custScaleX="543921" custScaleY="199772" custLinFactNeighborX="0" custLinFactNeighborY="16435">
        <dgm:presLayoutVars>
          <dgm:chPref val="3"/>
        </dgm:presLayoutVars>
      </dgm:prSet>
      <dgm:spPr/>
      <dgm:t>
        <a:bodyPr/>
        <a:lstStyle/>
        <a:p>
          <a:endParaRPr lang="sl-SI"/>
        </a:p>
      </dgm:t>
    </dgm:pt>
    <dgm:pt modelId="{F07BC3DC-6D28-4B8D-87E4-38EC4BCB20D0}" type="pres">
      <dgm:prSet presAssocID="{4185AC97-40BB-43B5-B55B-B72B0BD9D080}" presName="level3hierChild" presStyleCnt="0"/>
      <dgm:spPr/>
    </dgm:pt>
    <dgm:pt modelId="{5DF234DE-C5A5-4120-8503-1E3523AEE859}" type="pres">
      <dgm:prSet presAssocID="{311620E5-9BD3-4B1D-8BA0-EBD008415B51}" presName="conn2-1" presStyleLbl="parChTrans1D2" presStyleIdx="1" presStyleCnt="3"/>
      <dgm:spPr/>
      <dgm:t>
        <a:bodyPr/>
        <a:lstStyle/>
        <a:p>
          <a:endParaRPr lang="sl-SI"/>
        </a:p>
      </dgm:t>
    </dgm:pt>
    <dgm:pt modelId="{73919C41-3E6F-44EE-AE97-F855372098C2}" type="pres">
      <dgm:prSet presAssocID="{311620E5-9BD3-4B1D-8BA0-EBD008415B51}" presName="connTx" presStyleLbl="parChTrans1D2" presStyleIdx="1" presStyleCnt="3"/>
      <dgm:spPr/>
      <dgm:t>
        <a:bodyPr/>
        <a:lstStyle/>
        <a:p>
          <a:endParaRPr lang="sl-SI"/>
        </a:p>
      </dgm:t>
    </dgm:pt>
    <dgm:pt modelId="{8040ACB2-943C-484B-A67E-68D00C7D1C77}" type="pres">
      <dgm:prSet presAssocID="{EC723532-CB45-4FCC-9F06-E6B19D17BE1B}" presName="root2" presStyleCnt="0"/>
      <dgm:spPr/>
    </dgm:pt>
    <dgm:pt modelId="{4739F13D-531C-4C99-957F-25B0DF57B5A4}" type="pres">
      <dgm:prSet presAssocID="{EC723532-CB45-4FCC-9F06-E6B19D17BE1B}" presName="LevelTwoTextNode" presStyleLbl="node2" presStyleIdx="1" presStyleCnt="3" custScaleX="546662" custScaleY="214993">
        <dgm:presLayoutVars>
          <dgm:chPref val="3"/>
        </dgm:presLayoutVars>
      </dgm:prSet>
      <dgm:spPr/>
      <dgm:t>
        <a:bodyPr/>
        <a:lstStyle/>
        <a:p>
          <a:endParaRPr lang="sl-SI"/>
        </a:p>
      </dgm:t>
    </dgm:pt>
    <dgm:pt modelId="{8F061AAB-6873-4B74-860E-59689F9C5ACD}" type="pres">
      <dgm:prSet presAssocID="{EC723532-CB45-4FCC-9F06-E6B19D17BE1B}" presName="level3hierChild" presStyleCnt="0"/>
      <dgm:spPr/>
    </dgm:pt>
    <dgm:pt modelId="{E7CCD8D0-DC71-4E5A-BE36-1165810ADA40}" type="pres">
      <dgm:prSet presAssocID="{2F34697B-8768-4B42-999A-05D129EF6D58}" presName="conn2-1" presStyleLbl="parChTrans1D2" presStyleIdx="2" presStyleCnt="3"/>
      <dgm:spPr/>
      <dgm:t>
        <a:bodyPr/>
        <a:lstStyle/>
        <a:p>
          <a:endParaRPr lang="sl-SI"/>
        </a:p>
      </dgm:t>
    </dgm:pt>
    <dgm:pt modelId="{C798EC12-5F7D-4CEA-85E2-C0FF6DF3E4BD}" type="pres">
      <dgm:prSet presAssocID="{2F34697B-8768-4B42-999A-05D129EF6D58}" presName="connTx" presStyleLbl="parChTrans1D2" presStyleIdx="2" presStyleCnt="3"/>
      <dgm:spPr/>
      <dgm:t>
        <a:bodyPr/>
        <a:lstStyle/>
        <a:p>
          <a:endParaRPr lang="sl-SI"/>
        </a:p>
      </dgm:t>
    </dgm:pt>
    <dgm:pt modelId="{D72CC2C4-90DF-4428-8BD7-23F021C459C9}" type="pres">
      <dgm:prSet presAssocID="{1187D2FA-C684-4BCA-B06A-BB33E8FCC60E}" presName="root2" presStyleCnt="0"/>
      <dgm:spPr/>
    </dgm:pt>
    <dgm:pt modelId="{AD74ABF9-4D2F-4BBC-BBAD-5C5CB9DE011A}" type="pres">
      <dgm:prSet presAssocID="{1187D2FA-C684-4BCA-B06A-BB33E8FCC60E}" presName="LevelTwoTextNode" presStyleLbl="node2" presStyleIdx="2" presStyleCnt="3" custScaleX="546118" custScaleY="388521" custLinFactNeighborX="716" custLinFactNeighborY="-14087">
        <dgm:presLayoutVars>
          <dgm:chPref val="3"/>
        </dgm:presLayoutVars>
      </dgm:prSet>
      <dgm:spPr/>
      <dgm:t>
        <a:bodyPr/>
        <a:lstStyle/>
        <a:p>
          <a:endParaRPr lang="sl-SI"/>
        </a:p>
      </dgm:t>
    </dgm:pt>
    <dgm:pt modelId="{115CFCBF-893C-481C-9A55-AB0BD6A69B55}" type="pres">
      <dgm:prSet presAssocID="{1187D2FA-C684-4BCA-B06A-BB33E8FCC60E}" presName="level3hierChild" presStyleCnt="0"/>
      <dgm:spPr/>
    </dgm:pt>
  </dgm:ptLst>
  <dgm:cxnLst>
    <dgm:cxn modelId="{58E27955-3BBA-426B-8EDB-017EB424DA0B}" type="presOf" srcId="{C1C1E343-2686-4E2C-8A7F-081D5BA04743}" destId="{69F6D9F2-0E25-4E5F-BD06-368A5BDA835F}" srcOrd="0" destOrd="0" presId="urn:microsoft.com/office/officeart/2008/layout/HorizontalMultiLevelHierarchy"/>
    <dgm:cxn modelId="{33B39C8C-9B79-4DB1-BA2C-1651E2988369}" srcId="{C5525EB9-5C22-4C7C-B305-A991BF2C288D}" destId="{EC723532-CB45-4FCC-9F06-E6B19D17BE1B}" srcOrd="1" destOrd="0" parTransId="{311620E5-9BD3-4B1D-8BA0-EBD008415B51}" sibTransId="{8EA252FE-E12E-4C9E-B342-254DA6BDB2E9}"/>
    <dgm:cxn modelId="{8C55874C-BAC9-4144-BE4E-7D860F411BA8}" type="presOf" srcId="{C5525EB9-5C22-4C7C-B305-A991BF2C288D}" destId="{F0F023CE-4F38-42AA-888E-A6DBFEC20CF7}" srcOrd="0" destOrd="0" presId="urn:microsoft.com/office/officeart/2008/layout/HorizontalMultiLevelHierarchy"/>
    <dgm:cxn modelId="{AFE37184-5104-4403-8D13-05320CB75D66}" type="presOf" srcId="{572ABB9B-E91F-48D6-A2A4-25B93FCF6AD6}" destId="{61BA778D-4FEA-4C6C-AF4B-177B0043ECBB}" srcOrd="0" destOrd="0" presId="urn:microsoft.com/office/officeart/2008/layout/HorizontalMultiLevelHierarchy"/>
    <dgm:cxn modelId="{C2054F1D-960F-45F0-86FF-45987079A72D}" type="presOf" srcId="{2F34697B-8768-4B42-999A-05D129EF6D58}" destId="{C798EC12-5F7D-4CEA-85E2-C0FF6DF3E4BD}" srcOrd="1" destOrd="0" presId="urn:microsoft.com/office/officeart/2008/layout/HorizontalMultiLevelHierarchy"/>
    <dgm:cxn modelId="{1790C91C-47A5-4CC9-97B1-99AAF56FC4BD}" type="presOf" srcId="{2F34697B-8768-4B42-999A-05D129EF6D58}" destId="{E7CCD8D0-DC71-4E5A-BE36-1165810ADA40}" srcOrd="0" destOrd="0" presId="urn:microsoft.com/office/officeart/2008/layout/HorizontalMultiLevelHierarchy"/>
    <dgm:cxn modelId="{DEC0A1BE-73C8-4D44-ADB6-B7CFD3BB3A18}" srcId="{C5525EB9-5C22-4C7C-B305-A991BF2C288D}" destId="{4185AC97-40BB-43B5-B55B-B72B0BD9D080}" srcOrd="0" destOrd="0" parTransId="{C1C1E343-2686-4E2C-8A7F-081D5BA04743}" sibTransId="{BDB7221F-EF0F-4C0C-9011-457877244B75}"/>
    <dgm:cxn modelId="{9C5671CE-89B2-4CF1-BC9D-AA231352C19D}" srcId="{C5525EB9-5C22-4C7C-B305-A991BF2C288D}" destId="{1187D2FA-C684-4BCA-B06A-BB33E8FCC60E}" srcOrd="2" destOrd="0" parTransId="{2F34697B-8768-4B42-999A-05D129EF6D58}" sibTransId="{D7DA84F2-80D6-43BC-B785-7E122074FD23}"/>
    <dgm:cxn modelId="{C12308A4-C95D-44EB-AF9E-4E1A53155718}" type="presOf" srcId="{4185AC97-40BB-43B5-B55B-B72B0BD9D080}" destId="{0F2169F9-7C42-4CA3-B849-4EAF24B50660}" srcOrd="0" destOrd="0" presId="urn:microsoft.com/office/officeart/2008/layout/HorizontalMultiLevelHierarchy"/>
    <dgm:cxn modelId="{68728474-609C-4F10-B996-3F192145A619}" type="presOf" srcId="{EC723532-CB45-4FCC-9F06-E6B19D17BE1B}" destId="{4739F13D-531C-4C99-957F-25B0DF57B5A4}" srcOrd="0" destOrd="0" presId="urn:microsoft.com/office/officeart/2008/layout/HorizontalMultiLevelHierarchy"/>
    <dgm:cxn modelId="{AF2EE146-97C6-4FAB-A229-3D4C05B77D7B}" type="presOf" srcId="{311620E5-9BD3-4B1D-8BA0-EBD008415B51}" destId="{73919C41-3E6F-44EE-AE97-F855372098C2}" srcOrd="1" destOrd="0" presId="urn:microsoft.com/office/officeart/2008/layout/HorizontalMultiLevelHierarchy"/>
    <dgm:cxn modelId="{45C84B47-AEFD-440F-BC9B-4C6A414B2D32}" type="presOf" srcId="{C1C1E343-2686-4E2C-8A7F-081D5BA04743}" destId="{6FDF6CC3-8BF7-4AD7-889B-2E9B16F9671A}" srcOrd="1" destOrd="0" presId="urn:microsoft.com/office/officeart/2008/layout/HorizontalMultiLevelHierarchy"/>
    <dgm:cxn modelId="{757A9BC4-205F-454E-B55E-FEE4970BA1E2}" type="presOf" srcId="{311620E5-9BD3-4B1D-8BA0-EBD008415B51}" destId="{5DF234DE-C5A5-4120-8503-1E3523AEE859}" srcOrd="0" destOrd="0" presId="urn:microsoft.com/office/officeart/2008/layout/HorizontalMultiLevelHierarchy"/>
    <dgm:cxn modelId="{01AED754-C6F7-4066-9668-157102824888}" srcId="{572ABB9B-E91F-48D6-A2A4-25B93FCF6AD6}" destId="{C5525EB9-5C22-4C7C-B305-A991BF2C288D}" srcOrd="0" destOrd="0" parTransId="{BF2C5D9A-4EF5-4C2A-99DD-E35F47DEBFD2}" sibTransId="{96C1E59E-27F6-45CB-96CB-2267933BC5EF}"/>
    <dgm:cxn modelId="{FEBD8901-86E5-4ED5-9F7A-FEF2545DB091}" type="presOf" srcId="{1187D2FA-C684-4BCA-B06A-BB33E8FCC60E}" destId="{AD74ABF9-4D2F-4BBC-BBAD-5C5CB9DE011A}" srcOrd="0" destOrd="0" presId="urn:microsoft.com/office/officeart/2008/layout/HorizontalMultiLevelHierarchy"/>
    <dgm:cxn modelId="{053DD24E-AAE6-4E18-A63E-282D4256641A}" type="presParOf" srcId="{61BA778D-4FEA-4C6C-AF4B-177B0043ECBB}" destId="{76CA78B4-C3A6-43B3-BC10-ECF10A34A4A9}" srcOrd="0" destOrd="0" presId="urn:microsoft.com/office/officeart/2008/layout/HorizontalMultiLevelHierarchy"/>
    <dgm:cxn modelId="{4A2449C8-2031-4AEA-8E74-F270BC186377}" type="presParOf" srcId="{76CA78B4-C3A6-43B3-BC10-ECF10A34A4A9}" destId="{F0F023CE-4F38-42AA-888E-A6DBFEC20CF7}" srcOrd="0" destOrd="0" presId="urn:microsoft.com/office/officeart/2008/layout/HorizontalMultiLevelHierarchy"/>
    <dgm:cxn modelId="{B506C903-430B-44BD-9A56-EA3B299CE986}" type="presParOf" srcId="{76CA78B4-C3A6-43B3-BC10-ECF10A34A4A9}" destId="{B4D854D5-6493-46A1-BCE6-84B7CE5BA099}" srcOrd="1" destOrd="0" presId="urn:microsoft.com/office/officeart/2008/layout/HorizontalMultiLevelHierarchy"/>
    <dgm:cxn modelId="{E2846CF3-6524-4805-84CD-CF1BCA1D6A1A}" type="presParOf" srcId="{B4D854D5-6493-46A1-BCE6-84B7CE5BA099}" destId="{69F6D9F2-0E25-4E5F-BD06-368A5BDA835F}" srcOrd="0" destOrd="0" presId="urn:microsoft.com/office/officeart/2008/layout/HorizontalMultiLevelHierarchy"/>
    <dgm:cxn modelId="{5F9B2385-F524-4EC7-BB24-C727BBAEBDFB}" type="presParOf" srcId="{69F6D9F2-0E25-4E5F-BD06-368A5BDA835F}" destId="{6FDF6CC3-8BF7-4AD7-889B-2E9B16F9671A}" srcOrd="0" destOrd="0" presId="urn:microsoft.com/office/officeart/2008/layout/HorizontalMultiLevelHierarchy"/>
    <dgm:cxn modelId="{FA36A9DA-4678-412E-B520-34D554105BA0}" type="presParOf" srcId="{B4D854D5-6493-46A1-BCE6-84B7CE5BA099}" destId="{5112AAE3-50A0-4AD1-BF34-3654DE728005}" srcOrd="1" destOrd="0" presId="urn:microsoft.com/office/officeart/2008/layout/HorizontalMultiLevelHierarchy"/>
    <dgm:cxn modelId="{2C1E3C5A-D326-4744-BAC2-61FA93CD2652}" type="presParOf" srcId="{5112AAE3-50A0-4AD1-BF34-3654DE728005}" destId="{0F2169F9-7C42-4CA3-B849-4EAF24B50660}" srcOrd="0" destOrd="0" presId="urn:microsoft.com/office/officeart/2008/layout/HorizontalMultiLevelHierarchy"/>
    <dgm:cxn modelId="{721D7683-ECAF-42FB-A0E4-D1E9DD387643}" type="presParOf" srcId="{5112AAE3-50A0-4AD1-BF34-3654DE728005}" destId="{F07BC3DC-6D28-4B8D-87E4-38EC4BCB20D0}" srcOrd="1" destOrd="0" presId="urn:microsoft.com/office/officeart/2008/layout/HorizontalMultiLevelHierarchy"/>
    <dgm:cxn modelId="{A068BCC5-8E6D-4A74-B994-5A7DA732C775}" type="presParOf" srcId="{B4D854D5-6493-46A1-BCE6-84B7CE5BA099}" destId="{5DF234DE-C5A5-4120-8503-1E3523AEE859}" srcOrd="2" destOrd="0" presId="urn:microsoft.com/office/officeart/2008/layout/HorizontalMultiLevelHierarchy"/>
    <dgm:cxn modelId="{7ED06726-16EB-461F-914F-76384A29E9E5}" type="presParOf" srcId="{5DF234DE-C5A5-4120-8503-1E3523AEE859}" destId="{73919C41-3E6F-44EE-AE97-F855372098C2}" srcOrd="0" destOrd="0" presId="urn:microsoft.com/office/officeart/2008/layout/HorizontalMultiLevelHierarchy"/>
    <dgm:cxn modelId="{AF8D63A8-8A5A-42D2-917C-0DB02B82BB43}" type="presParOf" srcId="{B4D854D5-6493-46A1-BCE6-84B7CE5BA099}" destId="{8040ACB2-943C-484B-A67E-68D00C7D1C77}" srcOrd="3" destOrd="0" presId="urn:microsoft.com/office/officeart/2008/layout/HorizontalMultiLevelHierarchy"/>
    <dgm:cxn modelId="{119BC55F-AB35-48F4-9ACB-A5799D31791D}" type="presParOf" srcId="{8040ACB2-943C-484B-A67E-68D00C7D1C77}" destId="{4739F13D-531C-4C99-957F-25B0DF57B5A4}" srcOrd="0" destOrd="0" presId="urn:microsoft.com/office/officeart/2008/layout/HorizontalMultiLevelHierarchy"/>
    <dgm:cxn modelId="{A344B613-DBC7-4EDE-BB2E-1B974EFB0213}" type="presParOf" srcId="{8040ACB2-943C-484B-A67E-68D00C7D1C77}" destId="{8F061AAB-6873-4B74-860E-59689F9C5ACD}" srcOrd="1" destOrd="0" presId="urn:microsoft.com/office/officeart/2008/layout/HorizontalMultiLevelHierarchy"/>
    <dgm:cxn modelId="{0A991236-7EE1-4759-A64C-840F09A51AC8}" type="presParOf" srcId="{B4D854D5-6493-46A1-BCE6-84B7CE5BA099}" destId="{E7CCD8D0-DC71-4E5A-BE36-1165810ADA40}" srcOrd="4" destOrd="0" presId="urn:microsoft.com/office/officeart/2008/layout/HorizontalMultiLevelHierarchy"/>
    <dgm:cxn modelId="{36A61117-C677-47DE-A961-1B7C55A11B8A}" type="presParOf" srcId="{E7CCD8D0-DC71-4E5A-BE36-1165810ADA40}" destId="{C798EC12-5F7D-4CEA-85E2-C0FF6DF3E4BD}" srcOrd="0" destOrd="0" presId="urn:microsoft.com/office/officeart/2008/layout/HorizontalMultiLevelHierarchy"/>
    <dgm:cxn modelId="{1D70D906-A226-4893-9804-C22CE70BEA64}" type="presParOf" srcId="{B4D854D5-6493-46A1-BCE6-84B7CE5BA099}" destId="{D72CC2C4-90DF-4428-8BD7-23F021C459C9}" srcOrd="5" destOrd="0" presId="urn:microsoft.com/office/officeart/2008/layout/HorizontalMultiLevelHierarchy"/>
    <dgm:cxn modelId="{84A52478-0C77-4914-BAFB-F9D5E6AE64B8}" type="presParOf" srcId="{D72CC2C4-90DF-4428-8BD7-23F021C459C9}" destId="{AD74ABF9-4D2F-4BBC-BBAD-5C5CB9DE011A}" srcOrd="0" destOrd="0" presId="urn:microsoft.com/office/officeart/2008/layout/HorizontalMultiLevelHierarchy"/>
    <dgm:cxn modelId="{74842399-7917-45A7-85AA-B1229FD632AC}" type="presParOf" srcId="{D72CC2C4-90DF-4428-8BD7-23F021C459C9}" destId="{115CFCBF-893C-481C-9A55-AB0BD6A69B55}"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352E2E-D6EE-4BF2-9225-4FD323A395D0}" type="doc">
      <dgm:prSet loTypeId="urn:microsoft.com/office/officeart/2005/8/layout/hierarchy3" loCatId="hierarchy" qsTypeId="urn:microsoft.com/office/officeart/2005/8/quickstyle/3d4" qsCatId="3D" csTypeId="urn:microsoft.com/office/officeart/2005/8/colors/accent1_2" csCatId="accent1" phldr="1"/>
      <dgm:spPr/>
      <dgm:t>
        <a:bodyPr/>
        <a:lstStyle/>
        <a:p>
          <a:endParaRPr lang="sl-SI"/>
        </a:p>
      </dgm:t>
    </dgm:pt>
    <dgm:pt modelId="{508FA877-265F-47D8-8A2A-34C0B57E752F}">
      <dgm:prSet phldrT="[besedilo]"/>
      <dgm:spPr/>
      <dgm:t>
        <a:bodyPr/>
        <a:lstStyle/>
        <a:p>
          <a:r>
            <a:rPr lang="sl-SI" b="1" dirty="0" smtClean="0"/>
            <a:t>ocenjena vrednost</a:t>
          </a:r>
          <a:r>
            <a:rPr lang="sl-SI" dirty="0" smtClean="0"/>
            <a:t> </a:t>
          </a:r>
          <a:endParaRPr lang="sl-SI" dirty="0"/>
        </a:p>
      </dgm:t>
    </dgm:pt>
    <dgm:pt modelId="{3C527888-6F67-4318-9912-B64616940289}" type="parTrans" cxnId="{BF9BEA9D-0A56-491B-A72D-E7A3D1278A99}">
      <dgm:prSet/>
      <dgm:spPr/>
      <dgm:t>
        <a:bodyPr/>
        <a:lstStyle/>
        <a:p>
          <a:endParaRPr lang="sl-SI"/>
        </a:p>
      </dgm:t>
    </dgm:pt>
    <dgm:pt modelId="{16247D25-BCB2-4919-BA9D-386F11525206}" type="sibTrans" cxnId="{BF9BEA9D-0A56-491B-A72D-E7A3D1278A99}">
      <dgm:prSet/>
      <dgm:spPr/>
      <dgm:t>
        <a:bodyPr/>
        <a:lstStyle/>
        <a:p>
          <a:endParaRPr lang="sl-SI"/>
        </a:p>
      </dgm:t>
    </dgm:pt>
    <dgm:pt modelId="{439D57D4-9355-4D0E-87F7-F4AC7ED069EA}">
      <dgm:prSet phldrT="[besedilo]"/>
      <dgm:spPr/>
      <dgm:t>
        <a:bodyPr/>
        <a:lstStyle/>
        <a:p>
          <a:r>
            <a:rPr lang="sl-SI" dirty="0" smtClean="0"/>
            <a:t>je podlaga za izbiro postopka za oddajo JN in objavo</a:t>
          </a:r>
          <a:endParaRPr lang="sl-SI" dirty="0"/>
        </a:p>
      </dgm:t>
    </dgm:pt>
    <dgm:pt modelId="{5CD4E900-4EC4-4EAD-9BB5-C5B6C997E0E4}" type="parTrans" cxnId="{8F6FBF5D-94DF-4349-9A0A-D7CE6B1CB8B1}">
      <dgm:prSet/>
      <dgm:spPr/>
      <dgm:t>
        <a:bodyPr/>
        <a:lstStyle/>
        <a:p>
          <a:endParaRPr lang="sl-SI"/>
        </a:p>
      </dgm:t>
    </dgm:pt>
    <dgm:pt modelId="{806A306F-934A-4C43-8817-3D018FD5EA99}" type="sibTrans" cxnId="{8F6FBF5D-94DF-4349-9A0A-D7CE6B1CB8B1}">
      <dgm:prSet/>
      <dgm:spPr/>
      <dgm:t>
        <a:bodyPr/>
        <a:lstStyle/>
        <a:p>
          <a:endParaRPr lang="sl-SI"/>
        </a:p>
      </dgm:t>
    </dgm:pt>
    <dgm:pt modelId="{A6C7023C-4A11-4EDB-8EA4-0781A42186BB}">
      <dgm:prSet phldrT="[besedilo]"/>
      <dgm:spPr/>
      <dgm:t>
        <a:bodyPr/>
        <a:lstStyle/>
        <a:p>
          <a:r>
            <a:rPr lang="sl-SI" dirty="0" smtClean="0"/>
            <a:t>naročnik izračuna na podlagi celotnega plačljivega zneska brez DDV, vključno z morebitnimi opcijami in podaljšanji naročil</a:t>
          </a:r>
          <a:endParaRPr lang="sl-SI" dirty="0"/>
        </a:p>
      </dgm:t>
    </dgm:pt>
    <dgm:pt modelId="{CADC9999-4CE4-4E89-805C-55D2E5C1E6E8}" type="parTrans" cxnId="{A40433B7-5C9D-42FB-BF58-A1027D13A532}">
      <dgm:prSet/>
      <dgm:spPr/>
      <dgm:t>
        <a:bodyPr/>
        <a:lstStyle/>
        <a:p>
          <a:endParaRPr lang="sl-SI"/>
        </a:p>
      </dgm:t>
    </dgm:pt>
    <dgm:pt modelId="{4C7A25F5-DA24-4725-8954-5093E077DAA2}" type="sibTrans" cxnId="{A40433B7-5C9D-42FB-BF58-A1027D13A532}">
      <dgm:prSet/>
      <dgm:spPr/>
      <dgm:t>
        <a:bodyPr/>
        <a:lstStyle/>
        <a:p>
          <a:endParaRPr lang="sl-SI"/>
        </a:p>
      </dgm:t>
    </dgm:pt>
    <dgm:pt modelId="{4BBF8061-4473-444D-81AE-26557EA01174}">
      <dgm:prSet phldrT="[besedilo]"/>
      <dgm:spPr/>
      <dgm:t>
        <a:bodyPr/>
        <a:lstStyle/>
        <a:p>
          <a:r>
            <a:rPr lang="sl-SI" b="1" dirty="0" smtClean="0"/>
            <a:t>zagotovljena sredstva</a:t>
          </a:r>
          <a:r>
            <a:rPr lang="sl-SI" dirty="0" smtClean="0"/>
            <a:t> </a:t>
          </a:r>
          <a:endParaRPr lang="sl-SI" dirty="0"/>
        </a:p>
      </dgm:t>
    </dgm:pt>
    <dgm:pt modelId="{B5A68145-0D35-4169-8573-735F0A4A7A51}" type="parTrans" cxnId="{575A4A63-239C-446B-8DB8-854C217A00C1}">
      <dgm:prSet/>
      <dgm:spPr/>
      <dgm:t>
        <a:bodyPr/>
        <a:lstStyle/>
        <a:p>
          <a:endParaRPr lang="sl-SI"/>
        </a:p>
      </dgm:t>
    </dgm:pt>
    <dgm:pt modelId="{5F81A7AF-80AE-4CFF-B1E8-4C7571A6BD4F}" type="sibTrans" cxnId="{575A4A63-239C-446B-8DB8-854C217A00C1}">
      <dgm:prSet/>
      <dgm:spPr/>
      <dgm:t>
        <a:bodyPr/>
        <a:lstStyle/>
        <a:p>
          <a:endParaRPr lang="sl-SI"/>
        </a:p>
      </dgm:t>
    </dgm:pt>
    <dgm:pt modelId="{C0E968A5-8CEE-4BB3-97F3-1111EF8C6CA0}">
      <dgm:prSet phldrT="[besedilo]"/>
      <dgm:spPr/>
      <dgm:t>
        <a:bodyPr/>
        <a:lstStyle/>
        <a:p>
          <a:r>
            <a:rPr lang="sl-SI" dirty="0" smtClean="0"/>
            <a:t>je znesek, ki ga je naročnik predvidel za plačilo obveznosti, ki bodo izvirale iz pogodbe o izvedbi JN</a:t>
          </a:r>
          <a:endParaRPr lang="sl-SI" dirty="0"/>
        </a:p>
      </dgm:t>
    </dgm:pt>
    <dgm:pt modelId="{47816A5D-6B17-4F42-B328-A6E875374C3D}" type="parTrans" cxnId="{3492FC49-9A10-4D68-A8AE-0E70214B79FC}">
      <dgm:prSet/>
      <dgm:spPr/>
      <dgm:t>
        <a:bodyPr/>
        <a:lstStyle/>
        <a:p>
          <a:endParaRPr lang="sl-SI"/>
        </a:p>
      </dgm:t>
    </dgm:pt>
    <dgm:pt modelId="{86AAF148-4382-4D12-BC8E-7D2CF4E462A1}" type="sibTrans" cxnId="{3492FC49-9A10-4D68-A8AE-0E70214B79FC}">
      <dgm:prSet/>
      <dgm:spPr/>
      <dgm:t>
        <a:bodyPr/>
        <a:lstStyle/>
        <a:p>
          <a:endParaRPr lang="sl-SI"/>
        </a:p>
      </dgm:t>
    </dgm:pt>
    <dgm:pt modelId="{D9F2298D-BC6B-4B80-947E-C0908301A5B2}">
      <dgm:prSet phldrT="[besedilo]"/>
      <dgm:spPr/>
      <dgm:t>
        <a:bodyPr/>
        <a:lstStyle/>
        <a:p>
          <a:r>
            <a:rPr lang="sl-SI" dirty="0" smtClean="0"/>
            <a:t>upoštevati tudi Zakon o izvrševanju proračunov RS – ZIPRS</a:t>
          </a:r>
          <a:endParaRPr lang="sl-SI" dirty="0"/>
        </a:p>
      </dgm:t>
    </dgm:pt>
    <dgm:pt modelId="{424BE1B0-A2FF-42A9-8C45-9C40671A16BA}" type="parTrans" cxnId="{68EE039B-5723-4081-BD4B-213A5CA29E8F}">
      <dgm:prSet/>
      <dgm:spPr/>
      <dgm:t>
        <a:bodyPr/>
        <a:lstStyle/>
        <a:p>
          <a:endParaRPr lang="sl-SI"/>
        </a:p>
      </dgm:t>
    </dgm:pt>
    <dgm:pt modelId="{ADB9BC69-3BD7-4BD9-854F-9C5005B1C00E}" type="sibTrans" cxnId="{68EE039B-5723-4081-BD4B-213A5CA29E8F}">
      <dgm:prSet/>
      <dgm:spPr/>
      <dgm:t>
        <a:bodyPr/>
        <a:lstStyle/>
        <a:p>
          <a:endParaRPr lang="sl-SI"/>
        </a:p>
      </dgm:t>
    </dgm:pt>
    <dgm:pt modelId="{A5F52EBB-F2DB-4226-84B2-F95AFF397AD0}" type="pres">
      <dgm:prSet presAssocID="{CC352E2E-D6EE-4BF2-9225-4FD323A395D0}" presName="diagram" presStyleCnt="0">
        <dgm:presLayoutVars>
          <dgm:chPref val="1"/>
          <dgm:dir/>
          <dgm:animOne val="branch"/>
          <dgm:animLvl val="lvl"/>
          <dgm:resizeHandles/>
        </dgm:presLayoutVars>
      </dgm:prSet>
      <dgm:spPr/>
      <dgm:t>
        <a:bodyPr/>
        <a:lstStyle/>
        <a:p>
          <a:endParaRPr lang="sl-SI"/>
        </a:p>
      </dgm:t>
    </dgm:pt>
    <dgm:pt modelId="{00C3CC1F-16E3-4BA2-A4AA-F148BE1E6B6E}" type="pres">
      <dgm:prSet presAssocID="{508FA877-265F-47D8-8A2A-34C0B57E752F}" presName="root" presStyleCnt="0"/>
      <dgm:spPr/>
    </dgm:pt>
    <dgm:pt modelId="{84A398D3-C55B-4534-A9C2-CF987D04D219}" type="pres">
      <dgm:prSet presAssocID="{508FA877-265F-47D8-8A2A-34C0B57E752F}" presName="rootComposite" presStyleCnt="0"/>
      <dgm:spPr/>
    </dgm:pt>
    <dgm:pt modelId="{87D560F9-9B1B-454A-BAF3-2E053609B2E5}" type="pres">
      <dgm:prSet presAssocID="{508FA877-265F-47D8-8A2A-34C0B57E752F}" presName="rootText" presStyleLbl="node1" presStyleIdx="0" presStyleCnt="2" custScaleX="119251" custScaleY="49720"/>
      <dgm:spPr/>
      <dgm:t>
        <a:bodyPr/>
        <a:lstStyle/>
        <a:p>
          <a:endParaRPr lang="sl-SI"/>
        </a:p>
      </dgm:t>
    </dgm:pt>
    <dgm:pt modelId="{B8C57D41-3F6A-4ABD-B286-4DB79357E844}" type="pres">
      <dgm:prSet presAssocID="{508FA877-265F-47D8-8A2A-34C0B57E752F}" presName="rootConnector" presStyleLbl="node1" presStyleIdx="0" presStyleCnt="2"/>
      <dgm:spPr/>
      <dgm:t>
        <a:bodyPr/>
        <a:lstStyle/>
        <a:p>
          <a:endParaRPr lang="sl-SI"/>
        </a:p>
      </dgm:t>
    </dgm:pt>
    <dgm:pt modelId="{1E630371-A412-4E17-B6A1-C9DBC9787BEE}" type="pres">
      <dgm:prSet presAssocID="{508FA877-265F-47D8-8A2A-34C0B57E752F}" presName="childShape" presStyleCnt="0"/>
      <dgm:spPr/>
    </dgm:pt>
    <dgm:pt modelId="{51ACC147-6936-4B35-9801-865299AD89B7}" type="pres">
      <dgm:prSet presAssocID="{5CD4E900-4EC4-4EAD-9BB5-C5B6C997E0E4}" presName="Name13" presStyleLbl="parChTrans1D2" presStyleIdx="0" presStyleCnt="4"/>
      <dgm:spPr/>
      <dgm:t>
        <a:bodyPr/>
        <a:lstStyle/>
        <a:p>
          <a:endParaRPr lang="sl-SI"/>
        </a:p>
      </dgm:t>
    </dgm:pt>
    <dgm:pt modelId="{04F9A931-9590-4B28-B62E-805343B520D4}" type="pres">
      <dgm:prSet presAssocID="{439D57D4-9355-4D0E-87F7-F4AC7ED069EA}" presName="childText" presStyleLbl="bgAcc1" presStyleIdx="0" presStyleCnt="4" custScaleX="142919">
        <dgm:presLayoutVars>
          <dgm:bulletEnabled val="1"/>
        </dgm:presLayoutVars>
      </dgm:prSet>
      <dgm:spPr/>
      <dgm:t>
        <a:bodyPr/>
        <a:lstStyle/>
        <a:p>
          <a:endParaRPr lang="sl-SI"/>
        </a:p>
      </dgm:t>
    </dgm:pt>
    <dgm:pt modelId="{EE84CAA9-C0F3-46F1-A4C4-264652EDED38}" type="pres">
      <dgm:prSet presAssocID="{CADC9999-4CE4-4E89-805C-55D2E5C1E6E8}" presName="Name13" presStyleLbl="parChTrans1D2" presStyleIdx="1" presStyleCnt="4"/>
      <dgm:spPr/>
      <dgm:t>
        <a:bodyPr/>
        <a:lstStyle/>
        <a:p>
          <a:endParaRPr lang="sl-SI"/>
        </a:p>
      </dgm:t>
    </dgm:pt>
    <dgm:pt modelId="{B888DAD9-FDCF-4FF2-9512-4ED6588004F8}" type="pres">
      <dgm:prSet presAssocID="{A6C7023C-4A11-4EDB-8EA4-0781A42186BB}" presName="childText" presStyleLbl="bgAcc1" presStyleIdx="1" presStyleCnt="4" custScaleX="109824" custScaleY="101951">
        <dgm:presLayoutVars>
          <dgm:bulletEnabled val="1"/>
        </dgm:presLayoutVars>
      </dgm:prSet>
      <dgm:spPr/>
      <dgm:t>
        <a:bodyPr/>
        <a:lstStyle/>
        <a:p>
          <a:endParaRPr lang="sl-SI"/>
        </a:p>
      </dgm:t>
    </dgm:pt>
    <dgm:pt modelId="{16C07E19-5FB1-4ED7-93F1-887E145A1FAF}" type="pres">
      <dgm:prSet presAssocID="{4BBF8061-4473-444D-81AE-26557EA01174}" presName="root" presStyleCnt="0"/>
      <dgm:spPr/>
    </dgm:pt>
    <dgm:pt modelId="{096D71F8-38E2-4568-BDCB-8D900A0D76C9}" type="pres">
      <dgm:prSet presAssocID="{4BBF8061-4473-444D-81AE-26557EA01174}" presName="rootComposite" presStyleCnt="0"/>
      <dgm:spPr/>
    </dgm:pt>
    <dgm:pt modelId="{E8412D42-20A2-4B19-8582-DD3A3BEFF315}" type="pres">
      <dgm:prSet presAssocID="{4BBF8061-4473-444D-81AE-26557EA01174}" presName="rootText" presStyleLbl="node1" presStyleIdx="1" presStyleCnt="2" custScaleX="110618" custScaleY="52329"/>
      <dgm:spPr/>
      <dgm:t>
        <a:bodyPr/>
        <a:lstStyle/>
        <a:p>
          <a:endParaRPr lang="sl-SI"/>
        </a:p>
      </dgm:t>
    </dgm:pt>
    <dgm:pt modelId="{836802C3-AC22-4B8E-AFF7-47B3FC23D980}" type="pres">
      <dgm:prSet presAssocID="{4BBF8061-4473-444D-81AE-26557EA01174}" presName="rootConnector" presStyleLbl="node1" presStyleIdx="1" presStyleCnt="2"/>
      <dgm:spPr/>
      <dgm:t>
        <a:bodyPr/>
        <a:lstStyle/>
        <a:p>
          <a:endParaRPr lang="sl-SI"/>
        </a:p>
      </dgm:t>
    </dgm:pt>
    <dgm:pt modelId="{D4B16C26-CB61-42E7-A741-BEF51F8EB348}" type="pres">
      <dgm:prSet presAssocID="{4BBF8061-4473-444D-81AE-26557EA01174}" presName="childShape" presStyleCnt="0"/>
      <dgm:spPr/>
    </dgm:pt>
    <dgm:pt modelId="{C07C3FF4-A0B7-4197-821D-B422D38F5E54}" type="pres">
      <dgm:prSet presAssocID="{47816A5D-6B17-4F42-B328-A6E875374C3D}" presName="Name13" presStyleLbl="parChTrans1D2" presStyleIdx="2" presStyleCnt="4"/>
      <dgm:spPr/>
      <dgm:t>
        <a:bodyPr/>
        <a:lstStyle/>
        <a:p>
          <a:endParaRPr lang="sl-SI"/>
        </a:p>
      </dgm:t>
    </dgm:pt>
    <dgm:pt modelId="{A033328A-6E56-4492-A52D-9146A706476C}" type="pres">
      <dgm:prSet presAssocID="{C0E968A5-8CEE-4BB3-97F3-1111EF8C6CA0}" presName="childText" presStyleLbl="bgAcc1" presStyleIdx="2" presStyleCnt="4" custScaleX="139693">
        <dgm:presLayoutVars>
          <dgm:bulletEnabled val="1"/>
        </dgm:presLayoutVars>
      </dgm:prSet>
      <dgm:spPr/>
      <dgm:t>
        <a:bodyPr/>
        <a:lstStyle/>
        <a:p>
          <a:endParaRPr lang="sl-SI"/>
        </a:p>
      </dgm:t>
    </dgm:pt>
    <dgm:pt modelId="{B5E53C90-876E-418A-B762-E90A057386A5}" type="pres">
      <dgm:prSet presAssocID="{424BE1B0-A2FF-42A9-8C45-9C40671A16BA}" presName="Name13" presStyleLbl="parChTrans1D2" presStyleIdx="3" presStyleCnt="4"/>
      <dgm:spPr/>
      <dgm:t>
        <a:bodyPr/>
        <a:lstStyle/>
        <a:p>
          <a:endParaRPr lang="sl-SI"/>
        </a:p>
      </dgm:t>
    </dgm:pt>
    <dgm:pt modelId="{2FCA1817-9E83-4052-9AE8-841802E8803B}" type="pres">
      <dgm:prSet presAssocID="{D9F2298D-BC6B-4B80-947E-C0908301A5B2}" presName="childText" presStyleLbl="bgAcc1" presStyleIdx="3" presStyleCnt="4" custScaleX="98173" custScaleY="79867">
        <dgm:presLayoutVars>
          <dgm:bulletEnabled val="1"/>
        </dgm:presLayoutVars>
      </dgm:prSet>
      <dgm:spPr/>
      <dgm:t>
        <a:bodyPr/>
        <a:lstStyle/>
        <a:p>
          <a:endParaRPr lang="sl-SI"/>
        </a:p>
      </dgm:t>
    </dgm:pt>
  </dgm:ptLst>
  <dgm:cxnLst>
    <dgm:cxn modelId="{83E3DE23-50D5-4CC6-8D37-951401C37639}" type="presOf" srcId="{4BBF8061-4473-444D-81AE-26557EA01174}" destId="{836802C3-AC22-4B8E-AFF7-47B3FC23D980}" srcOrd="1" destOrd="0" presId="urn:microsoft.com/office/officeart/2005/8/layout/hierarchy3"/>
    <dgm:cxn modelId="{8F6FBF5D-94DF-4349-9A0A-D7CE6B1CB8B1}" srcId="{508FA877-265F-47D8-8A2A-34C0B57E752F}" destId="{439D57D4-9355-4D0E-87F7-F4AC7ED069EA}" srcOrd="0" destOrd="0" parTransId="{5CD4E900-4EC4-4EAD-9BB5-C5B6C997E0E4}" sibTransId="{806A306F-934A-4C43-8817-3D018FD5EA99}"/>
    <dgm:cxn modelId="{A40433B7-5C9D-42FB-BF58-A1027D13A532}" srcId="{508FA877-265F-47D8-8A2A-34C0B57E752F}" destId="{A6C7023C-4A11-4EDB-8EA4-0781A42186BB}" srcOrd="1" destOrd="0" parTransId="{CADC9999-4CE4-4E89-805C-55D2E5C1E6E8}" sibTransId="{4C7A25F5-DA24-4725-8954-5093E077DAA2}"/>
    <dgm:cxn modelId="{575A4A63-239C-446B-8DB8-854C217A00C1}" srcId="{CC352E2E-D6EE-4BF2-9225-4FD323A395D0}" destId="{4BBF8061-4473-444D-81AE-26557EA01174}" srcOrd="1" destOrd="0" parTransId="{B5A68145-0D35-4169-8573-735F0A4A7A51}" sibTransId="{5F81A7AF-80AE-4CFF-B1E8-4C7571A6BD4F}"/>
    <dgm:cxn modelId="{7EEFFD6B-502D-424D-9CC3-AF87BADCB12E}" type="presOf" srcId="{5CD4E900-4EC4-4EAD-9BB5-C5B6C997E0E4}" destId="{51ACC147-6936-4B35-9801-865299AD89B7}" srcOrd="0" destOrd="0" presId="urn:microsoft.com/office/officeart/2005/8/layout/hierarchy3"/>
    <dgm:cxn modelId="{320B5A83-58BD-4BB2-A568-39C85254CA5E}" type="presOf" srcId="{439D57D4-9355-4D0E-87F7-F4AC7ED069EA}" destId="{04F9A931-9590-4B28-B62E-805343B520D4}" srcOrd="0" destOrd="0" presId="urn:microsoft.com/office/officeart/2005/8/layout/hierarchy3"/>
    <dgm:cxn modelId="{786AD640-B392-4C80-88C0-57944766866F}" type="presOf" srcId="{C0E968A5-8CEE-4BB3-97F3-1111EF8C6CA0}" destId="{A033328A-6E56-4492-A52D-9146A706476C}" srcOrd="0" destOrd="0" presId="urn:microsoft.com/office/officeart/2005/8/layout/hierarchy3"/>
    <dgm:cxn modelId="{F3EF3CF6-EED8-4286-8A36-9D054581F7E5}" type="presOf" srcId="{4BBF8061-4473-444D-81AE-26557EA01174}" destId="{E8412D42-20A2-4B19-8582-DD3A3BEFF315}" srcOrd="0" destOrd="0" presId="urn:microsoft.com/office/officeart/2005/8/layout/hierarchy3"/>
    <dgm:cxn modelId="{979B3A7A-0149-49B2-BE02-50FB0A060D49}" type="presOf" srcId="{508FA877-265F-47D8-8A2A-34C0B57E752F}" destId="{B8C57D41-3F6A-4ABD-B286-4DB79357E844}" srcOrd="1" destOrd="0" presId="urn:microsoft.com/office/officeart/2005/8/layout/hierarchy3"/>
    <dgm:cxn modelId="{B686508A-569F-4E72-80DA-3D9795C25825}" type="presOf" srcId="{424BE1B0-A2FF-42A9-8C45-9C40671A16BA}" destId="{B5E53C90-876E-418A-B762-E90A057386A5}" srcOrd="0" destOrd="0" presId="urn:microsoft.com/office/officeart/2005/8/layout/hierarchy3"/>
    <dgm:cxn modelId="{3492FC49-9A10-4D68-A8AE-0E70214B79FC}" srcId="{4BBF8061-4473-444D-81AE-26557EA01174}" destId="{C0E968A5-8CEE-4BB3-97F3-1111EF8C6CA0}" srcOrd="0" destOrd="0" parTransId="{47816A5D-6B17-4F42-B328-A6E875374C3D}" sibTransId="{86AAF148-4382-4D12-BC8E-7D2CF4E462A1}"/>
    <dgm:cxn modelId="{6C63E2A3-31F3-4A37-8E1A-8E14B6742502}" type="presOf" srcId="{CADC9999-4CE4-4E89-805C-55D2E5C1E6E8}" destId="{EE84CAA9-C0F3-46F1-A4C4-264652EDED38}" srcOrd="0" destOrd="0" presId="urn:microsoft.com/office/officeart/2005/8/layout/hierarchy3"/>
    <dgm:cxn modelId="{DC7D1DBA-58AE-472E-8704-25C665D1AF66}" type="presOf" srcId="{CC352E2E-D6EE-4BF2-9225-4FD323A395D0}" destId="{A5F52EBB-F2DB-4226-84B2-F95AFF397AD0}" srcOrd="0" destOrd="0" presId="urn:microsoft.com/office/officeart/2005/8/layout/hierarchy3"/>
    <dgm:cxn modelId="{68EE039B-5723-4081-BD4B-213A5CA29E8F}" srcId="{4BBF8061-4473-444D-81AE-26557EA01174}" destId="{D9F2298D-BC6B-4B80-947E-C0908301A5B2}" srcOrd="1" destOrd="0" parTransId="{424BE1B0-A2FF-42A9-8C45-9C40671A16BA}" sibTransId="{ADB9BC69-3BD7-4BD9-854F-9C5005B1C00E}"/>
    <dgm:cxn modelId="{443F8722-A7F0-411F-BC2F-72899F615742}" type="presOf" srcId="{508FA877-265F-47D8-8A2A-34C0B57E752F}" destId="{87D560F9-9B1B-454A-BAF3-2E053609B2E5}" srcOrd="0" destOrd="0" presId="urn:microsoft.com/office/officeart/2005/8/layout/hierarchy3"/>
    <dgm:cxn modelId="{107D6320-52DC-4653-8B55-C0D36921226C}" type="presOf" srcId="{D9F2298D-BC6B-4B80-947E-C0908301A5B2}" destId="{2FCA1817-9E83-4052-9AE8-841802E8803B}" srcOrd="0" destOrd="0" presId="urn:microsoft.com/office/officeart/2005/8/layout/hierarchy3"/>
    <dgm:cxn modelId="{03E990B6-0BAF-4BBE-9D1E-4D5F01BEC4A7}" type="presOf" srcId="{47816A5D-6B17-4F42-B328-A6E875374C3D}" destId="{C07C3FF4-A0B7-4197-821D-B422D38F5E54}" srcOrd="0" destOrd="0" presId="urn:microsoft.com/office/officeart/2005/8/layout/hierarchy3"/>
    <dgm:cxn modelId="{88634710-57B5-4D67-8DD3-2C945607F89A}" type="presOf" srcId="{A6C7023C-4A11-4EDB-8EA4-0781A42186BB}" destId="{B888DAD9-FDCF-4FF2-9512-4ED6588004F8}" srcOrd="0" destOrd="0" presId="urn:microsoft.com/office/officeart/2005/8/layout/hierarchy3"/>
    <dgm:cxn modelId="{BF9BEA9D-0A56-491B-A72D-E7A3D1278A99}" srcId="{CC352E2E-D6EE-4BF2-9225-4FD323A395D0}" destId="{508FA877-265F-47D8-8A2A-34C0B57E752F}" srcOrd="0" destOrd="0" parTransId="{3C527888-6F67-4318-9912-B64616940289}" sibTransId="{16247D25-BCB2-4919-BA9D-386F11525206}"/>
    <dgm:cxn modelId="{ABB178A2-8524-4529-8B37-31A427398A44}" type="presParOf" srcId="{A5F52EBB-F2DB-4226-84B2-F95AFF397AD0}" destId="{00C3CC1F-16E3-4BA2-A4AA-F148BE1E6B6E}" srcOrd="0" destOrd="0" presId="urn:microsoft.com/office/officeart/2005/8/layout/hierarchy3"/>
    <dgm:cxn modelId="{173BB35F-B267-423F-8C8F-F7817CFD322F}" type="presParOf" srcId="{00C3CC1F-16E3-4BA2-A4AA-F148BE1E6B6E}" destId="{84A398D3-C55B-4534-A9C2-CF987D04D219}" srcOrd="0" destOrd="0" presId="urn:microsoft.com/office/officeart/2005/8/layout/hierarchy3"/>
    <dgm:cxn modelId="{B39CEEBB-FE0B-45F3-8457-D60B6AE32A67}" type="presParOf" srcId="{84A398D3-C55B-4534-A9C2-CF987D04D219}" destId="{87D560F9-9B1B-454A-BAF3-2E053609B2E5}" srcOrd="0" destOrd="0" presId="urn:microsoft.com/office/officeart/2005/8/layout/hierarchy3"/>
    <dgm:cxn modelId="{3993ACB7-36F9-4E3A-ABE6-6F41A18F06C1}" type="presParOf" srcId="{84A398D3-C55B-4534-A9C2-CF987D04D219}" destId="{B8C57D41-3F6A-4ABD-B286-4DB79357E844}" srcOrd="1" destOrd="0" presId="urn:microsoft.com/office/officeart/2005/8/layout/hierarchy3"/>
    <dgm:cxn modelId="{5B6EBCBA-1A40-49CB-8A7B-A6E10E6CCE98}" type="presParOf" srcId="{00C3CC1F-16E3-4BA2-A4AA-F148BE1E6B6E}" destId="{1E630371-A412-4E17-B6A1-C9DBC9787BEE}" srcOrd="1" destOrd="0" presId="urn:microsoft.com/office/officeart/2005/8/layout/hierarchy3"/>
    <dgm:cxn modelId="{070FB3A5-884F-4263-AFE7-048162B83CCC}" type="presParOf" srcId="{1E630371-A412-4E17-B6A1-C9DBC9787BEE}" destId="{51ACC147-6936-4B35-9801-865299AD89B7}" srcOrd="0" destOrd="0" presId="urn:microsoft.com/office/officeart/2005/8/layout/hierarchy3"/>
    <dgm:cxn modelId="{A070E951-9F4C-40AD-BE39-D0B52A276D3B}" type="presParOf" srcId="{1E630371-A412-4E17-B6A1-C9DBC9787BEE}" destId="{04F9A931-9590-4B28-B62E-805343B520D4}" srcOrd="1" destOrd="0" presId="urn:microsoft.com/office/officeart/2005/8/layout/hierarchy3"/>
    <dgm:cxn modelId="{DB5678F4-B596-4197-845D-20D6F5F7EEA6}" type="presParOf" srcId="{1E630371-A412-4E17-B6A1-C9DBC9787BEE}" destId="{EE84CAA9-C0F3-46F1-A4C4-264652EDED38}" srcOrd="2" destOrd="0" presId="urn:microsoft.com/office/officeart/2005/8/layout/hierarchy3"/>
    <dgm:cxn modelId="{7F74BBE7-98E8-4881-9BB7-472C5001A827}" type="presParOf" srcId="{1E630371-A412-4E17-B6A1-C9DBC9787BEE}" destId="{B888DAD9-FDCF-4FF2-9512-4ED6588004F8}" srcOrd="3" destOrd="0" presId="urn:microsoft.com/office/officeart/2005/8/layout/hierarchy3"/>
    <dgm:cxn modelId="{1976092A-2430-4CCF-B6D0-BD1118879085}" type="presParOf" srcId="{A5F52EBB-F2DB-4226-84B2-F95AFF397AD0}" destId="{16C07E19-5FB1-4ED7-93F1-887E145A1FAF}" srcOrd="1" destOrd="0" presId="urn:microsoft.com/office/officeart/2005/8/layout/hierarchy3"/>
    <dgm:cxn modelId="{9E110BC1-7A52-4A7D-9D5A-6D3AA9EE7063}" type="presParOf" srcId="{16C07E19-5FB1-4ED7-93F1-887E145A1FAF}" destId="{096D71F8-38E2-4568-BDCB-8D900A0D76C9}" srcOrd="0" destOrd="0" presId="urn:microsoft.com/office/officeart/2005/8/layout/hierarchy3"/>
    <dgm:cxn modelId="{00D726E1-DC87-41D8-ABBD-6516721DCFA6}" type="presParOf" srcId="{096D71F8-38E2-4568-BDCB-8D900A0D76C9}" destId="{E8412D42-20A2-4B19-8582-DD3A3BEFF315}" srcOrd="0" destOrd="0" presId="urn:microsoft.com/office/officeart/2005/8/layout/hierarchy3"/>
    <dgm:cxn modelId="{A758728B-F52F-4FB2-A159-15A2A655AC1A}" type="presParOf" srcId="{096D71F8-38E2-4568-BDCB-8D900A0D76C9}" destId="{836802C3-AC22-4B8E-AFF7-47B3FC23D980}" srcOrd="1" destOrd="0" presId="urn:microsoft.com/office/officeart/2005/8/layout/hierarchy3"/>
    <dgm:cxn modelId="{02AB8AF6-5F3A-4807-BBA5-745E834B03E5}" type="presParOf" srcId="{16C07E19-5FB1-4ED7-93F1-887E145A1FAF}" destId="{D4B16C26-CB61-42E7-A741-BEF51F8EB348}" srcOrd="1" destOrd="0" presId="urn:microsoft.com/office/officeart/2005/8/layout/hierarchy3"/>
    <dgm:cxn modelId="{C75FC1BE-9C5B-45BB-BF26-B4B23163D3E6}" type="presParOf" srcId="{D4B16C26-CB61-42E7-A741-BEF51F8EB348}" destId="{C07C3FF4-A0B7-4197-821D-B422D38F5E54}" srcOrd="0" destOrd="0" presId="urn:microsoft.com/office/officeart/2005/8/layout/hierarchy3"/>
    <dgm:cxn modelId="{9A9AF53F-C27F-46F1-9A2C-6107E1B9CA9E}" type="presParOf" srcId="{D4B16C26-CB61-42E7-A741-BEF51F8EB348}" destId="{A033328A-6E56-4492-A52D-9146A706476C}" srcOrd="1" destOrd="0" presId="urn:microsoft.com/office/officeart/2005/8/layout/hierarchy3"/>
    <dgm:cxn modelId="{AD481C11-71F3-4DE7-97B2-A88860B1801A}" type="presParOf" srcId="{D4B16C26-CB61-42E7-A741-BEF51F8EB348}" destId="{B5E53C90-876E-418A-B762-E90A057386A5}" srcOrd="2" destOrd="0" presId="urn:microsoft.com/office/officeart/2005/8/layout/hierarchy3"/>
    <dgm:cxn modelId="{1CE37B68-236C-4F07-9F1B-EABBD8FAD4FF}" type="presParOf" srcId="{D4B16C26-CB61-42E7-A741-BEF51F8EB348}" destId="{2FCA1817-9E83-4052-9AE8-841802E8803B}"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8065336-218E-43C5-9EEC-D65524E7B72E}"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sl-SI"/>
        </a:p>
      </dgm:t>
    </dgm:pt>
    <dgm:pt modelId="{031913D5-E350-4F51-A189-44E0A183E750}">
      <dgm:prSet phldrT="[besedilo]"/>
      <dgm:spPr/>
      <dgm:t>
        <a:bodyPr/>
        <a:lstStyle/>
        <a:p>
          <a:r>
            <a:rPr lang="sl-SI" dirty="0" smtClean="0"/>
            <a:t>postopek izbire izvajalca in zaposlenih</a:t>
          </a:r>
          <a:endParaRPr lang="sl-SI" dirty="0"/>
        </a:p>
      </dgm:t>
    </dgm:pt>
    <dgm:pt modelId="{2DA6E561-43CE-4363-ABA5-FC25C117F149}" type="parTrans" cxnId="{38DAEDDE-73EE-4C7C-AB95-28D7D2F8D691}">
      <dgm:prSet/>
      <dgm:spPr/>
      <dgm:t>
        <a:bodyPr/>
        <a:lstStyle/>
        <a:p>
          <a:endParaRPr lang="sl-SI"/>
        </a:p>
      </dgm:t>
    </dgm:pt>
    <dgm:pt modelId="{7402B505-0CD7-4289-BDD6-656FA9757056}" type="sibTrans" cxnId="{38DAEDDE-73EE-4C7C-AB95-28D7D2F8D691}">
      <dgm:prSet/>
      <dgm:spPr/>
      <dgm:t>
        <a:bodyPr/>
        <a:lstStyle/>
        <a:p>
          <a:endParaRPr lang="sl-SI"/>
        </a:p>
      </dgm:t>
    </dgm:pt>
    <dgm:pt modelId="{30493483-A36D-47FD-A33C-A550B7880730}">
      <dgm:prSet phldrT="[besedilo]"/>
      <dgm:spPr/>
      <dgm:t>
        <a:bodyPr/>
        <a:lstStyle/>
        <a:p>
          <a:r>
            <a:rPr lang="sl-SI" dirty="0" smtClean="0"/>
            <a:t>pravne podlage</a:t>
          </a:r>
          <a:endParaRPr lang="sl-SI" dirty="0"/>
        </a:p>
      </dgm:t>
    </dgm:pt>
    <dgm:pt modelId="{87354E80-55D6-4B8B-B9EE-8C002D8864B6}" type="parTrans" cxnId="{363C1B25-D8FA-4AD7-A644-73B2C4B527FE}">
      <dgm:prSet/>
      <dgm:spPr/>
      <dgm:t>
        <a:bodyPr/>
        <a:lstStyle/>
        <a:p>
          <a:endParaRPr lang="sl-SI"/>
        </a:p>
      </dgm:t>
    </dgm:pt>
    <dgm:pt modelId="{9DD3F244-9988-45D4-8432-FEEF2409937A}" type="sibTrans" cxnId="{363C1B25-D8FA-4AD7-A644-73B2C4B527FE}">
      <dgm:prSet/>
      <dgm:spPr/>
      <dgm:t>
        <a:bodyPr/>
        <a:lstStyle/>
        <a:p>
          <a:endParaRPr lang="sl-SI"/>
        </a:p>
      </dgm:t>
    </dgm:pt>
    <dgm:pt modelId="{4583387F-E3B3-45A9-BE80-96F55C7B10AC}">
      <dgm:prSet phldrT="[besedilo]"/>
      <dgm:spPr/>
      <dgm:t>
        <a:bodyPr/>
        <a:lstStyle/>
        <a:p>
          <a:r>
            <a:rPr lang="sl-SI" dirty="0" smtClean="0"/>
            <a:t>Pogodba o izvedbi JN</a:t>
          </a:r>
          <a:endParaRPr lang="sl-SI" dirty="0"/>
        </a:p>
      </dgm:t>
    </dgm:pt>
    <dgm:pt modelId="{FF0CBC45-86DD-4CD0-9EE1-89EEC8649E37}" type="parTrans" cxnId="{A3AB9CA5-AADB-4817-9CDD-E9FC3F943DC8}">
      <dgm:prSet/>
      <dgm:spPr/>
      <dgm:t>
        <a:bodyPr/>
        <a:lstStyle/>
        <a:p>
          <a:endParaRPr lang="sl-SI"/>
        </a:p>
      </dgm:t>
    </dgm:pt>
    <dgm:pt modelId="{5AF7A077-AA5B-49F1-8240-A0F26EEAF796}" type="sibTrans" cxnId="{A3AB9CA5-AADB-4817-9CDD-E9FC3F943DC8}">
      <dgm:prSet/>
      <dgm:spPr/>
      <dgm:t>
        <a:bodyPr/>
        <a:lstStyle/>
        <a:p>
          <a:endParaRPr lang="sl-SI"/>
        </a:p>
      </dgm:t>
    </dgm:pt>
    <dgm:pt modelId="{1B764D2A-7D84-4CA1-B299-B26D4061FF71}">
      <dgm:prSet phldrT="[besedilo]"/>
      <dgm:spPr/>
      <dgm:t>
        <a:bodyPr/>
        <a:lstStyle/>
        <a:p>
          <a:r>
            <a:rPr lang="sl-SI" dirty="0" smtClean="0"/>
            <a:t>postopek</a:t>
          </a:r>
          <a:endParaRPr lang="sl-SI" dirty="0"/>
        </a:p>
      </dgm:t>
    </dgm:pt>
    <dgm:pt modelId="{60CA4172-B708-4527-99FF-9B799644F53D}" type="parTrans" cxnId="{99B3B2D0-6BC6-48CF-9694-E6813D6D7E22}">
      <dgm:prSet/>
      <dgm:spPr/>
      <dgm:t>
        <a:bodyPr/>
        <a:lstStyle/>
        <a:p>
          <a:endParaRPr lang="sl-SI"/>
        </a:p>
      </dgm:t>
    </dgm:pt>
    <dgm:pt modelId="{C3A5F3C5-7764-40C0-AB55-7CBCBB295499}" type="sibTrans" cxnId="{99B3B2D0-6BC6-48CF-9694-E6813D6D7E22}">
      <dgm:prSet/>
      <dgm:spPr/>
      <dgm:t>
        <a:bodyPr/>
        <a:lstStyle/>
        <a:p>
          <a:endParaRPr lang="sl-SI"/>
        </a:p>
      </dgm:t>
    </dgm:pt>
    <dgm:pt modelId="{DF741609-7FEA-47B2-B569-32BAD3BBFDA7}">
      <dgm:prSet phldrT="[besedilo]"/>
      <dgm:spPr/>
      <dgm:t>
        <a:bodyPr/>
        <a:lstStyle/>
        <a:p>
          <a:r>
            <a:rPr lang="sl-SI" dirty="0" smtClean="0"/>
            <a:t>Dokumentacija celotnega postopka JN razdelen po posameznih fazah, predvidenih v IS (predhodna analiza trga, izračun </a:t>
          </a:r>
          <a:r>
            <a:rPr lang="sl-SI" dirty="0" err="1" smtClean="0"/>
            <a:t>oc</a:t>
          </a:r>
          <a:r>
            <a:rPr lang="sl-SI" dirty="0" smtClean="0"/>
            <a:t>. vrednosti, sklep o začetku postopka, povabilo k sodelovanju, objava na portalu,…, končno poročilo, pisna izjava o poplačilu podizvajalcev, ostali dokumenti)</a:t>
          </a:r>
          <a:endParaRPr lang="sl-SI" dirty="0"/>
        </a:p>
      </dgm:t>
    </dgm:pt>
    <dgm:pt modelId="{DE846160-C447-4CD9-BF73-F189F8D3462D}" type="parTrans" cxnId="{D07D7425-094F-4DC2-BCE1-B25774CDD9AD}">
      <dgm:prSet/>
      <dgm:spPr/>
      <dgm:t>
        <a:bodyPr/>
        <a:lstStyle/>
        <a:p>
          <a:endParaRPr lang="sl-SI"/>
        </a:p>
      </dgm:t>
    </dgm:pt>
    <dgm:pt modelId="{08B860B4-5ED1-48CA-94EF-9F3F22745ADB}" type="sibTrans" cxnId="{D07D7425-094F-4DC2-BCE1-B25774CDD9AD}">
      <dgm:prSet/>
      <dgm:spPr/>
      <dgm:t>
        <a:bodyPr/>
        <a:lstStyle/>
        <a:p>
          <a:endParaRPr lang="sl-SI"/>
        </a:p>
      </dgm:t>
    </dgm:pt>
    <dgm:pt modelId="{D8029BA9-0B15-4E70-A5FC-A1FA5785D0AE}">
      <dgm:prSet/>
      <dgm:spPr/>
      <dgm:t>
        <a:bodyPr/>
        <a:lstStyle/>
        <a:p>
          <a:r>
            <a:rPr lang="sl-SI" dirty="0" smtClean="0"/>
            <a:t>(morebitni) Aneksi</a:t>
          </a:r>
          <a:endParaRPr lang="sl-SI" dirty="0"/>
        </a:p>
      </dgm:t>
    </dgm:pt>
    <dgm:pt modelId="{3EFD8883-9BAD-4037-A812-83A65B2D4695}" type="parTrans" cxnId="{468FFADF-D0AE-411C-A25B-4B37BD5B530F}">
      <dgm:prSet/>
      <dgm:spPr/>
      <dgm:t>
        <a:bodyPr/>
        <a:lstStyle/>
        <a:p>
          <a:endParaRPr lang="sl-SI"/>
        </a:p>
      </dgm:t>
    </dgm:pt>
    <dgm:pt modelId="{CE666F94-A318-47C9-8568-72900760E943}" type="sibTrans" cxnId="{468FFADF-D0AE-411C-A25B-4B37BD5B530F}">
      <dgm:prSet/>
      <dgm:spPr/>
      <dgm:t>
        <a:bodyPr/>
        <a:lstStyle/>
        <a:p>
          <a:endParaRPr lang="sl-SI"/>
        </a:p>
      </dgm:t>
    </dgm:pt>
    <dgm:pt modelId="{A1EFBD9B-CEE0-4F87-86D6-5A91007721A9}" type="pres">
      <dgm:prSet presAssocID="{98065336-218E-43C5-9EEC-D65524E7B72E}" presName="Name0" presStyleCnt="0">
        <dgm:presLayoutVars>
          <dgm:dir/>
          <dgm:animLvl val="lvl"/>
          <dgm:resizeHandles val="exact"/>
        </dgm:presLayoutVars>
      </dgm:prSet>
      <dgm:spPr/>
      <dgm:t>
        <a:bodyPr/>
        <a:lstStyle/>
        <a:p>
          <a:endParaRPr lang="sl-SI"/>
        </a:p>
      </dgm:t>
    </dgm:pt>
    <dgm:pt modelId="{EC9453DC-2CD9-4C6A-8D48-D9D3D06FDBFC}" type="pres">
      <dgm:prSet presAssocID="{1B764D2A-7D84-4CA1-B299-B26D4061FF71}" presName="boxAndChildren" presStyleCnt="0"/>
      <dgm:spPr/>
    </dgm:pt>
    <dgm:pt modelId="{DF9DE19C-A03C-47AD-B396-EF648748503B}" type="pres">
      <dgm:prSet presAssocID="{1B764D2A-7D84-4CA1-B299-B26D4061FF71}" presName="parentTextBox" presStyleLbl="node1" presStyleIdx="0" presStyleCnt="3"/>
      <dgm:spPr/>
      <dgm:t>
        <a:bodyPr/>
        <a:lstStyle/>
        <a:p>
          <a:endParaRPr lang="sl-SI"/>
        </a:p>
      </dgm:t>
    </dgm:pt>
    <dgm:pt modelId="{CD5F2A06-39CE-466F-BF6F-7378045F41CF}" type="pres">
      <dgm:prSet presAssocID="{1B764D2A-7D84-4CA1-B299-B26D4061FF71}" presName="entireBox" presStyleLbl="node1" presStyleIdx="0" presStyleCnt="3" custScaleY="81112" custLinFactNeighborY="-11456"/>
      <dgm:spPr/>
      <dgm:t>
        <a:bodyPr/>
        <a:lstStyle/>
        <a:p>
          <a:endParaRPr lang="sl-SI"/>
        </a:p>
      </dgm:t>
    </dgm:pt>
    <dgm:pt modelId="{CAEF4163-CCE8-4456-A5C0-77F7AC5EE8AA}" type="pres">
      <dgm:prSet presAssocID="{1B764D2A-7D84-4CA1-B299-B26D4061FF71}" presName="descendantBox" presStyleCnt="0"/>
      <dgm:spPr/>
    </dgm:pt>
    <dgm:pt modelId="{606B7B2E-31AB-4EF2-88FC-4B883B308C9E}" type="pres">
      <dgm:prSet presAssocID="{DF741609-7FEA-47B2-B569-32BAD3BBFDA7}" presName="childTextBox" presStyleLbl="fgAccFollowNode1" presStyleIdx="0" presStyleCnt="3" custScaleY="166252">
        <dgm:presLayoutVars>
          <dgm:bulletEnabled val="1"/>
        </dgm:presLayoutVars>
      </dgm:prSet>
      <dgm:spPr/>
      <dgm:t>
        <a:bodyPr/>
        <a:lstStyle/>
        <a:p>
          <a:endParaRPr lang="sl-SI"/>
        </a:p>
      </dgm:t>
    </dgm:pt>
    <dgm:pt modelId="{8FA695D9-21A5-4726-9744-AE711B55543B}" type="pres">
      <dgm:prSet presAssocID="{9DD3F244-9988-45D4-8432-FEEF2409937A}" presName="sp" presStyleCnt="0"/>
      <dgm:spPr/>
    </dgm:pt>
    <dgm:pt modelId="{E8E6746C-FAFD-4ADF-BFAE-23176114F6B7}" type="pres">
      <dgm:prSet presAssocID="{30493483-A36D-47FD-A33C-A550B7880730}" presName="arrowAndChildren" presStyleCnt="0"/>
      <dgm:spPr/>
    </dgm:pt>
    <dgm:pt modelId="{0BB0D8FB-2C21-43A2-800A-180EE31D8A0A}" type="pres">
      <dgm:prSet presAssocID="{30493483-A36D-47FD-A33C-A550B7880730}" presName="parentTextArrow" presStyleLbl="node1" presStyleIdx="0" presStyleCnt="3"/>
      <dgm:spPr/>
      <dgm:t>
        <a:bodyPr/>
        <a:lstStyle/>
        <a:p>
          <a:endParaRPr lang="sl-SI"/>
        </a:p>
      </dgm:t>
    </dgm:pt>
    <dgm:pt modelId="{D62AB196-7067-42E6-A81D-1E836493558E}" type="pres">
      <dgm:prSet presAssocID="{30493483-A36D-47FD-A33C-A550B7880730}" presName="arrow" presStyleLbl="node1" presStyleIdx="1" presStyleCnt="3" custScaleY="58630" custLinFactNeighborX="-455" custLinFactNeighborY="-4968"/>
      <dgm:spPr/>
      <dgm:t>
        <a:bodyPr/>
        <a:lstStyle/>
        <a:p>
          <a:endParaRPr lang="sl-SI"/>
        </a:p>
      </dgm:t>
    </dgm:pt>
    <dgm:pt modelId="{840A7AA0-093B-4FE5-923A-F17791695542}" type="pres">
      <dgm:prSet presAssocID="{30493483-A36D-47FD-A33C-A550B7880730}" presName="descendantArrow" presStyleCnt="0"/>
      <dgm:spPr/>
    </dgm:pt>
    <dgm:pt modelId="{31B24279-7E6B-42F2-B039-A7D8EF94368B}" type="pres">
      <dgm:prSet presAssocID="{4583387F-E3B3-45A9-BE80-96F55C7B10AC}" presName="childTextArrow" presStyleLbl="fgAccFollowNode1" presStyleIdx="1" presStyleCnt="3" custScaleY="60081" custLinFactNeighborX="-303" custLinFactNeighborY="-14235">
        <dgm:presLayoutVars>
          <dgm:bulletEnabled val="1"/>
        </dgm:presLayoutVars>
      </dgm:prSet>
      <dgm:spPr/>
      <dgm:t>
        <a:bodyPr/>
        <a:lstStyle/>
        <a:p>
          <a:endParaRPr lang="sl-SI"/>
        </a:p>
      </dgm:t>
    </dgm:pt>
    <dgm:pt modelId="{3F821B4F-BE53-4D20-89F0-C7A676B8990B}" type="pres">
      <dgm:prSet presAssocID="{D8029BA9-0B15-4E70-A5FC-A1FA5785D0AE}" presName="childTextArrow" presStyleLbl="fgAccFollowNode1" presStyleIdx="2" presStyleCnt="3" custScaleY="60081" custLinFactNeighborX="304" custLinFactNeighborY="-14235">
        <dgm:presLayoutVars>
          <dgm:bulletEnabled val="1"/>
        </dgm:presLayoutVars>
      </dgm:prSet>
      <dgm:spPr/>
      <dgm:t>
        <a:bodyPr/>
        <a:lstStyle/>
        <a:p>
          <a:endParaRPr lang="sl-SI"/>
        </a:p>
      </dgm:t>
    </dgm:pt>
    <dgm:pt modelId="{C5F9DC95-5449-4BD8-829F-2E3530F067A3}" type="pres">
      <dgm:prSet presAssocID="{7402B505-0CD7-4289-BDD6-656FA9757056}" presName="sp" presStyleCnt="0"/>
      <dgm:spPr/>
    </dgm:pt>
    <dgm:pt modelId="{CB16E0BD-CAD3-4FA2-ACB6-3C001D55B48C}" type="pres">
      <dgm:prSet presAssocID="{031913D5-E350-4F51-A189-44E0A183E750}" presName="arrowAndChildren" presStyleCnt="0"/>
      <dgm:spPr/>
    </dgm:pt>
    <dgm:pt modelId="{9757E4CB-E6F7-447C-94A9-92CBB22E4197}" type="pres">
      <dgm:prSet presAssocID="{031913D5-E350-4F51-A189-44E0A183E750}" presName="parentTextArrow" presStyleLbl="node1" presStyleIdx="2" presStyleCnt="3" custScaleY="36883" custLinFactNeighborY="-7530"/>
      <dgm:spPr/>
      <dgm:t>
        <a:bodyPr/>
        <a:lstStyle/>
        <a:p>
          <a:endParaRPr lang="sl-SI"/>
        </a:p>
      </dgm:t>
    </dgm:pt>
  </dgm:ptLst>
  <dgm:cxnLst>
    <dgm:cxn modelId="{D376EFE8-80C8-4AF9-83F4-2AC47E581011}" type="presOf" srcId="{30493483-A36D-47FD-A33C-A550B7880730}" destId="{D62AB196-7067-42E6-A81D-1E836493558E}" srcOrd="1" destOrd="0" presId="urn:microsoft.com/office/officeart/2005/8/layout/process4"/>
    <dgm:cxn modelId="{38DAEDDE-73EE-4C7C-AB95-28D7D2F8D691}" srcId="{98065336-218E-43C5-9EEC-D65524E7B72E}" destId="{031913D5-E350-4F51-A189-44E0A183E750}" srcOrd="0" destOrd="0" parTransId="{2DA6E561-43CE-4363-ABA5-FC25C117F149}" sibTransId="{7402B505-0CD7-4289-BDD6-656FA9757056}"/>
    <dgm:cxn modelId="{544BED48-9452-464F-986F-300607FB79E0}" type="presOf" srcId="{1B764D2A-7D84-4CA1-B299-B26D4061FF71}" destId="{DF9DE19C-A03C-47AD-B396-EF648748503B}" srcOrd="0" destOrd="0" presId="urn:microsoft.com/office/officeart/2005/8/layout/process4"/>
    <dgm:cxn modelId="{86FC9BCF-5760-4335-9F8C-5D06039E14D1}" type="presOf" srcId="{4583387F-E3B3-45A9-BE80-96F55C7B10AC}" destId="{31B24279-7E6B-42F2-B039-A7D8EF94368B}" srcOrd="0" destOrd="0" presId="urn:microsoft.com/office/officeart/2005/8/layout/process4"/>
    <dgm:cxn modelId="{363C1B25-D8FA-4AD7-A644-73B2C4B527FE}" srcId="{98065336-218E-43C5-9EEC-D65524E7B72E}" destId="{30493483-A36D-47FD-A33C-A550B7880730}" srcOrd="1" destOrd="0" parTransId="{87354E80-55D6-4B8B-B9EE-8C002D8864B6}" sibTransId="{9DD3F244-9988-45D4-8432-FEEF2409937A}"/>
    <dgm:cxn modelId="{A3AB9CA5-AADB-4817-9CDD-E9FC3F943DC8}" srcId="{30493483-A36D-47FD-A33C-A550B7880730}" destId="{4583387F-E3B3-45A9-BE80-96F55C7B10AC}" srcOrd="0" destOrd="0" parTransId="{FF0CBC45-86DD-4CD0-9EE1-89EEC8649E37}" sibTransId="{5AF7A077-AA5B-49F1-8240-A0F26EEAF796}"/>
    <dgm:cxn modelId="{27DFCC08-724A-483B-A8DE-FE7889675A79}" type="presOf" srcId="{98065336-218E-43C5-9EEC-D65524E7B72E}" destId="{A1EFBD9B-CEE0-4F87-86D6-5A91007721A9}" srcOrd="0" destOrd="0" presId="urn:microsoft.com/office/officeart/2005/8/layout/process4"/>
    <dgm:cxn modelId="{1117463F-5681-4E94-A169-2D8B10833185}" type="presOf" srcId="{D8029BA9-0B15-4E70-A5FC-A1FA5785D0AE}" destId="{3F821B4F-BE53-4D20-89F0-C7A676B8990B}" srcOrd="0" destOrd="0" presId="urn:microsoft.com/office/officeart/2005/8/layout/process4"/>
    <dgm:cxn modelId="{C3C30F60-80E1-4FC5-BE38-66F8368CD89C}" type="presOf" srcId="{1B764D2A-7D84-4CA1-B299-B26D4061FF71}" destId="{CD5F2A06-39CE-466F-BF6F-7378045F41CF}" srcOrd="1" destOrd="0" presId="urn:microsoft.com/office/officeart/2005/8/layout/process4"/>
    <dgm:cxn modelId="{F7B14A64-F8E5-47A1-9682-CC7558973928}" type="presOf" srcId="{30493483-A36D-47FD-A33C-A550B7880730}" destId="{0BB0D8FB-2C21-43A2-800A-180EE31D8A0A}" srcOrd="0" destOrd="0" presId="urn:microsoft.com/office/officeart/2005/8/layout/process4"/>
    <dgm:cxn modelId="{D07D7425-094F-4DC2-BCE1-B25774CDD9AD}" srcId="{1B764D2A-7D84-4CA1-B299-B26D4061FF71}" destId="{DF741609-7FEA-47B2-B569-32BAD3BBFDA7}" srcOrd="0" destOrd="0" parTransId="{DE846160-C447-4CD9-BF73-F189F8D3462D}" sibTransId="{08B860B4-5ED1-48CA-94EF-9F3F22745ADB}"/>
    <dgm:cxn modelId="{0DD1CD7F-AF5B-42AA-8186-2E30B6F61453}" type="presOf" srcId="{DF741609-7FEA-47B2-B569-32BAD3BBFDA7}" destId="{606B7B2E-31AB-4EF2-88FC-4B883B308C9E}" srcOrd="0" destOrd="0" presId="urn:microsoft.com/office/officeart/2005/8/layout/process4"/>
    <dgm:cxn modelId="{99B3B2D0-6BC6-48CF-9694-E6813D6D7E22}" srcId="{98065336-218E-43C5-9EEC-D65524E7B72E}" destId="{1B764D2A-7D84-4CA1-B299-B26D4061FF71}" srcOrd="2" destOrd="0" parTransId="{60CA4172-B708-4527-99FF-9B799644F53D}" sibTransId="{C3A5F3C5-7764-40C0-AB55-7CBCBB295499}"/>
    <dgm:cxn modelId="{147B34ED-941F-4A82-B617-774E2963B244}" type="presOf" srcId="{031913D5-E350-4F51-A189-44E0A183E750}" destId="{9757E4CB-E6F7-447C-94A9-92CBB22E4197}" srcOrd="0" destOrd="0" presId="urn:microsoft.com/office/officeart/2005/8/layout/process4"/>
    <dgm:cxn modelId="{468FFADF-D0AE-411C-A25B-4B37BD5B530F}" srcId="{30493483-A36D-47FD-A33C-A550B7880730}" destId="{D8029BA9-0B15-4E70-A5FC-A1FA5785D0AE}" srcOrd="1" destOrd="0" parTransId="{3EFD8883-9BAD-4037-A812-83A65B2D4695}" sibTransId="{CE666F94-A318-47C9-8568-72900760E943}"/>
    <dgm:cxn modelId="{A9E8C720-4A26-49D2-ADC4-D5FAE3165ED7}" type="presParOf" srcId="{A1EFBD9B-CEE0-4F87-86D6-5A91007721A9}" destId="{EC9453DC-2CD9-4C6A-8D48-D9D3D06FDBFC}" srcOrd="0" destOrd="0" presId="urn:microsoft.com/office/officeart/2005/8/layout/process4"/>
    <dgm:cxn modelId="{6447DD2F-B7B4-409F-B221-DF56F3AC9E2D}" type="presParOf" srcId="{EC9453DC-2CD9-4C6A-8D48-D9D3D06FDBFC}" destId="{DF9DE19C-A03C-47AD-B396-EF648748503B}" srcOrd="0" destOrd="0" presId="urn:microsoft.com/office/officeart/2005/8/layout/process4"/>
    <dgm:cxn modelId="{A63EB494-E786-4737-91F0-D06AFD011B04}" type="presParOf" srcId="{EC9453DC-2CD9-4C6A-8D48-D9D3D06FDBFC}" destId="{CD5F2A06-39CE-466F-BF6F-7378045F41CF}" srcOrd="1" destOrd="0" presId="urn:microsoft.com/office/officeart/2005/8/layout/process4"/>
    <dgm:cxn modelId="{0D05AFF6-2E97-404A-AECE-406B9710B816}" type="presParOf" srcId="{EC9453DC-2CD9-4C6A-8D48-D9D3D06FDBFC}" destId="{CAEF4163-CCE8-4456-A5C0-77F7AC5EE8AA}" srcOrd="2" destOrd="0" presId="urn:microsoft.com/office/officeart/2005/8/layout/process4"/>
    <dgm:cxn modelId="{07B8B6AC-A397-42FE-BD5F-04B23FF685EC}" type="presParOf" srcId="{CAEF4163-CCE8-4456-A5C0-77F7AC5EE8AA}" destId="{606B7B2E-31AB-4EF2-88FC-4B883B308C9E}" srcOrd="0" destOrd="0" presId="urn:microsoft.com/office/officeart/2005/8/layout/process4"/>
    <dgm:cxn modelId="{BB330872-8D72-4EDA-A62C-449B6CFD9975}" type="presParOf" srcId="{A1EFBD9B-CEE0-4F87-86D6-5A91007721A9}" destId="{8FA695D9-21A5-4726-9744-AE711B55543B}" srcOrd="1" destOrd="0" presId="urn:microsoft.com/office/officeart/2005/8/layout/process4"/>
    <dgm:cxn modelId="{C25025D3-E477-4421-B6F9-EC360F0E5CF6}" type="presParOf" srcId="{A1EFBD9B-CEE0-4F87-86D6-5A91007721A9}" destId="{E8E6746C-FAFD-4ADF-BFAE-23176114F6B7}" srcOrd="2" destOrd="0" presId="urn:microsoft.com/office/officeart/2005/8/layout/process4"/>
    <dgm:cxn modelId="{35BCBF64-BE12-40C0-958D-85C79392FDEF}" type="presParOf" srcId="{E8E6746C-FAFD-4ADF-BFAE-23176114F6B7}" destId="{0BB0D8FB-2C21-43A2-800A-180EE31D8A0A}" srcOrd="0" destOrd="0" presId="urn:microsoft.com/office/officeart/2005/8/layout/process4"/>
    <dgm:cxn modelId="{C0A7F41A-A534-4138-9941-DB9E46FD8ECD}" type="presParOf" srcId="{E8E6746C-FAFD-4ADF-BFAE-23176114F6B7}" destId="{D62AB196-7067-42E6-A81D-1E836493558E}" srcOrd="1" destOrd="0" presId="urn:microsoft.com/office/officeart/2005/8/layout/process4"/>
    <dgm:cxn modelId="{03D759CA-7536-482D-A5AD-3A15D67FA4DD}" type="presParOf" srcId="{E8E6746C-FAFD-4ADF-BFAE-23176114F6B7}" destId="{840A7AA0-093B-4FE5-923A-F17791695542}" srcOrd="2" destOrd="0" presId="urn:microsoft.com/office/officeart/2005/8/layout/process4"/>
    <dgm:cxn modelId="{66EF439F-A482-47EA-B5D2-999C518CFC3E}" type="presParOf" srcId="{840A7AA0-093B-4FE5-923A-F17791695542}" destId="{31B24279-7E6B-42F2-B039-A7D8EF94368B}" srcOrd="0" destOrd="0" presId="urn:microsoft.com/office/officeart/2005/8/layout/process4"/>
    <dgm:cxn modelId="{1BC811E5-F66D-48A8-B7E1-1D21062BE6DE}" type="presParOf" srcId="{840A7AA0-093B-4FE5-923A-F17791695542}" destId="{3F821B4F-BE53-4D20-89F0-C7A676B8990B}" srcOrd="1" destOrd="0" presId="urn:microsoft.com/office/officeart/2005/8/layout/process4"/>
    <dgm:cxn modelId="{9B0F81A4-8EB5-41B8-A58A-93F66462F8B6}" type="presParOf" srcId="{A1EFBD9B-CEE0-4F87-86D6-5A91007721A9}" destId="{C5F9DC95-5449-4BD8-829F-2E3530F067A3}" srcOrd="3" destOrd="0" presId="urn:microsoft.com/office/officeart/2005/8/layout/process4"/>
    <dgm:cxn modelId="{0EE8F9F2-0F53-4202-80E1-A71BEFC45C47}" type="presParOf" srcId="{A1EFBD9B-CEE0-4F87-86D6-5A91007721A9}" destId="{CB16E0BD-CAD3-4FA2-ACB6-3C001D55B48C}" srcOrd="4" destOrd="0" presId="urn:microsoft.com/office/officeart/2005/8/layout/process4"/>
    <dgm:cxn modelId="{B9CC9972-61A5-4812-99AC-454F45DF3E79}" type="presParOf" srcId="{CB16E0BD-CAD3-4FA2-ACB6-3C001D55B48C}" destId="{9757E4CB-E6F7-447C-94A9-92CBB22E4197}"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9BB0D-29E6-4473-A926-799DDE214B39}">
      <dsp:nvSpPr>
        <dsp:cNvPr id="0" name=""/>
        <dsp:cNvSpPr/>
      </dsp:nvSpPr>
      <dsp:spPr>
        <a:xfrm>
          <a:off x="5837700" y="2546217"/>
          <a:ext cx="433369" cy="589140"/>
        </a:xfrm>
        <a:custGeom>
          <a:avLst/>
          <a:gdLst/>
          <a:ahLst/>
          <a:cxnLst/>
          <a:rect l="0" t="0" r="0" b="0"/>
          <a:pathLst>
            <a:path>
              <a:moveTo>
                <a:pt x="0" y="0"/>
              </a:moveTo>
              <a:lnTo>
                <a:pt x="0" y="440067"/>
              </a:lnTo>
              <a:lnTo>
                <a:pt x="433369" y="440067"/>
              </a:lnTo>
              <a:lnTo>
                <a:pt x="433369" y="589140"/>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C760B03-6420-4EDE-ABCB-29E27A532CF5}">
      <dsp:nvSpPr>
        <dsp:cNvPr id="0" name=""/>
        <dsp:cNvSpPr/>
      </dsp:nvSpPr>
      <dsp:spPr>
        <a:xfrm>
          <a:off x="5293587" y="2546217"/>
          <a:ext cx="544112" cy="395033"/>
        </a:xfrm>
        <a:custGeom>
          <a:avLst/>
          <a:gdLst/>
          <a:ahLst/>
          <a:cxnLst/>
          <a:rect l="0" t="0" r="0" b="0"/>
          <a:pathLst>
            <a:path>
              <a:moveTo>
                <a:pt x="544112" y="0"/>
              </a:moveTo>
              <a:lnTo>
                <a:pt x="544112" y="245961"/>
              </a:lnTo>
              <a:lnTo>
                <a:pt x="0" y="245961"/>
              </a:lnTo>
              <a:lnTo>
                <a:pt x="0" y="395033"/>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44C8509-5D75-485A-82F9-46A68C63B1DF}">
      <dsp:nvSpPr>
        <dsp:cNvPr id="0" name=""/>
        <dsp:cNvSpPr/>
      </dsp:nvSpPr>
      <dsp:spPr>
        <a:xfrm>
          <a:off x="3754214" y="851969"/>
          <a:ext cx="2083485" cy="672420"/>
        </a:xfrm>
        <a:custGeom>
          <a:avLst/>
          <a:gdLst/>
          <a:ahLst/>
          <a:cxnLst/>
          <a:rect l="0" t="0" r="0" b="0"/>
          <a:pathLst>
            <a:path>
              <a:moveTo>
                <a:pt x="0" y="0"/>
              </a:moveTo>
              <a:lnTo>
                <a:pt x="0" y="523347"/>
              </a:lnTo>
              <a:lnTo>
                <a:pt x="2083485" y="523347"/>
              </a:lnTo>
              <a:lnTo>
                <a:pt x="2083485" y="672420"/>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0DC97D0-EABB-410F-9550-E25B2202D4AB}">
      <dsp:nvSpPr>
        <dsp:cNvPr id="0" name=""/>
        <dsp:cNvSpPr/>
      </dsp:nvSpPr>
      <dsp:spPr>
        <a:xfrm>
          <a:off x="834169" y="851969"/>
          <a:ext cx="2920045" cy="396056"/>
        </a:xfrm>
        <a:custGeom>
          <a:avLst/>
          <a:gdLst/>
          <a:ahLst/>
          <a:cxnLst/>
          <a:rect l="0" t="0" r="0" b="0"/>
          <a:pathLst>
            <a:path>
              <a:moveTo>
                <a:pt x="2920045" y="0"/>
              </a:moveTo>
              <a:lnTo>
                <a:pt x="2920045" y="246984"/>
              </a:lnTo>
              <a:lnTo>
                <a:pt x="0" y="246984"/>
              </a:lnTo>
              <a:lnTo>
                <a:pt x="0" y="396056"/>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BDA5038-5511-4227-90EC-02A9CCB3B43E}">
      <dsp:nvSpPr>
        <dsp:cNvPr id="0" name=""/>
        <dsp:cNvSpPr/>
      </dsp:nvSpPr>
      <dsp:spPr>
        <a:xfrm>
          <a:off x="2791166" y="2535386"/>
          <a:ext cx="824672" cy="439105"/>
        </a:xfrm>
        <a:custGeom>
          <a:avLst/>
          <a:gdLst/>
          <a:ahLst/>
          <a:cxnLst/>
          <a:rect l="0" t="0" r="0" b="0"/>
          <a:pathLst>
            <a:path>
              <a:moveTo>
                <a:pt x="0" y="0"/>
              </a:moveTo>
              <a:lnTo>
                <a:pt x="0" y="290032"/>
              </a:lnTo>
              <a:lnTo>
                <a:pt x="824672" y="290032"/>
              </a:lnTo>
              <a:lnTo>
                <a:pt x="824672" y="439105"/>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8CCA6FA-5A28-4269-8006-C74BCBCC6D37}">
      <dsp:nvSpPr>
        <dsp:cNvPr id="0" name=""/>
        <dsp:cNvSpPr/>
      </dsp:nvSpPr>
      <dsp:spPr>
        <a:xfrm>
          <a:off x="1677203" y="2535386"/>
          <a:ext cx="1113962" cy="447894"/>
        </a:xfrm>
        <a:custGeom>
          <a:avLst/>
          <a:gdLst/>
          <a:ahLst/>
          <a:cxnLst/>
          <a:rect l="0" t="0" r="0" b="0"/>
          <a:pathLst>
            <a:path>
              <a:moveTo>
                <a:pt x="1113962" y="0"/>
              </a:moveTo>
              <a:lnTo>
                <a:pt x="1113962" y="298822"/>
              </a:lnTo>
              <a:lnTo>
                <a:pt x="0" y="298822"/>
              </a:lnTo>
              <a:lnTo>
                <a:pt x="0" y="447894"/>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6E6D83D-5898-4236-9929-1DB1737247E7}">
      <dsp:nvSpPr>
        <dsp:cNvPr id="0" name=""/>
        <dsp:cNvSpPr/>
      </dsp:nvSpPr>
      <dsp:spPr>
        <a:xfrm>
          <a:off x="2791166" y="851969"/>
          <a:ext cx="963047" cy="661588"/>
        </a:xfrm>
        <a:custGeom>
          <a:avLst/>
          <a:gdLst/>
          <a:ahLst/>
          <a:cxnLst/>
          <a:rect l="0" t="0" r="0" b="0"/>
          <a:pathLst>
            <a:path>
              <a:moveTo>
                <a:pt x="963047" y="0"/>
              </a:moveTo>
              <a:lnTo>
                <a:pt x="963047" y="512516"/>
              </a:lnTo>
              <a:lnTo>
                <a:pt x="0" y="512516"/>
              </a:lnTo>
              <a:lnTo>
                <a:pt x="0" y="661588"/>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B9BC69B-C399-4248-ACC5-F6C8C5790AC9}">
      <dsp:nvSpPr>
        <dsp:cNvPr id="0" name=""/>
        <dsp:cNvSpPr/>
      </dsp:nvSpPr>
      <dsp:spPr>
        <a:xfrm>
          <a:off x="2949625" y="-169857"/>
          <a:ext cx="1609177" cy="102182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0156179-EF65-4A87-A325-2F814CE600FD}">
      <dsp:nvSpPr>
        <dsp:cNvPr id="0" name=""/>
        <dsp:cNvSpPr/>
      </dsp:nvSpPr>
      <dsp:spPr>
        <a:xfrm>
          <a:off x="3128423" y="0"/>
          <a:ext cx="1609177" cy="102182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sl-SI" sz="1200" kern="1200" dirty="0" smtClean="0"/>
            <a:t>OCENJENA VREDNOST podlaga za: </a:t>
          </a:r>
          <a:endParaRPr lang="sl-SI" sz="1200" kern="1200" dirty="0"/>
        </a:p>
      </dsp:txBody>
      <dsp:txXfrm>
        <a:off x="3158351" y="29928"/>
        <a:ext cx="1549321" cy="961971"/>
      </dsp:txXfrm>
    </dsp:sp>
    <dsp:sp modelId="{BAACC494-F97E-4D53-B2C7-7ABC46B413C8}">
      <dsp:nvSpPr>
        <dsp:cNvPr id="0" name=""/>
        <dsp:cNvSpPr/>
      </dsp:nvSpPr>
      <dsp:spPr>
        <a:xfrm>
          <a:off x="1986577" y="1513558"/>
          <a:ext cx="1609177" cy="102182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19FFB30-9FE1-43FD-88B4-CCA902C3A506}">
      <dsp:nvSpPr>
        <dsp:cNvPr id="0" name=""/>
        <dsp:cNvSpPr/>
      </dsp:nvSpPr>
      <dsp:spPr>
        <a:xfrm>
          <a:off x="2165375" y="1683416"/>
          <a:ext cx="1609177" cy="102182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sl-SI" sz="1200" kern="1200" dirty="0" smtClean="0"/>
            <a:t>izbiro postopka za oddajo JN  </a:t>
          </a:r>
          <a:endParaRPr lang="sl-SI" sz="1200" kern="1200" dirty="0"/>
        </a:p>
      </dsp:txBody>
      <dsp:txXfrm>
        <a:off x="2195303" y="1713344"/>
        <a:ext cx="1549321" cy="961971"/>
      </dsp:txXfrm>
    </dsp:sp>
    <dsp:sp modelId="{5916CD74-4EB1-477B-BBA7-105CC020971A}">
      <dsp:nvSpPr>
        <dsp:cNvPr id="0" name=""/>
        <dsp:cNvSpPr/>
      </dsp:nvSpPr>
      <dsp:spPr>
        <a:xfrm>
          <a:off x="793073" y="2983281"/>
          <a:ext cx="1768260" cy="147202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1F02645-B348-4AAC-A90A-6E736135F901}">
      <dsp:nvSpPr>
        <dsp:cNvPr id="0" name=""/>
        <dsp:cNvSpPr/>
      </dsp:nvSpPr>
      <dsp:spPr>
        <a:xfrm>
          <a:off x="971871" y="3153138"/>
          <a:ext cx="1768260" cy="147202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sl-SI" sz="1200" kern="1200" dirty="0" smtClean="0"/>
            <a:t>odprti postopek, omejeni postopek, konkurenčni dialog, partnerstvo za inovacije, konkurenčni postopek s pogajanji, postopek s pogajanji brez predhodne objave</a:t>
          </a:r>
          <a:endParaRPr lang="sl-SI" sz="1200" kern="1200" dirty="0"/>
        </a:p>
      </dsp:txBody>
      <dsp:txXfrm>
        <a:off x="1014985" y="3196252"/>
        <a:ext cx="1682032" cy="1385796"/>
      </dsp:txXfrm>
    </dsp:sp>
    <dsp:sp modelId="{B5EC3BF0-EBB8-4CF1-9501-E565172F8511}">
      <dsp:nvSpPr>
        <dsp:cNvPr id="0" name=""/>
        <dsp:cNvSpPr/>
      </dsp:nvSpPr>
      <dsp:spPr>
        <a:xfrm>
          <a:off x="2835621" y="2974491"/>
          <a:ext cx="1560435" cy="63229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EE6223E-BF95-44BF-B5BB-D5900FADAA4A}">
      <dsp:nvSpPr>
        <dsp:cNvPr id="0" name=""/>
        <dsp:cNvSpPr/>
      </dsp:nvSpPr>
      <dsp:spPr>
        <a:xfrm>
          <a:off x="3014419" y="3144348"/>
          <a:ext cx="1560435" cy="63229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sl-SI" sz="1200" kern="1200" dirty="0" smtClean="0"/>
            <a:t>NMV</a:t>
          </a:r>
          <a:endParaRPr lang="sl-SI" sz="1200" kern="1200" dirty="0"/>
        </a:p>
      </dsp:txBody>
      <dsp:txXfrm>
        <a:off x="3032938" y="3162867"/>
        <a:ext cx="1523397" cy="595258"/>
      </dsp:txXfrm>
    </dsp:sp>
    <dsp:sp modelId="{3211764F-A81F-404A-8EE5-1E475CAFBC55}">
      <dsp:nvSpPr>
        <dsp:cNvPr id="0" name=""/>
        <dsp:cNvSpPr/>
      </dsp:nvSpPr>
      <dsp:spPr>
        <a:xfrm>
          <a:off x="29580" y="1248026"/>
          <a:ext cx="1609177" cy="102182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050EF46-E11D-484A-B376-3020257EAB86}">
      <dsp:nvSpPr>
        <dsp:cNvPr id="0" name=""/>
        <dsp:cNvSpPr/>
      </dsp:nvSpPr>
      <dsp:spPr>
        <a:xfrm>
          <a:off x="208378" y="1417884"/>
          <a:ext cx="1609177" cy="102182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sl-SI" sz="1200" kern="1200" dirty="0" smtClean="0"/>
            <a:t>Uporaba ZJN-3</a:t>
          </a:r>
          <a:endParaRPr lang="sl-SI" sz="1200" kern="1200" dirty="0"/>
        </a:p>
      </dsp:txBody>
      <dsp:txXfrm>
        <a:off x="238306" y="1447812"/>
        <a:ext cx="1549321" cy="961971"/>
      </dsp:txXfrm>
    </dsp:sp>
    <dsp:sp modelId="{D02B8593-972D-4EA7-8EA9-05C677163698}">
      <dsp:nvSpPr>
        <dsp:cNvPr id="0" name=""/>
        <dsp:cNvSpPr/>
      </dsp:nvSpPr>
      <dsp:spPr>
        <a:xfrm>
          <a:off x="5033111" y="1524390"/>
          <a:ext cx="1609177" cy="102182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C0BD0E0-2625-4EE0-B0DB-93DFDC3C54EC}">
      <dsp:nvSpPr>
        <dsp:cNvPr id="0" name=""/>
        <dsp:cNvSpPr/>
      </dsp:nvSpPr>
      <dsp:spPr>
        <a:xfrm>
          <a:off x="5211909" y="1694247"/>
          <a:ext cx="1609177" cy="102182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sl-SI" sz="1200" kern="1200" dirty="0" smtClean="0"/>
            <a:t>objava obvestil v zvezi z JN</a:t>
          </a:r>
          <a:endParaRPr lang="sl-SI" sz="1200" kern="1200" dirty="0"/>
        </a:p>
      </dsp:txBody>
      <dsp:txXfrm>
        <a:off x="5241837" y="1724175"/>
        <a:ext cx="1549321" cy="961971"/>
      </dsp:txXfrm>
    </dsp:sp>
    <dsp:sp modelId="{C0BFF17D-0572-496D-87F4-9F128BF6E948}">
      <dsp:nvSpPr>
        <dsp:cNvPr id="0" name=""/>
        <dsp:cNvSpPr/>
      </dsp:nvSpPr>
      <dsp:spPr>
        <a:xfrm>
          <a:off x="4931329" y="2941251"/>
          <a:ext cx="724515" cy="90505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F33FBE8-2058-4B05-B0DE-85FC7015FEA0}">
      <dsp:nvSpPr>
        <dsp:cNvPr id="0" name=""/>
        <dsp:cNvSpPr/>
      </dsp:nvSpPr>
      <dsp:spPr>
        <a:xfrm>
          <a:off x="5110126" y="3111108"/>
          <a:ext cx="724515" cy="905053"/>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sl-SI" sz="1200" kern="1200" dirty="0" smtClean="0"/>
            <a:t>PJN</a:t>
          </a:r>
          <a:endParaRPr lang="sl-SI" sz="1200" kern="1200" dirty="0"/>
        </a:p>
      </dsp:txBody>
      <dsp:txXfrm>
        <a:off x="5131346" y="3132328"/>
        <a:ext cx="682075" cy="862613"/>
      </dsp:txXfrm>
    </dsp:sp>
    <dsp:sp modelId="{FE5AF91B-4232-4852-955F-2DE577E78A14}">
      <dsp:nvSpPr>
        <dsp:cNvPr id="0" name=""/>
        <dsp:cNvSpPr/>
      </dsp:nvSpPr>
      <dsp:spPr>
        <a:xfrm>
          <a:off x="5917871" y="3135357"/>
          <a:ext cx="706396" cy="92396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F4336D2-CECB-4F70-9006-3840E01F375F}">
      <dsp:nvSpPr>
        <dsp:cNvPr id="0" name=""/>
        <dsp:cNvSpPr/>
      </dsp:nvSpPr>
      <dsp:spPr>
        <a:xfrm>
          <a:off x="6096668" y="3305215"/>
          <a:ext cx="706396" cy="92396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sl-SI" sz="1200" kern="1200" dirty="0" smtClean="0"/>
            <a:t>TED</a:t>
          </a:r>
          <a:endParaRPr lang="sl-SI" sz="1200" kern="1200" dirty="0"/>
        </a:p>
      </dsp:txBody>
      <dsp:txXfrm>
        <a:off x="6117358" y="3325905"/>
        <a:ext cx="665016" cy="8825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B21329-F579-4098-8109-58802623D457}">
      <dsp:nvSpPr>
        <dsp:cNvPr id="0" name=""/>
        <dsp:cNvSpPr/>
      </dsp:nvSpPr>
      <dsp:spPr>
        <a:xfrm>
          <a:off x="0" y="0"/>
          <a:ext cx="7483159" cy="2041452"/>
        </a:xfrm>
        <a:prstGeom prst="roundRect">
          <a:avLst>
            <a:gd name="adj" fmla="val 85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1260313" numCol="1" spcCol="1270" anchor="t" anchorCtr="0">
          <a:noAutofit/>
        </a:bodyPr>
        <a:lstStyle/>
        <a:p>
          <a:pPr lvl="0" algn="l" defTabSz="711200">
            <a:lnSpc>
              <a:spcPct val="90000"/>
            </a:lnSpc>
            <a:spcBef>
              <a:spcPct val="0"/>
            </a:spcBef>
            <a:spcAft>
              <a:spcPct val="35000"/>
            </a:spcAft>
          </a:pPr>
          <a:r>
            <a:rPr lang="sl-SI" sz="1600" kern="1200" dirty="0" smtClean="0"/>
            <a:t>kadar je vrednost brez DDV enaka ali višja od 5.000 EUR in nižja od mejnih vrednosti, upravičenci: </a:t>
          </a:r>
          <a:endParaRPr lang="sl-SI" sz="1600" kern="1200" dirty="0"/>
        </a:p>
      </dsp:txBody>
      <dsp:txXfrm>
        <a:off x="50823" y="50823"/>
        <a:ext cx="7381513" cy="1939806"/>
      </dsp:txXfrm>
    </dsp:sp>
    <dsp:sp modelId="{9494EAA2-1BA1-4DF2-8DFF-40464D385A32}">
      <dsp:nvSpPr>
        <dsp:cNvPr id="0" name=""/>
        <dsp:cNvSpPr/>
      </dsp:nvSpPr>
      <dsp:spPr>
        <a:xfrm>
          <a:off x="187078" y="536847"/>
          <a:ext cx="2863733" cy="1379440"/>
        </a:xfrm>
        <a:prstGeom prst="roundRect">
          <a:avLst>
            <a:gd name="adj" fmla="val 105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sl-SI" sz="1400" kern="1200" dirty="0" smtClean="0"/>
            <a:t>pridobijo (dejansko prejmejo) najmanj 3 relevantne ponudbe (če je na trgu toliko ponudnikov) </a:t>
          </a:r>
          <a:endParaRPr lang="sl-SI" sz="1400" kern="1200" dirty="0"/>
        </a:p>
        <a:p>
          <a:pPr marL="57150" lvl="1" indent="-57150" algn="l" defTabSz="488950">
            <a:lnSpc>
              <a:spcPct val="90000"/>
            </a:lnSpc>
            <a:spcBef>
              <a:spcPct val="0"/>
            </a:spcBef>
            <a:spcAft>
              <a:spcPct val="15000"/>
            </a:spcAft>
            <a:buChar char="••"/>
          </a:pPr>
          <a:r>
            <a:rPr lang="sl-SI" sz="1100" kern="1200" dirty="0" smtClean="0"/>
            <a:t>zmogljivosti ponudnika </a:t>
          </a:r>
          <a:endParaRPr lang="sl-SI" sz="1100" kern="1200" dirty="0"/>
        </a:p>
        <a:p>
          <a:pPr marL="57150" lvl="1" indent="-57150" algn="l" defTabSz="488950">
            <a:lnSpc>
              <a:spcPct val="90000"/>
            </a:lnSpc>
            <a:spcBef>
              <a:spcPct val="0"/>
            </a:spcBef>
            <a:spcAft>
              <a:spcPct val="15000"/>
            </a:spcAft>
            <a:buChar char="••"/>
          </a:pPr>
          <a:r>
            <a:rPr lang="sl-SI" sz="1100" kern="1200" dirty="0" smtClean="0"/>
            <a:t>ne obstaja nasprotje interesov</a:t>
          </a:r>
          <a:endParaRPr lang="sl-SI" sz="1100" kern="1200" dirty="0"/>
        </a:p>
      </dsp:txBody>
      <dsp:txXfrm>
        <a:off x="229501" y="579270"/>
        <a:ext cx="2778887" cy="1294594"/>
      </dsp:txXfrm>
    </dsp:sp>
    <dsp:sp modelId="{92853B93-115A-4C35-9716-166CEF1A2B15}">
      <dsp:nvSpPr>
        <dsp:cNvPr id="0" name=""/>
        <dsp:cNvSpPr/>
      </dsp:nvSpPr>
      <dsp:spPr>
        <a:xfrm>
          <a:off x="3112719" y="523852"/>
          <a:ext cx="2863733" cy="1406972"/>
        </a:xfrm>
        <a:prstGeom prst="roundRect">
          <a:avLst>
            <a:gd name="adj" fmla="val 105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sl-SI" sz="1400" kern="1200" dirty="0" smtClean="0"/>
            <a:t>izkažejo, da so posredovali povpraševanje vsaj 6 relevantnim ponudnikom (če je na trgu toliko ponudnikov)</a:t>
          </a:r>
          <a:endParaRPr lang="sl-SI" sz="1400" kern="1200" dirty="0"/>
        </a:p>
        <a:p>
          <a:pPr marL="57150" lvl="1" indent="-57150" algn="l" defTabSz="488950">
            <a:lnSpc>
              <a:spcPct val="90000"/>
            </a:lnSpc>
            <a:spcBef>
              <a:spcPct val="0"/>
            </a:spcBef>
            <a:spcAft>
              <a:spcPct val="15000"/>
            </a:spcAft>
            <a:buChar char="••"/>
          </a:pPr>
          <a:r>
            <a:rPr lang="sl-SI" sz="1100" kern="1200" dirty="0" smtClean="0"/>
            <a:t>zmogljivosti ponudnika </a:t>
          </a:r>
          <a:endParaRPr lang="sl-SI" sz="1100" kern="1200" dirty="0"/>
        </a:p>
        <a:p>
          <a:pPr marL="57150" lvl="1" indent="-57150" algn="l" defTabSz="488950">
            <a:lnSpc>
              <a:spcPct val="90000"/>
            </a:lnSpc>
            <a:spcBef>
              <a:spcPct val="0"/>
            </a:spcBef>
            <a:spcAft>
              <a:spcPct val="15000"/>
            </a:spcAft>
            <a:buChar char="••"/>
          </a:pPr>
          <a:r>
            <a:rPr lang="sl-SI" sz="1100" kern="1200" dirty="0" smtClean="0"/>
            <a:t>ne obstaja nasprotje interesov</a:t>
          </a:r>
          <a:endParaRPr lang="sl-SI" sz="1100" kern="1200" dirty="0"/>
        </a:p>
      </dsp:txBody>
      <dsp:txXfrm>
        <a:off x="3155988" y="567121"/>
        <a:ext cx="2777195" cy="1320434"/>
      </dsp:txXfrm>
    </dsp:sp>
    <dsp:sp modelId="{1776E1B3-ABF7-4104-AE33-A909F203B7AC}">
      <dsp:nvSpPr>
        <dsp:cNvPr id="0" name=""/>
        <dsp:cNvSpPr/>
      </dsp:nvSpPr>
      <dsp:spPr>
        <a:xfrm>
          <a:off x="6038358" y="712176"/>
          <a:ext cx="1285043" cy="918653"/>
        </a:xfrm>
        <a:prstGeom prst="roundRect">
          <a:avLst>
            <a:gd name="adj" fmla="val 105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l-SI" sz="1400" kern="1200" dirty="0" smtClean="0"/>
            <a:t>izbrana ponudba primerljiva s cenami na trgu</a:t>
          </a:r>
        </a:p>
      </dsp:txBody>
      <dsp:txXfrm>
        <a:off x="6066610" y="740428"/>
        <a:ext cx="1228539" cy="8621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CD8D0-DC71-4E5A-BE36-1165810ADA40}">
      <dsp:nvSpPr>
        <dsp:cNvPr id="0" name=""/>
        <dsp:cNvSpPr/>
      </dsp:nvSpPr>
      <dsp:spPr>
        <a:xfrm>
          <a:off x="1067003" y="2019050"/>
          <a:ext cx="269794" cy="883992"/>
        </a:xfrm>
        <a:custGeom>
          <a:avLst/>
          <a:gdLst/>
          <a:ahLst/>
          <a:cxnLst/>
          <a:rect l="0" t="0" r="0" b="0"/>
          <a:pathLst>
            <a:path>
              <a:moveTo>
                <a:pt x="0" y="0"/>
              </a:moveTo>
              <a:lnTo>
                <a:pt x="134897" y="0"/>
              </a:lnTo>
              <a:lnTo>
                <a:pt x="134897" y="883992"/>
              </a:lnTo>
              <a:lnTo>
                <a:pt x="269794" y="8839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sl-SI" sz="500" kern="1200"/>
        </a:p>
      </dsp:txBody>
      <dsp:txXfrm>
        <a:off x="1178794" y="2437940"/>
        <a:ext cx="46212" cy="46212"/>
      </dsp:txXfrm>
    </dsp:sp>
    <dsp:sp modelId="{5DF234DE-C5A5-4120-8503-1E3523AEE859}">
      <dsp:nvSpPr>
        <dsp:cNvPr id="0" name=""/>
        <dsp:cNvSpPr/>
      </dsp:nvSpPr>
      <dsp:spPr>
        <a:xfrm>
          <a:off x="1067003" y="1697537"/>
          <a:ext cx="260739" cy="321512"/>
        </a:xfrm>
        <a:custGeom>
          <a:avLst/>
          <a:gdLst/>
          <a:ahLst/>
          <a:cxnLst/>
          <a:rect l="0" t="0" r="0" b="0"/>
          <a:pathLst>
            <a:path>
              <a:moveTo>
                <a:pt x="0" y="321512"/>
              </a:moveTo>
              <a:lnTo>
                <a:pt x="130369" y="321512"/>
              </a:lnTo>
              <a:lnTo>
                <a:pt x="130369" y="0"/>
              </a:lnTo>
              <a:lnTo>
                <a:pt x="26073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sl-SI" sz="500" kern="1200"/>
        </a:p>
      </dsp:txBody>
      <dsp:txXfrm>
        <a:off x="1187024" y="1847945"/>
        <a:ext cx="20697" cy="20697"/>
      </dsp:txXfrm>
    </dsp:sp>
    <dsp:sp modelId="{69F6D9F2-0E25-4E5F-BD06-368A5BDA835F}">
      <dsp:nvSpPr>
        <dsp:cNvPr id="0" name=""/>
        <dsp:cNvSpPr/>
      </dsp:nvSpPr>
      <dsp:spPr>
        <a:xfrm>
          <a:off x="1067003" y="864948"/>
          <a:ext cx="260739" cy="1154102"/>
        </a:xfrm>
        <a:custGeom>
          <a:avLst/>
          <a:gdLst/>
          <a:ahLst/>
          <a:cxnLst/>
          <a:rect l="0" t="0" r="0" b="0"/>
          <a:pathLst>
            <a:path>
              <a:moveTo>
                <a:pt x="0" y="1154102"/>
              </a:moveTo>
              <a:lnTo>
                <a:pt x="130369" y="1154102"/>
              </a:lnTo>
              <a:lnTo>
                <a:pt x="130369" y="0"/>
              </a:lnTo>
              <a:lnTo>
                <a:pt x="26073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sl-SI" sz="500" kern="1200"/>
        </a:p>
      </dsp:txBody>
      <dsp:txXfrm>
        <a:off x="1167793" y="1412419"/>
        <a:ext cx="59159" cy="59159"/>
      </dsp:txXfrm>
    </dsp:sp>
    <dsp:sp modelId="{F0F023CE-4F38-42AA-888E-A6DBFEC20CF7}">
      <dsp:nvSpPr>
        <dsp:cNvPr id="0" name=""/>
        <dsp:cNvSpPr/>
      </dsp:nvSpPr>
      <dsp:spPr>
        <a:xfrm rot="16200000">
          <a:off x="-135238" y="1485548"/>
          <a:ext cx="1337479" cy="106700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sl-SI" sz="1700" kern="1200" dirty="0" smtClean="0"/>
            <a:t>Istovrstnost naročil oz. isti predmet naročila:</a:t>
          </a:r>
          <a:endParaRPr lang="sl-SI" sz="1700" kern="1200" dirty="0"/>
        </a:p>
      </dsp:txBody>
      <dsp:txXfrm>
        <a:off x="-135238" y="1485548"/>
        <a:ext cx="1337479" cy="1067003"/>
      </dsp:txXfrm>
    </dsp:sp>
    <dsp:sp modelId="{0F2169F9-7C42-4CA3-B849-4EAF24B50660}">
      <dsp:nvSpPr>
        <dsp:cNvPr id="0" name=""/>
        <dsp:cNvSpPr/>
      </dsp:nvSpPr>
      <dsp:spPr>
        <a:xfrm>
          <a:off x="1327742" y="479835"/>
          <a:ext cx="6878480" cy="770224"/>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sl-SI" sz="1400" kern="1200" dirty="0" smtClean="0"/>
            <a:t>»</a:t>
          </a:r>
          <a:r>
            <a:rPr lang="sl-SI" sz="1400" i="1" kern="1200" dirty="0" smtClean="0"/>
            <a:t>pojem podobnega blaga razumeli kot proizvode, ki so </a:t>
          </a:r>
          <a:r>
            <a:rPr lang="sl-SI" sz="1400" b="1" i="1" u="sng" kern="1200" dirty="0" smtClean="0"/>
            <a:t>namenjeni isti ali podobni uporabi</a:t>
          </a:r>
          <a:r>
            <a:rPr lang="sl-SI" sz="1400" i="1" kern="1200" dirty="0" smtClean="0"/>
            <a:t>, kot na primer dobava različnih vrst živil ali raznih kosov pisarniškega pohištva</a:t>
          </a:r>
          <a:r>
            <a:rPr lang="sl-SI" sz="1400" kern="1200" dirty="0" smtClean="0"/>
            <a:t>« (uvodno pojasnilo 19. točke preambule Direktive 2014/24/EU o javnem naročanju)</a:t>
          </a:r>
          <a:endParaRPr lang="sl-SI" sz="1400" kern="1200" dirty="0"/>
        </a:p>
      </dsp:txBody>
      <dsp:txXfrm>
        <a:off x="1327742" y="479835"/>
        <a:ext cx="6878480" cy="770224"/>
      </dsp:txXfrm>
    </dsp:sp>
    <dsp:sp modelId="{4739F13D-531C-4C99-957F-25B0DF57B5A4}">
      <dsp:nvSpPr>
        <dsp:cNvPr id="0" name=""/>
        <dsp:cNvSpPr/>
      </dsp:nvSpPr>
      <dsp:spPr>
        <a:xfrm>
          <a:off x="1327742" y="1283082"/>
          <a:ext cx="6913143" cy="828909"/>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sl-SI" sz="1400" kern="1200" dirty="0" smtClean="0"/>
            <a:t>»</a:t>
          </a:r>
          <a:r>
            <a:rPr lang="sl-SI" sz="1400" i="1" kern="1200" dirty="0" smtClean="0"/>
            <a:t>da je </a:t>
          </a:r>
          <a:r>
            <a:rPr lang="sl-SI" sz="1400" b="1" i="1" u="sng" kern="1200" dirty="0" smtClean="0"/>
            <a:t>enotna gospodarska in tehnična naloga</a:t>
          </a:r>
          <a:r>
            <a:rPr lang="sl-SI" sz="1400" b="1" i="1" kern="1200" dirty="0" smtClean="0"/>
            <a:t> </a:t>
          </a:r>
          <a:r>
            <a:rPr lang="sl-SI" sz="1400" i="1" kern="1200" dirty="0" smtClean="0"/>
            <a:t>posameznih delov naročila indic za obstoj enotnega naročila. Storitve predstavljajo enotno naročilo, če imajo </a:t>
          </a:r>
          <a:r>
            <a:rPr lang="sl-SI" sz="1400" b="1" i="1" u="sng" kern="1200" dirty="0" smtClean="0"/>
            <a:t>enoten cilj in so tesno prostorsko, gospodarsko in funkcionalno povezane</a:t>
          </a:r>
          <a:r>
            <a:rPr lang="sl-SI" sz="1400" kern="1200" dirty="0" smtClean="0"/>
            <a:t>« (sodba sodišča EU C-574/10)</a:t>
          </a:r>
          <a:endParaRPr lang="sl-SI" sz="1400" kern="1200" dirty="0"/>
        </a:p>
      </dsp:txBody>
      <dsp:txXfrm>
        <a:off x="1327742" y="1283082"/>
        <a:ext cx="6913143" cy="828909"/>
      </dsp:txXfrm>
    </dsp:sp>
    <dsp:sp modelId="{AD74ABF9-4D2F-4BBC-BBAD-5C5CB9DE011A}">
      <dsp:nvSpPr>
        <dsp:cNvPr id="0" name=""/>
        <dsp:cNvSpPr/>
      </dsp:nvSpPr>
      <dsp:spPr>
        <a:xfrm>
          <a:off x="1336797" y="2154067"/>
          <a:ext cx="6906264" cy="1497950"/>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sl-SI" sz="1400" kern="1200" dirty="0" smtClean="0"/>
            <a:t>»</a:t>
          </a:r>
          <a:r>
            <a:rPr lang="sl-SI" sz="1400" i="1" kern="1200" dirty="0" smtClean="0"/>
            <a:t>mogoče je tudi razumeti, da so storitve ali blago istega »tipa«, če </a:t>
          </a:r>
          <a:r>
            <a:rPr lang="sl-SI" sz="1400" b="1" i="1" u="sng" kern="1200" dirty="0" smtClean="0"/>
            <a:t>so običajno na voljo pri istem ponudniku</a:t>
          </a:r>
          <a:r>
            <a:rPr lang="sl-SI" sz="1400" i="1" kern="1200" dirty="0" smtClean="0"/>
            <a:t>, pri čemer je pomembno tudi, da so storitve ali blago </a:t>
          </a:r>
          <a:r>
            <a:rPr lang="sl-SI" sz="1400" b="1" i="1" u="sng" kern="1200" dirty="0" smtClean="0"/>
            <a:t>podobne narave</a:t>
          </a:r>
          <a:r>
            <a:rPr lang="sl-SI" sz="1400" kern="1200" dirty="0" smtClean="0"/>
            <a:t>« </a:t>
          </a:r>
        </a:p>
        <a:p>
          <a:pPr lvl="0" algn="ctr" defTabSz="622300">
            <a:lnSpc>
              <a:spcPct val="90000"/>
            </a:lnSpc>
            <a:spcBef>
              <a:spcPct val="0"/>
            </a:spcBef>
            <a:spcAft>
              <a:spcPct val="35000"/>
            </a:spcAft>
          </a:pPr>
          <a:r>
            <a:rPr lang="sl-SI" sz="1400" kern="1200" dirty="0" smtClean="0"/>
            <a:t>in »</a:t>
          </a:r>
          <a:r>
            <a:rPr lang="sl-SI" sz="1400" i="1" kern="1200" dirty="0" smtClean="0"/>
            <a:t>za določitev ocenjene vrednosti združiti istovrstne storitve ali blago, kadar imajo storitve ali blago </a:t>
          </a:r>
          <a:r>
            <a:rPr lang="sl-SI" sz="1400" b="1" i="1" u="sng" kern="1200" dirty="0" smtClean="0"/>
            <a:t>enoten značaj in izpolnjujejo eno samo gospodarsko in tehnično funkcijo</a:t>
          </a:r>
          <a:r>
            <a:rPr lang="sl-SI" sz="1400" kern="1200" dirty="0" smtClean="0"/>
            <a:t>« (tolmačenju javno-naročniške zakonodaje – izračun ocenjene vrednosti javnih naročil št. 430-34/2017/5, z dne 5. 4. 2017 </a:t>
          </a:r>
          <a:r>
            <a:rPr lang="sl-SI" sz="1400" u="sng" kern="1200" dirty="0" smtClean="0">
              <a:hlinkClick xmlns:r="http://schemas.openxmlformats.org/officeDocument/2006/relationships" r:id="rId1"/>
            </a:rPr>
            <a:t>http://www.djn.mju.gov.si/resources/files/Stalisca/ZJN_3/2017/ZJN-3_izracun_ocenjene_vrednost.pdf</a:t>
          </a:r>
          <a:r>
            <a:rPr lang="sl-SI" sz="1400" u="sng" kern="1200" dirty="0" smtClean="0"/>
            <a:t> </a:t>
          </a:r>
          <a:endParaRPr lang="sl-SI" sz="1400" kern="1200" dirty="0"/>
        </a:p>
      </dsp:txBody>
      <dsp:txXfrm>
        <a:off x="1336797" y="2154067"/>
        <a:ext cx="6906264" cy="14979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560F9-9B1B-454A-BAF3-2E053609B2E5}">
      <dsp:nvSpPr>
        <dsp:cNvPr id="0" name=""/>
        <dsp:cNvSpPr/>
      </dsp:nvSpPr>
      <dsp:spPr>
        <a:xfrm>
          <a:off x="657393" y="219"/>
          <a:ext cx="2695834" cy="561994"/>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sl-SI" sz="2000" b="1" kern="1200" dirty="0" smtClean="0"/>
            <a:t>ocenjena vrednost</a:t>
          </a:r>
          <a:r>
            <a:rPr lang="sl-SI" sz="2000" kern="1200" dirty="0" smtClean="0"/>
            <a:t> </a:t>
          </a:r>
          <a:endParaRPr lang="sl-SI" sz="2000" kern="1200" dirty="0"/>
        </a:p>
      </dsp:txBody>
      <dsp:txXfrm>
        <a:off x="673853" y="16679"/>
        <a:ext cx="2662914" cy="529074"/>
      </dsp:txXfrm>
    </dsp:sp>
    <dsp:sp modelId="{51ACC147-6936-4B35-9801-865299AD89B7}">
      <dsp:nvSpPr>
        <dsp:cNvPr id="0" name=""/>
        <dsp:cNvSpPr/>
      </dsp:nvSpPr>
      <dsp:spPr>
        <a:xfrm>
          <a:off x="926977" y="562214"/>
          <a:ext cx="269583" cy="847739"/>
        </a:xfrm>
        <a:custGeom>
          <a:avLst/>
          <a:gdLst/>
          <a:ahLst/>
          <a:cxnLst/>
          <a:rect l="0" t="0" r="0" b="0"/>
          <a:pathLst>
            <a:path>
              <a:moveTo>
                <a:pt x="0" y="0"/>
              </a:moveTo>
              <a:lnTo>
                <a:pt x="0" y="847739"/>
              </a:lnTo>
              <a:lnTo>
                <a:pt x="269583" y="847739"/>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04F9A931-9590-4B28-B62E-805343B520D4}">
      <dsp:nvSpPr>
        <dsp:cNvPr id="0" name=""/>
        <dsp:cNvSpPr/>
      </dsp:nvSpPr>
      <dsp:spPr>
        <a:xfrm>
          <a:off x="1196560" y="844794"/>
          <a:ext cx="2584706" cy="1130319"/>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sl-SI" sz="1200" kern="1200" dirty="0" smtClean="0"/>
            <a:t>je podlaga za izbiro postopka za oddajo JN in objavo</a:t>
          </a:r>
          <a:endParaRPr lang="sl-SI" sz="1200" kern="1200" dirty="0"/>
        </a:p>
      </dsp:txBody>
      <dsp:txXfrm>
        <a:off x="1229666" y="877900"/>
        <a:ext cx="2518494" cy="1064107"/>
      </dsp:txXfrm>
    </dsp:sp>
    <dsp:sp modelId="{EE84CAA9-C0F3-46F1-A4C4-264652EDED38}">
      <dsp:nvSpPr>
        <dsp:cNvPr id="0" name=""/>
        <dsp:cNvSpPr/>
      </dsp:nvSpPr>
      <dsp:spPr>
        <a:xfrm>
          <a:off x="926977" y="562214"/>
          <a:ext cx="269583" cy="2271665"/>
        </a:xfrm>
        <a:custGeom>
          <a:avLst/>
          <a:gdLst/>
          <a:ahLst/>
          <a:cxnLst/>
          <a:rect l="0" t="0" r="0" b="0"/>
          <a:pathLst>
            <a:path>
              <a:moveTo>
                <a:pt x="0" y="0"/>
              </a:moveTo>
              <a:lnTo>
                <a:pt x="0" y="2271665"/>
              </a:lnTo>
              <a:lnTo>
                <a:pt x="269583" y="2271665"/>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B888DAD9-FDCF-4FF2-9512-4ED6588004F8}">
      <dsp:nvSpPr>
        <dsp:cNvPr id="0" name=""/>
        <dsp:cNvSpPr/>
      </dsp:nvSpPr>
      <dsp:spPr>
        <a:xfrm>
          <a:off x="1196560" y="2257694"/>
          <a:ext cx="1986179" cy="115237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sl-SI" sz="1200" kern="1200" dirty="0" smtClean="0"/>
            <a:t>naročnik izračuna na podlagi celotnega plačljivega zneska brez DDV, vključno z morebitnimi opcijami in podaljšanji naročil</a:t>
          </a:r>
          <a:endParaRPr lang="sl-SI" sz="1200" kern="1200" dirty="0"/>
        </a:p>
      </dsp:txBody>
      <dsp:txXfrm>
        <a:off x="1230312" y="2291446"/>
        <a:ext cx="1918675" cy="1084867"/>
      </dsp:txXfrm>
    </dsp:sp>
    <dsp:sp modelId="{E8412D42-20A2-4B19-8582-DD3A3BEFF315}">
      <dsp:nvSpPr>
        <dsp:cNvPr id="0" name=""/>
        <dsp:cNvSpPr/>
      </dsp:nvSpPr>
      <dsp:spPr>
        <a:xfrm>
          <a:off x="3918388" y="219"/>
          <a:ext cx="2500673" cy="591484"/>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sl-SI" sz="2000" b="1" kern="1200" dirty="0" smtClean="0"/>
            <a:t>zagotovljena sredstva</a:t>
          </a:r>
          <a:r>
            <a:rPr lang="sl-SI" sz="2000" kern="1200" dirty="0" smtClean="0"/>
            <a:t> </a:t>
          </a:r>
          <a:endParaRPr lang="sl-SI" sz="2000" kern="1200" dirty="0"/>
        </a:p>
      </dsp:txBody>
      <dsp:txXfrm>
        <a:off x="3935712" y="17543"/>
        <a:ext cx="2466025" cy="556836"/>
      </dsp:txXfrm>
    </dsp:sp>
    <dsp:sp modelId="{C07C3FF4-A0B7-4197-821D-B422D38F5E54}">
      <dsp:nvSpPr>
        <dsp:cNvPr id="0" name=""/>
        <dsp:cNvSpPr/>
      </dsp:nvSpPr>
      <dsp:spPr>
        <a:xfrm>
          <a:off x="4168455" y="591704"/>
          <a:ext cx="250067" cy="847739"/>
        </a:xfrm>
        <a:custGeom>
          <a:avLst/>
          <a:gdLst/>
          <a:ahLst/>
          <a:cxnLst/>
          <a:rect l="0" t="0" r="0" b="0"/>
          <a:pathLst>
            <a:path>
              <a:moveTo>
                <a:pt x="0" y="0"/>
              </a:moveTo>
              <a:lnTo>
                <a:pt x="0" y="847739"/>
              </a:lnTo>
              <a:lnTo>
                <a:pt x="250067" y="847739"/>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A033328A-6E56-4492-A52D-9146A706476C}">
      <dsp:nvSpPr>
        <dsp:cNvPr id="0" name=""/>
        <dsp:cNvSpPr/>
      </dsp:nvSpPr>
      <dsp:spPr>
        <a:xfrm>
          <a:off x="4418522" y="874284"/>
          <a:ext cx="2526363" cy="1130319"/>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sl-SI" sz="1200" kern="1200" dirty="0" smtClean="0"/>
            <a:t>je znesek, ki ga je naročnik predvidel za plačilo obveznosti, ki bodo izvirale iz pogodbe o izvedbi JN</a:t>
          </a:r>
          <a:endParaRPr lang="sl-SI" sz="1200" kern="1200" dirty="0"/>
        </a:p>
      </dsp:txBody>
      <dsp:txXfrm>
        <a:off x="4451628" y="907390"/>
        <a:ext cx="2460151" cy="1064107"/>
      </dsp:txXfrm>
    </dsp:sp>
    <dsp:sp modelId="{B5E53C90-876E-418A-B762-E90A057386A5}">
      <dsp:nvSpPr>
        <dsp:cNvPr id="0" name=""/>
        <dsp:cNvSpPr/>
      </dsp:nvSpPr>
      <dsp:spPr>
        <a:xfrm>
          <a:off x="4168455" y="591704"/>
          <a:ext cx="250067" cy="2146855"/>
        </a:xfrm>
        <a:custGeom>
          <a:avLst/>
          <a:gdLst/>
          <a:ahLst/>
          <a:cxnLst/>
          <a:rect l="0" t="0" r="0" b="0"/>
          <a:pathLst>
            <a:path>
              <a:moveTo>
                <a:pt x="0" y="0"/>
              </a:moveTo>
              <a:lnTo>
                <a:pt x="0" y="2146855"/>
              </a:lnTo>
              <a:lnTo>
                <a:pt x="250067" y="2146855"/>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2FCA1817-9E83-4052-9AE8-841802E8803B}">
      <dsp:nvSpPr>
        <dsp:cNvPr id="0" name=""/>
        <dsp:cNvSpPr/>
      </dsp:nvSpPr>
      <dsp:spPr>
        <a:xfrm>
          <a:off x="4418522" y="2287184"/>
          <a:ext cx="1775469" cy="902752"/>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sl-SI" sz="1200" kern="1200" dirty="0" smtClean="0"/>
            <a:t>upoštevati tudi Zakon o izvrševanju proračunov RS – ZIPRS</a:t>
          </a:r>
          <a:endParaRPr lang="sl-SI" sz="1200" kern="1200" dirty="0"/>
        </a:p>
      </dsp:txBody>
      <dsp:txXfrm>
        <a:off x="4444963" y="2313625"/>
        <a:ext cx="1722587" cy="8498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5F2A06-39CE-466F-BF6F-7378045F41CF}">
      <dsp:nvSpPr>
        <dsp:cNvPr id="0" name=""/>
        <dsp:cNvSpPr/>
      </dsp:nvSpPr>
      <dsp:spPr>
        <a:xfrm>
          <a:off x="0" y="1722532"/>
          <a:ext cx="7006855" cy="10539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sl-SI" sz="1400" kern="1200" dirty="0" smtClean="0"/>
            <a:t>postopek</a:t>
          </a:r>
          <a:endParaRPr lang="sl-SI" sz="1400" kern="1200" dirty="0"/>
        </a:p>
      </dsp:txBody>
      <dsp:txXfrm>
        <a:off x="0" y="1722532"/>
        <a:ext cx="7006855" cy="569127"/>
      </dsp:txXfrm>
    </dsp:sp>
    <dsp:sp modelId="{606B7B2E-31AB-4EF2-88FC-4B883B308C9E}">
      <dsp:nvSpPr>
        <dsp:cNvPr id="0" name=""/>
        <dsp:cNvSpPr/>
      </dsp:nvSpPr>
      <dsp:spPr>
        <a:xfrm>
          <a:off x="0" y="2226348"/>
          <a:ext cx="7006855" cy="9937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sl-SI" sz="1600" kern="1200" dirty="0" smtClean="0"/>
            <a:t>Dokumentacija celotnega postopka JN razdelen po posameznih fazah, predvidenih v IS (predhodna analiza trga, izračun </a:t>
          </a:r>
          <a:r>
            <a:rPr lang="sl-SI" sz="1600" kern="1200" dirty="0" err="1" smtClean="0"/>
            <a:t>oc</a:t>
          </a:r>
          <a:r>
            <a:rPr lang="sl-SI" sz="1600" kern="1200" dirty="0" smtClean="0"/>
            <a:t>. vrednosti, sklep o začetku postopka, povabilo k sodelovanju, objava na portalu,…, končno poročilo, pisna izjava o poplačilu podizvajalcev, ostali dokumenti)</a:t>
          </a:r>
          <a:endParaRPr lang="sl-SI" sz="1600" kern="1200" dirty="0"/>
        </a:p>
      </dsp:txBody>
      <dsp:txXfrm>
        <a:off x="0" y="2226348"/>
        <a:ext cx="7006855" cy="993700"/>
      </dsp:txXfrm>
    </dsp:sp>
    <dsp:sp modelId="{D62AB196-7067-42E6-A81D-1E836493558E}">
      <dsp:nvSpPr>
        <dsp:cNvPr id="0" name=""/>
        <dsp:cNvSpPr/>
      </dsp:nvSpPr>
      <dsp:spPr>
        <a:xfrm rot="10800000">
          <a:off x="0" y="619922"/>
          <a:ext cx="7006855" cy="1171674"/>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sl-SI" sz="1400" kern="1200" dirty="0" smtClean="0"/>
            <a:t>pravne podlage</a:t>
          </a:r>
          <a:endParaRPr lang="sl-SI" sz="1400" kern="1200" dirty="0"/>
        </a:p>
      </dsp:txBody>
      <dsp:txXfrm rot="-10800000">
        <a:off x="0" y="619922"/>
        <a:ext cx="7006855" cy="411257"/>
      </dsp:txXfrm>
    </dsp:sp>
    <dsp:sp modelId="{31B24279-7E6B-42F2-B039-A7D8EF94368B}">
      <dsp:nvSpPr>
        <dsp:cNvPr id="0" name=""/>
        <dsp:cNvSpPr/>
      </dsp:nvSpPr>
      <dsp:spPr>
        <a:xfrm>
          <a:off x="0" y="1041482"/>
          <a:ext cx="3503427" cy="3590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sl-SI" sz="1600" kern="1200" dirty="0" smtClean="0"/>
            <a:t>Pogodba o izvedbi JN</a:t>
          </a:r>
          <a:endParaRPr lang="sl-SI" sz="1600" kern="1200" dirty="0"/>
        </a:p>
      </dsp:txBody>
      <dsp:txXfrm>
        <a:off x="0" y="1041482"/>
        <a:ext cx="3503427" cy="359000"/>
      </dsp:txXfrm>
    </dsp:sp>
    <dsp:sp modelId="{3F821B4F-BE53-4D20-89F0-C7A676B8990B}">
      <dsp:nvSpPr>
        <dsp:cNvPr id="0" name=""/>
        <dsp:cNvSpPr/>
      </dsp:nvSpPr>
      <dsp:spPr>
        <a:xfrm>
          <a:off x="3503427" y="1041482"/>
          <a:ext cx="3503427" cy="3590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sl-SI" sz="1600" kern="1200" dirty="0" smtClean="0"/>
            <a:t>(morebitni) Aneksi</a:t>
          </a:r>
          <a:endParaRPr lang="sl-SI" sz="1600" kern="1200" dirty="0"/>
        </a:p>
      </dsp:txBody>
      <dsp:txXfrm>
        <a:off x="3503427" y="1041482"/>
        <a:ext cx="3503427" cy="359000"/>
      </dsp:txXfrm>
    </dsp:sp>
    <dsp:sp modelId="{9757E4CB-E6F7-447C-94A9-92CBB22E4197}">
      <dsp:nvSpPr>
        <dsp:cNvPr id="0" name=""/>
        <dsp:cNvSpPr/>
      </dsp:nvSpPr>
      <dsp:spPr>
        <a:xfrm rot="10800000">
          <a:off x="0" y="0"/>
          <a:ext cx="7006855" cy="737077"/>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sl-SI" sz="1400" kern="1200" dirty="0" smtClean="0"/>
            <a:t>postopek izbire izvajalca in zaposlenih</a:t>
          </a:r>
          <a:endParaRPr lang="sl-SI" sz="1400" kern="1200" dirty="0"/>
        </a:p>
      </dsp:txBody>
      <dsp:txXfrm rot="10800000">
        <a:off x="0" y="0"/>
        <a:ext cx="7006855" cy="47893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1"/>
            <a:ext cx="3037840" cy="466435"/>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970938" y="1"/>
            <a:ext cx="3037840" cy="466435"/>
          </a:xfrm>
          <a:prstGeom prst="rect">
            <a:avLst/>
          </a:prstGeom>
        </p:spPr>
        <p:txBody>
          <a:bodyPr vert="horz" lIns="91440" tIns="45720" rIns="91440" bIns="45720" rtlCol="0"/>
          <a:lstStyle>
            <a:lvl1pPr algn="r">
              <a:defRPr sz="1200"/>
            </a:lvl1pPr>
          </a:lstStyle>
          <a:p>
            <a:fld id="{3FA05A86-D70C-42AA-8B15-FD8F1B7FA1C4}" type="datetimeFigureOut">
              <a:rPr lang="sl-SI" smtClean="0"/>
              <a:t>26.3.2019</a:t>
            </a:fld>
            <a:endParaRPr lang="sl-SI"/>
          </a:p>
        </p:txBody>
      </p:sp>
      <p:sp>
        <p:nvSpPr>
          <p:cNvPr id="4" name="Označba mesta stranske slike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701040" y="4473892"/>
            <a:ext cx="5608320" cy="3660458"/>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značba mesta noge 5"/>
          <p:cNvSpPr>
            <a:spLocks noGrp="1"/>
          </p:cNvSpPr>
          <p:nvPr>
            <p:ph type="ftr" sz="quarter" idx="4"/>
          </p:nvPr>
        </p:nvSpPr>
        <p:spPr>
          <a:xfrm>
            <a:off x="0" y="8829968"/>
            <a:ext cx="3037840" cy="466434"/>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970938" y="8829968"/>
            <a:ext cx="3037840" cy="466434"/>
          </a:xfrm>
          <a:prstGeom prst="rect">
            <a:avLst/>
          </a:prstGeom>
        </p:spPr>
        <p:txBody>
          <a:bodyPr vert="horz" lIns="91440" tIns="45720" rIns="91440" bIns="45720" rtlCol="0" anchor="b"/>
          <a:lstStyle>
            <a:lvl1pPr algn="r">
              <a:defRPr sz="1200"/>
            </a:lvl1pPr>
          </a:lstStyle>
          <a:p>
            <a:fld id="{EA9F917E-C8C2-42E9-98A2-4D70BAF2396E}" type="slidenum">
              <a:rPr lang="sl-SI" smtClean="0"/>
              <a:t>‹#›</a:t>
            </a:fld>
            <a:endParaRPr lang="sl-SI"/>
          </a:p>
        </p:txBody>
      </p:sp>
    </p:spTree>
    <p:extLst>
      <p:ext uri="{BB962C8B-B14F-4D97-AF65-F5344CB8AC3E}">
        <p14:creationId xmlns:p14="http://schemas.microsoft.com/office/powerpoint/2010/main" val="609441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EA9F917E-C8C2-42E9-98A2-4D70BAF2396E}" type="slidenum">
              <a:rPr lang="sl-SI" smtClean="0"/>
              <a:t>1</a:t>
            </a:fld>
            <a:endParaRPr lang="sl-SI"/>
          </a:p>
        </p:txBody>
      </p:sp>
    </p:spTree>
    <p:extLst>
      <p:ext uri="{BB962C8B-B14F-4D97-AF65-F5344CB8AC3E}">
        <p14:creationId xmlns:p14="http://schemas.microsoft.com/office/powerpoint/2010/main" val="91123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EA9F917E-C8C2-42E9-98A2-4D70BAF2396E}" type="slidenum">
              <a:rPr lang="sl-SI" smtClean="0"/>
              <a:t>10</a:t>
            </a:fld>
            <a:endParaRPr lang="sl-SI"/>
          </a:p>
        </p:txBody>
      </p:sp>
    </p:spTree>
    <p:extLst>
      <p:ext uri="{BB962C8B-B14F-4D97-AF65-F5344CB8AC3E}">
        <p14:creationId xmlns:p14="http://schemas.microsoft.com/office/powerpoint/2010/main" val="510028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EA9F917E-C8C2-42E9-98A2-4D70BAF2396E}" type="slidenum">
              <a:rPr lang="sl-SI" smtClean="0"/>
              <a:t>11</a:t>
            </a:fld>
            <a:endParaRPr lang="sl-SI"/>
          </a:p>
        </p:txBody>
      </p:sp>
    </p:spTree>
    <p:extLst>
      <p:ext uri="{BB962C8B-B14F-4D97-AF65-F5344CB8AC3E}">
        <p14:creationId xmlns:p14="http://schemas.microsoft.com/office/powerpoint/2010/main" val="4215409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EA9F917E-C8C2-42E9-98A2-4D70BAF2396E}" type="slidenum">
              <a:rPr lang="sl-SI" smtClean="0"/>
              <a:t>12</a:t>
            </a:fld>
            <a:endParaRPr lang="sl-SI"/>
          </a:p>
        </p:txBody>
      </p:sp>
    </p:spTree>
    <p:extLst>
      <p:ext uri="{BB962C8B-B14F-4D97-AF65-F5344CB8AC3E}">
        <p14:creationId xmlns:p14="http://schemas.microsoft.com/office/powerpoint/2010/main" val="238021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EA9F917E-C8C2-42E9-98A2-4D70BAF2396E}" type="slidenum">
              <a:rPr lang="sl-SI" smtClean="0"/>
              <a:t>13</a:t>
            </a:fld>
            <a:endParaRPr lang="sl-SI"/>
          </a:p>
        </p:txBody>
      </p:sp>
    </p:spTree>
    <p:extLst>
      <p:ext uri="{BB962C8B-B14F-4D97-AF65-F5344CB8AC3E}">
        <p14:creationId xmlns:p14="http://schemas.microsoft.com/office/powerpoint/2010/main" val="768082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EA9F917E-C8C2-42E9-98A2-4D70BAF2396E}" type="slidenum">
              <a:rPr lang="sl-SI" smtClean="0"/>
              <a:t>14</a:t>
            </a:fld>
            <a:endParaRPr lang="sl-SI"/>
          </a:p>
        </p:txBody>
      </p:sp>
    </p:spTree>
    <p:extLst>
      <p:ext uri="{BB962C8B-B14F-4D97-AF65-F5344CB8AC3E}">
        <p14:creationId xmlns:p14="http://schemas.microsoft.com/office/powerpoint/2010/main" val="492347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EA9F917E-C8C2-42E9-98A2-4D70BAF2396E}" type="slidenum">
              <a:rPr lang="sl-SI" smtClean="0"/>
              <a:t>15</a:t>
            </a:fld>
            <a:endParaRPr lang="sl-SI"/>
          </a:p>
        </p:txBody>
      </p:sp>
    </p:spTree>
    <p:extLst>
      <p:ext uri="{BB962C8B-B14F-4D97-AF65-F5344CB8AC3E}">
        <p14:creationId xmlns:p14="http://schemas.microsoft.com/office/powerpoint/2010/main" val="3932592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l-SI" b="1" i="0" u="none" dirty="0" smtClean="0"/>
          </a:p>
        </p:txBody>
      </p:sp>
      <p:sp>
        <p:nvSpPr>
          <p:cNvPr id="4" name="Označba mesta številke diapozitiva 3"/>
          <p:cNvSpPr>
            <a:spLocks noGrp="1"/>
          </p:cNvSpPr>
          <p:nvPr>
            <p:ph type="sldNum" sz="quarter" idx="10"/>
          </p:nvPr>
        </p:nvSpPr>
        <p:spPr/>
        <p:txBody>
          <a:bodyPr/>
          <a:lstStyle/>
          <a:p>
            <a:fld id="{EA9F917E-C8C2-42E9-98A2-4D70BAF2396E}" type="slidenum">
              <a:rPr lang="sl-SI" smtClean="0"/>
              <a:t>16</a:t>
            </a:fld>
            <a:endParaRPr lang="sl-SI"/>
          </a:p>
        </p:txBody>
      </p:sp>
    </p:spTree>
    <p:extLst>
      <p:ext uri="{BB962C8B-B14F-4D97-AF65-F5344CB8AC3E}">
        <p14:creationId xmlns:p14="http://schemas.microsoft.com/office/powerpoint/2010/main" val="42353408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l-SI" b="1" u="sng" dirty="0">
              <a:solidFill>
                <a:srgbClr val="FF0000"/>
              </a:solidFill>
            </a:endParaRPr>
          </a:p>
        </p:txBody>
      </p:sp>
      <p:sp>
        <p:nvSpPr>
          <p:cNvPr id="4" name="Označba mesta številke diapozitiva 3"/>
          <p:cNvSpPr>
            <a:spLocks noGrp="1"/>
          </p:cNvSpPr>
          <p:nvPr>
            <p:ph type="sldNum" sz="quarter" idx="10"/>
          </p:nvPr>
        </p:nvSpPr>
        <p:spPr/>
        <p:txBody>
          <a:bodyPr/>
          <a:lstStyle/>
          <a:p>
            <a:fld id="{EA9F917E-C8C2-42E9-98A2-4D70BAF2396E}" type="slidenum">
              <a:rPr lang="sl-SI" smtClean="0"/>
              <a:t>17</a:t>
            </a:fld>
            <a:endParaRPr lang="sl-SI"/>
          </a:p>
        </p:txBody>
      </p:sp>
    </p:spTree>
    <p:extLst>
      <p:ext uri="{BB962C8B-B14F-4D97-AF65-F5344CB8AC3E}">
        <p14:creationId xmlns:p14="http://schemas.microsoft.com/office/powerpoint/2010/main" val="401510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EA9F917E-C8C2-42E9-98A2-4D70BAF2396E}" type="slidenum">
              <a:rPr lang="sl-SI" smtClean="0"/>
              <a:t>18</a:t>
            </a:fld>
            <a:endParaRPr lang="sl-SI"/>
          </a:p>
        </p:txBody>
      </p:sp>
    </p:spTree>
    <p:extLst>
      <p:ext uri="{BB962C8B-B14F-4D97-AF65-F5344CB8AC3E}">
        <p14:creationId xmlns:p14="http://schemas.microsoft.com/office/powerpoint/2010/main" val="4941499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smtClean="0"/>
          </a:p>
        </p:txBody>
      </p:sp>
      <p:sp>
        <p:nvSpPr>
          <p:cNvPr id="4" name="Označba mesta številke diapozitiva 3"/>
          <p:cNvSpPr>
            <a:spLocks noGrp="1"/>
          </p:cNvSpPr>
          <p:nvPr>
            <p:ph type="sldNum" sz="quarter" idx="10"/>
          </p:nvPr>
        </p:nvSpPr>
        <p:spPr/>
        <p:txBody>
          <a:bodyPr/>
          <a:lstStyle/>
          <a:p>
            <a:fld id="{EA9F917E-C8C2-42E9-98A2-4D70BAF2396E}" type="slidenum">
              <a:rPr lang="sl-SI" smtClean="0"/>
              <a:t>19</a:t>
            </a:fld>
            <a:endParaRPr lang="sl-SI"/>
          </a:p>
        </p:txBody>
      </p:sp>
    </p:spTree>
    <p:extLst>
      <p:ext uri="{BB962C8B-B14F-4D97-AF65-F5344CB8AC3E}">
        <p14:creationId xmlns:p14="http://schemas.microsoft.com/office/powerpoint/2010/main" val="1709303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EA9F917E-C8C2-42E9-98A2-4D70BAF2396E}" type="slidenum">
              <a:rPr lang="sl-SI" smtClean="0"/>
              <a:t>2</a:t>
            </a:fld>
            <a:endParaRPr lang="sl-SI"/>
          </a:p>
        </p:txBody>
      </p:sp>
    </p:spTree>
    <p:extLst>
      <p:ext uri="{BB962C8B-B14F-4D97-AF65-F5344CB8AC3E}">
        <p14:creationId xmlns:p14="http://schemas.microsoft.com/office/powerpoint/2010/main" val="37950552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l-SI" b="0" i="0" u="none" dirty="0"/>
          </a:p>
        </p:txBody>
      </p:sp>
      <p:sp>
        <p:nvSpPr>
          <p:cNvPr id="4" name="Označba mesta številke diapozitiva 3"/>
          <p:cNvSpPr>
            <a:spLocks noGrp="1"/>
          </p:cNvSpPr>
          <p:nvPr>
            <p:ph type="sldNum" sz="quarter" idx="10"/>
          </p:nvPr>
        </p:nvSpPr>
        <p:spPr/>
        <p:txBody>
          <a:bodyPr/>
          <a:lstStyle/>
          <a:p>
            <a:fld id="{EA9F917E-C8C2-42E9-98A2-4D70BAF2396E}" type="slidenum">
              <a:rPr lang="sl-SI" smtClean="0"/>
              <a:t>20</a:t>
            </a:fld>
            <a:endParaRPr lang="sl-SI"/>
          </a:p>
        </p:txBody>
      </p:sp>
    </p:spTree>
    <p:extLst>
      <p:ext uri="{BB962C8B-B14F-4D97-AF65-F5344CB8AC3E}">
        <p14:creationId xmlns:p14="http://schemas.microsoft.com/office/powerpoint/2010/main" val="24095729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b="1" dirty="0"/>
          </a:p>
        </p:txBody>
      </p:sp>
      <p:sp>
        <p:nvSpPr>
          <p:cNvPr id="4" name="Označba mesta številke diapozitiva 3"/>
          <p:cNvSpPr>
            <a:spLocks noGrp="1"/>
          </p:cNvSpPr>
          <p:nvPr>
            <p:ph type="sldNum" sz="quarter" idx="10"/>
          </p:nvPr>
        </p:nvSpPr>
        <p:spPr/>
        <p:txBody>
          <a:bodyPr/>
          <a:lstStyle/>
          <a:p>
            <a:fld id="{EA9F917E-C8C2-42E9-98A2-4D70BAF2396E}" type="slidenum">
              <a:rPr lang="sl-SI" smtClean="0"/>
              <a:t>21</a:t>
            </a:fld>
            <a:endParaRPr lang="sl-SI"/>
          </a:p>
        </p:txBody>
      </p:sp>
    </p:spTree>
    <p:extLst>
      <p:ext uri="{BB962C8B-B14F-4D97-AF65-F5344CB8AC3E}">
        <p14:creationId xmlns:p14="http://schemas.microsoft.com/office/powerpoint/2010/main" val="608444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b="1" dirty="0"/>
          </a:p>
        </p:txBody>
      </p:sp>
      <p:sp>
        <p:nvSpPr>
          <p:cNvPr id="4" name="Označba mesta številke diapozitiva 3"/>
          <p:cNvSpPr>
            <a:spLocks noGrp="1"/>
          </p:cNvSpPr>
          <p:nvPr>
            <p:ph type="sldNum" sz="quarter" idx="10"/>
          </p:nvPr>
        </p:nvSpPr>
        <p:spPr/>
        <p:txBody>
          <a:bodyPr/>
          <a:lstStyle/>
          <a:p>
            <a:fld id="{EA9F917E-C8C2-42E9-98A2-4D70BAF2396E}" type="slidenum">
              <a:rPr lang="sl-SI" smtClean="0"/>
              <a:t>22</a:t>
            </a:fld>
            <a:endParaRPr lang="sl-SI"/>
          </a:p>
        </p:txBody>
      </p:sp>
    </p:spTree>
    <p:extLst>
      <p:ext uri="{BB962C8B-B14F-4D97-AF65-F5344CB8AC3E}">
        <p14:creationId xmlns:p14="http://schemas.microsoft.com/office/powerpoint/2010/main" val="37248489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EA9F917E-C8C2-42E9-98A2-4D70BAF2396E}" type="slidenum">
              <a:rPr lang="sl-SI" smtClean="0"/>
              <a:t>23</a:t>
            </a:fld>
            <a:endParaRPr lang="sl-SI"/>
          </a:p>
        </p:txBody>
      </p:sp>
    </p:spTree>
    <p:extLst>
      <p:ext uri="{BB962C8B-B14F-4D97-AF65-F5344CB8AC3E}">
        <p14:creationId xmlns:p14="http://schemas.microsoft.com/office/powerpoint/2010/main" val="7622795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b="1" u="sng" dirty="0"/>
          </a:p>
        </p:txBody>
      </p:sp>
      <p:sp>
        <p:nvSpPr>
          <p:cNvPr id="4" name="Označba mesta številke diapozitiva 3"/>
          <p:cNvSpPr>
            <a:spLocks noGrp="1"/>
          </p:cNvSpPr>
          <p:nvPr>
            <p:ph type="sldNum" sz="quarter" idx="10"/>
          </p:nvPr>
        </p:nvSpPr>
        <p:spPr/>
        <p:txBody>
          <a:bodyPr/>
          <a:lstStyle/>
          <a:p>
            <a:fld id="{EA9F917E-C8C2-42E9-98A2-4D70BAF2396E}" type="slidenum">
              <a:rPr lang="sl-SI" smtClean="0"/>
              <a:t>24</a:t>
            </a:fld>
            <a:endParaRPr lang="sl-SI"/>
          </a:p>
        </p:txBody>
      </p:sp>
    </p:spTree>
    <p:extLst>
      <p:ext uri="{BB962C8B-B14F-4D97-AF65-F5344CB8AC3E}">
        <p14:creationId xmlns:p14="http://schemas.microsoft.com/office/powerpoint/2010/main" val="7210049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EA9F917E-C8C2-42E9-98A2-4D70BAF2396E}" type="slidenum">
              <a:rPr lang="sl-SI" smtClean="0"/>
              <a:t>25</a:t>
            </a:fld>
            <a:endParaRPr lang="sl-SI"/>
          </a:p>
        </p:txBody>
      </p:sp>
    </p:spTree>
    <p:extLst>
      <p:ext uri="{BB962C8B-B14F-4D97-AF65-F5344CB8AC3E}">
        <p14:creationId xmlns:p14="http://schemas.microsoft.com/office/powerpoint/2010/main" val="16660866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b="1" dirty="0"/>
          </a:p>
        </p:txBody>
      </p:sp>
      <p:sp>
        <p:nvSpPr>
          <p:cNvPr id="4" name="Označba mesta številke diapozitiva 3"/>
          <p:cNvSpPr>
            <a:spLocks noGrp="1"/>
          </p:cNvSpPr>
          <p:nvPr>
            <p:ph type="sldNum" sz="quarter" idx="10"/>
          </p:nvPr>
        </p:nvSpPr>
        <p:spPr/>
        <p:txBody>
          <a:bodyPr/>
          <a:lstStyle/>
          <a:p>
            <a:fld id="{EA9F917E-C8C2-42E9-98A2-4D70BAF2396E}" type="slidenum">
              <a:rPr lang="sl-SI" smtClean="0"/>
              <a:t>26</a:t>
            </a:fld>
            <a:endParaRPr lang="sl-SI"/>
          </a:p>
        </p:txBody>
      </p:sp>
    </p:spTree>
    <p:extLst>
      <p:ext uri="{BB962C8B-B14F-4D97-AF65-F5344CB8AC3E}">
        <p14:creationId xmlns:p14="http://schemas.microsoft.com/office/powerpoint/2010/main" val="19253030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b="0" u="sng" dirty="0">
              <a:solidFill>
                <a:schemeClr val="tx1"/>
              </a:solidFill>
            </a:endParaRPr>
          </a:p>
        </p:txBody>
      </p:sp>
      <p:sp>
        <p:nvSpPr>
          <p:cNvPr id="4" name="Označba mesta številke diapozitiva 3"/>
          <p:cNvSpPr>
            <a:spLocks noGrp="1"/>
          </p:cNvSpPr>
          <p:nvPr>
            <p:ph type="sldNum" sz="quarter" idx="10"/>
          </p:nvPr>
        </p:nvSpPr>
        <p:spPr/>
        <p:txBody>
          <a:bodyPr/>
          <a:lstStyle/>
          <a:p>
            <a:fld id="{EA9F917E-C8C2-42E9-98A2-4D70BAF2396E}" type="slidenum">
              <a:rPr lang="sl-SI" smtClean="0"/>
              <a:t>27</a:t>
            </a:fld>
            <a:endParaRPr lang="sl-SI"/>
          </a:p>
        </p:txBody>
      </p:sp>
    </p:spTree>
    <p:extLst>
      <p:ext uri="{BB962C8B-B14F-4D97-AF65-F5344CB8AC3E}">
        <p14:creationId xmlns:p14="http://schemas.microsoft.com/office/powerpoint/2010/main" val="8075032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b="1" dirty="0"/>
          </a:p>
        </p:txBody>
      </p:sp>
      <p:sp>
        <p:nvSpPr>
          <p:cNvPr id="4" name="Označba mesta številke diapozitiva 3"/>
          <p:cNvSpPr>
            <a:spLocks noGrp="1"/>
          </p:cNvSpPr>
          <p:nvPr>
            <p:ph type="sldNum" sz="quarter" idx="10"/>
          </p:nvPr>
        </p:nvSpPr>
        <p:spPr/>
        <p:txBody>
          <a:bodyPr/>
          <a:lstStyle/>
          <a:p>
            <a:fld id="{EA9F917E-C8C2-42E9-98A2-4D70BAF2396E}" type="slidenum">
              <a:rPr lang="sl-SI" smtClean="0"/>
              <a:t>28</a:t>
            </a:fld>
            <a:endParaRPr lang="sl-SI"/>
          </a:p>
        </p:txBody>
      </p:sp>
    </p:spTree>
    <p:extLst>
      <p:ext uri="{BB962C8B-B14F-4D97-AF65-F5344CB8AC3E}">
        <p14:creationId xmlns:p14="http://schemas.microsoft.com/office/powerpoint/2010/main" val="30924642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EA9F917E-C8C2-42E9-98A2-4D70BAF2396E}" type="slidenum">
              <a:rPr lang="sl-SI" smtClean="0"/>
              <a:t>29</a:t>
            </a:fld>
            <a:endParaRPr lang="sl-SI"/>
          </a:p>
        </p:txBody>
      </p:sp>
    </p:spTree>
    <p:extLst>
      <p:ext uri="{BB962C8B-B14F-4D97-AF65-F5344CB8AC3E}">
        <p14:creationId xmlns:p14="http://schemas.microsoft.com/office/powerpoint/2010/main" val="3410871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EA9F917E-C8C2-42E9-98A2-4D70BAF2396E}" type="slidenum">
              <a:rPr lang="sl-SI" smtClean="0"/>
              <a:t>3</a:t>
            </a:fld>
            <a:endParaRPr lang="sl-SI"/>
          </a:p>
        </p:txBody>
      </p:sp>
    </p:spTree>
    <p:extLst>
      <p:ext uri="{BB962C8B-B14F-4D97-AF65-F5344CB8AC3E}">
        <p14:creationId xmlns:p14="http://schemas.microsoft.com/office/powerpoint/2010/main" val="4607638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EA9F917E-C8C2-42E9-98A2-4D70BAF2396E}" type="slidenum">
              <a:rPr lang="sl-SI" smtClean="0"/>
              <a:t>30</a:t>
            </a:fld>
            <a:endParaRPr lang="sl-SI"/>
          </a:p>
        </p:txBody>
      </p:sp>
    </p:spTree>
    <p:extLst>
      <p:ext uri="{BB962C8B-B14F-4D97-AF65-F5344CB8AC3E}">
        <p14:creationId xmlns:p14="http://schemas.microsoft.com/office/powerpoint/2010/main" val="23216070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EA9F917E-C8C2-42E9-98A2-4D70BAF2396E}" type="slidenum">
              <a:rPr lang="sl-SI" smtClean="0"/>
              <a:t>31</a:t>
            </a:fld>
            <a:endParaRPr lang="sl-SI"/>
          </a:p>
        </p:txBody>
      </p:sp>
    </p:spTree>
    <p:extLst>
      <p:ext uri="{BB962C8B-B14F-4D97-AF65-F5344CB8AC3E}">
        <p14:creationId xmlns:p14="http://schemas.microsoft.com/office/powerpoint/2010/main" val="36257679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EA9F917E-C8C2-42E9-98A2-4D70BAF2396E}" type="slidenum">
              <a:rPr lang="sl-SI" smtClean="0"/>
              <a:t>32</a:t>
            </a:fld>
            <a:endParaRPr lang="sl-SI"/>
          </a:p>
        </p:txBody>
      </p:sp>
    </p:spTree>
    <p:extLst>
      <p:ext uri="{BB962C8B-B14F-4D97-AF65-F5344CB8AC3E}">
        <p14:creationId xmlns:p14="http://schemas.microsoft.com/office/powerpoint/2010/main" val="39682977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indent="0">
              <a:buFontTx/>
              <a:buNone/>
            </a:pPr>
            <a:endParaRPr lang="sl-SI" sz="1600" dirty="0" smtClean="0">
              <a:solidFill>
                <a:schemeClr val="accent6"/>
              </a:solidFill>
            </a:endParaRPr>
          </a:p>
        </p:txBody>
      </p:sp>
      <p:sp>
        <p:nvSpPr>
          <p:cNvPr id="4" name="Označba mesta številke diapozitiva 3"/>
          <p:cNvSpPr>
            <a:spLocks noGrp="1"/>
          </p:cNvSpPr>
          <p:nvPr>
            <p:ph type="sldNum" sz="quarter" idx="10"/>
          </p:nvPr>
        </p:nvSpPr>
        <p:spPr/>
        <p:txBody>
          <a:bodyPr/>
          <a:lstStyle/>
          <a:p>
            <a:fld id="{EA9F917E-C8C2-42E9-98A2-4D70BAF2396E}" type="slidenum">
              <a:rPr lang="sl-SI" smtClean="0"/>
              <a:t>33</a:t>
            </a:fld>
            <a:endParaRPr lang="sl-SI"/>
          </a:p>
        </p:txBody>
      </p:sp>
    </p:spTree>
    <p:extLst>
      <p:ext uri="{BB962C8B-B14F-4D97-AF65-F5344CB8AC3E}">
        <p14:creationId xmlns:p14="http://schemas.microsoft.com/office/powerpoint/2010/main" val="17690170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EA9F917E-C8C2-42E9-98A2-4D70BAF2396E}" type="slidenum">
              <a:rPr lang="sl-SI" smtClean="0"/>
              <a:t>34</a:t>
            </a:fld>
            <a:endParaRPr lang="sl-SI"/>
          </a:p>
        </p:txBody>
      </p:sp>
    </p:spTree>
    <p:extLst>
      <p:ext uri="{BB962C8B-B14F-4D97-AF65-F5344CB8AC3E}">
        <p14:creationId xmlns:p14="http://schemas.microsoft.com/office/powerpoint/2010/main" val="36145859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baseline="0" dirty="0" smtClean="0"/>
          </a:p>
        </p:txBody>
      </p:sp>
      <p:sp>
        <p:nvSpPr>
          <p:cNvPr id="4" name="Označba mesta številke diapozitiva 3"/>
          <p:cNvSpPr>
            <a:spLocks noGrp="1"/>
          </p:cNvSpPr>
          <p:nvPr>
            <p:ph type="sldNum" sz="quarter" idx="10"/>
          </p:nvPr>
        </p:nvSpPr>
        <p:spPr/>
        <p:txBody>
          <a:bodyPr/>
          <a:lstStyle/>
          <a:p>
            <a:fld id="{EA9F917E-C8C2-42E9-98A2-4D70BAF2396E}" type="slidenum">
              <a:rPr lang="sl-SI" smtClean="0"/>
              <a:t>35</a:t>
            </a:fld>
            <a:endParaRPr lang="sl-SI"/>
          </a:p>
        </p:txBody>
      </p:sp>
    </p:spTree>
    <p:extLst>
      <p:ext uri="{BB962C8B-B14F-4D97-AF65-F5344CB8AC3E}">
        <p14:creationId xmlns:p14="http://schemas.microsoft.com/office/powerpoint/2010/main" val="14331468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EA9F917E-C8C2-42E9-98A2-4D70BAF2396E}" type="slidenum">
              <a:rPr lang="sl-SI" smtClean="0"/>
              <a:t>36</a:t>
            </a:fld>
            <a:endParaRPr lang="sl-SI"/>
          </a:p>
        </p:txBody>
      </p:sp>
    </p:spTree>
    <p:extLst>
      <p:ext uri="{BB962C8B-B14F-4D97-AF65-F5344CB8AC3E}">
        <p14:creationId xmlns:p14="http://schemas.microsoft.com/office/powerpoint/2010/main" val="41409838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EA9F917E-C8C2-42E9-98A2-4D70BAF2396E}" type="slidenum">
              <a:rPr lang="sl-SI" smtClean="0"/>
              <a:t>37</a:t>
            </a:fld>
            <a:endParaRPr lang="sl-SI"/>
          </a:p>
        </p:txBody>
      </p:sp>
    </p:spTree>
    <p:extLst>
      <p:ext uri="{BB962C8B-B14F-4D97-AF65-F5344CB8AC3E}">
        <p14:creationId xmlns:p14="http://schemas.microsoft.com/office/powerpoint/2010/main" val="20717326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l-SI" sz="1200" b="1" baseline="0" dirty="0" smtClean="0">
              <a:solidFill>
                <a:schemeClr val="accent6">
                  <a:lumMod val="75000"/>
                </a:schemeClr>
              </a:solidFill>
            </a:endParaRPr>
          </a:p>
        </p:txBody>
      </p:sp>
      <p:sp>
        <p:nvSpPr>
          <p:cNvPr id="4" name="Označba mesta številke diapozitiva 3"/>
          <p:cNvSpPr>
            <a:spLocks noGrp="1"/>
          </p:cNvSpPr>
          <p:nvPr>
            <p:ph type="sldNum" sz="quarter" idx="10"/>
          </p:nvPr>
        </p:nvSpPr>
        <p:spPr/>
        <p:txBody>
          <a:bodyPr/>
          <a:lstStyle/>
          <a:p>
            <a:fld id="{EA9F917E-C8C2-42E9-98A2-4D70BAF2396E}" type="slidenum">
              <a:rPr lang="sl-SI" smtClean="0"/>
              <a:t>38</a:t>
            </a:fld>
            <a:endParaRPr lang="sl-SI"/>
          </a:p>
        </p:txBody>
      </p:sp>
    </p:spTree>
    <p:extLst>
      <p:ext uri="{BB962C8B-B14F-4D97-AF65-F5344CB8AC3E}">
        <p14:creationId xmlns:p14="http://schemas.microsoft.com/office/powerpoint/2010/main" val="9503759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smtClean="0"/>
              <a:t>Prosojnice vam bodo poslane na mail</a:t>
            </a:r>
            <a:endParaRPr lang="sl-SI" dirty="0"/>
          </a:p>
        </p:txBody>
      </p:sp>
      <p:sp>
        <p:nvSpPr>
          <p:cNvPr id="4" name="Označba mesta številke diapozitiva 3"/>
          <p:cNvSpPr>
            <a:spLocks noGrp="1"/>
          </p:cNvSpPr>
          <p:nvPr>
            <p:ph type="sldNum" sz="quarter" idx="10"/>
          </p:nvPr>
        </p:nvSpPr>
        <p:spPr/>
        <p:txBody>
          <a:bodyPr/>
          <a:lstStyle/>
          <a:p>
            <a:fld id="{EA9F917E-C8C2-42E9-98A2-4D70BAF2396E}" type="slidenum">
              <a:rPr lang="sl-SI" smtClean="0"/>
              <a:t>39</a:t>
            </a:fld>
            <a:endParaRPr lang="sl-SI"/>
          </a:p>
        </p:txBody>
      </p:sp>
    </p:spTree>
    <p:extLst>
      <p:ext uri="{BB962C8B-B14F-4D97-AF65-F5344CB8AC3E}">
        <p14:creationId xmlns:p14="http://schemas.microsoft.com/office/powerpoint/2010/main" val="2395183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l-SI" dirty="0"/>
          </a:p>
        </p:txBody>
      </p:sp>
      <p:sp>
        <p:nvSpPr>
          <p:cNvPr id="4" name="Označba mesta številke diapozitiva 3"/>
          <p:cNvSpPr>
            <a:spLocks noGrp="1"/>
          </p:cNvSpPr>
          <p:nvPr>
            <p:ph type="sldNum" sz="quarter" idx="10"/>
          </p:nvPr>
        </p:nvSpPr>
        <p:spPr/>
        <p:txBody>
          <a:bodyPr/>
          <a:lstStyle/>
          <a:p>
            <a:fld id="{EA9F917E-C8C2-42E9-98A2-4D70BAF2396E}" type="slidenum">
              <a:rPr lang="sl-SI" smtClean="0"/>
              <a:t>4</a:t>
            </a:fld>
            <a:endParaRPr lang="sl-SI"/>
          </a:p>
        </p:txBody>
      </p:sp>
    </p:spTree>
    <p:extLst>
      <p:ext uri="{BB962C8B-B14F-4D97-AF65-F5344CB8AC3E}">
        <p14:creationId xmlns:p14="http://schemas.microsoft.com/office/powerpoint/2010/main" val="1785344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EA9F917E-C8C2-42E9-98A2-4D70BAF2396E}" type="slidenum">
              <a:rPr lang="sl-SI" smtClean="0"/>
              <a:t>5</a:t>
            </a:fld>
            <a:endParaRPr lang="sl-SI"/>
          </a:p>
        </p:txBody>
      </p:sp>
    </p:spTree>
    <p:extLst>
      <p:ext uri="{BB962C8B-B14F-4D97-AF65-F5344CB8AC3E}">
        <p14:creationId xmlns:p14="http://schemas.microsoft.com/office/powerpoint/2010/main" val="3912750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b="1" dirty="0"/>
          </a:p>
        </p:txBody>
      </p:sp>
      <p:sp>
        <p:nvSpPr>
          <p:cNvPr id="4" name="Označba mesta številke diapozitiva 3"/>
          <p:cNvSpPr>
            <a:spLocks noGrp="1"/>
          </p:cNvSpPr>
          <p:nvPr>
            <p:ph type="sldNum" sz="quarter" idx="10"/>
          </p:nvPr>
        </p:nvSpPr>
        <p:spPr/>
        <p:txBody>
          <a:bodyPr/>
          <a:lstStyle/>
          <a:p>
            <a:fld id="{EA9F917E-C8C2-42E9-98A2-4D70BAF2396E}" type="slidenum">
              <a:rPr lang="sl-SI" smtClean="0"/>
              <a:t>6</a:t>
            </a:fld>
            <a:endParaRPr lang="sl-SI"/>
          </a:p>
        </p:txBody>
      </p:sp>
    </p:spTree>
    <p:extLst>
      <p:ext uri="{BB962C8B-B14F-4D97-AF65-F5344CB8AC3E}">
        <p14:creationId xmlns:p14="http://schemas.microsoft.com/office/powerpoint/2010/main" val="1365156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EA9F917E-C8C2-42E9-98A2-4D70BAF2396E}" type="slidenum">
              <a:rPr lang="sl-SI" smtClean="0"/>
              <a:t>7</a:t>
            </a:fld>
            <a:endParaRPr lang="sl-SI"/>
          </a:p>
        </p:txBody>
      </p:sp>
    </p:spTree>
    <p:extLst>
      <p:ext uri="{BB962C8B-B14F-4D97-AF65-F5344CB8AC3E}">
        <p14:creationId xmlns:p14="http://schemas.microsoft.com/office/powerpoint/2010/main" val="3479572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EA9F917E-C8C2-42E9-98A2-4D70BAF2396E}" type="slidenum">
              <a:rPr lang="sl-SI" smtClean="0"/>
              <a:t>8</a:t>
            </a:fld>
            <a:endParaRPr lang="sl-SI"/>
          </a:p>
        </p:txBody>
      </p:sp>
    </p:spTree>
    <p:extLst>
      <p:ext uri="{BB962C8B-B14F-4D97-AF65-F5344CB8AC3E}">
        <p14:creationId xmlns:p14="http://schemas.microsoft.com/office/powerpoint/2010/main" val="3577873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EA9F917E-C8C2-42E9-98A2-4D70BAF2396E}" type="slidenum">
              <a:rPr lang="sl-SI" smtClean="0"/>
              <a:t>9</a:t>
            </a:fld>
            <a:endParaRPr lang="sl-SI"/>
          </a:p>
        </p:txBody>
      </p:sp>
    </p:spTree>
    <p:extLst>
      <p:ext uri="{BB962C8B-B14F-4D97-AF65-F5344CB8AC3E}">
        <p14:creationId xmlns:p14="http://schemas.microsoft.com/office/powerpoint/2010/main" val="7966336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563152" y="340391"/>
            <a:ext cx="5385585" cy="1277937"/>
          </a:xfrm>
        </p:spPr>
        <p:txBody>
          <a:bodyPr anchor="ctr">
            <a:normAutofit/>
          </a:bodyPr>
          <a:lstStyle>
            <a:lvl1pPr algn="l">
              <a:defRPr sz="3600" b="1">
                <a:solidFill>
                  <a:schemeClr val="accent5">
                    <a:lumMod val="75000"/>
                  </a:schemeClr>
                </a:solidFill>
                <a:latin typeface="+mn-lt"/>
              </a:defRPr>
            </a:lvl1pPr>
          </a:lstStyle>
          <a:p>
            <a:r>
              <a:rPr lang="en-US" dirty="0" smtClean="0"/>
              <a:t>Click to edit Master 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73690" y="5569889"/>
            <a:ext cx="2311400" cy="117604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6173" y="2532189"/>
            <a:ext cx="10109770" cy="2888504"/>
          </a:xfrm>
          <a:prstGeom prst="rect">
            <a:avLst/>
          </a:prstGeom>
        </p:spPr>
      </p:pic>
      <p:pic>
        <p:nvPicPr>
          <p:cNvPr id="6" name="Slika 8"/>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6234" y="5923756"/>
            <a:ext cx="288766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3901388"/>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va">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0700000">
            <a:off x="8420598" y="-12700"/>
            <a:ext cx="1787100" cy="280670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0482" y="777874"/>
            <a:ext cx="736637" cy="500063"/>
          </a:xfrm>
          <a:prstGeom prst="rect">
            <a:avLst/>
          </a:prstGeom>
        </p:spPr>
      </p:pic>
      <p:sp>
        <p:nvSpPr>
          <p:cNvPr id="5" name="Text Placeholder 4"/>
          <p:cNvSpPr>
            <a:spLocks noGrp="1"/>
          </p:cNvSpPr>
          <p:nvPr>
            <p:ph type="body" sz="quarter" idx="10" hasCustomPrompt="1"/>
          </p:nvPr>
        </p:nvSpPr>
        <p:spPr>
          <a:xfrm>
            <a:off x="555055" y="482886"/>
            <a:ext cx="7099192" cy="1079304"/>
          </a:xfrm>
        </p:spPr>
        <p:txBody>
          <a:bodyPr anchor="ct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a:solidFill>
                  <a:schemeClr val="accent5">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Slide title</a:t>
            </a:r>
          </a:p>
        </p:txBody>
      </p:sp>
      <p:sp>
        <p:nvSpPr>
          <p:cNvPr id="7" name="Text Placeholder 6"/>
          <p:cNvSpPr>
            <a:spLocks noGrp="1"/>
          </p:cNvSpPr>
          <p:nvPr>
            <p:ph type="body" sz="quarter" idx="11" hasCustomPrompt="1"/>
          </p:nvPr>
        </p:nvSpPr>
        <p:spPr>
          <a:xfrm>
            <a:off x="555054" y="2075380"/>
            <a:ext cx="7099193" cy="4315145"/>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accent6">
                    <a:lumMod val="75000"/>
                  </a:schemeClr>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Slide content</a:t>
            </a:r>
          </a:p>
        </p:txBody>
      </p:sp>
    </p:spTree>
    <p:extLst>
      <p:ext uri="{BB962C8B-B14F-4D97-AF65-F5344CB8AC3E}">
        <p14:creationId xmlns:p14="http://schemas.microsoft.com/office/powerpoint/2010/main" val="2160519260"/>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ebela">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0700000">
            <a:off x="7705423" y="190519"/>
            <a:ext cx="2381402" cy="2141173"/>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0482" y="777874"/>
            <a:ext cx="736637" cy="500063"/>
          </a:xfrm>
          <a:prstGeom prst="rect">
            <a:avLst/>
          </a:prstGeom>
        </p:spPr>
      </p:pic>
      <p:sp>
        <p:nvSpPr>
          <p:cNvPr id="5" name="Text Placeholder 4"/>
          <p:cNvSpPr>
            <a:spLocks noGrp="1"/>
          </p:cNvSpPr>
          <p:nvPr>
            <p:ph type="body" sz="quarter" idx="10" hasCustomPrompt="1"/>
          </p:nvPr>
        </p:nvSpPr>
        <p:spPr>
          <a:xfrm>
            <a:off x="555055" y="482886"/>
            <a:ext cx="7099192" cy="1079304"/>
          </a:xfrm>
        </p:spPr>
        <p:txBody>
          <a:bodyPr anchor="ct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a:solidFill>
                  <a:schemeClr val="accent5">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Slide title</a:t>
            </a:r>
          </a:p>
        </p:txBody>
      </p:sp>
      <p:sp>
        <p:nvSpPr>
          <p:cNvPr id="7" name="Text Placeholder 6"/>
          <p:cNvSpPr>
            <a:spLocks noGrp="1"/>
          </p:cNvSpPr>
          <p:nvPr>
            <p:ph type="body" sz="quarter" idx="11" hasCustomPrompt="1"/>
          </p:nvPr>
        </p:nvSpPr>
        <p:spPr>
          <a:xfrm>
            <a:off x="555054" y="2075380"/>
            <a:ext cx="7099193" cy="4315145"/>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accent6">
                    <a:lumMod val="75000"/>
                  </a:schemeClr>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Slide content</a:t>
            </a:r>
          </a:p>
        </p:txBody>
      </p:sp>
    </p:spTree>
    <p:extLst>
      <p:ext uri="{BB962C8B-B14F-4D97-AF65-F5344CB8AC3E}">
        <p14:creationId xmlns:p14="http://schemas.microsoft.com/office/powerpoint/2010/main" val="3304011584"/>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nguru">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7736194" y="-520699"/>
            <a:ext cx="3032662" cy="301732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0482" y="777874"/>
            <a:ext cx="736637" cy="500063"/>
          </a:xfrm>
          <a:prstGeom prst="rect">
            <a:avLst/>
          </a:prstGeom>
        </p:spPr>
      </p:pic>
      <p:sp>
        <p:nvSpPr>
          <p:cNvPr id="4" name="Text Placeholder 4"/>
          <p:cNvSpPr>
            <a:spLocks noGrp="1"/>
          </p:cNvSpPr>
          <p:nvPr>
            <p:ph type="body" sz="quarter" idx="10" hasCustomPrompt="1"/>
          </p:nvPr>
        </p:nvSpPr>
        <p:spPr>
          <a:xfrm>
            <a:off x="555055" y="482886"/>
            <a:ext cx="7016999" cy="1079304"/>
          </a:xfrm>
        </p:spPr>
        <p:txBody>
          <a:bodyPr anchor="ct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a:solidFill>
                  <a:schemeClr val="accent5">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Slide title</a:t>
            </a:r>
          </a:p>
        </p:txBody>
      </p:sp>
      <p:sp>
        <p:nvSpPr>
          <p:cNvPr id="7" name="Text Placeholder 6"/>
          <p:cNvSpPr>
            <a:spLocks noGrp="1"/>
          </p:cNvSpPr>
          <p:nvPr>
            <p:ph type="body" sz="quarter" idx="11" hasCustomPrompt="1"/>
          </p:nvPr>
        </p:nvSpPr>
        <p:spPr>
          <a:xfrm>
            <a:off x="555054" y="2075380"/>
            <a:ext cx="7099193" cy="4315145"/>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accent6">
                    <a:lumMod val="75000"/>
                  </a:schemeClr>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Slide content</a:t>
            </a:r>
          </a:p>
        </p:txBody>
      </p:sp>
    </p:spTree>
    <p:extLst>
      <p:ext uri="{BB962C8B-B14F-4D97-AF65-F5344CB8AC3E}">
        <p14:creationId xmlns:p14="http://schemas.microsoft.com/office/powerpoint/2010/main" val="929395204"/>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mele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8245" y="181521"/>
            <a:ext cx="2497397" cy="1993536"/>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0482" y="777874"/>
            <a:ext cx="736637" cy="500063"/>
          </a:xfrm>
          <a:prstGeom prst="rect">
            <a:avLst/>
          </a:prstGeom>
        </p:spPr>
      </p:pic>
      <p:sp>
        <p:nvSpPr>
          <p:cNvPr id="4" name="Text Placeholder 4"/>
          <p:cNvSpPr>
            <a:spLocks noGrp="1"/>
          </p:cNvSpPr>
          <p:nvPr>
            <p:ph type="body" sz="quarter" idx="10" hasCustomPrompt="1"/>
          </p:nvPr>
        </p:nvSpPr>
        <p:spPr>
          <a:xfrm>
            <a:off x="555055" y="482886"/>
            <a:ext cx="6544388" cy="1079304"/>
          </a:xfrm>
        </p:spPr>
        <p:txBody>
          <a:bodyPr anchor="ct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a:solidFill>
                  <a:schemeClr val="accent5">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Slide title</a:t>
            </a:r>
          </a:p>
        </p:txBody>
      </p:sp>
      <p:sp>
        <p:nvSpPr>
          <p:cNvPr id="7" name="Text Placeholder 6"/>
          <p:cNvSpPr>
            <a:spLocks noGrp="1"/>
          </p:cNvSpPr>
          <p:nvPr>
            <p:ph type="body" sz="quarter" idx="11" hasCustomPrompt="1"/>
          </p:nvPr>
        </p:nvSpPr>
        <p:spPr>
          <a:xfrm>
            <a:off x="555054" y="2075380"/>
            <a:ext cx="7099193" cy="4315145"/>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accent6">
                    <a:lumMod val="75000"/>
                  </a:schemeClr>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Slide content</a:t>
            </a:r>
          </a:p>
        </p:txBody>
      </p:sp>
    </p:spTree>
    <p:extLst>
      <p:ext uri="{BB962C8B-B14F-4D97-AF65-F5344CB8AC3E}">
        <p14:creationId xmlns:p14="http://schemas.microsoft.com/office/powerpoint/2010/main" val="1947263435"/>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7" name="Title 1"/>
          <p:cNvSpPr>
            <a:spLocks noGrp="1"/>
          </p:cNvSpPr>
          <p:nvPr>
            <p:ph type="ctrTitle"/>
          </p:nvPr>
        </p:nvSpPr>
        <p:spPr>
          <a:xfrm>
            <a:off x="600076" y="2323303"/>
            <a:ext cx="7984947" cy="1277937"/>
          </a:xfrm>
        </p:spPr>
        <p:txBody>
          <a:bodyPr anchor="ctr">
            <a:normAutofit/>
          </a:bodyPr>
          <a:lstStyle>
            <a:lvl1pPr algn="ctr">
              <a:defRPr sz="2800" b="1">
                <a:latin typeface="+mn-lt"/>
              </a:defRPr>
            </a:lvl1pPr>
          </a:lstStyle>
          <a:p>
            <a:r>
              <a:rPr lang="en-US" dirty="0" smtClean="0"/>
              <a:t>Click to edit Master 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73690" y="5569889"/>
            <a:ext cx="2311400" cy="1176048"/>
          </a:xfrm>
          <a:prstGeom prst="rect">
            <a:avLst/>
          </a:prstGeom>
        </p:spPr>
      </p:pic>
    </p:spTree>
    <p:extLst>
      <p:ext uri="{BB962C8B-B14F-4D97-AF65-F5344CB8AC3E}">
        <p14:creationId xmlns:p14="http://schemas.microsoft.com/office/powerpoint/2010/main" val="4084414346"/>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FAA43-227E-4F11-92D3-0B5ECCA277CE}" type="datetimeFigureOut">
              <a:rPr lang="en-US" smtClean="0"/>
              <a:t>3/26/2019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73D1D6-B1F3-4478-9636-E4F676B80F29}" type="slidenum">
              <a:rPr lang="en-US" smtClean="0"/>
              <a:t>‹#›</a:t>
            </a:fld>
            <a:endParaRPr lang="en-US"/>
          </a:p>
        </p:txBody>
      </p:sp>
    </p:spTree>
    <p:extLst>
      <p:ext uri="{BB962C8B-B14F-4D97-AF65-F5344CB8AC3E}">
        <p14:creationId xmlns:p14="http://schemas.microsoft.com/office/powerpoint/2010/main" val="26666037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8" r:id="rId4"/>
    <p:sldLayoutId id="2147483676" r:id="rId5"/>
    <p:sldLayoutId id="2147483674" r:id="rId6"/>
  </p:sldLayoutIdLst>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mizs.gov.si/si/delovna_podrocja/sluzba_za_izvajanje_kohezijske_politike/programsko_obdobje_20142020/za_upravicence/pogosta_vprasanja/"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www.djn.mju.gov.si/sistem-javnega-narocanja/koristne-informacije/#s3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kpk-rs.si/2009/12/11/nacelno-mnenje-stevilka-186/"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djn.mju.gov.si/resources/files/Stalisca/ZJN_3/430-77-2016_stalisce_wwwDJN_ESPD.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www.djn.mju.gov.si/sistem-javnega-narocanja/stalisca-ministrstva/obrazci" TargetMode="External"/><Relationship Id="rId4" Type="http://schemas.openxmlformats.org/officeDocument/2006/relationships/hyperlink" Target="http://www.djn.mju.gov.si/resources/files/Stalisca/2018/ZJN-3%20dopolnjevanje_in_spreminjanje.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pisrs.si/Pis.web/pregledPredpisa?id=URED7200"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djn.mju.gov.si/sistem-javnega-narocanja/smernice/#c6"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www.djn.mju.gov.si/resources/files/ZeJN/FAQ_Uredba_o_ZeJN.PDF" TargetMode="External"/><Relationship Id="rId4" Type="http://schemas.openxmlformats.org/officeDocument/2006/relationships/hyperlink" Target="http://www.djn.mju.gov.si/sistem-javnega-narocanja/zeleno-jn"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djn.mju.gov.si/resources/files/Stalisca/ZJN_3/ZJN-3_Merila_za_oddajo_javnega_naro_P.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djn.mju.gov.si/sistem-javnega-narocanja/smernic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eu-skladi.si/sl/dokumenti/navodila/navodila-za-komuniciranje-vsebin-2014-2020-1-sprememba.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www.djn.mju.gov.si/sistem-javnega-narocanja/vzorcna-razpisna-dokumentacija"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djn.mju.gov.si/resources/files/Stalisca/2018/ZJN-3%20dopolnjevanje_in_spreminjanje.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djn.mju.gov.si/resources/files/Stalisca/2018/ZJN-3%20dopolnjevanje_in_spreminjanje.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djn.mju.gov.si/resources/files/Stalisca/2018/ZJN-3%20dopolnjevanje_in_spreminjanje.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eu-skladi.si/sl/dokumenti/navodila/navodila-za-komuniciranje-vsebin-2014-2020-1-sprememba.pdf"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www.djn.mju.gov.si/resources/files/Stalisca/ZJN_3/ZJN-3-spremembe_pogodb_P.pdf"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djn.mju.gov.si/resources/files/Stalisca/ZJN_3/ZJN-3_okvirni_sporazum_transparentnost%20izvajanja%20OS.pdf"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www.djn.mju.gov.si/resources/files/Stalisca/ZJN_3/2017/ZJN-3_izracun_ocenjene_vrednost.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eur-lex.europa.eu/legal-content/SL/TXT/HTML/?uri=CELEX:62017CJ0216&amp;qid=1545381313935&amp;from=S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hyperlink" Target="https://ec.europa.eu/regional_policy/sources/docoffic/cocof/2013/cocof_13_9527_sl.pdf" TargetMode="Externa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hyperlink" Target="http://www.mizs.gov.si/si/delovna_podrocja/sluzba_za_izvajanje_kohezijske_politike/programsko_obdobje_20142020/za_upravicence/navodila/" TargetMode="External"/><Relationship Id="rId5" Type="http://schemas.openxmlformats.org/officeDocument/2006/relationships/hyperlink" Target="http://www.eu-skladi.si/sl/dokumenti/navodila/navodila-upr-preverjanja.pdf" TargetMode="External"/><Relationship Id="rId4" Type="http://schemas.openxmlformats.org/officeDocument/2006/relationships/hyperlink" Target="https://ec.europa.eu/regional_policy/sources/docoffic/cocof/2013/cocof_13_9527_annexe_sl.pdf"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mizs.gov.si/si/delovna_podrocja/sluzba_za_izvajanje_kohezijske_politike/programsko_obdobje_20142020/za_upravicence/navodila/" TargetMode="External"/><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8" Type="http://schemas.openxmlformats.org/officeDocument/2006/relationships/hyperlink" Target="http://www.dkom.si/slo/" TargetMode="External"/><Relationship Id="rId3" Type="http://schemas.openxmlformats.org/officeDocument/2006/relationships/hyperlink" Target="https://ec.europa.eu/regional_policy/sources/docgener/guides/public_procurement/2018/guidance_public_procurement_2018_sl.pdf" TargetMode="External"/><Relationship Id="rId7" Type="http://schemas.openxmlformats.org/officeDocument/2006/relationships/hyperlink" Target="http://www.djn.mju.gov.si/sistem-javnega-narocanja/vzorcna-razpisna-dokumentacija" TargetMode="External"/><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hyperlink" Target="http://www.djn.mju.gov.si/sistem-javnega-narocanja/smernice" TargetMode="External"/><Relationship Id="rId5" Type="http://schemas.openxmlformats.org/officeDocument/2006/relationships/hyperlink" Target="http://www.djn.mju.gov.si/sistem-javnega-narocanja/stalisca-ministrstva" TargetMode="External"/><Relationship Id="rId4" Type="http://schemas.openxmlformats.org/officeDocument/2006/relationships/hyperlink" Target="http://www.djn.mju.gov.si/narocniki/svetovanje"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mailto:Nusa.kokol@gov.si"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hyperlink" Target="mailto:rok.prevc@gov.si"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djn.mju.gov.si/resources/files/Stalisca/ZJN_3/2017/ZJN-3_izracun_ocenjene_vrednost.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eur-lex.europa.eu/legal-content/SL/TXT/?uri=CELEX:32017R2365" TargetMode="External"/><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www.djn.mju.gov.si/resources/files/Stalisca/ZJN_3/ZJN-3-_evidencna_JN_P.pdf"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www.djn.mju.gov.si/resources/files/Stalisca/ZJN_3/2017/MK_JN_kratke_verige.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233915"/>
            <a:ext cx="8133907" cy="2764465"/>
          </a:xfrm>
        </p:spPr>
        <p:txBody>
          <a:bodyPr>
            <a:normAutofit fontScale="90000"/>
          </a:bodyPr>
          <a:lstStyle/>
          <a:p>
            <a:pPr marL="714375" indent="-714375" algn="ctr">
              <a:lnSpc>
                <a:spcPct val="150000"/>
              </a:lnSpc>
              <a:spcBef>
                <a:spcPts val="0"/>
              </a:spcBef>
            </a:pPr>
            <a:r>
              <a:rPr lang="sl-SI" dirty="0" smtClean="0"/>
              <a:t>Ključne ugotovitve pri pregledu javnih naročil in ključne usmeritve za pravilno izvajanje postopkov javnih naročil</a:t>
            </a:r>
            <a:r>
              <a:rPr lang="sl-SI" sz="1800" dirty="0"/>
              <a:t/>
            </a:r>
            <a:br>
              <a:rPr lang="sl-SI" sz="1800" dirty="0"/>
            </a:br>
            <a:endParaRPr lang="en-US" sz="2700" dirty="0">
              <a:solidFill>
                <a:schemeClr val="accent5">
                  <a:lumMod val="75000"/>
                </a:schemeClr>
              </a:solidFill>
            </a:endParaRPr>
          </a:p>
        </p:txBody>
      </p:sp>
    </p:spTree>
    <p:extLst>
      <p:ext uri="{BB962C8B-B14F-4D97-AF65-F5344CB8AC3E}">
        <p14:creationId xmlns:p14="http://schemas.microsoft.com/office/powerpoint/2010/main" val="326195640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besedila 1"/>
          <p:cNvSpPr>
            <a:spLocks noGrp="1"/>
          </p:cNvSpPr>
          <p:nvPr>
            <p:ph type="body" sz="quarter" idx="10"/>
          </p:nvPr>
        </p:nvSpPr>
        <p:spPr/>
        <p:txBody>
          <a:bodyPr/>
          <a:lstStyle/>
          <a:p>
            <a:r>
              <a:rPr lang="sl-SI" dirty="0">
                <a:solidFill>
                  <a:schemeClr val="accent6">
                    <a:lumMod val="75000"/>
                  </a:schemeClr>
                </a:solidFill>
              </a:rPr>
              <a:t>OCENJENA </a:t>
            </a:r>
            <a:r>
              <a:rPr lang="sl-SI" dirty="0" smtClean="0">
                <a:solidFill>
                  <a:schemeClr val="accent6">
                    <a:lumMod val="75000"/>
                  </a:schemeClr>
                </a:solidFill>
              </a:rPr>
              <a:t>VREDNOST</a:t>
            </a:r>
            <a:endParaRPr lang="sl-SI" dirty="0"/>
          </a:p>
        </p:txBody>
      </p:sp>
      <p:sp>
        <p:nvSpPr>
          <p:cNvPr id="3" name="Označba mesta besedila 2"/>
          <p:cNvSpPr>
            <a:spLocks noGrp="1"/>
          </p:cNvSpPr>
          <p:nvPr>
            <p:ph type="body" sz="quarter" idx="11"/>
          </p:nvPr>
        </p:nvSpPr>
        <p:spPr>
          <a:xfrm>
            <a:off x="555054" y="1403498"/>
            <a:ext cx="7950993" cy="5295014"/>
          </a:xfrm>
        </p:spPr>
        <p:txBody>
          <a:bodyPr>
            <a:normAutofit fontScale="55000" lnSpcReduction="20000"/>
          </a:bodyPr>
          <a:lstStyle/>
          <a:p>
            <a:r>
              <a:rPr lang="sl-SI" sz="3200" b="1" i="1" dirty="0">
                <a:solidFill>
                  <a:schemeClr val="accent5">
                    <a:lumMod val="75000"/>
                  </a:schemeClr>
                </a:solidFill>
              </a:rPr>
              <a:t>Opozorila:</a:t>
            </a:r>
          </a:p>
          <a:p>
            <a:r>
              <a:rPr lang="sl-SI" sz="2900" i="1" u="sng" dirty="0" smtClean="0"/>
              <a:t>10</a:t>
            </a:r>
            <a:r>
              <a:rPr lang="sl-SI" sz="2900" i="1" u="sng" dirty="0"/>
              <a:t>. odst. 24. člena ZJN-3:</a:t>
            </a:r>
            <a:r>
              <a:rPr lang="sl-SI" sz="2900" dirty="0"/>
              <a:t> pri ponavljajočih se naročilih blaga in storitev mora naročnik </a:t>
            </a:r>
            <a:r>
              <a:rPr lang="sl-SI" sz="2900" dirty="0">
                <a:solidFill>
                  <a:schemeClr val="accent5">
                    <a:lumMod val="75000"/>
                  </a:schemeClr>
                </a:solidFill>
              </a:rPr>
              <a:t>upoštevati ocenjeno vrednost </a:t>
            </a:r>
            <a:r>
              <a:rPr lang="sl-SI" sz="2900" dirty="0" smtClean="0">
                <a:solidFill>
                  <a:schemeClr val="accent5">
                    <a:lumMod val="75000"/>
                  </a:schemeClr>
                </a:solidFill>
              </a:rPr>
              <a:t>naročil </a:t>
            </a:r>
            <a:r>
              <a:rPr lang="sl-SI" sz="2900" dirty="0">
                <a:solidFill>
                  <a:schemeClr val="accent5">
                    <a:lumMod val="75000"/>
                  </a:schemeClr>
                </a:solidFill>
              </a:rPr>
              <a:t>za najmanj 12 mesecev</a:t>
            </a:r>
            <a:r>
              <a:rPr lang="sl-SI" sz="2900" dirty="0"/>
              <a:t>, če je trajanje pogodbe daljše, pa ocenjeno vrednost naročil za celotno trajanje pogodbe </a:t>
            </a:r>
          </a:p>
          <a:p>
            <a:pPr lvl="1">
              <a:buFont typeface="Wingdings" panose="05000000000000000000" pitchFamily="2" charset="2"/>
              <a:buChar char="Ø"/>
            </a:pPr>
            <a:r>
              <a:rPr lang="sl-SI" sz="2900" i="1" dirty="0" smtClean="0">
                <a:solidFill>
                  <a:schemeClr val="accent5">
                    <a:lumMod val="75000"/>
                  </a:schemeClr>
                </a:solidFill>
              </a:rPr>
              <a:t>VENDAR </a:t>
            </a:r>
            <a:r>
              <a:rPr lang="sl-SI" sz="2900" dirty="0" smtClean="0">
                <a:solidFill>
                  <a:schemeClr val="accent5">
                    <a:lumMod val="75000"/>
                  </a:schemeClr>
                </a:solidFill>
              </a:rPr>
              <a:t>če gre za naročilo vezano na projekt, je časovni element čas projekta </a:t>
            </a:r>
          </a:p>
          <a:p>
            <a:pPr marL="457200" lvl="1" indent="0">
              <a:buNone/>
            </a:pPr>
            <a:r>
              <a:rPr lang="sl-SI" sz="2900" dirty="0"/>
              <a:t> </a:t>
            </a:r>
          </a:p>
          <a:p>
            <a:r>
              <a:rPr lang="sl-SI" sz="2900" i="1" u="sng" dirty="0"/>
              <a:t>Navodila MIZŠ v tč. 3.1.3:</a:t>
            </a:r>
            <a:r>
              <a:rPr lang="sl-SI" sz="2900" dirty="0"/>
              <a:t> upravičenci vodijo eno evidenco javnih naročil (ločeno za javna naročila z objavami in ločeno za vsa naročila pod vrednostnim pragom za objavo oziroma za vsa naročila, ki ne zapadejo pod javno-naročniško zakonodajo) v </a:t>
            </a:r>
            <a:r>
              <a:rPr lang="sl-SI" sz="2900" b="1" dirty="0"/>
              <a:t>prilogi 6 Evidenca javnih naročil in JZP </a:t>
            </a:r>
            <a:r>
              <a:rPr lang="sl-SI" sz="2900" dirty="0"/>
              <a:t>ter jo </a:t>
            </a:r>
            <a:r>
              <a:rPr lang="sl-SI" sz="2900" dirty="0">
                <a:solidFill>
                  <a:schemeClr val="accent5">
                    <a:lumMod val="75000"/>
                  </a:schemeClr>
                </a:solidFill>
              </a:rPr>
              <a:t>ob vsakem novem oddanem javnem naročilu dopolnijo</a:t>
            </a:r>
            <a:r>
              <a:rPr lang="sl-SI" sz="2900" dirty="0"/>
              <a:t> in posredujejo ministrstvu</a:t>
            </a:r>
            <a:r>
              <a:rPr lang="sl-SI" sz="2900" dirty="0" smtClean="0"/>
              <a:t>.</a:t>
            </a:r>
            <a:endParaRPr lang="sl-SI" sz="2900" dirty="0"/>
          </a:p>
          <a:p>
            <a:r>
              <a:rPr lang="sl-SI" sz="2900" dirty="0"/>
              <a:t> </a:t>
            </a:r>
          </a:p>
          <a:p>
            <a:r>
              <a:rPr lang="sl-SI" sz="2900" i="1" u="sng" dirty="0" smtClean="0"/>
              <a:t>Navodila MIZŠ v tč. 3.3.7.2 in Najpogostejša vprašanja in odgovori glede uveljavljanja stroškov na operacijah v1.11. 28.2.2019:</a:t>
            </a:r>
            <a:r>
              <a:rPr lang="sl-SI" sz="2900" i="1" dirty="0" smtClean="0"/>
              <a:t> </a:t>
            </a:r>
            <a:r>
              <a:rPr lang="sl-SI" sz="2900" b="1" dirty="0" smtClean="0"/>
              <a:t>specifike pri </a:t>
            </a:r>
            <a:r>
              <a:rPr lang="sl-SI" sz="2900" b="1" dirty="0" err="1" smtClean="0"/>
              <a:t>podjemnih</a:t>
            </a:r>
            <a:r>
              <a:rPr lang="sl-SI" sz="2900" b="1" dirty="0" smtClean="0"/>
              <a:t>, avtorskih pogodbah, </a:t>
            </a:r>
            <a:r>
              <a:rPr lang="sl-SI" sz="2900" dirty="0" smtClean="0"/>
              <a:t>pri izstavitvi ZZI, se pri izpolnjevanju Priloge 6 (navodil MIZŠ) </a:t>
            </a:r>
            <a:r>
              <a:rPr lang="sl-SI" sz="2900" dirty="0" smtClean="0">
                <a:solidFill>
                  <a:schemeClr val="accent5">
                    <a:lumMod val="75000"/>
                  </a:schemeClr>
                </a:solidFill>
              </a:rPr>
              <a:t>kot vrednost pogodbe brez DDV upošteva prva bruto vrednost </a:t>
            </a:r>
            <a:r>
              <a:rPr lang="sl-SI" sz="2900" dirty="0" smtClean="0"/>
              <a:t>(neto znesek s prištetim prispevkom za PIZ delojemalca, prispevek za ZZ delojemalca, davčni odtegljaj) </a:t>
            </a:r>
            <a:r>
              <a:rPr lang="sl-SI" sz="2900" dirty="0">
                <a:hlinkClick r:id="rId3"/>
              </a:rPr>
              <a:t>http://www.mizs.gov.si/si/delovna_podrocja/sluzba_za_izvajanje_kohezijske_politike/programsko_obdobje_20142020/za_upravicence/pogosta_vprasanja/</a:t>
            </a:r>
            <a:r>
              <a:rPr lang="sl-SI" sz="2900" dirty="0"/>
              <a:t> </a:t>
            </a:r>
          </a:p>
          <a:p>
            <a:r>
              <a:rPr lang="sl-SI" sz="2900" dirty="0"/>
              <a:t> </a:t>
            </a:r>
          </a:p>
          <a:p>
            <a:r>
              <a:rPr lang="sl-SI" sz="2900" i="1" u="sng" dirty="0"/>
              <a:t>Navodila MIZŠ v tč. 4.1 (obvezne priloge </a:t>
            </a:r>
            <a:r>
              <a:rPr lang="sl-SI" sz="2900" i="1" u="sng" dirty="0" err="1"/>
              <a:t>ZzI</a:t>
            </a:r>
            <a:r>
              <a:rPr lang="sl-SI" sz="2900" i="1" u="sng" dirty="0"/>
              <a:t>):</a:t>
            </a:r>
            <a:r>
              <a:rPr lang="sl-SI" sz="2900" dirty="0"/>
              <a:t> </a:t>
            </a:r>
            <a:r>
              <a:rPr lang="sl-SI" sz="2900" b="1" dirty="0" smtClean="0"/>
              <a:t>upoštevanje </a:t>
            </a:r>
            <a:r>
              <a:rPr lang="sl-SI" sz="2900" b="1" dirty="0"/>
              <a:t>načela sorazmernosti </a:t>
            </a:r>
            <a:r>
              <a:rPr lang="sl-SI" sz="2900" dirty="0" smtClean="0">
                <a:solidFill>
                  <a:schemeClr val="accent5">
                    <a:lumMod val="75000"/>
                  </a:schemeClr>
                </a:solidFill>
              </a:rPr>
              <a:t>dokumentacije </a:t>
            </a:r>
            <a:r>
              <a:rPr lang="sl-SI" sz="2900" dirty="0">
                <a:solidFill>
                  <a:schemeClr val="accent5">
                    <a:lumMod val="75000"/>
                  </a:schemeClr>
                </a:solidFill>
              </a:rPr>
              <a:t>JN se ne </a:t>
            </a:r>
            <a:r>
              <a:rPr lang="sl-SI" sz="2900" dirty="0" smtClean="0">
                <a:solidFill>
                  <a:schemeClr val="accent5">
                    <a:lumMod val="75000"/>
                  </a:schemeClr>
                </a:solidFill>
              </a:rPr>
              <a:t>posreduje v pregled </a:t>
            </a:r>
            <a:r>
              <a:rPr lang="sl-SI" sz="2900" dirty="0"/>
              <a:t>(in ne prilaga k ZZI), če strošek, ki se uveljavlja, predstavlja le del predmeta oddanega javnega naročila upravičenca in je ta del predmeta kot skupni strošek na operaciji nižji od 5.000 </a:t>
            </a:r>
            <a:r>
              <a:rPr lang="sl-SI" sz="2900" dirty="0" smtClean="0"/>
              <a:t>EUR</a:t>
            </a:r>
            <a:endParaRPr lang="sl-SI" sz="2900" dirty="0"/>
          </a:p>
          <a:p>
            <a:pPr marL="914400" lvl="2" indent="0">
              <a:buNone/>
            </a:pPr>
            <a:endParaRPr lang="sl-SI" sz="2900" u="sng" dirty="0"/>
          </a:p>
          <a:p>
            <a:endParaRPr lang="sl-SI" dirty="0"/>
          </a:p>
        </p:txBody>
      </p:sp>
    </p:spTree>
    <p:extLst>
      <p:ext uri="{BB962C8B-B14F-4D97-AF65-F5344CB8AC3E}">
        <p14:creationId xmlns:p14="http://schemas.microsoft.com/office/powerpoint/2010/main" val="225534460"/>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besedila 1"/>
          <p:cNvSpPr>
            <a:spLocks noGrp="1"/>
          </p:cNvSpPr>
          <p:nvPr>
            <p:ph type="body" sz="quarter" idx="10"/>
          </p:nvPr>
        </p:nvSpPr>
        <p:spPr>
          <a:xfrm>
            <a:off x="555055" y="482886"/>
            <a:ext cx="7099192" cy="973774"/>
          </a:xfrm>
        </p:spPr>
        <p:txBody>
          <a:bodyPr>
            <a:normAutofit fontScale="92500" lnSpcReduction="10000"/>
          </a:bodyPr>
          <a:lstStyle/>
          <a:p>
            <a:r>
              <a:rPr lang="sl-SI" dirty="0" smtClean="0">
                <a:solidFill>
                  <a:schemeClr val="accent6">
                    <a:lumMod val="75000"/>
                  </a:schemeClr>
                </a:solidFill>
              </a:rPr>
              <a:t>DOKUMENT </a:t>
            </a:r>
            <a:r>
              <a:rPr lang="sl-SI" dirty="0">
                <a:solidFill>
                  <a:schemeClr val="accent6">
                    <a:lumMod val="75000"/>
                  </a:schemeClr>
                </a:solidFill>
              </a:rPr>
              <a:t>O ZAČETKU </a:t>
            </a:r>
            <a:r>
              <a:rPr lang="sl-SI" dirty="0" smtClean="0">
                <a:solidFill>
                  <a:schemeClr val="accent6">
                    <a:lumMod val="75000"/>
                  </a:schemeClr>
                </a:solidFill>
              </a:rPr>
              <a:t>POSTOPKA </a:t>
            </a:r>
          </a:p>
          <a:p>
            <a:r>
              <a:rPr lang="sl-SI" dirty="0" smtClean="0">
                <a:solidFill>
                  <a:schemeClr val="accent6">
                    <a:lumMod val="75000"/>
                  </a:schemeClr>
                </a:solidFill>
              </a:rPr>
              <a:t>(praviloma sklep)</a:t>
            </a:r>
            <a:endParaRPr lang="sl-SI" dirty="0">
              <a:solidFill>
                <a:schemeClr val="accent6">
                  <a:lumMod val="75000"/>
                </a:schemeClr>
              </a:solidFill>
            </a:endParaRPr>
          </a:p>
        </p:txBody>
      </p:sp>
      <p:sp>
        <p:nvSpPr>
          <p:cNvPr id="3" name="Označba mesta besedila 2"/>
          <p:cNvSpPr>
            <a:spLocks noGrp="1"/>
          </p:cNvSpPr>
          <p:nvPr>
            <p:ph type="body" sz="quarter" idx="11"/>
          </p:nvPr>
        </p:nvSpPr>
        <p:spPr>
          <a:xfrm>
            <a:off x="555054" y="1656784"/>
            <a:ext cx="7972258" cy="4733741"/>
          </a:xfrm>
        </p:spPr>
        <p:txBody>
          <a:bodyPr>
            <a:normAutofit/>
          </a:bodyPr>
          <a:lstStyle/>
          <a:p>
            <a:r>
              <a:rPr lang="sl-SI" i="1" dirty="0"/>
              <a:t>U</a:t>
            </a:r>
            <a:r>
              <a:rPr lang="sl-SI" i="1" dirty="0" smtClean="0"/>
              <a:t>gotovitev: </a:t>
            </a:r>
            <a:endParaRPr lang="sl-SI" dirty="0"/>
          </a:p>
          <a:p>
            <a:pPr marL="342900" lvl="0" indent="-342900">
              <a:buFont typeface="Arial" panose="020B0604020202020204" pitchFamily="34" charset="0"/>
              <a:buChar char="•"/>
            </a:pPr>
            <a:r>
              <a:rPr lang="sl-SI" i="1" dirty="0" smtClean="0">
                <a:solidFill>
                  <a:srgbClr val="C00000"/>
                </a:solidFill>
              </a:rPr>
              <a:t>vir </a:t>
            </a:r>
            <a:r>
              <a:rPr lang="sl-SI" i="1" dirty="0">
                <a:solidFill>
                  <a:srgbClr val="C00000"/>
                </a:solidFill>
              </a:rPr>
              <a:t>in obseg sredstev namenjenih za izvedbo JN (pred objavo obvestila o JN) ni dokumentiran</a:t>
            </a:r>
            <a:endParaRPr lang="sl-SI" dirty="0">
              <a:solidFill>
                <a:srgbClr val="C00000"/>
              </a:solidFill>
            </a:endParaRPr>
          </a:p>
          <a:p>
            <a:r>
              <a:rPr lang="sl-SI" i="1" dirty="0"/>
              <a:t> </a:t>
            </a:r>
            <a:endParaRPr lang="sl-SI" dirty="0"/>
          </a:p>
          <a:p>
            <a:r>
              <a:rPr lang="sl-SI" i="1" u="sng" dirty="0"/>
              <a:t>1. odst. 66. člena ZJN-2:</a:t>
            </a:r>
            <a:r>
              <a:rPr lang="sl-SI" dirty="0"/>
              <a:t> mora naročnik vir in obseg sredstev, namenjen izvedbi javnega naročila, </a:t>
            </a:r>
            <a:r>
              <a:rPr lang="sl-SI" dirty="0">
                <a:solidFill>
                  <a:schemeClr val="accent5">
                    <a:lumMod val="75000"/>
                  </a:schemeClr>
                </a:solidFill>
              </a:rPr>
              <a:t>opredeliti v sklepu o začetku postopka oz. dokumentirati na drug ustrezen način</a:t>
            </a:r>
          </a:p>
          <a:p>
            <a:r>
              <a:rPr lang="sl-SI" i="1" u="sng" dirty="0" smtClean="0"/>
              <a:t>DKOM 018-015/2014-4:</a:t>
            </a:r>
            <a:r>
              <a:rPr lang="sl-SI" dirty="0" smtClean="0"/>
              <a:t> zagotovljena sredstva predstavljajo znesek, ki ga ima naročnik </a:t>
            </a:r>
            <a:r>
              <a:rPr lang="sl-SI" dirty="0" smtClean="0">
                <a:solidFill>
                  <a:schemeClr val="accent5">
                    <a:lumMod val="75000"/>
                  </a:schemeClr>
                </a:solidFill>
              </a:rPr>
              <a:t>na svojih proračunskih postavkah predvidenega in pripravljenega za plačilo obveznosti</a:t>
            </a:r>
            <a:r>
              <a:rPr lang="sl-SI" dirty="0" smtClean="0"/>
              <a:t>, ki izvirajo iz pogodbe o izvedbi javnega naročila </a:t>
            </a:r>
          </a:p>
          <a:p>
            <a:r>
              <a:rPr lang="sl-SI" i="1" u="sng" dirty="0" smtClean="0"/>
              <a:t>DKOM 018-171/2017-4:</a:t>
            </a:r>
            <a:r>
              <a:rPr lang="sl-SI" dirty="0" smtClean="0"/>
              <a:t> spreminjanje višine zagotovljenih sredstev ni prepovedano na splošno, ampak je naročniku </a:t>
            </a:r>
            <a:r>
              <a:rPr lang="sl-SI" dirty="0" smtClean="0">
                <a:solidFill>
                  <a:schemeClr val="accent5">
                    <a:lumMod val="75000"/>
                  </a:schemeClr>
                </a:solidFill>
              </a:rPr>
              <a:t>prepovedano njeno spreminjanje le po poteku roka za oddajo ponudb</a:t>
            </a:r>
          </a:p>
        </p:txBody>
      </p:sp>
    </p:spTree>
    <p:extLst>
      <p:ext uri="{BB962C8B-B14F-4D97-AF65-F5344CB8AC3E}">
        <p14:creationId xmlns:p14="http://schemas.microsoft.com/office/powerpoint/2010/main" val="403257661"/>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besedila 1"/>
          <p:cNvSpPr>
            <a:spLocks noGrp="1"/>
          </p:cNvSpPr>
          <p:nvPr>
            <p:ph type="body" sz="quarter" idx="10"/>
          </p:nvPr>
        </p:nvSpPr>
        <p:spPr>
          <a:xfrm>
            <a:off x="555054" y="345328"/>
            <a:ext cx="7323671" cy="1079304"/>
          </a:xfrm>
        </p:spPr>
        <p:txBody>
          <a:bodyPr>
            <a:normAutofit/>
          </a:bodyPr>
          <a:lstStyle/>
          <a:p>
            <a:r>
              <a:rPr lang="sl-SI" sz="3000" dirty="0"/>
              <a:t>Ocenjena vednost </a:t>
            </a:r>
            <a:r>
              <a:rPr lang="sl-SI" sz="3000" dirty="0" err="1"/>
              <a:t>vs</a:t>
            </a:r>
            <a:r>
              <a:rPr lang="sl-SI" sz="3000" dirty="0"/>
              <a:t>. zagotovljena sredstva</a:t>
            </a:r>
            <a:endParaRPr lang="sl-SI" sz="3000" dirty="0">
              <a:solidFill>
                <a:schemeClr val="accent6">
                  <a:lumMod val="75000"/>
                </a:schemeClr>
              </a:solidFill>
            </a:endParaRPr>
          </a:p>
        </p:txBody>
      </p:sp>
      <p:sp>
        <p:nvSpPr>
          <p:cNvPr id="3" name="Označba mesta besedila 2"/>
          <p:cNvSpPr>
            <a:spLocks noGrp="1"/>
          </p:cNvSpPr>
          <p:nvPr>
            <p:ph type="body" sz="quarter" idx="11"/>
          </p:nvPr>
        </p:nvSpPr>
        <p:spPr>
          <a:xfrm>
            <a:off x="555054" y="2075380"/>
            <a:ext cx="7993523" cy="4315145"/>
          </a:xfrm>
        </p:spPr>
        <p:txBody>
          <a:bodyPr>
            <a:normAutofit fontScale="92500" lnSpcReduction="20000"/>
          </a:bodyPr>
          <a:lstStyle/>
          <a:p>
            <a:endParaRPr lang="sl-SI" dirty="0" smtClean="0"/>
          </a:p>
          <a:p>
            <a:endParaRPr lang="sl-SI" dirty="0"/>
          </a:p>
          <a:p>
            <a:endParaRPr lang="sl-SI" dirty="0" smtClean="0"/>
          </a:p>
          <a:p>
            <a:endParaRPr lang="sl-SI" dirty="0"/>
          </a:p>
          <a:p>
            <a:endParaRPr lang="sl-SI" dirty="0" smtClean="0"/>
          </a:p>
          <a:p>
            <a:endParaRPr lang="sl-SI" dirty="0"/>
          </a:p>
          <a:p>
            <a:endParaRPr lang="sl-SI" dirty="0" smtClean="0"/>
          </a:p>
          <a:p>
            <a:endParaRPr lang="sl-SI" dirty="0"/>
          </a:p>
          <a:p>
            <a:endParaRPr lang="sl-SI" dirty="0" smtClean="0"/>
          </a:p>
          <a:p>
            <a:endParaRPr lang="sl-SI" dirty="0"/>
          </a:p>
          <a:p>
            <a:r>
              <a:rPr lang="sl-SI" sz="2200" b="1" i="1" dirty="0" smtClean="0">
                <a:solidFill>
                  <a:schemeClr val="accent5">
                    <a:lumMod val="75000"/>
                  </a:schemeClr>
                </a:solidFill>
              </a:rPr>
              <a:t>Priporočilo: </a:t>
            </a:r>
            <a:r>
              <a:rPr lang="sl-SI" sz="2200" dirty="0" smtClean="0"/>
              <a:t>V </a:t>
            </a:r>
            <a:r>
              <a:rPr lang="sl-SI" sz="2200" dirty="0"/>
              <a:t>primeru razdelitve JN na sklope naj naročnik zagotovljena sredstva določi po posameznih sklopih (ne le skupno vrednost za celotnega JN), namreč sklop je del javnega naročila, ki tvori zaključeno celoto in ga je mogoče oddati ločeno (vidik dopustnosti ponudb)</a:t>
            </a:r>
          </a:p>
        </p:txBody>
      </p:sp>
      <p:graphicFrame>
        <p:nvGraphicFramePr>
          <p:cNvPr id="4" name="Diagram 3"/>
          <p:cNvGraphicFramePr/>
          <p:nvPr>
            <p:extLst>
              <p:ext uri="{D42A27DB-BD31-4B8C-83A1-F6EECF244321}">
                <p14:modId xmlns:p14="http://schemas.microsoft.com/office/powerpoint/2010/main" val="2120363314"/>
              </p:ext>
            </p:extLst>
          </p:nvPr>
        </p:nvGraphicFramePr>
        <p:xfrm>
          <a:off x="637953" y="1641548"/>
          <a:ext cx="7602280" cy="34102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7375058"/>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besedila 1"/>
          <p:cNvSpPr>
            <a:spLocks noGrp="1"/>
          </p:cNvSpPr>
          <p:nvPr>
            <p:ph type="body" sz="quarter" idx="10"/>
          </p:nvPr>
        </p:nvSpPr>
        <p:spPr/>
        <p:txBody>
          <a:bodyPr/>
          <a:lstStyle/>
          <a:p>
            <a:r>
              <a:rPr lang="sl-SI" dirty="0" smtClean="0"/>
              <a:t>Strokovna komisija za izvedbo JN</a:t>
            </a:r>
            <a:endParaRPr lang="sl-SI" dirty="0"/>
          </a:p>
        </p:txBody>
      </p:sp>
      <p:sp>
        <p:nvSpPr>
          <p:cNvPr id="3" name="Označba mesta besedila 2"/>
          <p:cNvSpPr>
            <a:spLocks noGrp="1"/>
          </p:cNvSpPr>
          <p:nvPr>
            <p:ph type="body" sz="quarter" idx="11"/>
          </p:nvPr>
        </p:nvSpPr>
        <p:spPr>
          <a:xfrm>
            <a:off x="650745" y="1562190"/>
            <a:ext cx="7908463" cy="5029996"/>
          </a:xfrm>
        </p:spPr>
        <p:txBody>
          <a:bodyPr>
            <a:normAutofit fontScale="92500" lnSpcReduction="20000"/>
          </a:bodyPr>
          <a:lstStyle/>
          <a:p>
            <a:r>
              <a:rPr lang="sl-SI" i="1" dirty="0" smtClean="0"/>
              <a:t>Ugotovitvi:</a:t>
            </a:r>
            <a:endParaRPr lang="sl-SI" i="1" dirty="0"/>
          </a:p>
          <a:p>
            <a:pPr marL="342900" indent="-342900">
              <a:buFont typeface="Arial" panose="020B0604020202020204" pitchFamily="34" charset="0"/>
              <a:buChar char="•"/>
            </a:pPr>
            <a:r>
              <a:rPr lang="sl-SI" dirty="0" smtClean="0">
                <a:solidFill>
                  <a:srgbClr val="C00000"/>
                </a:solidFill>
              </a:rPr>
              <a:t>bila </a:t>
            </a:r>
            <a:r>
              <a:rPr lang="sl-SI" dirty="0">
                <a:solidFill>
                  <a:srgbClr val="C00000"/>
                </a:solidFill>
              </a:rPr>
              <a:t>je imenovana strokovna komisija, vendar je iz zapisnika o odpiranju ponudb razvidno, da je kot član komisije podpisan tudi zunanji </a:t>
            </a:r>
            <a:r>
              <a:rPr lang="sl-SI" dirty="0" smtClean="0">
                <a:solidFill>
                  <a:srgbClr val="C00000"/>
                </a:solidFill>
              </a:rPr>
              <a:t>svetovalec</a:t>
            </a:r>
          </a:p>
          <a:p>
            <a:pPr marL="342900" lvl="0" indent="-342900">
              <a:buFont typeface="Arial" panose="020B0604020202020204" pitchFamily="34" charset="0"/>
              <a:buChar char="•"/>
            </a:pPr>
            <a:r>
              <a:rPr lang="sl-SI" i="1" dirty="0">
                <a:solidFill>
                  <a:srgbClr val="C00000"/>
                </a:solidFill>
              </a:rPr>
              <a:t>na zapisniku o pogajanjih je bil kot član podpisan tudi zunanji svetovalec </a:t>
            </a:r>
          </a:p>
          <a:p>
            <a:r>
              <a:rPr lang="sl-SI" i="1" u="sng" dirty="0" smtClean="0"/>
              <a:t>2. </a:t>
            </a:r>
            <a:r>
              <a:rPr lang="sl-SI" i="1" u="sng" dirty="0"/>
              <a:t>odst. </a:t>
            </a:r>
            <a:r>
              <a:rPr lang="sl-SI" i="1" u="sng" dirty="0" smtClean="0"/>
              <a:t>66. </a:t>
            </a:r>
            <a:r>
              <a:rPr lang="sl-SI" i="1" u="sng" dirty="0"/>
              <a:t>člena ZJN-3</a:t>
            </a:r>
            <a:r>
              <a:rPr lang="sl-SI" i="1" u="sng" dirty="0" smtClean="0"/>
              <a:t>:</a:t>
            </a:r>
            <a:r>
              <a:rPr lang="sl-SI" i="1" dirty="0" smtClean="0"/>
              <a:t> </a:t>
            </a:r>
            <a:r>
              <a:rPr lang="sl-SI" dirty="0" smtClean="0"/>
              <a:t>naročnik </a:t>
            </a:r>
            <a:r>
              <a:rPr lang="sl-SI" dirty="0"/>
              <a:t>lahko za izvajanje celotnega ali dela postopka imenuje strokovno </a:t>
            </a:r>
            <a:r>
              <a:rPr lang="sl-SI" dirty="0" smtClean="0"/>
              <a:t>komisijo</a:t>
            </a:r>
          </a:p>
          <a:p>
            <a:r>
              <a:rPr lang="sl-SI" i="1" u="sng" dirty="0"/>
              <a:t>DJN, koristne informacije: </a:t>
            </a:r>
            <a:r>
              <a:rPr lang="sl-SI" dirty="0"/>
              <a:t>osebe zasebnega prava (kot so odvetniki, svetovalna podjetja) </a:t>
            </a:r>
            <a:r>
              <a:rPr lang="sl-SI" dirty="0">
                <a:solidFill>
                  <a:schemeClr val="accent5">
                    <a:lumMod val="75000"/>
                  </a:schemeClr>
                </a:solidFill>
              </a:rPr>
              <a:t>ne smejo biti pooblaščene niti za vodenje postopka niti za odločanje</a:t>
            </a:r>
            <a:r>
              <a:rPr lang="sl-SI" dirty="0"/>
              <a:t> </a:t>
            </a:r>
            <a:endParaRPr lang="sl-SI" dirty="0" smtClean="0"/>
          </a:p>
          <a:p>
            <a:r>
              <a:rPr lang="sl-SI" dirty="0" smtClean="0">
                <a:hlinkClick r:id="rId3"/>
              </a:rPr>
              <a:t>http</a:t>
            </a:r>
            <a:r>
              <a:rPr lang="sl-SI" dirty="0">
                <a:hlinkClick r:id="rId3"/>
              </a:rPr>
              <a:t>://www.djn.mju.gov.si/sistem-javnega-narocanja/koristne-informacije/#s30</a:t>
            </a:r>
            <a:r>
              <a:rPr lang="sl-SI" dirty="0"/>
              <a:t> </a:t>
            </a:r>
            <a:endParaRPr lang="sl-SI" dirty="0" smtClean="0"/>
          </a:p>
          <a:p>
            <a:endParaRPr lang="sl-SI" dirty="0"/>
          </a:p>
          <a:p>
            <a:r>
              <a:rPr lang="sl-SI" sz="1900" b="1" i="1" dirty="0">
                <a:solidFill>
                  <a:schemeClr val="accent5">
                    <a:lumMod val="75000"/>
                  </a:schemeClr>
                </a:solidFill>
              </a:rPr>
              <a:t>Opozorilo</a:t>
            </a:r>
            <a:r>
              <a:rPr lang="sl-SI" dirty="0" smtClean="0"/>
              <a:t>:</a:t>
            </a:r>
          </a:p>
          <a:p>
            <a:r>
              <a:rPr lang="sl-SI" i="1" u="sng" dirty="0" smtClean="0"/>
              <a:t>Načelno mnenje št. 186 KPK: </a:t>
            </a:r>
            <a:r>
              <a:rPr lang="sl-SI" dirty="0" smtClean="0"/>
              <a:t>Če ima naročnik sistemizirano posebno službo za JN oz. organizirano enoto, v kateri uslužbenci naročila dejansko opravljajo, to predstavlja kršitev dolžnega ravnanja in omogočanje neupravičene koristi, če naročniki ob tem najemajo še odvetniške in svetovalne storitve za javne razpise in javne natečaje </a:t>
            </a:r>
            <a:r>
              <a:rPr lang="sl-SI" dirty="0" smtClean="0">
                <a:hlinkClick r:id="rId4"/>
              </a:rPr>
              <a:t>https</a:t>
            </a:r>
            <a:r>
              <a:rPr lang="sl-SI" dirty="0">
                <a:hlinkClick r:id="rId4"/>
              </a:rPr>
              <a:t>://www.kpk-rs.si/2009/12/11/nacelno-mnenje-stevilka-186</a:t>
            </a:r>
            <a:r>
              <a:rPr lang="sl-SI" dirty="0" smtClean="0">
                <a:hlinkClick r:id="rId4"/>
              </a:rPr>
              <a:t>/</a:t>
            </a:r>
            <a:r>
              <a:rPr lang="sl-SI" dirty="0" smtClean="0"/>
              <a:t> </a:t>
            </a:r>
          </a:p>
          <a:p>
            <a:endParaRPr lang="sl-SI" dirty="0"/>
          </a:p>
          <a:p>
            <a:endParaRPr lang="sl-SI" dirty="0"/>
          </a:p>
        </p:txBody>
      </p:sp>
    </p:spTree>
    <p:extLst>
      <p:ext uri="{BB962C8B-B14F-4D97-AF65-F5344CB8AC3E}">
        <p14:creationId xmlns:p14="http://schemas.microsoft.com/office/powerpoint/2010/main" val="1711112448"/>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besedila 1"/>
          <p:cNvSpPr>
            <a:spLocks noGrp="1"/>
          </p:cNvSpPr>
          <p:nvPr>
            <p:ph type="body" sz="quarter" idx="10"/>
          </p:nvPr>
        </p:nvSpPr>
        <p:spPr>
          <a:xfrm>
            <a:off x="555055" y="482886"/>
            <a:ext cx="7099192" cy="920612"/>
          </a:xfrm>
        </p:spPr>
        <p:txBody>
          <a:bodyPr>
            <a:normAutofit lnSpcReduction="10000"/>
          </a:bodyPr>
          <a:lstStyle/>
          <a:p>
            <a:r>
              <a:rPr lang="sl-SI" dirty="0" smtClean="0">
                <a:solidFill>
                  <a:schemeClr val="accent6">
                    <a:lumMod val="75000"/>
                  </a:schemeClr>
                </a:solidFill>
              </a:rPr>
              <a:t>DOKUMENTACIJA V ZVEZI Z ODDAJO JN (razpisna dokumentacija)</a:t>
            </a:r>
            <a:endParaRPr lang="sl-SI" dirty="0">
              <a:solidFill>
                <a:schemeClr val="accent6">
                  <a:lumMod val="75000"/>
                </a:schemeClr>
              </a:solidFill>
            </a:endParaRPr>
          </a:p>
        </p:txBody>
      </p:sp>
      <p:sp>
        <p:nvSpPr>
          <p:cNvPr id="3" name="Označba mesta besedila 2"/>
          <p:cNvSpPr>
            <a:spLocks noGrp="1"/>
          </p:cNvSpPr>
          <p:nvPr>
            <p:ph type="body" sz="quarter" idx="11"/>
          </p:nvPr>
        </p:nvSpPr>
        <p:spPr>
          <a:xfrm>
            <a:off x="555054" y="1403498"/>
            <a:ext cx="7982890" cy="5135525"/>
          </a:xfrm>
        </p:spPr>
        <p:txBody>
          <a:bodyPr>
            <a:normAutofit/>
          </a:bodyPr>
          <a:lstStyle/>
          <a:p>
            <a:r>
              <a:rPr lang="sl-SI" i="1" dirty="0"/>
              <a:t>U</a:t>
            </a:r>
            <a:r>
              <a:rPr lang="sl-SI" i="1" dirty="0" smtClean="0"/>
              <a:t>gotovitve: </a:t>
            </a:r>
          </a:p>
          <a:p>
            <a:pPr marL="342900" indent="-342900">
              <a:buFont typeface="Arial" panose="020B0604020202020204" pitchFamily="34" charset="0"/>
              <a:buChar char="•"/>
            </a:pPr>
            <a:r>
              <a:rPr lang="sl-SI" i="1" dirty="0" smtClean="0">
                <a:solidFill>
                  <a:srgbClr val="C00000"/>
                </a:solidFill>
              </a:rPr>
              <a:t>omejitev </a:t>
            </a:r>
            <a:r>
              <a:rPr lang="sl-SI" i="1" dirty="0">
                <a:solidFill>
                  <a:srgbClr val="C00000"/>
                </a:solidFill>
              </a:rPr>
              <a:t>za ogled določena zgolj na pet delovnih dni po objavi JN na </a:t>
            </a:r>
            <a:r>
              <a:rPr lang="sl-SI" i="1" dirty="0" smtClean="0">
                <a:solidFill>
                  <a:srgbClr val="C00000"/>
                </a:solidFill>
              </a:rPr>
              <a:t>portalu</a:t>
            </a:r>
          </a:p>
          <a:p>
            <a:r>
              <a:rPr lang="sl-SI" i="1" u="sng" dirty="0" smtClean="0"/>
              <a:t>5. člen ZJN-3: </a:t>
            </a:r>
            <a:r>
              <a:rPr lang="sl-SI" dirty="0" smtClean="0"/>
              <a:t>JN ne sme neupravičeno omejevati konkurence med ponudniki (</a:t>
            </a:r>
            <a:r>
              <a:rPr lang="sl-SI" dirty="0"/>
              <a:t>potrebno določiti razumen rok) </a:t>
            </a:r>
            <a:endParaRPr lang="sl-SI" i="1" dirty="0"/>
          </a:p>
          <a:p>
            <a:endParaRPr lang="sl-SI" dirty="0"/>
          </a:p>
          <a:p>
            <a:pPr marL="342900" indent="-342900">
              <a:buFont typeface="Arial" panose="020B0604020202020204" pitchFamily="34" charset="0"/>
              <a:buChar char="•"/>
            </a:pPr>
            <a:r>
              <a:rPr lang="sl-SI" i="1" dirty="0">
                <a:solidFill>
                  <a:srgbClr val="C00000"/>
                </a:solidFill>
              </a:rPr>
              <a:t>v RD so določene reference v določeni višini za uspešno dobavo opreme, kot </a:t>
            </a:r>
            <a:r>
              <a:rPr lang="sl-SI" i="1" dirty="0" smtClean="0">
                <a:solidFill>
                  <a:srgbClr val="C00000"/>
                </a:solidFill>
              </a:rPr>
              <a:t>dokazilo </a:t>
            </a:r>
            <a:r>
              <a:rPr lang="sl-SI" i="1" dirty="0">
                <a:solidFill>
                  <a:srgbClr val="C00000"/>
                </a:solidFill>
              </a:rPr>
              <a:t>je zahteva </a:t>
            </a:r>
            <a:r>
              <a:rPr lang="sl-SI" i="1" dirty="0" smtClean="0">
                <a:solidFill>
                  <a:srgbClr val="C00000"/>
                </a:solidFill>
              </a:rPr>
              <a:t>predložitve </a:t>
            </a:r>
            <a:r>
              <a:rPr lang="sl-SI" i="1" dirty="0">
                <a:solidFill>
                  <a:srgbClr val="C00000"/>
                </a:solidFill>
              </a:rPr>
              <a:t>pogodbe in </a:t>
            </a:r>
            <a:r>
              <a:rPr lang="sl-SI" i="1" dirty="0" smtClean="0">
                <a:solidFill>
                  <a:srgbClr val="C00000"/>
                </a:solidFill>
              </a:rPr>
              <a:t>računov</a:t>
            </a:r>
            <a:endParaRPr lang="sl-SI" i="1" dirty="0">
              <a:solidFill>
                <a:srgbClr val="C00000"/>
              </a:solidFill>
            </a:endParaRPr>
          </a:p>
          <a:p>
            <a:pPr marL="1028700" lvl="1" indent="-342900">
              <a:buFont typeface="Wingdings" panose="05000000000000000000" pitchFamily="2" charset="2"/>
              <a:buChar char="Ø"/>
            </a:pPr>
            <a:r>
              <a:rPr lang="sl-SI" sz="2100" i="1" dirty="0">
                <a:solidFill>
                  <a:srgbClr val="C00000"/>
                </a:solidFill>
              </a:rPr>
              <a:t>navedeno ne odraža uspešne dobave</a:t>
            </a:r>
          </a:p>
          <a:p>
            <a:r>
              <a:rPr lang="sl-SI" i="1" u="sng" dirty="0"/>
              <a:t>10. odst. 76. člen ZJN-3: </a:t>
            </a:r>
            <a:r>
              <a:rPr lang="sl-SI" dirty="0"/>
              <a:t>Naročnik lahko zahteva zlasti, da imajo gospodarski subjekti zadostne izkušnje, ki jih izkažejo z ustreznimi referencami iz prejšnjih </a:t>
            </a:r>
            <a:r>
              <a:rPr lang="sl-SI" dirty="0" smtClean="0"/>
              <a:t>naročil</a:t>
            </a:r>
            <a:endParaRPr lang="sl-SI" dirty="0"/>
          </a:p>
          <a:p>
            <a:endParaRPr lang="sl-SI" dirty="0"/>
          </a:p>
        </p:txBody>
      </p:sp>
    </p:spTree>
    <p:extLst>
      <p:ext uri="{BB962C8B-B14F-4D97-AF65-F5344CB8AC3E}">
        <p14:creationId xmlns:p14="http://schemas.microsoft.com/office/powerpoint/2010/main" val="270626018"/>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besedila 1"/>
          <p:cNvSpPr>
            <a:spLocks noGrp="1"/>
          </p:cNvSpPr>
          <p:nvPr>
            <p:ph type="body" sz="quarter" idx="10"/>
          </p:nvPr>
        </p:nvSpPr>
        <p:spPr>
          <a:xfrm>
            <a:off x="555054" y="324194"/>
            <a:ext cx="7099192" cy="1079304"/>
          </a:xfrm>
        </p:spPr>
        <p:txBody>
          <a:bodyPr>
            <a:normAutofit/>
          </a:bodyPr>
          <a:lstStyle/>
          <a:p>
            <a:r>
              <a:rPr lang="sl-SI" dirty="0" smtClean="0"/>
              <a:t>ESPD obrazec</a:t>
            </a:r>
            <a:endParaRPr lang="sl-SI" dirty="0"/>
          </a:p>
        </p:txBody>
      </p:sp>
      <p:sp>
        <p:nvSpPr>
          <p:cNvPr id="3" name="Označba mesta besedila 2"/>
          <p:cNvSpPr>
            <a:spLocks noGrp="1"/>
          </p:cNvSpPr>
          <p:nvPr>
            <p:ph type="body" sz="quarter" idx="11"/>
          </p:nvPr>
        </p:nvSpPr>
        <p:spPr>
          <a:xfrm>
            <a:off x="555054" y="1403498"/>
            <a:ext cx="7855299" cy="5380074"/>
          </a:xfrm>
        </p:spPr>
        <p:txBody>
          <a:bodyPr>
            <a:normAutofit fontScale="92500" lnSpcReduction="20000"/>
          </a:bodyPr>
          <a:lstStyle/>
          <a:p>
            <a:r>
              <a:rPr lang="sl-SI" i="1" dirty="0"/>
              <a:t>U</a:t>
            </a:r>
            <a:r>
              <a:rPr lang="sl-SI" i="1" dirty="0" smtClean="0"/>
              <a:t>gotovitev: </a:t>
            </a:r>
            <a:endParaRPr lang="sl-SI" dirty="0"/>
          </a:p>
          <a:p>
            <a:pPr marL="342900" lvl="0" indent="-342900">
              <a:buFont typeface="Arial" panose="020B0604020202020204" pitchFamily="34" charset="0"/>
              <a:buChar char="•"/>
            </a:pPr>
            <a:r>
              <a:rPr lang="sl-SI" i="1" dirty="0">
                <a:solidFill>
                  <a:srgbClr val="C00000"/>
                </a:solidFill>
              </a:rPr>
              <a:t>namesto ESPD obrazca so </a:t>
            </a:r>
            <a:r>
              <a:rPr lang="sl-SI" i="1" dirty="0" smtClean="0">
                <a:solidFill>
                  <a:srgbClr val="C00000"/>
                </a:solidFill>
              </a:rPr>
              <a:t>bili </a:t>
            </a:r>
            <a:r>
              <a:rPr lang="sl-SI" i="1" dirty="0">
                <a:solidFill>
                  <a:srgbClr val="C00000"/>
                </a:solidFill>
              </a:rPr>
              <a:t>zahtevani samo ali tudi obrazci v smislu izjave o lastni </a:t>
            </a:r>
            <a:r>
              <a:rPr lang="sl-SI" i="1" dirty="0" smtClean="0">
                <a:solidFill>
                  <a:srgbClr val="C00000"/>
                </a:solidFill>
              </a:rPr>
              <a:t>usposobljenosti</a:t>
            </a:r>
          </a:p>
          <a:p>
            <a:endParaRPr lang="sl-SI" i="1" u="sng" dirty="0" smtClean="0"/>
          </a:p>
          <a:p>
            <a:r>
              <a:rPr lang="sl-SI" i="1" u="sng" dirty="0" smtClean="0"/>
              <a:t>TOLMAČENJE </a:t>
            </a:r>
            <a:r>
              <a:rPr lang="sl-SI" i="1" u="sng" dirty="0"/>
              <a:t>DJN </a:t>
            </a:r>
            <a:r>
              <a:rPr lang="sl-SI" i="1" u="sng" dirty="0" smtClean="0"/>
              <a:t>430-77/2016/16</a:t>
            </a:r>
            <a:r>
              <a:rPr lang="sl-SI" i="1" u="sng" dirty="0"/>
              <a:t>, z dne 1. 7. </a:t>
            </a:r>
            <a:r>
              <a:rPr lang="sl-SI" i="1" u="sng" dirty="0" smtClean="0"/>
              <a:t>2016, ESPD:</a:t>
            </a:r>
            <a:r>
              <a:rPr lang="sl-SI" i="1" dirty="0" smtClean="0"/>
              <a:t> </a:t>
            </a:r>
            <a:r>
              <a:rPr lang="sl-SI" dirty="0">
                <a:solidFill>
                  <a:schemeClr val="accent5">
                    <a:lumMod val="75000"/>
                  </a:schemeClr>
                </a:solidFill>
              </a:rPr>
              <a:t>uporaba oziroma sprejem obrazca ESPD s strani naročnika </a:t>
            </a:r>
            <a:r>
              <a:rPr lang="sl-SI" dirty="0" smtClean="0">
                <a:solidFill>
                  <a:schemeClr val="accent5">
                    <a:lumMod val="75000"/>
                  </a:schemeClr>
                </a:solidFill>
              </a:rPr>
              <a:t>je obvezna</a:t>
            </a:r>
            <a:r>
              <a:rPr lang="sl-SI" dirty="0" smtClean="0"/>
              <a:t> </a:t>
            </a:r>
            <a:r>
              <a:rPr lang="sl-SI" sz="2100" dirty="0" smtClean="0"/>
              <a:t>IN </a:t>
            </a:r>
            <a:r>
              <a:rPr lang="sl-SI" dirty="0" smtClean="0"/>
              <a:t>naročnik </a:t>
            </a:r>
            <a:r>
              <a:rPr lang="sl-SI" dirty="0">
                <a:solidFill>
                  <a:schemeClr val="accent5">
                    <a:lumMod val="75000"/>
                  </a:schemeClr>
                </a:solidFill>
              </a:rPr>
              <a:t>ne sme zahtevati</a:t>
            </a:r>
            <a:r>
              <a:rPr lang="sl-SI" dirty="0"/>
              <a:t>, da ponudniki predložijo </a:t>
            </a:r>
            <a:r>
              <a:rPr lang="sl-SI" dirty="0">
                <a:solidFill>
                  <a:schemeClr val="accent5">
                    <a:lumMod val="75000"/>
                  </a:schemeClr>
                </a:solidFill>
              </a:rPr>
              <a:t>posebne obrazce v smislu izjave</a:t>
            </a:r>
            <a:r>
              <a:rPr lang="sl-SI" b="1" dirty="0"/>
              <a:t> </a:t>
            </a:r>
            <a:r>
              <a:rPr lang="sl-SI" dirty="0"/>
              <a:t>o lastni usposobljenosti oziroma a priori od vseh ponudnikov zahtevati predložitev dokazil ali pooblastil </a:t>
            </a:r>
            <a:r>
              <a:rPr lang="sl-SI" dirty="0" smtClean="0">
                <a:hlinkClick r:id="rId3"/>
              </a:rPr>
              <a:t>http</a:t>
            </a:r>
            <a:r>
              <a:rPr lang="sl-SI" dirty="0">
                <a:hlinkClick r:id="rId3"/>
              </a:rPr>
              <a:t>://www.djn.mju.gov.si/resources/files/Stalisca/ZJN_3/430-77-2016_stalisce_wwwDJN_ESPD.pdf</a:t>
            </a:r>
            <a:r>
              <a:rPr lang="sl-SI" dirty="0"/>
              <a:t> </a:t>
            </a:r>
            <a:endParaRPr lang="sl-SI" dirty="0" smtClean="0"/>
          </a:p>
          <a:p>
            <a:r>
              <a:rPr lang="sl-SI" i="1" u="sng" dirty="0"/>
              <a:t>TOLMAČENJE DJN 430-2/2018/10, z dne 4. 4. 2018, Institut spreminjanja in dopolnjevanja ponudb v postopkih javnega naročanja:</a:t>
            </a:r>
            <a:r>
              <a:rPr lang="sl-SI" i="1" dirty="0"/>
              <a:t> </a:t>
            </a:r>
            <a:r>
              <a:rPr lang="sl-SI" dirty="0"/>
              <a:t>dopustno dopolnjevanje ESPD obrazca v primeru, da je bil ta prvotno predložen vendar ne v vseh svojih delih    </a:t>
            </a:r>
            <a:r>
              <a:rPr lang="sl-SI" u="sng" dirty="0">
                <a:hlinkClick r:id="rId4"/>
              </a:rPr>
              <a:t>http://</a:t>
            </a:r>
            <a:r>
              <a:rPr lang="sl-SI" u="sng" dirty="0" smtClean="0">
                <a:hlinkClick r:id="rId4"/>
              </a:rPr>
              <a:t>www.djn.mju.gov.si/resources/files/Stalisca/2018/ZJN-3%20dopolnjevanje_in_spreminjanje.pdf</a:t>
            </a:r>
            <a:endParaRPr lang="sl-SI" u="sng" dirty="0" smtClean="0"/>
          </a:p>
          <a:p>
            <a:endParaRPr lang="sl-SI" u="sng" dirty="0" smtClean="0"/>
          </a:p>
          <a:p>
            <a:r>
              <a:rPr lang="sl-SI" i="1" u="sng" dirty="0" smtClean="0"/>
              <a:t>DJN </a:t>
            </a:r>
            <a:r>
              <a:rPr lang="sl-SI" i="1" u="sng" dirty="0"/>
              <a:t>stališča, navodila, obrazci: </a:t>
            </a:r>
            <a:r>
              <a:rPr lang="sl-SI" dirty="0"/>
              <a:t>navodila in obrazci ESPD (med drugim tudi Navodila za uporabo ESPD in Navodilih za pregled podpisa ESPD v .</a:t>
            </a:r>
            <a:r>
              <a:rPr lang="sl-SI" dirty="0" err="1"/>
              <a:t>xml</a:t>
            </a:r>
            <a:r>
              <a:rPr lang="sl-SI" dirty="0"/>
              <a:t> obliki) </a:t>
            </a:r>
            <a:r>
              <a:rPr lang="sl-SI" u="sng" dirty="0" smtClean="0">
                <a:hlinkClick r:id="rId5"/>
              </a:rPr>
              <a:t>http</a:t>
            </a:r>
            <a:r>
              <a:rPr lang="sl-SI" u="sng" dirty="0">
                <a:hlinkClick r:id="rId5"/>
              </a:rPr>
              <a:t>://www.djn.mju.gov.si/sistem-javnega-narocanja/stalisca-ministrstva/obrazci</a:t>
            </a:r>
            <a:endParaRPr lang="sl-SI" dirty="0"/>
          </a:p>
          <a:p>
            <a:endParaRPr lang="sl-SI" dirty="0" smtClean="0"/>
          </a:p>
          <a:p>
            <a:endParaRPr lang="sl-SI" dirty="0"/>
          </a:p>
        </p:txBody>
      </p:sp>
    </p:spTree>
    <p:extLst>
      <p:ext uri="{BB962C8B-B14F-4D97-AF65-F5344CB8AC3E}">
        <p14:creationId xmlns:p14="http://schemas.microsoft.com/office/powerpoint/2010/main" val="3128244329"/>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besedila 1"/>
          <p:cNvSpPr>
            <a:spLocks noGrp="1"/>
          </p:cNvSpPr>
          <p:nvPr>
            <p:ph type="body" sz="quarter" idx="10"/>
          </p:nvPr>
        </p:nvSpPr>
        <p:spPr>
          <a:xfrm>
            <a:off x="555055" y="482885"/>
            <a:ext cx="7099192" cy="835553"/>
          </a:xfrm>
        </p:spPr>
        <p:txBody>
          <a:bodyPr>
            <a:normAutofit/>
          </a:bodyPr>
          <a:lstStyle/>
          <a:p>
            <a:r>
              <a:rPr lang="sl-SI" dirty="0" smtClean="0"/>
              <a:t>Finančna zavarovanja</a:t>
            </a:r>
            <a:endParaRPr lang="sl-SI" dirty="0"/>
          </a:p>
        </p:txBody>
      </p:sp>
      <p:sp>
        <p:nvSpPr>
          <p:cNvPr id="3" name="Označba mesta besedila 2"/>
          <p:cNvSpPr>
            <a:spLocks noGrp="1"/>
          </p:cNvSpPr>
          <p:nvPr>
            <p:ph type="body" sz="quarter" idx="11"/>
          </p:nvPr>
        </p:nvSpPr>
        <p:spPr>
          <a:xfrm>
            <a:off x="555054" y="1318438"/>
            <a:ext cx="7876565" cy="5295014"/>
          </a:xfrm>
        </p:spPr>
        <p:txBody>
          <a:bodyPr>
            <a:normAutofit lnSpcReduction="10000"/>
          </a:bodyPr>
          <a:lstStyle/>
          <a:p>
            <a:r>
              <a:rPr lang="sl-SI" i="1" dirty="0"/>
              <a:t>U</a:t>
            </a:r>
            <a:r>
              <a:rPr lang="sl-SI" i="1" dirty="0" smtClean="0"/>
              <a:t>gotovitve: </a:t>
            </a:r>
            <a:endParaRPr lang="sl-SI" dirty="0"/>
          </a:p>
          <a:p>
            <a:pPr marL="342900" lvl="0" indent="-342900">
              <a:buFont typeface="Arial" panose="020B0604020202020204" pitchFamily="34" charset="0"/>
              <a:buChar char="•"/>
            </a:pPr>
            <a:r>
              <a:rPr lang="sl-SI" i="1" dirty="0">
                <a:solidFill>
                  <a:srgbClr val="C00000"/>
                </a:solidFill>
              </a:rPr>
              <a:t>v</a:t>
            </a:r>
            <a:r>
              <a:rPr lang="sl-SI" i="1" dirty="0" smtClean="0">
                <a:solidFill>
                  <a:srgbClr val="C00000"/>
                </a:solidFill>
              </a:rPr>
              <a:t>išina finančnega zavarovanja za resnost ponudbe je bila določena v previsoki višini (3 % ponudbene cene z DDV)</a:t>
            </a:r>
          </a:p>
          <a:p>
            <a:pPr marL="342900" lvl="0" indent="-342900">
              <a:buFont typeface="Arial" panose="020B0604020202020204" pitchFamily="34" charset="0"/>
              <a:buChar char="•"/>
            </a:pPr>
            <a:r>
              <a:rPr lang="sl-SI" i="1" dirty="0">
                <a:solidFill>
                  <a:srgbClr val="C00000"/>
                </a:solidFill>
              </a:rPr>
              <a:t>m</a:t>
            </a:r>
            <a:r>
              <a:rPr lang="sl-SI" i="1" dirty="0" smtClean="0">
                <a:solidFill>
                  <a:srgbClr val="C00000"/>
                </a:solidFill>
              </a:rPr>
              <a:t>anjkajoč žig in/ali podpis na menici</a:t>
            </a:r>
          </a:p>
          <a:p>
            <a:pPr marL="342900" lvl="0" indent="-342900">
              <a:buFont typeface="Arial" panose="020B0604020202020204" pitchFamily="34" charset="0"/>
              <a:buChar char="•"/>
            </a:pPr>
            <a:r>
              <a:rPr lang="sl-SI" i="1" dirty="0">
                <a:solidFill>
                  <a:srgbClr val="C00000"/>
                </a:solidFill>
              </a:rPr>
              <a:t>v</a:t>
            </a:r>
            <a:r>
              <a:rPr lang="sl-SI" i="1" dirty="0" smtClean="0">
                <a:solidFill>
                  <a:srgbClr val="C00000"/>
                </a:solidFill>
              </a:rPr>
              <a:t>eljavnost fin. zavarovanja za resnost ponudbe se ni podaljšala v primeru podaljšanja roka za oddajo ponudbe (veljavnost fin. zavarovanja je bila vezana na ta rok) ALI </a:t>
            </a:r>
            <a:r>
              <a:rPr lang="sl-SI" i="1" dirty="0">
                <a:solidFill>
                  <a:srgbClr val="C00000"/>
                </a:solidFill>
              </a:rPr>
              <a:t>veljavnost fin. zavarovanja </a:t>
            </a:r>
            <a:r>
              <a:rPr lang="sl-SI" i="1" dirty="0" smtClean="0">
                <a:solidFill>
                  <a:srgbClr val="C00000"/>
                </a:solidFill>
              </a:rPr>
              <a:t>za dobro izvedbo del se ni podaljšala v primeru podaljšanju roka za izvedbo </a:t>
            </a:r>
            <a:r>
              <a:rPr lang="sl-SI" i="1" dirty="0" err="1" smtClean="0">
                <a:solidFill>
                  <a:srgbClr val="C00000"/>
                </a:solidFill>
              </a:rPr>
              <a:t>pog</a:t>
            </a:r>
            <a:r>
              <a:rPr lang="sl-SI" i="1" dirty="0" smtClean="0">
                <a:solidFill>
                  <a:srgbClr val="C00000"/>
                </a:solidFill>
              </a:rPr>
              <a:t>. obveznosti (veljavnost </a:t>
            </a:r>
            <a:r>
              <a:rPr lang="sl-SI" i="1" dirty="0">
                <a:solidFill>
                  <a:srgbClr val="C00000"/>
                </a:solidFill>
              </a:rPr>
              <a:t>fin. </a:t>
            </a:r>
            <a:r>
              <a:rPr lang="sl-SI" i="1" dirty="0" smtClean="0">
                <a:solidFill>
                  <a:srgbClr val="C00000"/>
                </a:solidFill>
              </a:rPr>
              <a:t>zavarovanja je bila vezana </a:t>
            </a:r>
            <a:r>
              <a:rPr lang="sl-SI" i="1" dirty="0">
                <a:solidFill>
                  <a:srgbClr val="C00000"/>
                </a:solidFill>
              </a:rPr>
              <a:t>na ta rok</a:t>
            </a:r>
            <a:r>
              <a:rPr lang="sl-SI" i="1" dirty="0" smtClean="0">
                <a:solidFill>
                  <a:srgbClr val="C00000"/>
                </a:solidFill>
              </a:rPr>
              <a:t>)</a:t>
            </a:r>
            <a:endParaRPr lang="sl-SI" i="1" dirty="0">
              <a:solidFill>
                <a:srgbClr val="C00000"/>
              </a:solidFill>
            </a:endParaRPr>
          </a:p>
          <a:p>
            <a:pPr lvl="0"/>
            <a:r>
              <a:rPr lang="sl-SI" i="1" u="sng" dirty="0" smtClean="0"/>
              <a:t>4. odst. 6. člen Uredbe o finančnih zavarovanjih pri javnem naročanju: </a:t>
            </a:r>
            <a:r>
              <a:rPr lang="sl-SI" dirty="0" smtClean="0"/>
              <a:t>Višina </a:t>
            </a:r>
            <a:r>
              <a:rPr lang="sl-SI" dirty="0"/>
              <a:t>finančnega zavarovanja za resnost ponudbe znaša največ 3 % ocenjene vrednosti naročila (brez DDV), če se naročilo oddaja po sklopih, pa največ 3 % ocenjene vrednosti sklopa (brez DDV). </a:t>
            </a:r>
            <a:r>
              <a:rPr lang="sl-SI" dirty="0">
                <a:hlinkClick r:id="rId3"/>
              </a:rPr>
              <a:t>http://</a:t>
            </a:r>
            <a:r>
              <a:rPr lang="sl-SI" dirty="0" smtClean="0">
                <a:hlinkClick r:id="rId3"/>
              </a:rPr>
              <a:t>pisrs.si/Pis.web/pregledPredpisa?id=URED7200</a:t>
            </a:r>
            <a:r>
              <a:rPr lang="sl-SI" dirty="0" smtClean="0"/>
              <a:t> </a:t>
            </a:r>
          </a:p>
          <a:p>
            <a:pPr lvl="0"/>
            <a:r>
              <a:rPr lang="sl-SI" i="1" u="sng" dirty="0"/>
              <a:t>DJN </a:t>
            </a:r>
            <a:r>
              <a:rPr lang="sl-SI" i="1" u="sng" dirty="0" smtClean="0"/>
              <a:t>smernice: </a:t>
            </a:r>
            <a:r>
              <a:rPr lang="sl-SI" dirty="0" smtClean="0"/>
              <a:t>Priporočila glede uporabe </a:t>
            </a:r>
            <a:r>
              <a:rPr lang="sl-SI" dirty="0"/>
              <a:t>finančnih zavarovanj pri JN </a:t>
            </a:r>
            <a:r>
              <a:rPr lang="sl-SI" dirty="0">
                <a:hlinkClick r:id="rId4"/>
              </a:rPr>
              <a:t>http://www.djn.mju.gov.si/sistem-javnega-narocanja/smernice/#</a:t>
            </a:r>
            <a:r>
              <a:rPr lang="sl-SI" dirty="0" smtClean="0">
                <a:hlinkClick r:id="rId4"/>
              </a:rPr>
              <a:t>c6</a:t>
            </a:r>
            <a:r>
              <a:rPr lang="sl-SI" dirty="0" smtClean="0"/>
              <a:t> </a:t>
            </a:r>
          </a:p>
        </p:txBody>
      </p:sp>
    </p:spTree>
    <p:extLst>
      <p:ext uri="{BB962C8B-B14F-4D97-AF65-F5344CB8AC3E}">
        <p14:creationId xmlns:p14="http://schemas.microsoft.com/office/powerpoint/2010/main" val="3336354500"/>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besedila 1"/>
          <p:cNvSpPr>
            <a:spLocks noGrp="1"/>
          </p:cNvSpPr>
          <p:nvPr>
            <p:ph type="body" sz="quarter" idx="10"/>
          </p:nvPr>
        </p:nvSpPr>
        <p:spPr>
          <a:xfrm>
            <a:off x="555055" y="482885"/>
            <a:ext cx="7099192" cy="835553"/>
          </a:xfrm>
        </p:spPr>
        <p:txBody>
          <a:bodyPr>
            <a:normAutofit/>
          </a:bodyPr>
          <a:lstStyle/>
          <a:p>
            <a:r>
              <a:rPr lang="sl-SI" dirty="0" smtClean="0"/>
              <a:t>Finančna zavarovanja</a:t>
            </a:r>
            <a:endParaRPr lang="sl-SI" dirty="0"/>
          </a:p>
        </p:txBody>
      </p:sp>
      <p:sp>
        <p:nvSpPr>
          <p:cNvPr id="3" name="Označba mesta besedila 2"/>
          <p:cNvSpPr>
            <a:spLocks noGrp="1"/>
          </p:cNvSpPr>
          <p:nvPr>
            <p:ph type="body" sz="quarter" idx="11"/>
          </p:nvPr>
        </p:nvSpPr>
        <p:spPr>
          <a:xfrm>
            <a:off x="555054" y="1318438"/>
            <a:ext cx="7876565" cy="5295014"/>
          </a:xfrm>
        </p:spPr>
        <p:txBody>
          <a:bodyPr>
            <a:normAutofit/>
          </a:bodyPr>
          <a:lstStyle/>
          <a:p>
            <a:r>
              <a:rPr lang="sl-SI" i="1" dirty="0" smtClean="0"/>
              <a:t>Ugotovitev: </a:t>
            </a:r>
            <a:endParaRPr lang="sl-SI" dirty="0"/>
          </a:p>
          <a:p>
            <a:pPr marL="342900" lvl="0" indent="-342900">
              <a:buFont typeface="Arial" panose="020B0604020202020204" pitchFamily="34" charset="0"/>
              <a:buChar char="•"/>
            </a:pPr>
            <a:r>
              <a:rPr lang="sl-SI" i="1" dirty="0">
                <a:solidFill>
                  <a:srgbClr val="C00000"/>
                </a:solidFill>
              </a:rPr>
              <a:t>r</a:t>
            </a:r>
            <a:r>
              <a:rPr lang="sl-SI" i="1" dirty="0" smtClean="0">
                <a:solidFill>
                  <a:srgbClr val="C00000"/>
                </a:solidFill>
              </a:rPr>
              <a:t>ok veljavnosti finančnega zavarovanja je bil določen v mesecih, predloženo finančno zavarovanje je bilo šteto v dnevih in posledično z eno dnevno prekratko veljavnostjo</a:t>
            </a:r>
          </a:p>
          <a:p>
            <a:pPr lvl="0"/>
            <a:r>
              <a:rPr lang="sl-SI" i="1" u="sng" dirty="0" smtClean="0"/>
              <a:t>DKOM 018-226/2016: </a:t>
            </a:r>
            <a:r>
              <a:rPr lang="sl-SI" dirty="0"/>
              <a:t>V skladu z drugim določilom dokumentacije v zvezi z oddajo javnega naročila o veljavnosti ponudbe minimalno tri (3) mesece, pa se, </a:t>
            </a:r>
            <a:r>
              <a:rPr lang="sl-SI" dirty="0">
                <a:solidFill>
                  <a:schemeClr val="accent5">
                    <a:lumMod val="75000"/>
                  </a:schemeClr>
                </a:solidFill>
              </a:rPr>
              <a:t>upošteva določila bodisi OZ bodisi ZUP, za roke, ki so določeni v tednih, mesecih ali letih</a:t>
            </a:r>
            <a:r>
              <a:rPr lang="sl-SI" dirty="0"/>
              <a:t>, kar v konkretnem primeru pomeni, da je začel rok teči dne </a:t>
            </a:r>
            <a:r>
              <a:rPr lang="sl-SI" dirty="0" smtClean="0"/>
              <a:t>20.9.2016, </a:t>
            </a:r>
            <a:r>
              <a:rPr lang="sl-SI" dirty="0"/>
              <a:t>to je isti dan kot je dogodek nastal (oddaja ponudbe) in se izteče po preteku treh (3) mesecev, to je dne </a:t>
            </a:r>
            <a:r>
              <a:rPr lang="sl-SI" dirty="0" smtClean="0"/>
              <a:t>20.12.2016</a:t>
            </a:r>
          </a:p>
          <a:p>
            <a:pPr lvl="0"/>
            <a:endParaRPr lang="sl-SI" dirty="0" smtClean="0"/>
          </a:p>
          <a:p>
            <a:pPr lvl="0"/>
            <a:endParaRPr lang="sl-SI" dirty="0" smtClean="0"/>
          </a:p>
          <a:p>
            <a:r>
              <a:rPr lang="sl-SI" sz="2200" b="1" i="1" dirty="0" smtClean="0">
                <a:solidFill>
                  <a:schemeClr val="accent5">
                    <a:lumMod val="75000"/>
                  </a:schemeClr>
                </a:solidFill>
              </a:rPr>
              <a:t>Priporočilo: </a:t>
            </a:r>
            <a:r>
              <a:rPr lang="sl-SI" dirty="0" smtClean="0"/>
              <a:t>V primeru menične izjave z bianco menico v primeru več sklopov, priporočamo ločene menične izjave za vsak sklop posebej</a:t>
            </a:r>
            <a:endParaRPr lang="sl-SI" dirty="0"/>
          </a:p>
        </p:txBody>
      </p:sp>
    </p:spTree>
    <p:extLst>
      <p:ext uri="{BB962C8B-B14F-4D97-AF65-F5344CB8AC3E}">
        <p14:creationId xmlns:p14="http://schemas.microsoft.com/office/powerpoint/2010/main" val="381784455"/>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p:cNvPicPr>
            <a:picLocks noChangeAspect="1"/>
          </p:cNvPicPr>
          <p:nvPr/>
        </p:nvPicPr>
        <p:blipFill>
          <a:blip r:embed="rId3"/>
          <a:stretch>
            <a:fillRect/>
          </a:stretch>
        </p:blipFill>
        <p:spPr>
          <a:xfrm>
            <a:off x="3169721" y="170121"/>
            <a:ext cx="5974279" cy="3737677"/>
          </a:xfrm>
          <a:prstGeom prst="rect">
            <a:avLst/>
          </a:prstGeom>
        </p:spPr>
      </p:pic>
      <p:sp>
        <p:nvSpPr>
          <p:cNvPr id="2" name="Označba mesta besedila 1"/>
          <p:cNvSpPr>
            <a:spLocks noGrp="1"/>
          </p:cNvSpPr>
          <p:nvPr>
            <p:ph type="body" sz="quarter" idx="10"/>
          </p:nvPr>
        </p:nvSpPr>
        <p:spPr/>
        <p:txBody>
          <a:bodyPr/>
          <a:lstStyle/>
          <a:p>
            <a:r>
              <a:rPr lang="sl-SI" dirty="0" smtClean="0"/>
              <a:t>Zeleno JN</a:t>
            </a:r>
            <a:endParaRPr lang="sl-SI" dirty="0"/>
          </a:p>
        </p:txBody>
      </p:sp>
      <p:sp>
        <p:nvSpPr>
          <p:cNvPr id="3" name="Označba mesta besedila 2"/>
          <p:cNvSpPr>
            <a:spLocks noGrp="1"/>
          </p:cNvSpPr>
          <p:nvPr>
            <p:ph type="body" sz="quarter" idx="11"/>
          </p:nvPr>
        </p:nvSpPr>
        <p:spPr>
          <a:xfrm>
            <a:off x="555054" y="1063256"/>
            <a:ext cx="7717076" cy="5327269"/>
          </a:xfrm>
        </p:spPr>
        <p:txBody>
          <a:bodyPr>
            <a:normAutofit/>
          </a:bodyPr>
          <a:lstStyle/>
          <a:p>
            <a:pPr>
              <a:spcBef>
                <a:spcPts val="0"/>
              </a:spcBef>
            </a:pPr>
            <a:endParaRPr lang="pl-PL" dirty="0" smtClean="0"/>
          </a:p>
          <a:p>
            <a:pPr>
              <a:spcBef>
                <a:spcPts val="0"/>
              </a:spcBef>
            </a:pPr>
            <a:r>
              <a:rPr lang="pl-PL" dirty="0" smtClean="0"/>
              <a:t>Uredba </a:t>
            </a:r>
            <a:r>
              <a:rPr lang="pl-PL" dirty="0"/>
              <a:t>o zelenem javnem </a:t>
            </a:r>
            <a:r>
              <a:rPr lang="pl-PL" dirty="0" smtClean="0"/>
              <a:t>naročanju</a:t>
            </a:r>
          </a:p>
          <a:p>
            <a:pPr>
              <a:spcBef>
                <a:spcPts val="0"/>
              </a:spcBef>
            </a:pPr>
            <a:r>
              <a:rPr lang="pl-PL" dirty="0" smtClean="0"/>
              <a:t>Ur. l. </a:t>
            </a:r>
            <a:r>
              <a:rPr lang="pl-PL" dirty="0"/>
              <a:t>RS, št. 51/2017</a:t>
            </a:r>
            <a:endParaRPr lang="pl-PL" dirty="0" smtClean="0"/>
          </a:p>
          <a:p>
            <a:pPr>
              <a:spcBef>
                <a:spcPts val="0"/>
              </a:spcBef>
            </a:pPr>
            <a:r>
              <a:rPr lang="pl-PL" dirty="0" smtClean="0"/>
              <a:t>začela veljati 1.1.2018</a:t>
            </a:r>
          </a:p>
          <a:p>
            <a:endParaRPr lang="pl-PL" dirty="0" smtClean="0"/>
          </a:p>
          <a:p>
            <a:endParaRPr lang="pl-PL" dirty="0"/>
          </a:p>
          <a:p>
            <a:endParaRPr lang="pl-PL" dirty="0" smtClean="0"/>
          </a:p>
          <a:p>
            <a:endParaRPr lang="pl-PL" dirty="0" smtClean="0"/>
          </a:p>
          <a:p>
            <a:endParaRPr lang="pl-PL" dirty="0" smtClean="0"/>
          </a:p>
          <a:p>
            <a:r>
              <a:rPr lang="pl-PL" i="1" u="sng" dirty="0" smtClean="0"/>
              <a:t>Povzetek ZeJN od DJN: </a:t>
            </a:r>
            <a:r>
              <a:rPr lang="sl-SI" dirty="0" smtClean="0">
                <a:hlinkClick r:id="rId4"/>
              </a:rPr>
              <a:t>http</a:t>
            </a:r>
            <a:r>
              <a:rPr lang="sl-SI" dirty="0">
                <a:hlinkClick r:id="rId4"/>
              </a:rPr>
              <a:t>://</a:t>
            </a:r>
            <a:r>
              <a:rPr lang="sl-SI" dirty="0" smtClean="0">
                <a:hlinkClick r:id="rId4"/>
              </a:rPr>
              <a:t>www.djn.mju.gov.si/sistem-javnega-narocanja/zeleno-jn</a:t>
            </a:r>
            <a:r>
              <a:rPr lang="sl-SI" dirty="0" smtClean="0"/>
              <a:t> </a:t>
            </a:r>
          </a:p>
          <a:p>
            <a:endParaRPr lang="sl-SI" dirty="0"/>
          </a:p>
          <a:p>
            <a:r>
              <a:rPr lang="sl-SI" i="1" u="sng" dirty="0" smtClean="0"/>
              <a:t>DJN, najpogostejša vprašanja </a:t>
            </a:r>
            <a:r>
              <a:rPr lang="sl-SI" i="1" u="sng" dirty="0"/>
              <a:t>in odgovori: </a:t>
            </a:r>
            <a:r>
              <a:rPr lang="sl-SI" dirty="0">
                <a:hlinkClick r:id="rId5"/>
              </a:rPr>
              <a:t>http://</a:t>
            </a:r>
            <a:r>
              <a:rPr lang="sl-SI" dirty="0" smtClean="0">
                <a:hlinkClick r:id="rId5"/>
              </a:rPr>
              <a:t>www.djn.mju.gov.si/resources/files/ZeJN/FAQ_Uredba_o_ZeJN.PDF</a:t>
            </a:r>
            <a:r>
              <a:rPr lang="sl-SI" dirty="0" smtClean="0"/>
              <a:t> </a:t>
            </a:r>
            <a:endParaRPr lang="sl-SI" dirty="0"/>
          </a:p>
        </p:txBody>
      </p:sp>
    </p:spTree>
    <p:extLst>
      <p:ext uri="{BB962C8B-B14F-4D97-AF65-F5344CB8AC3E}">
        <p14:creationId xmlns:p14="http://schemas.microsoft.com/office/powerpoint/2010/main" val="1506560727"/>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besedila 1"/>
          <p:cNvSpPr>
            <a:spLocks noGrp="1"/>
          </p:cNvSpPr>
          <p:nvPr>
            <p:ph type="body" sz="quarter" idx="10"/>
          </p:nvPr>
        </p:nvSpPr>
        <p:spPr>
          <a:xfrm>
            <a:off x="555055" y="482886"/>
            <a:ext cx="7099192" cy="984407"/>
          </a:xfrm>
        </p:spPr>
        <p:txBody>
          <a:bodyPr/>
          <a:lstStyle/>
          <a:p>
            <a:r>
              <a:rPr lang="sl-SI" dirty="0">
                <a:solidFill>
                  <a:schemeClr val="accent6">
                    <a:lumMod val="75000"/>
                  </a:schemeClr>
                </a:solidFill>
              </a:rPr>
              <a:t>DOKUMENTACIJA V ZVEZI Z ODDAJO JN </a:t>
            </a:r>
            <a:r>
              <a:rPr lang="sl-SI" dirty="0" smtClean="0">
                <a:solidFill>
                  <a:schemeClr val="accent6">
                    <a:lumMod val="75000"/>
                  </a:schemeClr>
                </a:solidFill>
              </a:rPr>
              <a:t>(</a:t>
            </a:r>
            <a:r>
              <a:rPr lang="sl-SI" dirty="0">
                <a:solidFill>
                  <a:schemeClr val="accent6">
                    <a:lumMod val="75000"/>
                  </a:schemeClr>
                </a:solidFill>
              </a:rPr>
              <a:t>razpisna dokumentacija</a:t>
            </a:r>
            <a:r>
              <a:rPr lang="sl-SI" dirty="0" smtClean="0">
                <a:solidFill>
                  <a:schemeClr val="accent6">
                    <a:lumMod val="75000"/>
                  </a:schemeClr>
                </a:solidFill>
              </a:rPr>
              <a:t>)</a:t>
            </a:r>
            <a:endParaRPr lang="sl-SI" dirty="0">
              <a:solidFill>
                <a:schemeClr val="accent6">
                  <a:lumMod val="75000"/>
                </a:schemeClr>
              </a:solidFill>
            </a:endParaRPr>
          </a:p>
        </p:txBody>
      </p:sp>
      <p:sp>
        <p:nvSpPr>
          <p:cNvPr id="3" name="Označba mesta besedila 2"/>
          <p:cNvSpPr>
            <a:spLocks noGrp="1"/>
          </p:cNvSpPr>
          <p:nvPr>
            <p:ph type="body" sz="quarter" idx="11"/>
          </p:nvPr>
        </p:nvSpPr>
        <p:spPr>
          <a:xfrm>
            <a:off x="555054" y="1562190"/>
            <a:ext cx="7961625" cy="4987466"/>
          </a:xfrm>
        </p:spPr>
        <p:txBody>
          <a:bodyPr>
            <a:normAutofit/>
          </a:bodyPr>
          <a:lstStyle/>
          <a:p>
            <a:r>
              <a:rPr lang="sl-SI" sz="2200" b="1" i="1" dirty="0">
                <a:solidFill>
                  <a:schemeClr val="accent5">
                    <a:lumMod val="75000"/>
                  </a:schemeClr>
                </a:solidFill>
              </a:rPr>
              <a:t>Opozorila:</a:t>
            </a:r>
          </a:p>
          <a:p>
            <a:r>
              <a:rPr lang="sl-SI" i="1" u="sng" dirty="0" smtClean="0"/>
              <a:t>2. </a:t>
            </a:r>
            <a:r>
              <a:rPr lang="sl-SI" i="1" u="sng" dirty="0"/>
              <a:t>odst. </a:t>
            </a:r>
            <a:r>
              <a:rPr lang="sl-SI" i="1" u="sng" dirty="0" smtClean="0"/>
              <a:t>76. </a:t>
            </a:r>
            <a:r>
              <a:rPr lang="sl-SI" i="1" u="sng" dirty="0"/>
              <a:t>člena </a:t>
            </a:r>
            <a:r>
              <a:rPr lang="sl-SI" i="1" u="sng" dirty="0" smtClean="0"/>
              <a:t>ZJN-3 + načelo sorazmernosti in načelo zagotavljanja konkurence</a:t>
            </a:r>
            <a:r>
              <a:rPr lang="sl-SI" i="1" dirty="0" smtClean="0"/>
              <a:t>: </a:t>
            </a:r>
            <a:r>
              <a:rPr lang="sl-SI" b="1" dirty="0" smtClean="0"/>
              <a:t>pogoji za sodelovanje </a:t>
            </a:r>
            <a:r>
              <a:rPr lang="sl-SI" dirty="0" smtClean="0"/>
              <a:t>ne </a:t>
            </a:r>
            <a:r>
              <a:rPr lang="sl-SI" dirty="0"/>
              <a:t>smejo biti omejevalni, nesorazmerni ali </a:t>
            </a:r>
            <a:r>
              <a:rPr lang="sl-SI" dirty="0" err="1"/>
              <a:t>diskriminatorni</a:t>
            </a:r>
            <a:r>
              <a:rPr lang="sl-SI" dirty="0"/>
              <a:t> in morajo biti povezani in sorazmerni s predmetom </a:t>
            </a:r>
            <a:r>
              <a:rPr lang="sl-SI" dirty="0" smtClean="0"/>
              <a:t>naročila</a:t>
            </a:r>
          </a:p>
          <a:p>
            <a:r>
              <a:rPr lang="sl-SI" i="1" u="sng" dirty="0"/>
              <a:t>TOLMAČENJE DJN </a:t>
            </a:r>
            <a:r>
              <a:rPr lang="sl-SI" i="1" u="sng" dirty="0" smtClean="0"/>
              <a:t>430-77/2016/6</a:t>
            </a:r>
            <a:r>
              <a:rPr lang="sl-SI" i="1" u="sng" dirty="0"/>
              <a:t>, z dne </a:t>
            </a:r>
            <a:r>
              <a:rPr lang="sl-SI" i="1" u="sng" dirty="0" smtClean="0"/>
              <a:t>30. 3. </a:t>
            </a:r>
            <a:r>
              <a:rPr lang="sl-SI" i="1" u="sng" dirty="0"/>
              <a:t>2016</a:t>
            </a:r>
            <a:r>
              <a:rPr lang="sl-SI" i="1" u="sng" dirty="0" smtClean="0"/>
              <a:t>, Merila za oddajo JN: </a:t>
            </a:r>
            <a:r>
              <a:rPr lang="pl-PL" b="1" dirty="0"/>
              <a:t>e</a:t>
            </a:r>
            <a:r>
              <a:rPr lang="pl-PL" b="1" dirty="0" smtClean="0"/>
              <a:t>konomsko </a:t>
            </a:r>
            <a:r>
              <a:rPr lang="pl-PL" b="1" dirty="0"/>
              <a:t>najugodnejša ponudba</a:t>
            </a:r>
            <a:r>
              <a:rPr lang="pl-PL" dirty="0"/>
              <a:t> po ZJN-3 pomeni za naročnika najbolj optimalno </a:t>
            </a:r>
            <a:r>
              <a:rPr lang="pl-PL" dirty="0" smtClean="0"/>
              <a:t>ponudbo, </a:t>
            </a:r>
            <a:r>
              <a:rPr lang="sl-SI" dirty="0" smtClean="0"/>
              <a:t>in </a:t>
            </a:r>
            <a:r>
              <a:rPr lang="sl-SI" dirty="0"/>
              <a:t>mora biti ocenjena glede na najboljše razmerje med ceno in kakovostjo, pri čemer mora </a:t>
            </a:r>
            <a:r>
              <a:rPr lang="sl-SI" dirty="0" smtClean="0"/>
              <a:t>biti vedno </a:t>
            </a:r>
            <a:r>
              <a:rPr lang="sl-SI" dirty="0"/>
              <a:t>vključen vidik cene ali </a:t>
            </a:r>
            <a:r>
              <a:rPr lang="sl-SI" dirty="0" smtClean="0"/>
              <a:t>stroškov  </a:t>
            </a:r>
            <a:r>
              <a:rPr lang="sl-SI" dirty="0">
                <a:hlinkClick r:id="rId3"/>
              </a:rPr>
              <a:t>http://</a:t>
            </a:r>
            <a:r>
              <a:rPr lang="sl-SI" dirty="0" smtClean="0">
                <a:hlinkClick r:id="rId3"/>
              </a:rPr>
              <a:t>www.djn.mju.gov.si/resources/files/Stalisca/ZJN_3/ZJN-3_Merila_za_oddajo_javnega_naro_P.pdf</a:t>
            </a:r>
            <a:r>
              <a:rPr lang="sl-SI" dirty="0" smtClean="0"/>
              <a:t> </a:t>
            </a:r>
            <a:endParaRPr lang="sl-SI" i="1" dirty="0" smtClean="0"/>
          </a:p>
          <a:p>
            <a:r>
              <a:rPr lang="sl-SI" i="1" u="sng" dirty="0"/>
              <a:t>Smernice od DJN </a:t>
            </a:r>
            <a:r>
              <a:rPr lang="sl-SI" dirty="0"/>
              <a:t>(za JN arhitekturnih in inženirskih storitev, za JN gradenj, za JN informacijskih rešitev in za JN storitev čiščenja) </a:t>
            </a:r>
            <a:r>
              <a:rPr lang="sl-SI" b="1" dirty="0" smtClean="0"/>
              <a:t>primeri uporabe drugih meril ne le zgolj cene</a:t>
            </a:r>
            <a:r>
              <a:rPr lang="sl-SI" dirty="0" smtClean="0"/>
              <a:t> </a:t>
            </a:r>
            <a:r>
              <a:rPr lang="sl-SI" sz="2000" dirty="0" smtClean="0">
                <a:solidFill>
                  <a:schemeClr val="accent6">
                    <a:lumMod val="75000"/>
                  </a:schemeClr>
                </a:solidFill>
                <a:hlinkClick r:id="rId4"/>
              </a:rPr>
              <a:t>http</a:t>
            </a:r>
            <a:r>
              <a:rPr lang="sl-SI" sz="2000" dirty="0">
                <a:solidFill>
                  <a:schemeClr val="accent6">
                    <a:lumMod val="75000"/>
                  </a:schemeClr>
                </a:solidFill>
                <a:hlinkClick r:id="rId4"/>
              </a:rPr>
              <a:t>://www.djn.mju.gov.si/sistem-javnega-narocanja/smernice</a:t>
            </a:r>
            <a:endParaRPr lang="sl-SI" i="1" dirty="0" smtClean="0"/>
          </a:p>
          <a:p>
            <a:endParaRPr lang="sl-SI" i="1" dirty="0"/>
          </a:p>
          <a:p>
            <a:endParaRPr lang="sl-SI" i="1" dirty="0"/>
          </a:p>
          <a:p>
            <a:endParaRPr lang="sl-SI" dirty="0"/>
          </a:p>
        </p:txBody>
      </p:sp>
    </p:spTree>
    <p:extLst>
      <p:ext uri="{BB962C8B-B14F-4D97-AF65-F5344CB8AC3E}">
        <p14:creationId xmlns:p14="http://schemas.microsoft.com/office/powerpoint/2010/main" val="1380664834"/>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besedila 2"/>
          <p:cNvSpPr>
            <a:spLocks noGrp="1"/>
          </p:cNvSpPr>
          <p:nvPr>
            <p:ph type="body" sz="quarter" idx="11"/>
          </p:nvPr>
        </p:nvSpPr>
        <p:spPr>
          <a:xfrm>
            <a:off x="555054" y="1020726"/>
            <a:ext cx="7589486" cy="5369799"/>
          </a:xfrm>
        </p:spPr>
        <p:txBody>
          <a:bodyPr>
            <a:normAutofit/>
          </a:bodyPr>
          <a:lstStyle/>
          <a:p>
            <a:pPr marL="342900" indent="-342900">
              <a:buFont typeface="Courier New" panose="02070309020205020404" pitchFamily="49" charset="0"/>
              <a:buChar char="o"/>
            </a:pPr>
            <a:r>
              <a:rPr lang="sl-SI" sz="3200" dirty="0" smtClean="0"/>
              <a:t>POSTOPEK JN</a:t>
            </a:r>
          </a:p>
          <a:p>
            <a:pPr marL="342900" indent="-342900">
              <a:buFont typeface="Courier New" panose="02070309020205020404" pitchFamily="49" charset="0"/>
              <a:buChar char="o"/>
            </a:pPr>
            <a:r>
              <a:rPr lang="sl-SI" sz="3200" dirty="0" smtClean="0"/>
              <a:t>IZVAJANJE JN</a:t>
            </a:r>
          </a:p>
          <a:p>
            <a:pPr marL="342900" indent="-342900">
              <a:buFont typeface="Courier New" panose="02070309020205020404" pitchFamily="49" charset="0"/>
              <a:buChar char="o"/>
            </a:pPr>
            <a:r>
              <a:rPr lang="sl-SI" sz="3200" dirty="0" smtClean="0">
                <a:solidFill>
                  <a:schemeClr val="accent4">
                    <a:lumMod val="75000"/>
                  </a:schemeClr>
                </a:solidFill>
              </a:rPr>
              <a:t>DOKAZILA </a:t>
            </a:r>
            <a:r>
              <a:rPr lang="sl-SI" sz="3200" dirty="0">
                <a:solidFill>
                  <a:schemeClr val="accent4">
                    <a:lumMod val="75000"/>
                  </a:schemeClr>
                </a:solidFill>
              </a:rPr>
              <a:t>IN POJASNILA PRI PREGLEDU </a:t>
            </a:r>
            <a:r>
              <a:rPr lang="sl-SI" sz="3200" dirty="0" smtClean="0">
                <a:solidFill>
                  <a:schemeClr val="accent4">
                    <a:lumMod val="75000"/>
                  </a:schemeClr>
                </a:solidFill>
              </a:rPr>
              <a:t>JN</a:t>
            </a:r>
          </a:p>
          <a:p>
            <a:pPr marL="342900" indent="-342900">
              <a:buFont typeface="Courier New" panose="02070309020205020404" pitchFamily="49" charset="0"/>
              <a:buChar char="o"/>
            </a:pPr>
            <a:r>
              <a:rPr lang="sl-SI" sz="3200" dirty="0">
                <a:solidFill>
                  <a:schemeClr val="accent2">
                    <a:lumMod val="75000"/>
                  </a:schemeClr>
                </a:solidFill>
              </a:rPr>
              <a:t>FINANČNI </a:t>
            </a:r>
            <a:r>
              <a:rPr lang="sl-SI" sz="3200" dirty="0" smtClean="0">
                <a:solidFill>
                  <a:schemeClr val="accent2">
                    <a:lumMod val="75000"/>
                  </a:schemeClr>
                </a:solidFill>
              </a:rPr>
              <a:t>POPRAVKI</a:t>
            </a:r>
          </a:p>
          <a:p>
            <a:pPr marL="342900" indent="-342900">
              <a:buFont typeface="Courier New" panose="02070309020205020404" pitchFamily="49" charset="0"/>
              <a:buChar char="o"/>
            </a:pPr>
            <a:r>
              <a:rPr lang="sl-SI" sz="3200" dirty="0" smtClean="0">
                <a:solidFill>
                  <a:schemeClr val="accent4">
                    <a:lumMod val="75000"/>
                  </a:schemeClr>
                </a:solidFill>
              </a:rPr>
              <a:t>SMERNICE</a:t>
            </a:r>
            <a:r>
              <a:rPr lang="sl-SI" sz="3200" dirty="0">
                <a:solidFill>
                  <a:schemeClr val="accent4">
                    <a:lumMod val="75000"/>
                  </a:schemeClr>
                </a:solidFill>
              </a:rPr>
              <a:t>, TOLMAČENJA, STALIŠČA, NAVODILA, USMERITVE</a:t>
            </a:r>
            <a:endParaRPr lang="sl-SI" sz="3200" dirty="0"/>
          </a:p>
        </p:txBody>
      </p:sp>
    </p:spTree>
    <p:extLst>
      <p:ext uri="{BB962C8B-B14F-4D97-AF65-F5344CB8AC3E}">
        <p14:creationId xmlns:p14="http://schemas.microsoft.com/office/powerpoint/2010/main" val="1359689649"/>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besedila 1"/>
          <p:cNvSpPr>
            <a:spLocks noGrp="1"/>
          </p:cNvSpPr>
          <p:nvPr>
            <p:ph type="body" sz="quarter" idx="10"/>
          </p:nvPr>
        </p:nvSpPr>
        <p:spPr>
          <a:xfrm>
            <a:off x="555055" y="482886"/>
            <a:ext cx="7099192" cy="963142"/>
          </a:xfrm>
        </p:spPr>
        <p:txBody>
          <a:bodyPr>
            <a:normAutofit lnSpcReduction="10000"/>
          </a:bodyPr>
          <a:lstStyle/>
          <a:p>
            <a:r>
              <a:rPr lang="sl-SI" dirty="0">
                <a:solidFill>
                  <a:schemeClr val="accent6">
                    <a:lumMod val="75000"/>
                  </a:schemeClr>
                </a:solidFill>
              </a:rPr>
              <a:t>DOKUMENTACIJA V ZVEZI Z ODDAJO JN </a:t>
            </a:r>
            <a:r>
              <a:rPr lang="sl-SI" dirty="0" smtClean="0">
                <a:solidFill>
                  <a:schemeClr val="accent6">
                    <a:lumMod val="75000"/>
                  </a:schemeClr>
                </a:solidFill>
              </a:rPr>
              <a:t>(</a:t>
            </a:r>
            <a:r>
              <a:rPr lang="sl-SI" dirty="0">
                <a:solidFill>
                  <a:schemeClr val="accent6">
                    <a:lumMod val="75000"/>
                  </a:schemeClr>
                </a:solidFill>
              </a:rPr>
              <a:t>razpisna </a:t>
            </a:r>
            <a:r>
              <a:rPr lang="sl-SI" dirty="0" smtClean="0">
                <a:solidFill>
                  <a:schemeClr val="accent6">
                    <a:lumMod val="75000"/>
                  </a:schemeClr>
                </a:solidFill>
              </a:rPr>
              <a:t>dokumentacija)</a:t>
            </a:r>
            <a:endParaRPr lang="sl-SI" dirty="0">
              <a:solidFill>
                <a:schemeClr val="accent6">
                  <a:lumMod val="75000"/>
                </a:schemeClr>
              </a:solidFill>
            </a:endParaRPr>
          </a:p>
        </p:txBody>
      </p:sp>
      <p:sp>
        <p:nvSpPr>
          <p:cNvPr id="3" name="Označba mesta besedila 2"/>
          <p:cNvSpPr>
            <a:spLocks noGrp="1"/>
          </p:cNvSpPr>
          <p:nvPr>
            <p:ph type="body" sz="quarter" idx="11"/>
          </p:nvPr>
        </p:nvSpPr>
        <p:spPr>
          <a:xfrm>
            <a:off x="555054" y="1446028"/>
            <a:ext cx="7887197" cy="5307857"/>
          </a:xfrm>
        </p:spPr>
        <p:txBody>
          <a:bodyPr>
            <a:normAutofit/>
          </a:bodyPr>
          <a:lstStyle/>
          <a:p>
            <a:pPr>
              <a:spcBef>
                <a:spcPts val="0"/>
              </a:spcBef>
            </a:pPr>
            <a:r>
              <a:rPr lang="sl-SI" b="1" i="1" dirty="0" smtClean="0">
                <a:solidFill>
                  <a:schemeClr val="accent5">
                    <a:lumMod val="75000"/>
                  </a:schemeClr>
                </a:solidFill>
              </a:rPr>
              <a:t>Opozorila:</a:t>
            </a:r>
            <a:endParaRPr lang="sl-SI" b="1" i="1" dirty="0">
              <a:solidFill>
                <a:schemeClr val="accent5">
                  <a:lumMod val="75000"/>
                </a:schemeClr>
              </a:solidFill>
            </a:endParaRPr>
          </a:p>
          <a:p>
            <a:pPr>
              <a:spcBef>
                <a:spcPts val="0"/>
              </a:spcBef>
            </a:pPr>
            <a:r>
              <a:rPr lang="sl-SI" i="1" u="sng" dirty="0" smtClean="0"/>
              <a:t>DKOM </a:t>
            </a:r>
            <a:r>
              <a:rPr lang="sl-SI" i="1" u="sng" dirty="0"/>
              <a:t>št. 018-023/2018-9: </a:t>
            </a:r>
            <a:r>
              <a:rPr lang="sl-SI" b="1" dirty="0"/>
              <a:t>nejasnih določb dokumentacije v zvezi z oddajo javnega naročila ni mogoče interpretirati v škodo ponudnikov</a:t>
            </a:r>
            <a:r>
              <a:rPr lang="sl-SI" dirty="0"/>
              <a:t>, saj je naročnikova dolžnost, da pripravi dokumentacijo dovolj jasno in določno, da ne dopušča različnih razlag</a:t>
            </a:r>
          </a:p>
          <a:p>
            <a:pPr>
              <a:spcBef>
                <a:spcPts val="0"/>
              </a:spcBef>
            </a:pPr>
            <a:r>
              <a:rPr lang="sl-SI" i="1" dirty="0"/>
              <a:t>+</a:t>
            </a:r>
          </a:p>
          <a:p>
            <a:pPr>
              <a:spcBef>
                <a:spcPts val="0"/>
              </a:spcBef>
            </a:pPr>
            <a:r>
              <a:rPr lang="sl-SI" i="1" u="sng" dirty="0"/>
              <a:t>DKOM št. 018-226/2016-4 in druge: </a:t>
            </a:r>
            <a:r>
              <a:rPr lang="sl-SI" dirty="0"/>
              <a:t>če je pogoj zapisan splošno in ohlapno ali tako, da dopušča več možnih razlag, je v razmerju do ponudnika potrebno uporabiti razlago, ki gre v njegovo korist </a:t>
            </a:r>
            <a:endParaRPr lang="sl-SI" dirty="0" smtClean="0"/>
          </a:p>
          <a:p>
            <a:pPr>
              <a:spcBef>
                <a:spcPts val="0"/>
              </a:spcBef>
            </a:pPr>
            <a:endParaRPr lang="sl-SI" dirty="0" smtClean="0"/>
          </a:p>
          <a:p>
            <a:pPr>
              <a:spcBef>
                <a:spcPts val="0"/>
              </a:spcBef>
            </a:pPr>
            <a:r>
              <a:rPr lang="sl-SI" i="1" u="sng" dirty="0" smtClean="0"/>
              <a:t>Navodila OU na področju komuniciranja vsebin KP:</a:t>
            </a:r>
            <a:r>
              <a:rPr lang="sl-SI" dirty="0" smtClean="0"/>
              <a:t> Upoštevati zahteve s področja komuniciranja vsebin EKP (evropski emblem in navedbo o sofinanciranju</a:t>
            </a:r>
            <a:r>
              <a:rPr lang="sl-SI" dirty="0"/>
              <a:t>) </a:t>
            </a:r>
            <a:r>
              <a:rPr lang="sl-SI" dirty="0">
                <a:hlinkClick r:id="rId3"/>
              </a:rPr>
              <a:t>http://</a:t>
            </a:r>
            <a:r>
              <a:rPr lang="sl-SI" dirty="0" smtClean="0">
                <a:hlinkClick r:id="rId3"/>
              </a:rPr>
              <a:t>www.eu-skladi.si/sl/dokumenti/navodila/navodila-za-komuniciranje-vsebin-2014-2020-1-sprememba.pdf</a:t>
            </a:r>
            <a:r>
              <a:rPr lang="sl-SI" dirty="0" smtClean="0"/>
              <a:t> </a:t>
            </a:r>
            <a:endParaRPr lang="sl-SI" dirty="0"/>
          </a:p>
          <a:p>
            <a:pPr>
              <a:spcBef>
                <a:spcPts val="0"/>
              </a:spcBef>
            </a:pPr>
            <a:endParaRPr lang="sl-SI" dirty="0" smtClean="0"/>
          </a:p>
          <a:p>
            <a:pPr>
              <a:spcBef>
                <a:spcPts val="0"/>
              </a:spcBef>
            </a:pPr>
            <a:endParaRPr lang="sl-SI" dirty="0" smtClean="0"/>
          </a:p>
          <a:p>
            <a:pPr>
              <a:spcBef>
                <a:spcPts val="0"/>
              </a:spcBef>
            </a:pPr>
            <a:r>
              <a:rPr lang="sl-SI" b="1" i="1" dirty="0" smtClean="0">
                <a:solidFill>
                  <a:schemeClr val="accent5">
                    <a:lumMod val="75000"/>
                  </a:schemeClr>
                </a:solidFill>
              </a:rPr>
              <a:t>Priporočilo: </a:t>
            </a:r>
            <a:r>
              <a:rPr lang="sl-SI" dirty="0" smtClean="0"/>
              <a:t>Vzorčna </a:t>
            </a:r>
            <a:r>
              <a:rPr lang="sl-SI" dirty="0"/>
              <a:t>RD (odprti postopek in NMV za blago in storitve) + </a:t>
            </a:r>
            <a:r>
              <a:rPr lang="sl-SI" dirty="0" smtClean="0"/>
              <a:t>nasveti od DJN </a:t>
            </a:r>
            <a:r>
              <a:rPr lang="sl-SI" dirty="0">
                <a:hlinkClick r:id="rId4"/>
              </a:rPr>
              <a:t>http://www.djn.mju.gov.si/sistem-javnega-narocanja/vzorcna-razpisna-dokumentacija</a:t>
            </a:r>
            <a:r>
              <a:rPr lang="sl-SI" dirty="0"/>
              <a:t> </a:t>
            </a:r>
          </a:p>
          <a:p>
            <a:pPr>
              <a:spcBef>
                <a:spcPts val="0"/>
              </a:spcBef>
            </a:pPr>
            <a:endParaRPr lang="sl-SI" dirty="0"/>
          </a:p>
          <a:p>
            <a:endParaRPr lang="sl-SI" dirty="0"/>
          </a:p>
        </p:txBody>
      </p:sp>
    </p:spTree>
    <p:extLst>
      <p:ext uri="{BB962C8B-B14F-4D97-AF65-F5344CB8AC3E}">
        <p14:creationId xmlns:p14="http://schemas.microsoft.com/office/powerpoint/2010/main" val="179260214"/>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besedila 1"/>
          <p:cNvSpPr>
            <a:spLocks noGrp="1"/>
          </p:cNvSpPr>
          <p:nvPr>
            <p:ph type="body" sz="quarter" idx="10"/>
          </p:nvPr>
        </p:nvSpPr>
        <p:spPr>
          <a:xfrm>
            <a:off x="555054" y="323397"/>
            <a:ext cx="7099192" cy="1079304"/>
          </a:xfrm>
        </p:spPr>
        <p:txBody>
          <a:bodyPr/>
          <a:lstStyle/>
          <a:p>
            <a:r>
              <a:rPr lang="sl-SI" dirty="0" smtClean="0">
                <a:solidFill>
                  <a:schemeClr val="accent6">
                    <a:lumMod val="75000"/>
                  </a:schemeClr>
                </a:solidFill>
              </a:rPr>
              <a:t>PREGLED, OCENJEVANJE IN DOPOLNJEVANJE PONUDB</a:t>
            </a:r>
            <a:endParaRPr lang="sl-SI" dirty="0">
              <a:solidFill>
                <a:schemeClr val="accent6">
                  <a:lumMod val="75000"/>
                </a:schemeClr>
              </a:solidFill>
            </a:endParaRPr>
          </a:p>
        </p:txBody>
      </p:sp>
      <p:sp>
        <p:nvSpPr>
          <p:cNvPr id="3" name="Označba mesta besedila 2"/>
          <p:cNvSpPr>
            <a:spLocks noGrp="1"/>
          </p:cNvSpPr>
          <p:nvPr>
            <p:ph type="body" sz="quarter" idx="11"/>
          </p:nvPr>
        </p:nvSpPr>
        <p:spPr>
          <a:xfrm>
            <a:off x="555054" y="1402702"/>
            <a:ext cx="7855299" cy="5285178"/>
          </a:xfrm>
        </p:spPr>
        <p:txBody>
          <a:bodyPr>
            <a:normAutofit/>
          </a:bodyPr>
          <a:lstStyle/>
          <a:p>
            <a:r>
              <a:rPr lang="sl-SI" i="1" dirty="0"/>
              <a:t>U</a:t>
            </a:r>
            <a:r>
              <a:rPr lang="sl-SI" i="1" dirty="0" smtClean="0"/>
              <a:t>gotovitev:</a:t>
            </a:r>
          </a:p>
          <a:p>
            <a:pPr marL="342900" indent="-342900">
              <a:buFont typeface="Arial" panose="020B0604020202020204" pitchFamily="34" charset="0"/>
              <a:buChar char="•"/>
            </a:pPr>
            <a:r>
              <a:rPr lang="sl-SI" dirty="0">
                <a:solidFill>
                  <a:srgbClr val="C00000"/>
                </a:solidFill>
              </a:rPr>
              <a:t>p</a:t>
            </a:r>
            <a:r>
              <a:rPr lang="sl-SI" dirty="0" smtClean="0">
                <a:solidFill>
                  <a:srgbClr val="C00000"/>
                </a:solidFill>
              </a:rPr>
              <a:t>redložena bonitetna ocena SB z dne, ki je po roku za oddajo ponudb, ob enem iz dokazil ni mogoče razbrati, ali je bila bonitetna ocena ustrezna v času od objave JN do roka za oddajo ponudb </a:t>
            </a:r>
          </a:p>
          <a:p>
            <a:r>
              <a:rPr lang="sl-SI" i="1" u="sng" dirty="0" smtClean="0"/>
              <a:t>5. odst. 89. člena ZJN-3: </a:t>
            </a:r>
            <a:r>
              <a:rPr lang="sl-SI" dirty="0" smtClean="0"/>
              <a:t>predložitev </a:t>
            </a:r>
            <a:r>
              <a:rPr lang="sl-SI" dirty="0"/>
              <a:t>manjkajočega dokumenta ali dopolnitev, popravek ali pojasnilo informacije ali dokumentacije se lahko nanaša izključno na takšne elemente ponudbe, </a:t>
            </a:r>
            <a:r>
              <a:rPr lang="sl-SI" dirty="0">
                <a:solidFill>
                  <a:schemeClr val="accent5">
                    <a:lumMod val="75000"/>
                  </a:schemeClr>
                </a:solidFill>
              </a:rPr>
              <a:t>katerih obstoj pred iztekom roka, določenega za predložitev prijave ali ponudbe</a:t>
            </a:r>
            <a:r>
              <a:rPr lang="sl-SI" dirty="0"/>
              <a:t>, je mogoče objektivno preveriti</a:t>
            </a:r>
            <a:endParaRPr lang="sl-SI" i="1" u="sng" dirty="0" smtClean="0"/>
          </a:p>
          <a:p>
            <a:r>
              <a:rPr lang="sl-SI" i="1" u="sng" dirty="0" smtClean="0"/>
              <a:t>TOLMAČENJE </a:t>
            </a:r>
            <a:r>
              <a:rPr lang="sl-SI" i="1" u="sng" dirty="0"/>
              <a:t>DJN </a:t>
            </a:r>
            <a:r>
              <a:rPr lang="sl-SI" i="1" u="sng" dirty="0" smtClean="0"/>
              <a:t>430-2/2018/10, </a:t>
            </a:r>
            <a:r>
              <a:rPr lang="sl-SI" i="1" u="sng" dirty="0"/>
              <a:t>z dne 4</a:t>
            </a:r>
            <a:r>
              <a:rPr lang="sl-SI" i="1" u="sng" dirty="0" smtClean="0"/>
              <a:t>. 4. </a:t>
            </a:r>
            <a:r>
              <a:rPr lang="sl-SI" i="1" u="sng" dirty="0"/>
              <a:t>2016, Institut spreminjanja in dopolnjevanja ponudb v postopkih JN: </a:t>
            </a:r>
            <a:r>
              <a:rPr lang="sl-SI" dirty="0"/>
              <a:t>V vseh primerih </a:t>
            </a:r>
            <a:r>
              <a:rPr lang="sl-SI" dirty="0" smtClean="0"/>
              <a:t>je </a:t>
            </a:r>
            <a:r>
              <a:rPr lang="sl-SI" dirty="0"/>
              <a:t>potrebno upoštevati dejstvo, da je </a:t>
            </a:r>
            <a:r>
              <a:rPr lang="sl-SI" b="1" dirty="0"/>
              <a:t>morala okoliščina</a:t>
            </a:r>
            <a:r>
              <a:rPr lang="sl-SI" dirty="0"/>
              <a:t>, katere izpolnitev se dokazuje, </a:t>
            </a:r>
            <a:r>
              <a:rPr lang="sl-SI" b="1" dirty="0"/>
              <a:t>obstajati v času oddaje </a:t>
            </a:r>
            <a:r>
              <a:rPr lang="sl-SI" b="1" dirty="0" smtClean="0"/>
              <a:t>ponudbe +</a:t>
            </a:r>
            <a:r>
              <a:rPr lang="sl-SI" dirty="0"/>
              <a:t> </a:t>
            </a:r>
            <a:r>
              <a:rPr lang="sl-SI" dirty="0" smtClean="0"/>
              <a:t>sodba sodišča </a:t>
            </a:r>
            <a:r>
              <a:rPr lang="sl-SI" dirty="0"/>
              <a:t>EU </a:t>
            </a:r>
            <a:r>
              <a:rPr lang="sl-SI" dirty="0" smtClean="0"/>
              <a:t>C-336/12 (</a:t>
            </a:r>
            <a:r>
              <a:rPr lang="sl-SI" dirty="0" err="1" smtClean="0"/>
              <a:t>Manova</a:t>
            </a:r>
            <a:r>
              <a:rPr lang="sl-SI" dirty="0" smtClean="0"/>
              <a:t>)</a:t>
            </a:r>
            <a:r>
              <a:rPr lang="sl-SI" b="1" dirty="0" smtClean="0"/>
              <a:t> </a:t>
            </a:r>
            <a:r>
              <a:rPr lang="sl-SI" dirty="0" smtClean="0">
                <a:hlinkClick r:id="rId3"/>
              </a:rPr>
              <a:t>http</a:t>
            </a:r>
            <a:r>
              <a:rPr lang="sl-SI" dirty="0">
                <a:hlinkClick r:id="rId3"/>
              </a:rPr>
              <a:t>://</a:t>
            </a:r>
            <a:r>
              <a:rPr lang="sl-SI" dirty="0" smtClean="0">
                <a:hlinkClick r:id="rId3"/>
              </a:rPr>
              <a:t>www.djn.mju.gov.si/resources/files/Stalisca/2018/ZJN-3%20dopolnjevanje_in_spreminjanje.pdf</a:t>
            </a:r>
            <a:r>
              <a:rPr lang="sl-SI" dirty="0" smtClean="0"/>
              <a:t> </a:t>
            </a:r>
          </a:p>
        </p:txBody>
      </p:sp>
    </p:spTree>
    <p:extLst>
      <p:ext uri="{BB962C8B-B14F-4D97-AF65-F5344CB8AC3E}">
        <p14:creationId xmlns:p14="http://schemas.microsoft.com/office/powerpoint/2010/main" val="1241712820"/>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besedila 1"/>
          <p:cNvSpPr>
            <a:spLocks noGrp="1"/>
          </p:cNvSpPr>
          <p:nvPr>
            <p:ph type="body" sz="quarter" idx="10"/>
          </p:nvPr>
        </p:nvSpPr>
        <p:spPr>
          <a:xfrm>
            <a:off x="555054" y="323397"/>
            <a:ext cx="7099192" cy="1079304"/>
          </a:xfrm>
        </p:spPr>
        <p:txBody>
          <a:bodyPr/>
          <a:lstStyle/>
          <a:p>
            <a:r>
              <a:rPr lang="sl-SI" dirty="0" smtClean="0">
                <a:solidFill>
                  <a:schemeClr val="accent6">
                    <a:lumMod val="75000"/>
                  </a:schemeClr>
                </a:solidFill>
              </a:rPr>
              <a:t>PREGLED, OCENJEVANJE IN DOPOLNJEVANJE PONUDB</a:t>
            </a:r>
            <a:endParaRPr lang="sl-SI" dirty="0">
              <a:solidFill>
                <a:schemeClr val="accent6">
                  <a:lumMod val="75000"/>
                </a:schemeClr>
              </a:solidFill>
            </a:endParaRPr>
          </a:p>
        </p:txBody>
      </p:sp>
      <p:sp>
        <p:nvSpPr>
          <p:cNvPr id="3" name="Označba mesta besedila 2"/>
          <p:cNvSpPr>
            <a:spLocks noGrp="1"/>
          </p:cNvSpPr>
          <p:nvPr>
            <p:ph type="body" sz="quarter" idx="11"/>
          </p:nvPr>
        </p:nvSpPr>
        <p:spPr>
          <a:xfrm>
            <a:off x="555054" y="1402702"/>
            <a:ext cx="7855299" cy="5285178"/>
          </a:xfrm>
        </p:spPr>
        <p:txBody>
          <a:bodyPr>
            <a:normAutofit fontScale="92500" lnSpcReduction="10000"/>
          </a:bodyPr>
          <a:lstStyle/>
          <a:p>
            <a:r>
              <a:rPr lang="sl-SI" i="1" dirty="0"/>
              <a:t>U</a:t>
            </a:r>
            <a:r>
              <a:rPr lang="sl-SI" i="1" dirty="0" smtClean="0"/>
              <a:t>gotovitev:</a:t>
            </a:r>
          </a:p>
          <a:p>
            <a:pPr marL="342900" indent="-342900">
              <a:buFont typeface="Arial" panose="020B0604020202020204" pitchFamily="34" charset="0"/>
              <a:buChar char="•"/>
            </a:pPr>
            <a:r>
              <a:rPr lang="sl-SI" dirty="0" smtClean="0">
                <a:solidFill>
                  <a:srgbClr val="C00000"/>
                </a:solidFill>
              </a:rPr>
              <a:t>veljavnost ponudbe ni bila tri mesece od roka za oddajo ponudbe (rok za oddajo ponudbe se je 2x podaljšal)</a:t>
            </a:r>
          </a:p>
          <a:p>
            <a:r>
              <a:rPr lang="sl-SI" i="1" u="sng" dirty="0" smtClean="0"/>
              <a:t>1. odst</a:t>
            </a:r>
            <a:r>
              <a:rPr lang="sl-SI" i="1" u="sng" dirty="0"/>
              <a:t>. </a:t>
            </a:r>
            <a:r>
              <a:rPr lang="sl-SI" i="1" u="sng" dirty="0" smtClean="0"/>
              <a:t>67. </a:t>
            </a:r>
            <a:r>
              <a:rPr lang="sl-SI" i="1" u="sng" dirty="0"/>
              <a:t>člena </a:t>
            </a:r>
            <a:r>
              <a:rPr lang="sl-SI" i="1" u="sng" dirty="0" smtClean="0"/>
              <a:t>ZJN-3: </a:t>
            </a:r>
            <a:r>
              <a:rPr lang="sl-SI" dirty="0" smtClean="0"/>
              <a:t>kot </a:t>
            </a:r>
            <a:r>
              <a:rPr lang="sl-SI" dirty="0"/>
              <a:t>del dokumentacije v zvezi z oddajo javnega naročila štejejo tudi informacije, ki jih posreduje naročnik gospodarskim subjektom, sodelujočim v postopku javnega </a:t>
            </a:r>
            <a:r>
              <a:rPr lang="sl-SI" dirty="0" smtClean="0"/>
              <a:t>naročanja </a:t>
            </a:r>
          </a:p>
          <a:p>
            <a:r>
              <a:rPr lang="sl-SI" i="1" u="sng" dirty="0" smtClean="0"/>
              <a:t>2. </a:t>
            </a:r>
            <a:r>
              <a:rPr lang="sl-SI" i="1" u="sng" dirty="0"/>
              <a:t>odst. 67. člena ZJN-3: </a:t>
            </a:r>
            <a:r>
              <a:rPr lang="sl-SI" dirty="0"/>
              <a:t>i</a:t>
            </a:r>
            <a:r>
              <a:rPr lang="sl-SI" dirty="0" smtClean="0"/>
              <a:t>nformacije</a:t>
            </a:r>
            <a:r>
              <a:rPr lang="sl-SI" dirty="0"/>
              <a:t>, ki jih posreduje naročnik gospodarskim subjektom na portalu javnih naročil ali prek njega, </a:t>
            </a:r>
            <a:r>
              <a:rPr lang="sl-SI" dirty="0">
                <a:solidFill>
                  <a:schemeClr val="accent5">
                    <a:lumMod val="75000"/>
                  </a:schemeClr>
                </a:solidFill>
              </a:rPr>
              <a:t>se štejejo za spremembo, dopolnitev ali pojasnilo dokumentacije </a:t>
            </a:r>
            <a:r>
              <a:rPr lang="sl-SI" dirty="0"/>
              <a:t>v zvezi z oddajo javnega naročila, če iz vsebine informacij izhaja, da se z njimi spreminja ali dopolnjuje ta dokumentacija ali če se s pojasnilom odpravlja dvoumnost navedbe v tej </a:t>
            </a:r>
            <a:r>
              <a:rPr lang="sl-SI" dirty="0" smtClean="0"/>
              <a:t>dokumentaciji</a:t>
            </a:r>
          </a:p>
          <a:p>
            <a:r>
              <a:rPr lang="sl-SI" i="1" u="sng" dirty="0"/>
              <a:t>TOLMAČENJE DJN 430-2/2018/10, z dne 4. 4. 2016, Institut spreminjanja in dopolnjevanja ponudb v postopkih JN</a:t>
            </a:r>
            <a:r>
              <a:rPr lang="sl-SI" i="1" u="sng" dirty="0" smtClean="0"/>
              <a:t>: </a:t>
            </a:r>
            <a:r>
              <a:rPr lang="pl-PL" dirty="0">
                <a:solidFill>
                  <a:schemeClr val="accent5">
                    <a:lumMod val="75000"/>
                  </a:schemeClr>
                </a:solidFill>
              </a:rPr>
              <a:t>č</a:t>
            </a:r>
            <a:r>
              <a:rPr lang="pl-PL" dirty="0" smtClean="0">
                <a:solidFill>
                  <a:schemeClr val="accent5">
                    <a:lumMod val="75000"/>
                  </a:schemeClr>
                </a:solidFill>
              </a:rPr>
              <a:t>e </a:t>
            </a:r>
            <a:r>
              <a:rPr lang="pl-PL" dirty="0">
                <a:solidFill>
                  <a:schemeClr val="accent5">
                    <a:lumMod val="75000"/>
                  </a:schemeClr>
                </a:solidFill>
              </a:rPr>
              <a:t>ponudnik ponudbo odda tako, da je skladna s prvotno objavljeno </a:t>
            </a:r>
            <a:r>
              <a:rPr lang="pl-PL" dirty="0" smtClean="0">
                <a:solidFill>
                  <a:schemeClr val="accent5">
                    <a:lumMod val="75000"/>
                  </a:schemeClr>
                </a:solidFill>
              </a:rPr>
              <a:t>razpisno </a:t>
            </a:r>
            <a:r>
              <a:rPr lang="sl-SI" dirty="0" smtClean="0">
                <a:solidFill>
                  <a:schemeClr val="accent5">
                    <a:lumMod val="75000"/>
                  </a:schemeClr>
                </a:solidFill>
              </a:rPr>
              <a:t>dokumentacijo</a:t>
            </a:r>
            <a:r>
              <a:rPr lang="sl-SI" dirty="0"/>
              <a:t>, ne upošteva pa njenih popravkov, </a:t>
            </a:r>
            <a:r>
              <a:rPr lang="sl-SI" dirty="0">
                <a:solidFill>
                  <a:schemeClr val="accent5">
                    <a:lumMod val="75000"/>
                  </a:schemeClr>
                </a:solidFill>
              </a:rPr>
              <a:t>ga naročnik ne sme pozvati na popravek </a:t>
            </a:r>
            <a:r>
              <a:rPr lang="sl-SI" dirty="0" smtClean="0"/>
              <a:t>oz. dopolnitev </a:t>
            </a:r>
            <a:r>
              <a:rPr lang="sl-SI" dirty="0"/>
              <a:t>tako oddane ponudbe, v kolikor bi se popravek nanašal na katerega </a:t>
            </a:r>
            <a:r>
              <a:rPr lang="sl-SI" dirty="0" smtClean="0"/>
              <a:t>izmed primerov iz </a:t>
            </a:r>
            <a:r>
              <a:rPr lang="sl-SI" dirty="0"/>
              <a:t>šestega odstavka 89. člena </a:t>
            </a:r>
            <a:r>
              <a:rPr lang="sl-SI" dirty="0" smtClean="0"/>
              <a:t>ZJN-3 </a:t>
            </a:r>
            <a:r>
              <a:rPr lang="sl-SI" dirty="0">
                <a:hlinkClick r:id="rId3"/>
              </a:rPr>
              <a:t>http://www.djn.mju.gov.si/resources/files/Stalisca/2018/ZJN-3%20dopolnjevanje_in_spreminjanje.pdf</a:t>
            </a:r>
            <a:r>
              <a:rPr lang="sl-SI" dirty="0"/>
              <a:t> </a:t>
            </a:r>
          </a:p>
          <a:p>
            <a:endParaRPr lang="sl-SI" dirty="0" smtClean="0"/>
          </a:p>
          <a:p>
            <a:endParaRPr lang="sl-SI" dirty="0" smtClean="0"/>
          </a:p>
        </p:txBody>
      </p:sp>
    </p:spTree>
    <p:extLst>
      <p:ext uri="{BB962C8B-B14F-4D97-AF65-F5344CB8AC3E}">
        <p14:creationId xmlns:p14="http://schemas.microsoft.com/office/powerpoint/2010/main" val="3058756735"/>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besedila 1"/>
          <p:cNvSpPr>
            <a:spLocks noGrp="1"/>
          </p:cNvSpPr>
          <p:nvPr>
            <p:ph type="body" sz="quarter" idx="10"/>
          </p:nvPr>
        </p:nvSpPr>
        <p:spPr/>
        <p:txBody>
          <a:bodyPr/>
          <a:lstStyle/>
          <a:p>
            <a:r>
              <a:rPr lang="sl-SI" dirty="0">
                <a:solidFill>
                  <a:schemeClr val="accent6">
                    <a:lumMod val="75000"/>
                  </a:schemeClr>
                </a:solidFill>
              </a:rPr>
              <a:t>PREGLED, OCENJEVANJE IN DOPOLNJEVANJE PONUDB</a:t>
            </a:r>
          </a:p>
        </p:txBody>
      </p:sp>
      <p:sp>
        <p:nvSpPr>
          <p:cNvPr id="3" name="Označba mesta besedila 2"/>
          <p:cNvSpPr>
            <a:spLocks noGrp="1"/>
          </p:cNvSpPr>
          <p:nvPr>
            <p:ph type="body" sz="quarter" idx="11"/>
          </p:nvPr>
        </p:nvSpPr>
        <p:spPr>
          <a:xfrm>
            <a:off x="555054" y="1562190"/>
            <a:ext cx="8110481" cy="5019363"/>
          </a:xfrm>
        </p:spPr>
        <p:txBody>
          <a:bodyPr>
            <a:normAutofit fontScale="92500" lnSpcReduction="20000"/>
          </a:bodyPr>
          <a:lstStyle/>
          <a:p>
            <a:r>
              <a:rPr lang="sl-SI" i="1" dirty="0" smtClean="0"/>
              <a:t>Ugotovitve:</a:t>
            </a:r>
          </a:p>
          <a:p>
            <a:pPr marL="342900" indent="-342900">
              <a:buFont typeface="Arial" panose="020B0604020202020204" pitchFamily="34" charset="0"/>
              <a:buChar char="•"/>
            </a:pPr>
            <a:r>
              <a:rPr lang="sl-SI" dirty="0" smtClean="0">
                <a:solidFill>
                  <a:srgbClr val="C00000"/>
                </a:solidFill>
              </a:rPr>
              <a:t>naročnik </a:t>
            </a:r>
            <a:r>
              <a:rPr lang="sl-SI" dirty="0">
                <a:solidFill>
                  <a:srgbClr val="C00000"/>
                </a:solidFill>
              </a:rPr>
              <a:t>enemu od ponudnikov dopolnitve ni </a:t>
            </a:r>
            <a:r>
              <a:rPr lang="sl-SI" dirty="0" smtClean="0">
                <a:solidFill>
                  <a:srgbClr val="C00000"/>
                </a:solidFill>
              </a:rPr>
              <a:t>dopustil (ni pozval) s </a:t>
            </a:r>
            <a:r>
              <a:rPr lang="sl-SI" dirty="0">
                <a:solidFill>
                  <a:srgbClr val="C00000"/>
                </a:solidFill>
              </a:rPr>
              <a:t>pojasnilom, da se njegova ponudba zavrne, ker tako ali tako ni ekonomsko </a:t>
            </a:r>
            <a:r>
              <a:rPr lang="sl-SI" dirty="0" smtClean="0">
                <a:solidFill>
                  <a:srgbClr val="C00000"/>
                </a:solidFill>
              </a:rPr>
              <a:t>najugodnejša</a:t>
            </a:r>
            <a:endParaRPr lang="sl-SI" dirty="0">
              <a:solidFill>
                <a:srgbClr val="C00000"/>
              </a:solidFill>
            </a:endParaRPr>
          </a:p>
          <a:p>
            <a:r>
              <a:rPr lang="sl-SI" i="1" u="sng" dirty="0"/>
              <a:t>TOLMAČENJE DJN 430-2/2018/10, z dne 4. 4. 2016, Institut spreminjanja in dopolnjevanja ponudb v </a:t>
            </a:r>
            <a:r>
              <a:rPr lang="sl-SI" i="1" u="sng" dirty="0" smtClean="0"/>
              <a:t>postopkih:</a:t>
            </a:r>
            <a:r>
              <a:rPr lang="sl-SI" b="1" dirty="0" smtClean="0">
                <a:solidFill>
                  <a:srgbClr val="FF0000"/>
                </a:solidFill>
              </a:rPr>
              <a:t> </a:t>
            </a:r>
            <a:r>
              <a:rPr lang="sl-SI" dirty="0" smtClean="0"/>
              <a:t>(načelo enakopravne obravnave) naročnik mora </a:t>
            </a:r>
            <a:r>
              <a:rPr lang="sl-SI" dirty="0" smtClean="0">
                <a:solidFill>
                  <a:schemeClr val="accent5">
                    <a:lumMod val="75000"/>
                  </a:schemeClr>
                </a:solidFill>
              </a:rPr>
              <a:t>ponudnike </a:t>
            </a:r>
            <a:r>
              <a:rPr lang="sl-SI" dirty="0">
                <a:solidFill>
                  <a:schemeClr val="accent5">
                    <a:lumMod val="75000"/>
                  </a:schemeClr>
                </a:solidFill>
              </a:rPr>
              <a:t>obravnavati </a:t>
            </a:r>
            <a:r>
              <a:rPr lang="sl-SI" dirty="0" smtClean="0">
                <a:solidFill>
                  <a:schemeClr val="accent5">
                    <a:lumMod val="75000"/>
                  </a:schemeClr>
                </a:solidFill>
              </a:rPr>
              <a:t>enakopravno, </a:t>
            </a:r>
            <a:r>
              <a:rPr lang="pl-PL" dirty="0" smtClean="0"/>
              <a:t>tako </a:t>
            </a:r>
            <a:r>
              <a:rPr lang="pl-PL" dirty="0"/>
              <a:t>da zahteva po pojasnilih na koncu postopka izbire ponudb glede na izid tega postopka </a:t>
            </a:r>
            <a:r>
              <a:rPr lang="pl-PL" dirty="0" smtClean="0"/>
              <a:t>ne </a:t>
            </a:r>
            <a:r>
              <a:rPr lang="sl-SI" dirty="0" smtClean="0"/>
              <a:t>daje </a:t>
            </a:r>
            <a:r>
              <a:rPr lang="sl-SI" dirty="0"/>
              <a:t>vtisa, da je neupravičeno koristila oziroma škodovala enemu ali več </a:t>
            </a:r>
            <a:r>
              <a:rPr lang="sl-SI" dirty="0" smtClean="0"/>
              <a:t>gospodarskim subjektom</a:t>
            </a:r>
          </a:p>
          <a:p>
            <a:endParaRPr lang="sl-SI" sz="2000" dirty="0">
              <a:solidFill>
                <a:schemeClr val="accent6">
                  <a:lumMod val="75000"/>
                </a:schemeClr>
              </a:solidFill>
            </a:endParaRPr>
          </a:p>
          <a:p>
            <a:pPr marL="342900" indent="-342900">
              <a:buFont typeface="Arial" panose="020B0604020202020204" pitchFamily="34" charset="0"/>
              <a:buChar char="•"/>
            </a:pPr>
            <a:r>
              <a:rPr lang="sl-SI" dirty="0">
                <a:solidFill>
                  <a:srgbClr val="C00000"/>
                </a:solidFill>
              </a:rPr>
              <a:t>m</a:t>
            </a:r>
            <a:r>
              <a:rPr lang="sl-SI" dirty="0" smtClean="0">
                <a:solidFill>
                  <a:srgbClr val="C00000"/>
                </a:solidFill>
              </a:rPr>
              <a:t>anjkajoče pisno obvestilo vsem osebam, ki so sodelovale pri JN, pred sprejetjem odločitve oz. manjkajoče dokazilo </a:t>
            </a:r>
            <a:r>
              <a:rPr lang="sl-SI" dirty="0">
                <a:solidFill>
                  <a:srgbClr val="C00000"/>
                </a:solidFill>
              </a:rPr>
              <a:t>kako je bilo zagotovljeno učinkovito preprečevanje nasprotja interesov s strani naročnika </a:t>
            </a:r>
            <a:endParaRPr lang="sl-SI" dirty="0" smtClean="0">
              <a:solidFill>
                <a:srgbClr val="C00000"/>
              </a:solidFill>
            </a:endParaRPr>
          </a:p>
          <a:p>
            <a:r>
              <a:rPr lang="sl-SI" i="1" u="sng" dirty="0" smtClean="0"/>
              <a:t>2. odst. 91. člen ZJN-3:</a:t>
            </a:r>
            <a:r>
              <a:rPr lang="sl-SI" dirty="0" smtClean="0"/>
              <a:t> </a:t>
            </a:r>
            <a:r>
              <a:rPr lang="sl-SI" dirty="0"/>
              <a:t>Oseba, ki vodi postopek javnega naročanja, </a:t>
            </a:r>
            <a:r>
              <a:rPr lang="sl-SI" dirty="0">
                <a:solidFill>
                  <a:schemeClr val="accent5">
                    <a:lumMod val="75000"/>
                  </a:schemeClr>
                </a:solidFill>
              </a:rPr>
              <a:t>mora vse osebe, ki so sodelovale pri pripravi dokumentacije v zvezi z oddajo javnega naročila ali njenih delov ali na kateri koli stopnji odločale</a:t>
            </a:r>
            <a:r>
              <a:rPr lang="sl-SI" b="1" dirty="0"/>
              <a:t> </a:t>
            </a:r>
            <a:r>
              <a:rPr lang="sl-SI" dirty="0"/>
              <a:t>v postopku javnega naročanja, pred sprejetjem odločitve o oddaji javnega naročila </a:t>
            </a:r>
            <a:r>
              <a:rPr lang="sl-SI" dirty="0">
                <a:solidFill>
                  <a:schemeClr val="accent5">
                    <a:lumMod val="75000"/>
                  </a:schemeClr>
                </a:solidFill>
              </a:rPr>
              <a:t>pisno obvestiti</a:t>
            </a:r>
            <a:r>
              <a:rPr lang="sl-SI" dirty="0"/>
              <a:t> o tem, kateremu ponudniku se javno naročilo </a:t>
            </a:r>
            <a:r>
              <a:rPr lang="sl-SI" dirty="0" smtClean="0"/>
              <a:t>oddaja</a:t>
            </a:r>
            <a:endParaRPr lang="sl-SI" dirty="0"/>
          </a:p>
          <a:p>
            <a:endParaRPr lang="sl-SI" dirty="0" smtClean="0"/>
          </a:p>
          <a:p>
            <a:endParaRPr lang="sl-SI" dirty="0"/>
          </a:p>
          <a:p>
            <a:endParaRPr lang="sl-SI" dirty="0"/>
          </a:p>
        </p:txBody>
      </p:sp>
    </p:spTree>
    <p:extLst>
      <p:ext uri="{BB962C8B-B14F-4D97-AF65-F5344CB8AC3E}">
        <p14:creationId xmlns:p14="http://schemas.microsoft.com/office/powerpoint/2010/main" val="296812734"/>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besedila 1"/>
          <p:cNvSpPr>
            <a:spLocks noGrp="1"/>
          </p:cNvSpPr>
          <p:nvPr>
            <p:ph type="body" sz="quarter" idx="10"/>
          </p:nvPr>
        </p:nvSpPr>
        <p:spPr/>
        <p:txBody>
          <a:bodyPr/>
          <a:lstStyle/>
          <a:p>
            <a:r>
              <a:rPr lang="sl-SI" dirty="0">
                <a:solidFill>
                  <a:schemeClr val="accent6">
                    <a:lumMod val="75000"/>
                  </a:schemeClr>
                </a:solidFill>
              </a:rPr>
              <a:t>PREGLED, OCENJEVANJE IN DOPOLNJEVANJE PONUDB</a:t>
            </a:r>
          </a:p>
        </p:txBody>
      </p:sp>
      <p:sp>
        <p:nvSpPr>
          <p:cNvPr id="3" name="Označba mesta besedila 2"/>
          <p:cNvSpPr>
            <a:spLocks noGrp="1"/>
          </p:cNvSpPr>
          <p:nvPr>
            <p:ph type="body" sz="quarter" idx="11"/>
          </p:nvPr>
        </p:nvSpPr>
        <p:spPr>
          <a:xfrm>
            <a:off x="555054" y="1562190"/>
            <a:ext cx="8110481" cy="5019363"/>
          </a:xfrm>
        </p:spPr>
        <p:txBody>
          <a:bodyPr>
            <a:normAutofit fontScale="85000" lnSpcReduction="10000"/>
          </a:bodyPr>
          <a:lstStyle/>
          <a:p>
            <a:r>
              <a:rPr lang="sl-SI" sz="2400" b="1" i="1" dirty="0">
                <a:solidFill>
                  <a:schemeClr val="accent5">
                    <a:lumMod val="75000"/>
                  </a:schemeClr>
                </a:solidFill>
              </a:rPr>
              <a:t>Opozorila:</a:t>
            </a:r>
          </a:p>
          <a:p>
            <a:r>
              <a:rPr lang="sl-SI" i="1" u="sng" dirty="0" smtClean="0"/>
              <a:t>TOLMAČENJE DJN 430-2/2018/10, z dne 4. 4. 2016, Institut spreminjanja in dopolnjevanja ponudb v postopkih JN </a:t>
            </a:r>
            <a:r>
              <a:rPr lang="sl-SI" dirty="0" smtClean="0">
                <a:hlinkClick r:id="rId3"/>
              </a:rPr>
              <a:t>http://www.djn.mju.gov.si/resources/files/Stalisca/2018/ZJN-3%20dopolnjevanje_in_spreminjanje.pdf</a:t>
            </a:r>
            <a:r>
              <a:rPr lang="sl-SI" dirty="0" smtClean="0"/>
              <a:t> </a:t>
            </a:r>
          </a:p>
          <a:p>
            <a:r>
              <a:rPr lang="sl-SI" i="1" u="sng" dirty="0" smtClean="0"/>
              <a:t>in odločitve DKOM/sodbe sodišča EU:</a:t>
            </a:r>
          </a:p>
          <a:p>
            <a:pPr marL="342900" indent="-342900">
              <a:buFont typeface="Wingdings" panose="05000000000000000000" pitchFamily="2" charset="2"/>
              <a:buChar char="Ø"/>
            </a:pPr>
            <a:r>
              <a:rPr lang="sl-SI" dirty="0" smtClean="0">
                <a:solidFill>
                  <a:schemeClr val="accent5">
                    <a:lumMod val="75000"/>
                  </a:schemeClr>
                </a:solidFill>
              </a:rPr>
              <a:t>večkratno </a:t>
            </a:r>
            <a:r>
              <a:rPr lang="sl-SI" dirty="0">
                <a:solidFill>
                  <a:schemeClr val="accent5">
                    <a:lumMod val="75000"/>
                  </a:schemeClr>
                </a:solidFill>
              </a:rPr>
              <a:t>pozivanje k dopolnjevanju ponudbe v istem delu ni </a:t>
            </a:r>
            <a:r>
              <a:rPr lang="sl-SI" dirty="0" smtClean="0">
                <a:solidFill>
                  <a:schemeClr val="accent5">
                    <a:lumMod val="75000"/>
                  </a:schemeClr>
                </a:solidFill>
              </a:rPr>
              <a:t>dopustno</a:t>
            </a:r>
            <a:endParaRPr lang="sl-SI" i="1" u="sng" dirty="0">
              <a:solidFill>
                <a:schemeClr val="accent5">
                  <a:lumMod val="75000"/>
                </a:schemeClr>
              </a:solidFill>
            </a:endParaRPr>
          </a:p>
          <a:p>
            <a:pPr marL="342900" indent="-342900">
              <a:buFont typeface="Wingdings" panose="05000000000000000000" pitchFamily="2" charset="2"/>
              <a:buChar char="Ø"/>
            </a:pPr>
            <a:r>
              <a:rPr lang="sl-SI" dirty="0" smtClean="0"/>
              <a:t>naročnik </a:t>
            </a:r>
            <a:r>
              <a:rPr lang="sl-SI" dirty="0"/>
              <a:t>l</a:t>
            </a:r>
            <a:r>
              <a:rPr lang="sl-SI" dirty="0" smtClean="0"/>
              <a:t>ahko </a:t>
            </a:r>
            <a:r>
              <a:rPr lang="sl-SI" dirty="0"/>
              <a:t>v razpisni dokumentaciji glede dopustnosti dopolnjevanja in </a:t>
            </a:r>
            <a:r>
              <a:rPr lang="sl-SI" dirty="0" smtClean="0"/>
              <a:t>spreminjanja posameznih </a:t>
            </a:r>
            <a:r>
              <a:rPr lang="sl-SI" dirty="0"/>
              <a:t>elementov ponudbe določi drugačna pravila, kot to določa ZJN-3. V tem primeru </a:t>
            </a:r>
            <a:r>
              <a:rPr lang="sl-SI" dirty="0" smtClean="0"/>
              <a:t>se mora </a:t>
            </a:r>
            <a:r>
              <a:rPr lang="sl-SI" dirty="0">
                <a:solidFill>
                  <a:schemeClr val="accent5">
                    <a:lumMod val="75000"/>
                  </a:schemeClr>
                </a:solidFill>
              </a:rPr>
              <a:t>naročnik dosledno držati pravil, ki jih je sam določil </a:t>
            </a:r>
            <a:r>
              <a:rPr lang="sl-SI" dirty="0"/>
              <a:t>in na katera so se zanašali </a:t>
            </a:r>
            <a:r>
              <a:rPr lang="sl-SI" dirty="0" smtClean="0"/>
              <a:t>vsi ostali ponudniki (DKOM št. 018-179/2016)</a:t>
            </a:r>
          </a:p>
          <a:p>
            <a:pPr marL="342900" indent="-342900">
              <a:buFont typeface="Wingdings" panose="05000000000000000000" pitchFamily="2" charset="2"/>
              <a:buChar char="Ø"/>
            </a:pPr>
            <a:r>
              <a:rPr lang="sl-SI" dirty="0" smtClean="0"/>
              <a:t>zavarovanja za resnost ponudbe – gre </a:t>
            </a:r>
            <a:r>
              <a:rPr lang="sl-SI" dirty="0"/>
              <a:t>za tisti del ponudbe, katerega pomanjkljivosti, ki vplivajo na </a:t>
            </a:r>
            <a:r>
              <a:rPr lang="sl-SI" dirty="0" smtClean="0"/>
              <a:t>zmožnost unovčenja </a:t>
            </a:r>
            <a:r>
              <a:rPr lang="sl-SI" dirty="0"/>
              <a:t>zavarovanja v obsegu, kot ga je zahteval naročnik, praviloma </a:t>
            </a:r>
            <a:r>
              <a:rPr lang="sl-SI" dirty="0">
                <a:solidFill>
                  <a:schemeClr val="accent5">
                    <a:lumMod val="75000"/>
                  </a:schemeClr>
                </a:solidFill>
              </a:rPr>
              <a:t>ni mogoče odpravljati </a:t>
            </a:r>
            <a:r>
              <a:rPr lang="sl-SI" dirty="0" smtClean="0">
                <a:solidFill>
                  <a:schemeClr val="accent5">
                    <a:lumMod val="75000"/>
                  </a:schemeClr>
                </a:solidFill>
              </a:rPr>
              <a:t>s popravljanjem </a:t>
            </a:r>
            <a:r>
              <a:rPr lang="sl-SI" dirty="0">
                <a:solidFill>
                  <a:schemeClr val="accent5">
                    <a:lumMod val="75000"/>
                  </a:schemeClr>
                </a:solidFill>
              </a:rPr>
              <a:t>ali dopolnjevanjem neustreznega zavarovanja ali s predložitvijo </a:t>
            </a:r>
            <a:r>
              <a:rPr lang="sl-SI" dirty="0" smtClean="0">
                <a:solidFill>
                  <a:schemeClr val="accent5">
                    <a:lumMod val="75000"/>
                  </a:schemeClr>
                </a:solidFill>
              </a:rPr>
              <a:t>manjkajočega zavarovanja </a:t>
            </a:r>
            <a:r>
              <a:rPr lang="sl-SI" dirty="0" smtClean="0"/>
              <a:t>(DKOM 018-062/2017</a:t>
            </a:r>
            <a:r>
              <a:rPr lang="sl-SI" dirty="0"/>
              <a:t>, 018-183/2015, 018-196/2016, </a:t>
            </a:r>
            <a:r>
              <a:rPr lang="sl-SI" dirty="0" smtClean="0"/>
              <a:t>018-149/2016)</a:t>
            </a:r>
          </a:p>
          <a:p>
            <a:pPr marL="342900" indent="-342900">
              <a:buFont typeface="Wingdings" panose="05000000000000000000" pitchFamily="2" charset="2"/>
              <a:buChar char="Ø"/>
            </a:pPr>
            <a:r>
              <a:rPr lang="sl-SI" dirty="0">
                <a:solidFill>
                  <a:schemeClr val="accent5">
                    <a:lumMod val="75000"/>
                  </a:schemeClr>
                </a:solidFill>
              </a:rPr>
              <a:t>n</a:t>
            </a:r>
            <a:r>
              <a:rPr lang="sl-SI" dirty="0" smtClean="0">
                <a:solidFill>
                  <a:schemeClr val="accent5">
                    <a:lumMod val="75000"/>
                  </a:schemeClr>
                </a:solidFill>
              </a:rPr>
              <a:t>aknadna (po roku za oddajo) </a:t>
            </a:r>
            <a:r>
              <a:rPr lang="sl-SI" dirty="0">
                <a:solidFill>
                  <a:schemeClr val="accent5">
                    <a:lumMod val="75000"/>
                  </a:schemeClr>
                </a:solidFill>
              </a:rPr>
              <a:t>predložitev </a:t>
            </a:r>
            <a:r>
              <a:rPr lang="sl-SI" dirty="0" smtClean="0">
                <a:solidFill>
                  <a:schemeClr val="accent5">
                    <a:lumMod val="75000"/>
                  </a:schemeClr>
                </a:solidFill>
              </a:rPr>
              <a:t>potrdila o </a:t>
            </a:r>
            <a:r>
              <a:rPr lang="sl-SI" dirty="0">
                <a:solidFill>
                  <a:schemeClr val="accent5">
                    <a:lumMod val="75000"/>
                  </a:schemeClr>
                </a:solidFill>
              </a:rPr>
              <a:t>plačanih obveznostih na dan dopolnitve ponudbe ni dopustna</a:t>
            </a:r>
            <a:r>
              <a:rPr lang="sl-SI" dirty="0"/>
              <a:t>, saj FURS plačane </a:t>
            </a:r>
            <a:r>
              <a:rPr lang="sl-SI" dirty="0" smtClean="0"/>
              <a:t>obveznosti po </a:t>
            </a:r>
            <a:r>
              <a:rPr lang="sl-SI" dirty="0"/>
              <a:t>drugem odstavku 75. člena ZJN-3 preverja na dan oddaje ponudbe in naknadno </a:t>
            </a:r>
            <a:r>
              <a:rPr lang="sl-SI" dirty="0" smtClean="0"/>
              <a:t>plačilo obveznosti </a:t>
            </a:r>
            <a:r>
              <a:rPr lang="sl-SI" dirty="0"/>
              <a:t>ni </a:t>
            </a:r>
            <a:r>
              <a:rPr lang="sl-SI" dirty="0" smtClean="0"/>
              <a:t>relevantno (sodba sodišča EU C-199/15)</a:t>
            </a:r>
          </a:p>
          <a:p>
            <a:endParaRPr lang="sl-SI" dirty="0" smtClean="0"/>
          </a:p>
          <a:p>
            <a:endParaRPr lang="sl-SI" dirty="0" smtClean="0"/>
          </a:p>
          <a:p>
            <a:endParaRPr lang="sl-SI" dirty="0"/>
          </a:p>
          <a:p>
            <a:endParaRPr lang="sl-SI" dirty="0"/>
          </a:p>
        </p:txBody>
      </p:sp>
    </p:spTree>
    <p:extLst>
      <p:ext uri="{BB962C8B-B14F-4D97-AF65-F5344CB8AC3E}">
        <p14:creationId xmlns:p14="http://schemas.microsoft.com/office/powerpoint/2010/main" val="2308797685"/>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besedila 1"/>
          <p:cNvSpPr>
            <a:spLocks noGrp="1"/>
          </p:cNvSpPr>
          <p:nvPr>
            <p:ph type="body" sz="quarter" idx="10"/>
          </p:nvPr>
        </p:nvSpPr>
        <p:spPr>
          <a:xfrm>
            <a:off x="596504" y="3194186"/>
            <a:ext cx="7099192" cy="1079304"/>
          </a:xfrm>
        </p:spPr>
        <p:txBody>
          <a:bodyPr/>
          <a:lstStyle/>
          <a:p>
            <a:r>
              <a:rPr lang="sl-SI" dirty="0">
                <a:solidFill>
                  <a:schemeClr val="accent6">
                    <a:lumMod val="75000"/>
                  </a:schemeClr>
                </a:solidFill>
              </a:rPr>
              <a:t>IZVAJANJE </a:t>
            </a:r>
            <a:r>
              <a:rPr lang="sl-SI" dirty="0" smtClean="0">
                <a:solidFill>
                  <a:schemeClr val="accent6">
                    <a:lumMod val="75000"/>
                  </a:schemeClr>
                </a:solidFill>
              </a:rPr>
              <a:t>JAVNEGA NAROČILA</a:t>
            </a:r>
            <a:endParaRPr lang="sl-SI" dirty="0">
              <a:solidFill>
                <a:schemeClr val="accent6">
                  <a:lumMod val="75000"/>
                </a:schemeClr>
              </a:solidFill>
            </a:endParaRPr>
          </a:p>
        </p:txBody>
      </p:sp>
      <p:sp>
        <p:nvSpPr>
          <p:cNvPr id="3" name="Označba mesta besedila 2"/>
          <p:cNvSpPr>
            <a:spLocks noGrp="1"/>
          </p:cNvSpPr>
          <p:nvPr>
            <p:ph type="body" sz="quarter" idx="11"/>
          </p:nvPr>
        </p:nvSpPr>
        <p:spPr>
          <a:xfrm>
            <a:off x="596504" y="4731489"/>
            <a:ext cx="7016294" cy="2605334"/>
          </a:xfrm>
        </p:spPr>
        <p:txBody>
          <a:bodyPr/>
          <a:lstStyle/>
          <a:p>
            <a:pPr lvl="1" indent="-342900">
              <a:buFont typeface="Wingdings" panose="05000000000000000000" pitchFamily="2" charset="2"/>
              <a:buChar char="Ø"/>
              <a:defRPr/>
            </a:pPr>
            <a:r>
              <a:rPr lang="sl-SI" dirty="0">
                <a:solidFill>
                  <a:schemeClr val="accent6">
                    <a:lumMod val="75000"/>
                  </a:schemeClr>
                </a:solidFill>
              </a:rPr>
              <a:t>Izvajanje naročila (pogodbe in OS)</a:t>
            </a:r>
          </a:p>
          <a:p>
            <a:pPr lvl="2" indent="-342900">
              <a:buFont typeface="Wingdings" panose="05000000000000000000" pitchFamily="2" charset="2"/>
              <a:buChar char="Ø"/>
            </a:pPr>
            <a:r>
              <a:rPr lang="sl-SI" dirty="0">
                <a:solidFill>
                  <a:schemeClr val="accent5">
                    <a:lumMod val="75000"/>
                  </a:schemeClr>
                </a:solidFill>
              </a:rPr>
              <a:t>Okvirni sporazum</a:t>
            </a:r>
          </a:p>
          <a:p>
            <a:endParaRPr lang="sl-SI" dirty="0"/>
          </a:p>
        </p:txBody>
      </p:sp>
      <p:pic>
        <p:nvPicPr>
          <p:cNvPr id="13" name="Slika 12"/>
          <p:cNvPicPr>
            <a:picLocks noChangeAspect="1"/>
          </p:cNvPicPr>
          <p:nvPr/>
        </p:nvPicPr>
        <p:blipFill>
          <a:blip r:embed="rId3"/>
          <a:stretch>
            <a:fillRect/>
          </a:stretch>
        </p:blipFill>
        <p:spPr>
          <a:xfrm>
            <a:off x="3971925" y="0"/>
            <a:ext cx="5172075" cy="2219325"/>
          </a:xfrm>
          <a:prstGeom prst="rect">
            <a:avLst/>
          </a:prstGeom>
        </p:spPr>
      </p:pic>
    </p:spTree>
    <p:extLst>
      <p:ext uri="{BB962C8B-B14F-4D97-AF65-F5344CB8AC3E}">
        <p14:creationId xmlns:p14="http://schemas.microsoft.com/office/powerpoint/2010/main" val="3553016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besedila 1"/>
          <p:cNvSpPr>
            <a:spLocks noGrp="1"/>
          </p:cNvSpPr>
          <p:nvPr>
            <p:ph type="body" sz="quarter" idx="10"/>
          </p:nvPr>
        </p:nvSpPr>
        <p:spPr/>
        <p:txBody>
          <a:bodyPr/>
          <a:lstStyle/>
          <a:p>
            <a:r>
              <a:rPr lang="sl-SI" dirty="0" smtClean="0">
                <a:solidFill>
                  <a:schemeClr val="accent6">
                    <a:lumMod val="75000"/>
                  </a:schemeClr>
                </a:solidFill>
              </a:rPr>
              <a:t>IZVAJANJE NAROČILA (pogodbe/OS)</a:t>
            </a:r>
            <a:endParaRPr lang="sl-SI" dirty="0">
              <a:solidFill>
                <a:schemeClr val="accent6">
                  <a:lumMod val="75000"/>
                </a:schemeClr>
              </a:solidFill>
            </a:endParaRPr>
          </a:p>
        </p:txBody>
      </p:sp>
      <p:sp>
        <p:nvSpPr>
          <p:cNvPr id="3" name="Označba mesta besedila 2"/>
          <p:cNvSpPr>
            <a:spLocks noGrp="1"/>
          </p:cNvSpPr>
          <p:nvPr>
            <p:ph type="body" sz="quarter" idx="11"/>
          </p:nvPr>
        </p:nvSpPr>
        <p:spPr>
          <a:xfrm>
            <a:off x="555054" y="1446028"/>
            <a:ext cx="7929727" cy="5135525"/>
          </a:xfrm>
        </p:spPr>
        <p:txBody>
          <a:bodyPr>
            <a:normAutofit/>
          </a:bodyPr>
          <a:lstStyle/>
          <a:p>
            <a:pPr marL="0" lvl="2" indent="0">
              <a:spcBef>
                <a:spcPts val="1000"/>
              </a:spcBef>
              <a:buNone/>
            </a:pPr>
            <a:r>
              <a:rPr lang="sl-SI" sz="1900" i="1" dirty="0">
                <a:solidFill>
                  <a:schemeClr val="accent6">
                    <a:lumMod val="75000"/>
                  </a:schemeClr>
                </a:solidFill>
              </a:rPr>
              <a:t>Ugotovitve:</a:t>
            </a:r>
          </a:p>
          <a:p>
            <a:pPr marL="342900" lvl="2" indent="-342900">
              <a:spcBef>
                <a:spcPts val="1000"/>
              </a:spcBef>
            </a:pPr>
            <a:r>
              <a:rPr lang="sl-SI" dirty="0" smtClean="0">
                <a:solidFill>
                  <a:srgbClr val="C00000"/>
                </a:solidFill>
              </a:rPr>
              <a:t>pogodba ni podpisana s strani obeh strank in/ali manjkajoč je datum podpisa in/ali manjkajoč žig</a:t>
            </a:r>
          </a:p>
          <a:p>
            <a:pPr marL="342900" lvl="2" indent="-342900">
              <a:spcBef>
                <a:spcPts val="1000"/>
              </a:spcBef>
            </a:pPr>
            <a:r>
              <a:rPr lang="sl-SI" dirty="0">
                <a:solidFill>
                  <a:srgbClr val="C00000"/>
                </a:solidFill>
              </a:rPr>
              <a:t>n</a:t>
            </a:r>
            <a:r>
              <a:rPr lang="sl-SI" dirty="0" smtClean="0">
                <a:solidFill>
                  <a:srgbClr val="C00000"/>
                </a:solidFill>
              </a:rPr>
              <a:t>ejasen rok veljavnosti pogodbe</a:t>
            </a:r>
          </a:p>
          <a:p>
            <a:pPr marL="0" lvl="2" indent="0">
              <a:spcBef>
                <a:spcPts val="1000"/>
              </a:spcBef>
              <a:buNone/>
            </a:pPr>
            <a:r>
              <a:rPr lang="sl-SI" i="1" u="sng" dirty="0" smtClean="0">
                <a:solidFill>
                  <a:schemeClr val="accent6">
                    <a:lumMod val="75000"/>
                  </a:schemeClr>
                </a:solidFill>
              </a:rPr>
              <a:t>4. odst. 67. člen ZJN-3:</a:t>
            </a:r>
            <a:r>
              <a:rPr lang="sl-SI" dirty="0" smtClean="0">
                <a:solidFill>
                  <a:schemeClr val="accent6">
                    <a:lumMod val="75000"/>
                  </a:schemeClr>
                </a:solidFill>
              </a:rPr>
              <a:t> </a:t>
            </a:r>
            <a:r>
              <a:rPr lang="sl-SI" dirty="0">
                <a:solidFill>
                  <a:schemeClr val="accent6">
                    <a:lumMod val="75000"/>
                  </a:schemeClr>
                </a:solidFill>
              </a:rPr>
              <a:t>Pogodba o izvedbi javnega naročila in okvirni sporazum morata vsebovati rok veljavnosti pogodbe ali okvirnega </a:t>
            </a:r>
            <a:r>
              <a:rPr lang="sl-SI" dirty="0" smtClean="0">
                <a:solidFill>
                  <a:schemeClr val="accent6">
                    <a:lumMod val="75000"/>
                  </a:schemeClr>
                </a:solidFill>
              </a:rPr>
              <a:t>sporazuma</a:t>
            </a:r>
          </a:p>
          <a:p>
            <a:pPr marL="0" lvl="2" indent="0">
              <a:spcBef>
                <a:spcPts val="1000"/>
              </a:spcBef>
              <a:buNone/>
            </a:pPr>
            <a:endParaRPr lang="sl-SI" dirty="0">
              <a:solidFill>
                <a:schemeClr val="accent6">
                  <a:lumMod val="75000"/>
                </a:schemeClr>
              </a:solidFill>
            </a:endParaRPr>
          </a:p>
          <a:p>
            <a:pPr marL="342900" indent="-342900">
              <a:buFont typeface="Arial" panose="020B0604020202020204" pitchFamily="34" charset="0"/>
              <a:buChar char="•"/>
            </a:pPr>
            <a:r>
              <a:rPr lang="sl-SI" dirty="0">
                <a:solidFill>
                  <a:srgbClr val="C00000"/>
                </a:solidFill>
              </a:rPr>
              <a:t>manjkajoča je predložitev vseh s pogodbo določenih finančnih zavarovanj</a:t>
            </a:r>
          </a:p>
          <a:p>
            <a:r>
              <a:rPr lang="sl-SI" dirty="0"/>
              <a:t>Pogodbi je treba priložiti vse njene morebitne priloge in dokumente (npr. </a:t>
            </a:r>
            <a:r>
              <a:rPr lang="sl-SI" dirty="0" smtClean="0"/>
              <a:t>finančno zavarovanje za dobro izvedbo) </a:t>
            </a:r>
            <a:r>
              <a:rPr lang="sl-SI" dirty="0"/>
              <a:t>na katere je vezana njena </a:t>
            </a:r>
            <a:r>
              <a:rPr lang="sl-SI" dirty="0" smtClean="0"/>
              <a:t>veljavnost oz. vsa dokazila vezana na izpolnjevanje pogodbenih določil o izvedbi (npr. primopredajni zapisnik, finančno zavarovanje za odpravo napak v garancijski dobi)</a:t>
            </a:r>
            <a:endParaRPr lang="sl-SI" dirty="0"/>
          </a:p>
          <a:p>
            <a:pPr marL="0" lvl="2" indent="0">
              <a:spcBef>
                <a:spcPts val="1000"/>
              </a:spcBef>
              <a:buNone/>
            </a:pPr>
            <a:endParaRPr lang="sl-SI" dirty="0" smtClean="0">
              <a:solidFill>
                <a:schemeClr val="accent6">
                  <a:lumMod val="75000"/>
                </a:schemeClr>
              </a:solidFill>
            </a:endParaRPr>
          </a:p>
          <a:p>
            <a:endParaRPr lang="sl-SI" sz="2100" dirty="0"/>
          </a:p>
        </p:txBody>
      </p:sp>
    </p:spTree>
    <p:extLst>
      <p:ext uri="{BB962C8B-B14F-4D97-AF65-F5344CB8AC3E}">
        <p14:creationId xmlns:p14="http://schemas.microsoft.com/office/powerpoint/2010/main" val="1528714206"/>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besedila 1"/>
          <p:cNvSpPr>
            <a:spLocks noGrp="1"/>
          </p:cNvSpPr>
          <p:nvPr>
            <p:ph type="body" sz="quarter" idx="10"/>
          </p:nvPr>
        </p:nvSpPr>
        <p:spPr/>
        <p:txBody>
          <a:bodyPr/>
          <a:lstStyle/>
          <a:p>
            <a:r>
              <a:rPr lang="sl-SI" dirty="0" smtClean="0">
                <a:solidFill>
                  <a:schemeClr val="accent6">
                    <a:lumMod val="75000"/>
                  </a:schemeClr>
                </a:solidFill>
              </a:rPr>
              <a:t>IZVAJANJE NAROČILA (pogodbe/OS)</a:t>
            </a:r>
            <a:endParaRPr lang="sl-SI" dirty="0">
              <a:solidFill>
                <a:schemeClr val="accent6">
                  <a:lumMod val="75000"/>
                </a:schemeClr>
              </a:solidFill>
            </a:endParaRPr>
          </a:p>
        </p:txBody>
      </p:sp>
      <p:sp>
        <p:nvSpPr>
          <p:cNvPr id="3" name="Označba mesta besedila 2"/>
          <p:cNvSpPr>
            <a:spLocks noGrp="1"/>
          </p:cNvSpPr>
          <p:nvPr>
            <p:ph type="body" sz="quarter" idx="11"/>
          </p:nvPr>
        </p:nvSpPr>
        <p:spPr>
          <a:xfrm>
            <a:off x="555054" y="1446028"/>
            <a:ext cx="7929727" cy="5262590"/>
          </a:xfrm>
        </p:spPr>
        <p:txBody>
          <a:bodyPr>
            <a:normAutofit fontScale="92500" lnSpcReduction="10000"/>
          </a:bodyPr>
          <a:lstStyle/>
          <a:p>
            <a:pPr marL="0" lvl="2" indent="0">
              <a:spcBef>
                <a:spcPts val="1000"/>
              </a:spcBef>
              <a:buNone/>
            </a:pPr>
            <a:r>
              <a:rPr lang="sl-SI" sz="1900" i="1" dirty="0">
                <a:solidFill>
                  <a:schemeClr val="accent6">
                    <a:lumMod val="75000"/>
                  </a:schemeClr>
                </a:solidFill>
              </a:rPr>
              <a:t>Ugotovitve:</a:t>
            </a:r>
          </a:p>
          <a:p>
            <a:pPr marL="342900" indent="-342900">
              <a:buFont typeface="Arial" panose="020B0604020202020204" pitchFamily="34" charset="0"/>
              <a:buChar char="•"/>
            </a:pPr>
            <a:r>
              <a:rPr lang="sl-SI" dirty="0" smtClean="0">
                <a:solidFill>
                  <a:srgbClr val="C00000"/>
                </a:solidFill>
              </a:rPr>
              <a:t>manjkajoča ali pomanjkljiva navedba razlogov in utemeljitev za </a:t>
            </a:r>
            <a:r>
              <a:rPr lang="sl-SI" dirty="0">
                <a:solidFill>
                  <a:srgbClr val="C00000"/>
                </a:solidFill>
              </a:rPr>
              <a:t>spremembo pogodbe ali okvirnega sporazum</a:t>
            </a:r>
          </a:p>
          <a:p>
            <a:r>
              <a:rPr lang="sl-SI" i="1" u="sng" dirty="0"/>
              <a:t>TOLMAČENJE DJN 430-77/2016/21, z dne 3. 1. 2017, Spremembe pogodb </a:t>
            </a:r>
            <a:r>
              <a:rPr lang="sl-SI" i="1" u="sng" dirty="0" smtClean="0"/>
              <a:t>    (</a:t>
            </a:r>
            <a:r>
              <a:rPr lang="sl-SI" i="1" u="sng" dirty="0"/>
              <a:t>95. člen) in objava obrazca (EU-20):</a:t>
            </a:r>
            <a:r>
              <a:rPr lang="sl-SI" dirty="0"/>
              <a:t> </a:t>
            </a:r>
            <a:r>
              <a:rPr lang="sl-SI" dirty="0" smtClean="0">
                <a:solidFill>
                  <a:schemeClr val="accent5">
                    <a:lumMod val="75000"/>
                  </a:schemeClr>
                </a:solidFill>
              </a:rPr>
              <a:t>Razloge </a:t>
            </a:r>
            <a:r>
              <a:rPr lang="sl-SI" dirty="0">
                <a:solidFill>
                  <a:schemeClr val="accent5">
                    <a:lumMod val="75000"/>
                  </a:schemeClr>
                </a:solidFill>
              </a:rPr>
              <a:t>za spremembo </a:t>
            </a:r>
            <a:r>
              <a:rPr lang="sl-SI" dirty="0"/>
              <a:t>pogodbe ali okvirnega sporazuma </a:t>
            </a:r>
            <a:r>
              <a:rPr lang="sl-SI" dirty="0">
                <a:solidFill>
                  <a:schemeClr val="accent5">
                    <a:lumMod val="75000"/>
                  </a:schemeClr>
                </a:solidFill>
              </a:rPr>
              <a:t>in njihovo utemeljitev </a:t>
            </a:r>
            <a:r>
              <a:rPr lang="sl-SI" dirty="0" smtClean="0"/>
              <a:t>mora naročnik </a:t>
            </a:r>
            <a:r>
              <a:rPr lang="sl-SI" dirty="0"/>
              <a:t>dokumentirati v svoji dokumentaciji </a:t>
            </a:r>
            <a:r>
              <a:rPr lang="it-IT" dirty="0" err="1" smtClean="0">
                <a:solidFill>
                  <a:schemeClr val="accent5">
                    <a:lumMod val="75000"/>
                  </a:schemeClr>
                </a:solidFill>
              </a:rPr>
              <a:t>vedno</a:t>
            </a:r>
            <a:r>
              <a:rPr lang="it-IT" dirty="0" smtClean="0">
                <a:solidFill>
                  <a:schemeClr val="accent5">
                    <a:lumMod val="75000"/>
                  </a:schemeClr>
                </a:solidFill>
              </a:rPr>
              <a:t> </a:t>
            </a:r>
            <a:r>
              <a:rPr lang="it-IT" dirty="0">
                <a:solidFill>
                  <a:schemeClr val="accent5">
                    <a:lumMod val="75000"/>
                  </a:schemeClr>
                </a:solidFill>
              </a:rPr>
              <a:t>in v </a:t>
            </a:r>
            <a:r>
              <a:rPr lang="it-IT" dirty="0" err="1">
                <a:solidFill>
                  <a:schemeClr val="accent5">
                    <a:lumMod val="75000"/>
                  </a:schemeClr>
                </a:solidFill>
              </a:rPr>
              <a:t>vseh</a:t>
            </a:r>
            <a:r>
              <a:rPr lang="it-IT" dirty="0">
                <a:solidFill>
                  <a:schemeClr val="accent5">
                    <a:lumMod val="75000"/>
                  </a:schemeClr>
                </a:solidFill>
              </a:rPr>
              <a:t> </a:t>
            </a:r>
            <a:r>
              <a:rPr lang="it-IT" dirty="0" err="1">
                <a:solidFill>
                  <a:schemeClr val="accent5">
                    <a:lumMod val="75000"/>
                  </a:schemeClr>
                </a:solidFill>
              </a:rPr>
              <a:t>primerih</a:t>
            </a:r>
            <a:r>
              <a:rPr lang="it-IT" dirty="0">
                <a:solidFill>
                  <a:schemeClr val="accent5">
                    <a:lumMod val="75000"/>
                  </a:schemeClr>
                </a:solidFill>
              </a:rPr>
              <a:t> </a:t>
            </a:r>
            <a:r>
              <a:rPr lang="it-IT" dirty="0" err="1">
                <a:solidFill>
                  <a:schemeClr val="accent5">
                    <a:lumMod val="75000"/>
                  </a:schemeClr>
                </a:solidFill>
              </a:rPr>
              <a:t>spremembe</a:t>
            </a:r>
            <a:r>
              <a:rPr lang="it-IT" dirty="0">
                <a:solidFill>
                  <a:schemeClr val="accent5">
                    <a:lumMod val="75000"/>
                  </a:schemeClr>
                </a:solidFill>
              </a:rPr>
              <a:t> </a:t>
            </a:r>
            <a:r>
              <a:rPr lang="it-IT" dirty="0" err="1" smtClean="0">
                <a:solidFill>
                  <a:schemeClr val="accent5">
                    <a:lumMod val="75000"/>
                  </a:schemeClr>
                </a:solidFill>
              </a:rPr>
              <a:t>pogodb</a:t>
            </a:r>
            <a:r>
              <a:rPr lang="sl-SI" dirty="0" smtClean="0">
                <a:solidFill>
                  <a:schemeClr val="accent5">
                    <a:lumMod val="75000"/>
                  </a:schemeClr>
                </a:solidFill>
              </a:rPr>
              <a:t> </a:t>
            </a:r>
            <a:r>
              <a:rPr lang="sl-SI" dirty="0" smtClean="0"/>
              <a:t>(</a:t>
            </a:r>
            <a:r>
              <a:rPr lang="sl-SI" dirty="0"/>
              <a:t>ne glede na morebitno objavo obvestila o </a:t>
            </a:r>
            <a:r>
              <a:rPr lang="it-IT" dirty="0" err="1"/>
              <a:t>spremembi</a:t>
            </a:r>
            <a:r>
              <a:rPr lang="it-IT" dirty="0"/>
              <a:t> </a:t>
            </a:r>
            <a:r>
              <a:rPr lang="it-IT" dirty="0" err="1"/>
              <a:t>pogodbe</a:t>
            </a:r>
            <a:r>
              <a:rPr lang="it-IT" dirty="0"/>
              <a:t> o </a:t>
            </a:r>
            <a:r>
              <a:rPr lang="it-IT" dirty="0" err="1"/>
              <a:t>izvedbi</a:t>
            </a:r>
            <a:r>
              <a:rPr lang="it-IT" dirty="0"/>
              <a:t> </a:t>
            </a:r>
            <a:r>
              <a:rPr lang="it-IT" dirty="0" err="1"/>
              <a:t>javnega</a:t>
            </a:r>
            <a:r>
              <a:rPr lang="it-IT" dirty="0"/>
              <a:t> </a:t>
            </a:r>
            <a:r>
              <a:rPr lang="it-IT" dirty="0" err="1" smtClean="0"/>
              <a:t>naročila</a:t>
            </a:r>
            <a:r>
              <a:rPr lang="sl-SI" dirty="0" smtClean="0"/>
              <a:t>)</a:t>
            </a:r>
          </a:p>
          <a:p>
            <a:endParaRPr lang="sl-SI" dirty="0">
              <a:solidFill>
                <a:schemeClr val="accent5">
                  <a:lumMod val="75000"/>
                </a:schemeClr>
              </a:solidFill>
            </a:endParaRPr>
          </a:p>
          <a:p>
            <a:pPr marL="342900" indent="-342900">
              <a:buFont typeface="Arial" panose="020B0604020202020204" pitchFamily="34" charset="0"/>
              <a:buChar char="•"/>
            </a:pPr>
            <a:r>
              <a:rPr lang="sl-SI" dirty="0">
                <a:solidFill>
                  <a:srgbClr val="C00000"/>
                </a:solidFill>
              </a:rPr>
              <a:t>sklenjeni aneksi niso posredovani oz. naloženi v IS e-MA in objavljeni na PJN</a:t>
            </a:r>
          </a:p>
          <a:p>
            <a:r>
              <a:rPr lang="sl-SI" i="1" u="sng" dirty="0"/>
              <a:t>TOLMAČENJE DJN 430-77/2016/21, z dne 3. 1. 2017, Spremembe pogodb </a:t>
            </a:r>
            <a:r>
              <a:rPr lang="sl-SI" i="1" u="sng" dirty="0" smtClean="0"/>
              <a:t>    (</a:t>
            </a:r>
            <a:r>
              <a:rPr lang="sl-SI" i="1" u="sng" dirty="0"/>
              <a:t>95. člen) in objava obrazca (EU-20):</a:t>
            </a:r>
            <a:r>
              <a:rPr lang="sl-SI" i="1" dirty="0"/>
              <a:t> </a:t>
            </a:r>
            <a:r>
              <a:rPr lang="sl-SI" dirty="0"/>
              <a:t>Za vseh pet primerov dovoljenih sprememb pogodb po prvem odstavku </a:t>
            </a:r>
            <a:r>
              <a:rPr lang="sl-SI" dirty="0" smtClean="0"/>
              <a:t>95</a:t>
            </a:r>
            <a:r>
              <a:rPr lang="sl-SI" dirty="0"/>
              <a:t>. členu ZJN-3 je treba </a:t>
            </a:r>
            <a:r>
              <a:rPr lang="sl-SI" dirty="0" smtClean="0"/>
              <a:t>objaviti spremembe/dodatka </a:t>
            </a:r>
            <a:r>
              <a:rPr lang="sl-SI" dirty="0"/>
              <a:t>k pogodbi v skladu s Pravilnikom o objavah pogodb s področja javnega naročanja, koncesij in </a:t>
            </a:r>
            <a:r>
              <a:rPr lang="sl-SI" dirty="0" err="1"/>
              <a:t>javnozasebnih</a:t>
            </a:r>
            <a:r>
              <a:rPr lang="sl-SI" dirty="0"/>
              <a:t> partnerstev (Uradni list RS, št. 5/15)</a:t>
            </a:r>
          </a:p>
          <a:p>
            <a:r>
              <a:rPr lang="sl-SI" dirty="0"/>
              <a:t>+ vse morebitne spremembe (aneksi) k pogodbi/OS je naročnik dolžan naložiti v IS </a:t>
            </a:r>
            <a:r>
              <a:rPr lang="sl-SI" dirty="0" smtClean="0"/>
              <a:t>e-MA</a:t>
            </a:r>
            <a:endParaRPr lang="sl-SI" dirty="0"/>
          </a:p>
          <a:p>
            <a:endParaRPr lang="sl-SI" dirty="0">
              <a:solidFill>
                <a:schemeClr val="accent5">
                  <a:lumMod val="75000"/>
                </a:schemeClr>
              </a:solidFill>
            </a:endParaRPr>
          </a:p>
        </p:txBody>
      </p:sp>
    </p:spTree>
    <p:extLst>
      <p:ext uri="{BB962C8B-B14F-4D97-AF65-F5344CB8AC3E}">
        <p14:creationId xmlns:p14="http://schemas.microsoft.com/office/powerpoint/2010/main" val="4208965749"/>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besedila 1"/>
          <p:cNvSpPr>
            <a:spLocks noGrp="1"/>
          </p:cNvSpPr>
          <p:nvPr>
            <p:ph type="body" sz="quarter" idx="10"/>
          </p:nvPr>
        </p:nvSpPr>
        <p:spPr/>
        <p:txBody>
          <a:bodyPr/>
          <a:lstStyle/>
          <a:p>
            <a:r>
              <a:rPr lang="sl-SI" dirty="0">
                <a:solidFill>
                  <a:schemeClr val="accent6">
                    <a:lumMod val="75000"/>
                  </a:schemeClr>
                </a:solidFill>
              </a:rPr>
              <a:t>IZVAJANJE NAROČILA (pogodbe/OS)</a:t>
            </a:r>
          </a:p>
          <a:p>
            <a:endParaRPr lang="sl-SI" dirty="0"/>
          </a:p>
        </p:txBody>
      </p:sp>
      <p:sp>
        <p:nvSpPr>
          <p:cNvPr id="3" name="Označba mesta besedila 2"/>
          <p:cNvSpPr>
            <a:spLocks noGrp="1"/>
          </p:cNvSpPr>
          <p:nvPr>
            <p:ph type="body" sz="quarter" idx="11"/>
          </p:nvPr>
        </p:nvSpPr>
        <p:spPr>
          <a:xfrm>
            <a:off x="555053" y="1233377"/>
            <a:ext cx="8078583" cy="5624622"/>
          </a:xfrm>
        </p:spPr>
        <p:txBody>
          <a:bodyPr>
            <a:normAutofit fontScale="70000" lnSpcReduction="20000"/>
          </a:bodyPr>
          <a:lstStyle/>
          <a:p>
            <a:pPr marL="0" lvl="2" indent="0">
              <a:spcBef>
                <a:spcPts val="1000"/>
              </a:spcBef>
              <a:buNone/>
            </a:pPr>
            <a:r>
              <a:rPr lang="sl-SI" sz="2400" b="1" i="1" dirty="0">
                <a:solidFill>
                  <a:schemeClr val="accent5">
                    <a:lumMod val="75000"/>
                  </a:schemeClr>
                </a:solidFill>
              </a:rPr>
              <a:t>Opozorila:</a:t>
            </a:r>
          </a:p>
          <a:p>
            <a:pPr marL="0" lvl="2" indent="0">
              <a:spcBef>
                <a:spcPts val="1000"/>
              </a:spcBef>
              <a:buNone/>
            </a:pPr>
            <a:r>
              <a:rPr lang="sl-SI" sz="2400" i="1" u="sng" dirty="0">
                <a:solidFill>
                  <a:schemeClr val="accent6">
                    <a:lumMod val="75000"/>
                  </a:schemeClr>
                </a:solidFill>
              </a:rPr>
              <a:t>Navodila OU na področju komuniciranja vsebin KP:</a:t>
            </a:r>
            <a:r>
              <a:rPr lang="sl-SI" sz="2400" dirty="0">
                <a:solidFill>
                  <a:schemeClr val="accent6">
                    <a:lumMod val="75000"/>
                  </a:schemeClr>
                </a:solidFill>
              </a:rPr>
              <a:t> </a:t>
            </a:r>
            <a:r>
              <a:rPr lang="sl-SI" sz="2400" dirty="0" smtClean="0">
                <a:solidFill>
                  <a:schemeClr val="accent6">
                    <a:lumMod val="75000"/>
                  </a:schemeClr>
                </a:solidFill>
              </a:rPr>
              <a:t>Upoštevati </a:t>
            </a:r>
            <a:r>
              <a:rPr lang="sl-SI" sz="2400" dirty="0">
                <a:solidFill>
                  <a:schemeClr val="accent5">
                    <a:lumMod val="75000"/>
                  </a:schemeClr>
                </a:solidFill>
              </a:rPr>
              <a:t>zahteve s področja komuniciranja vsebin EKP</a:t>
            </a:r>
            <a:r>
              <a:rPr lang="sl-SI" sz="2400" dirty="0">
                <a:solidFill>
                  <a:schemeClr val="accent6">
                    <a:lumMod val="75000"/>
                  </a:schemeClr>
                </a:solidFill>
              </a:rPr>
              <a:t> (poleg uporabe evropskega emblema se predlaga tudi uporabo navedbe o sofinanciranju – podpori </a:t>
            </a:r>
            <a:r>
              <a:rPr lang="sl-SI" sz="2400" dirty="0" smtClean="0">
                <a:solidFill>
                  <a:schemeClr val="accent6">
                    <a:lumMod val="75000"/>
                  </a:schemeClr>
                </a:solidFill>
              </a:rPr>
              <a:t>Unije) </a:t>
            </a:r>
            <a:r>
              <a:rPr lang="sl-SI" sz="2400" dirty="0" smtClean="0">
                <a:hlinkClick r:id="rId3"/>
              </a:rPr>
              <a:t>http</a:t>
            </a:r>
            <a:r>
              <a:rPr lang="sl-SI" sz="2400" dirty="0">
                <a:hlinkClick r:id="rId3"/>
              </a:rPr>
              <a:t>://www.eu-skladi.si/sl/dokumenti/navodila/navodila-za-komuniciranje-vsebin-2014-2020-1-sprememba.pdf</a:t>
            </a:r>
            <a:r>
              <a:rPr lang="sl-SI" sz="2400" dirty="0"/>
              <a:t> </a:t>
            </a:r>
            <a:endParaRPr lang="sl-SI" sz="2400" dirty="0">
              <a:solidFill>
                <a:schemeClr val="accent6">
                  <a:lumMod val="75000"/>
                </a:schemeClr>
              </a:solidFill>
            </a:endParaRPr>
          </a:p>
          <a:p>
            <a:pPr marL="0" lvl="2" indent="0">
              <a:spcBef>
                <a:spcPts val="1000"/>
              </a:spcBef>
              <a:buNone/>
            </a:pPr>
            <a:endParaRPr lang="sl-SI" sz="2400" dirty="0">
              <a:solidFill>
                <a:schemeClr val="accent6">
                  <a:lumMod val="75000"/>
                </a:schemeClr>
              </a:solidFill>
            </a:endParaRPr>
          </a:p>
          <a:p>
            <a:pPr marL="0" lvl="2" indent="0">
              <a:spcBef>
                <a:spcPts val="1000"/>
              </a:spcBef>
              <a:buNone/>
            </a:pPr>
            <a:r>
              <a:rPr lang="sl-SI" sz="2400" dirty="0" smtClean="0">
                <a:solidFill>
                  <a:schemeClr val="accent6">
                    <a:lumMod val="75000"/>
                  </a:schemeClr>
                </a:solidFill>
              </a:rPr>
              <a:t>V </a:t>
            </a:r>
            <a:r>
              <a:rPr lang="sl-SI" sz="2400" dirty="0">
                <a:solidFill>
                  <a:schemeClr val="accent6">
                    <a:lumMod val="75000"/>
                  </a:schemeClr>
                </a:solidFill>
              </a:rPr>
              <a:t>kolikor se z aneksi podaljša pogodbeni rok ali </a:t>
            </a:r>
            <a:r>
              <a:rPr lang="sl-SI" sz="2400" dirty="0" smtClean="0">
                <a:solidFill>
                  <a:schemeClr val="accent6">
                    <a:lumMod val="75000"/>
                  </a:schemeClr>
                </a:solidFill>
              </a:rPr>
              <a:t>poveča pogodbena </a:t>
            </a:r>
            <a:r>
              <a:rPr lang="sl-SI" sz="2400" dirty="0">
                <a:solidFill>
                  <a:schemeClr val="accent6">
                    <a:lumMod val="75000"/>
                  </a:schemeClr>
                </a:solidFill>
              </a:rPr>
              <a:t>vrednost, je treba tako </a:t>
            </a:r>
            <a:r>
              <a:rPr lang="sl-SI" sz="2400" dirty="0">
                <a:solidFill>
                  <a:schemeClr val="accent5">
                    <a:lumMod val="75000"/>
                  </a:schemeClr>
                </a:solidFill>
              </a:rPr>
              <a:t>spremembo prenesti tudi v finančna zavarovanja</a:t>
            </a:r>
            <a:r>
              <a:rPr lang="sl-SI" sz="2400" dirty="0">
                <a:solidFill>
                  <a:schemeClr val="accent6">
                    <a:lumMod val="75000"/>
                  </a:schemeClr>
                </a:solidFill>
              </a:rPr>
              <a:t>, v kolikor je njihova višina </a:t>
            </a:r>
            <a:r>
              <a:rPr lang="sl-SI" sz="2400" dirty="0" smtClean="0">
                <a:solidFill>
                  <a:schemeClr val="accent6">
                    <a:lumMod val="75000"/>
                  </a:schemeClr>
                </a:solidFill>
              </a:rPr>
              <a:t>v % vezana na </a:t>
            </a:r>
            <a:r>
              <a:rPr lang="sl-SI" sz="2400" dirty="0">
                <a:solidFill>
                  <a:schemeClr val="accent6">
                    <a:lumMod val="75000"/>
                  </a:schemeClr>
                </a:solidFill>
              </a:rPr>
              <a:t>pogodbeno višino </a:t>
            </a:r>
            <a:r>
              <a:rPr lang="sl-SI" sz="2400" dirty="0" smtClean="0">
                <a:solidFill>
                  <a:schemeClr val="accent6">
                    <a:lumMod val="75000"/>
                  </a:schemeClr>
                </a:solidFill>
              </a:rPr>
              <a:t>ali </a:t>
            </a:r>
            <a:r>
              <a:rPr lang="sl-SI" sz="2400" dirty="0">
                <a:solidFill>
                  <a:schemeClr val="accent6">
                    <a:lumMod val="75000"/>
                  </a:schemeClr>
                </a:solidFill>
              </a:rPr>
              <a:t>njihova veljavnost na veljavnost </a:t>
            </a:r>
            <a:r>
              <a:rPr lang="sl-SI" sz="2400" dirty="0" smtClean="0">
                <a:solidFill>
                  <a:schemeClr val="accent6">
                    <a:lumMod val="75000"/>
                  </a:schemeClr>
                </a:solidFill>
              </a:rPr>
              <a:t>pogodbe</a:t>
            </a:r>
          </a:p>
          <a:p>
            <a:pPr marL="0" lvl="2" indent="0">
              <a:spcBef>
                <a:spcPts val="1000"/>
              </a:spcBef>
              <a:buNone/>
            </a:pPr>
            <a:endParaRPr lang="sl-SI" sz="2400" dirty="0">
              <a:solidFill>
                <a:schemeClr val="accent6">
                  <a:lumMod val="75000"/>
                </a:schemeClr>
              </a:solidFill>
            </a:endParaRPr>
          </a:p>
          <a:p>
            <a:r>
              <a:rPr lang="sl-SI" sz="2400" i="1" u="sng" dirty="0"/>
              <a:t>TOLMAČENJE DJN 430-2/2018/12, z dne 17. 10. 2018, Zakon o spremembah in dopolnitvah Zakona o javnem naročanju – novela </a:t>
            </a:r>
            <a:r>
              <a:rPr lang="sl-SI" sz="2400" i="1" u="sng" dirty="0" smtClean="0"/>
              <a:t>ZJN-3A</a:t>
            </a:r>
            <a:r>
              <a:rPr lang="sl-SI" sz="2400" dirty="0" smtClean="0"/>
              <a:t>: </a:t>
            </a:r>
            <a:r>
              <a:rPr lang="sl-SI" sz="2400" dirty="0"/>
              <a:t>Z uveljavitvijo novele A ZJN-3 </a:t>
            </a:r>
            <a:r>
              <a:rPr lang="sl-SI" sz="2400" dirty="0" smtClean="0">
                <a:solidFill>
                  <a:schemeClr val="accent6">
                    <a:lumMod val="75000"/>
                  </a:schemeClr>
                </a:solidFill>
              </a:rPr>
              <a:t>(1. 11. 2018) </a:t>
            </a:r>
            <a:r>
              <a:rPr lang="sl-SI" sz="2400" dirty="0" smtClean="0">
                <a:solidFill>
                  <a:schemeClr val="accent5">
                    <a:lumMod val="75000"/>
                  </a:schemeClr>
                </a:solidFill>
              </a:rPr>
              <a:t>razvezni pogoj nadomešča „socialno klavzulo“</a:t>
            </a:r>
            <a:endParaRPr lang="sl-SI" sz="2400" dirty="0">
              <a:solidFill>
                <a:schemeClr val="accent5">
                  <a:lumMod val="75000"/>
                </a:schemeClr>
              </a:solidFill>
            </a:endParaRPr>
          </a:p>
          <a:p>
            <a:pPr marL="0" lvl="2" indent="0">
              <a:spcBef>
                <a:spcPts val="1000"/>
              </a:spcBef>
              <a:buNone/>
            </a:pPr>
            <a:endParaRPr lang="sl-SI" sz="2400" dirty="0" smtClean="0">
              <a:solidFill>
                <a:schemeClr val="accent6">
                  <a:lumMod val="75000"/>
                </a:schemeClr>
              </a:solidFill>
            </a:endParaRPr>
          </a:p>
          <a:p>
            <a:r>
              <a:rPr lang="sl-SI" sz="2400" b="1" dirty="0"/>
              <a:t>95. </a:t>
            </a:r>
            <a:r>
              <a:rPr lang="sl-SI" sz="2400" b="1" dirty="0" smtClean="0"/>
              <a:t>člen </a:t>
            </a:r>
            <a:r>
              <a:rPr lang="sl-SI" sz="2400" b="1" dirty="0"/>
              <a:t>ZJN-3: </a:t>
            </a:r>
          </a:p>
          <a:p>
            <a:pPr marL="342900" indent="-342900">
              <a:buFont typeface="Wingdings" panose="05000000000000000000" pitchFamily="2" charset="2"/>
              <a:buChar char="Ø"/>
            </a:pPr>
            <a:r>
              <a:rPr lang="sl-SI" i="1" u="sng" dirty="0" smtClean="0">
                <a:solidFill>
                  <a:schemeClr val="accent6">
                    <a:lumMod val="75000"/>
                  </a:schemeClr>
                </a:solidFill>
              </a:rPr>
              <a:t>Sodba Vrhovnega sodišča RS IV </a:t>
            </a:r>
            <a:r>
              <a:rPr lang="sl-SI" i="1" u="sng" dirty="0" err="1" smtClean="0">
                <a:solidFill>
                  <a:schemeClr val="accent6">
                    <a:lumMod val="75000"/>
                  </a:schemeClr>
                </a:solidFill>
              </a:rPr>
              <a:t>Ips</a:t>
            </a:r>
            <a:r>
              <a:rPr lang="sl-SI" i="1" u="sng" dirty="0" smtClean="0">
                <a:solidFill>
                  <a:schemeClr val="accent6">
                    <a:lumMod val="75000"/>
                  </a:schemeClr>
                </a:solidFill>
              </a:rPr>
              <a:t> 64/2017:</a:t>
            </a:r>
            <a:r>
              <a:rPr lang="sl-SI" dirty="0" smtClean="0">
                <a:solidFill>
                  <a:schemeClr val="accent6">
                    <a:lumMod val="75000"/>
                  </a:schemeClr>
                </a:solidFill>
              </a:rPr>
              <a:t> </a:t>
            </a:r>
            <a:r>
              <a:rPr lang="sl-SI" dirty="0">
                <a:solidFill>
                  <a:schemeClr val="accent6">
                    <a:lumMod val="75000"/>
                  </a:schemeClr>
                </a:solidFill>
              </a:rPr>
              <a:t>Spremembe pogodb o javnem naročilu brez predpisanega postopka oddaje javnega naročila so izjemoma dopustne in jih je zato potrebno </a:t>
            </a:r>
            <a:r>
              <a:rPr lang="sl-SI" dirty="0">
                <a:solidFill>
                  <a:schemeClr val="accent5">
                    <a:lumMod val="75000"/>
                  </a:schemeClr>
                </a:solidFill>
              </a:rPr>
              <a:t>restriktivno razlagati</a:t>
            </a:r>
            <a:r>
              <a:rPr lang="sl-SI" dirty="0">
                <a:solidFill>
                  <a:schemeClr val="accent6">
                    <a:lumMod val="75000"/>
                  </a:schemeClr>
                </a:solidFill>
              </a:rPr>
              <a:t>, zanje pa </a:t>
            </a:r>
            <a:r>
              <a:rPr lang="sl-SI" dirty="0">
                <a:solidFill>
                  <a:schemeClr val="accent5">
                    <a:lumMod val="75000"/>
                  </a:schemeClr>
                </a:solidFill>
              </a:rPr>
              <a:t>morajo biti izpolnjeni strogo določeni zakonski pogoji</a:t>
            </a:r>
            <a:r>
              <a:rPr lang="sl-SI" dirty="0">
                <a:solidFill>
                  <a:schemeClr val="accent6">
                    <a:lumMod val="75000"/>
                  </a:schemeClr>
                </a:solidFill>
              </a:rPr>
              <a:t>, ki jih mora v postopku </a:t>
            </a:r>
            <a:r>
              <a:rPr lang="sl-SI" dirty="0">
                <a:solidFill>
                  <a:schemeClr val="accent5">
                    <a:lumMod val="75000"/>
                  </a:schemeClr>
                </a:solidFill>
              </a:rPr>
              <a:t>dokazati in utemeljiti naročnik</a:t>
            </a:r>
            <a:r>
              <a:rPr lang="sl-SI" dirty="0">
                <a:solidFill>
                  <a:schemeClr val="accent6">
                    <a:lumMod val="75000"/>
                  </a:schemeClr>
                </a:solidFill>
              </a:rPr>
              <a:t> javnega </a:t>
            </a:r>
            <a:r>
              <a:rPr lang="sl-SI" dirty="0" smtClean="0"/>
              <a:t>naročila</a:t>
            </a:r>
            <a:r>
              <a:rPr lang="sl-SI" dirty="0" smtClean="0">
                <a:solidFill>
                  <a:schemeClr val="accent5">
                    <a:lumMod val="75000"/>
                  </a:schemeClr>
                </a:solidFill>
              </a:rPr>
              <a:t>http</a:t>
            </a:r>
            <a:r>
              <a:rPr lang="sl-SI" dirty="0">
                <a:solidFill>
                  <a:schemeClr val="accent5">
                    <a:lumMod val="75000"/>
                  </a:schemeClr>
                </a:solidFill>
              </a:rPr>
              <a:t>://www.sodisce.si/vsrs/odlocitve/2015081111415575/</a:t>
            </a:r>
          </a:p>
          <a:p>
            <a:pPr marL="342900" indent="-342900">
              <a:buFont typeface="Wingdings" panose="05000000000000000000" pitchFamily="2" charset="2"/>
              <a:buChar char="Ø"/>
            </a:pPr>
            <a:r>
              <a:rPr lang="sl-SI" i="1" u="sng" dirty="0" smtClean="0">
                <a:solidFill>
                  <a:schemeClr val="accent6">
                    <a:lumMod val="75000"/>
                  </a:schemeClr>
                </a:solidFill>
              </a:rPr>
              <a:t>TOLMAČENJE </a:t>
            </a:r>
            <a:r>
              <a:rPr lang="sl-SI" i="1" u="sng" dirty="0">
                <a:solidFill>
                  <a:schemeClr val="accent6">
                    <a:lumMod val="75000"/>
                  </a:schemeClr>
                </a:solidFill>
              </a:rPr>
              <a:t>DJN 430-77/2016/9, z dne 6. 5. 2016, Spremembe pogodb (95. člen) in shema vpliva sprememb na dogovorjene cene </a:t>
            </a:r>
            <a:r>
              <a:rPr lang="sl-SI" dirty="0">
                <a:solidFill>
                  <a:schemeClr val="accent6">
                    <a:lumMod val="75000"/>
                  </a:schemeClr>
                </a:solidFill>
                <a:hlinkClick r:id="rId4"/>
              </a:rPr>
              <a:t>http://www.djn.mju.gov.si/resources/files/Stalisca/ZJN_3/ZJN-3-spremembe_pogodb_P.pdf</a:t>
            </a:r>
            <a:r>
              <a:rPr lang="sl-SI" dirty="0">
                <a:solidFill>
                  <a:schemeClr val="accent6">
                    <a:lumMod val="75000"/>
                  </a:schemeClr>
                </a:solidFill>
              </a:rPr>
              <a:t> </a:t>
            </a:r>
          </a:p>
        </p:txBody>
      </p:sp>
    </p:spTree>
    <p:extLst>
      <p:ext uri="{BB962C8B-B14F-4D97-AF65-F5344CB8AC3E}">
        <p14:creationId xmlns:p14="http://schemas.microsoft.com/office/powerpoint/2010/main" val="1864166484"/>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besedila 1"/>
          <p:cNvSpPr>
            <a:spLocks noGrp="1"/>
          </p:cNvSpPr>
          <p:nvPr>
            <p:ph type="body" sz="quarter" idx="10"/>
          </p:nvPr>
        </p:nvSpPr>
        <p:spPr>
          <a:xfrm>
            <a:off x="555053" y="114326"/>
            <a:ext cx="7099192" cy="1079304"/>
          </a:xfrm>
        </p:spPr>
        <p:txBody>
          <a:bodyPr/>
          <a:lstStyle/>
          <a:p>
            <a:r>
              <a:rPr lang="sl-SI" dirty="0"/>
              <a:t>Okvirni sporazum</a:t>
            </a:r>
          </a:p>
        </p:txBody>
      </p:sp>
      <p:sp>
        <p:nvSpPr>
          <p:cNvPr id="3" name="Označba mesta besedila 2"/>
          <p:cNvSpPr>
            <a:spLocks noGrp="1"/>
          </p:cNvSpPr>
          <p:nvPr>
            <p:ph type="body" sz="quarter" idx="11"/>
          </p:nvPr>
        </p:nvSpPr>
        <p:spPr>
          <a:xfrm>
            <a:off x="555054" y="1068309"/>
            <a:ext cx="7828456" cy="5712737"/>
          </a:xfrm>
        </p:spPr>
        <p:txBody>
          <a:bodyPr>
            <a:noAutofit/>
          </a:bodyPr>
          <a:lstStyle/>
          <a:p>
            <a:r>
              <a:rPr lang="sl-SI" b="1" i="1" dirty="0">
                <a:solidFill>
                  <a:schemeClr val="accent5">
                    <a:lumMod val="75000"/>
                  </a:schemeClr>
                </a:solidFill>
              </a:rPr>
              <a:t>Opozorila:</a:t>
            </a:r>
          </a:p>
          <a:p>
            <a:r>
              <a:rPr lang="sl-SI" sz="1500" i="1" u="sng" dirty="0"/>
              <a:t>TOLMAČENJE DJN 430-34/2017/1, z dne 26. 1. 2017, Sklenitev in izvajanje okvirnega sporazuma po </a:t>
            </a:r>
            <a:r>
              <a:rPr lang="sl-SI" sz="1500" i="1" u="sng" dirty="0" smtClean="0"/>
              <a:t>ZJN-3 </a:t>
            </a:r>
            <a:r>
              <a:rPr lang="sl-SI" sz="1500" dirty="0" smtClean="0">
                <a:hlinkClick r:id="rId3"/>
              </a:rPr>
              <a:t>http</a:t>
            </a:r>
            <a:r>
              <a:rPr lang="sl-SI" sz="1500" dirty="0">
                <a:hlinkClick r:id="rId3"/>
              </a:rPr>
              <a:t>://www.djn.mju.gov.si/resources/files/Stalisca/ZJN_3/ZJN-3_okvirni_sporazum_transparentnost%20izvajanja%20OS.pdf</a:t>
            </a:r>
            <a:r>
              <a:rPr lang="sl-SI" sz="1500" dirty="0"/>
              <a:t> </a:t>
            </a:r>
            <a:endParaRPr lang="sl-SI" sz="1500" i="1" u="sng" dirty="0" smtClean="0"/>
          </a:p>
          <a:p>
            <a:r>
              <a:rPr lang="sl-SI" sz="1500" i="1" u="sng" dirty="0" smtClean="0"/>
              <a:t> </a:t>
            </a:r>
            <a:r>
              <a:rPr lang="sl-SI" sz="1500" i="1" u="sng" dirty="0"/>
              <a:t>in </a:t>
            </a:r>
            <a:r>
              <a:rPr lang="sl-SI" sz="1500" i="1" u="sng" dirty="0" smtClean="0"/>
              <a:t>TOLMAČENJE </a:t>
            </a:r>
            <a:r>
              <a:rPr lang="sl-SI" sz="1500" i="1" u="sng" dirty="0"/>
              <a:t>DJN 430-34/2017/5, z dne 5. 4. 2016, Izračun ocenjene vrednosti javnih naročil(str. 4) </a:t>
            </a:r>
            <a:r>
              <a:rPr lang="sl-SI" sz="1500" i="1" u="sng" dirty="0">
                <a:hlinkClick r:id="rId4"/>
              </a:rPr>
              <a:t>http://</a:t>
            </a:r>
            <a:r>
              <a:rPr lang="sl-SI" sz="1500" i="1" u="sng" dirty="0" smtClean="0">
                <a:hlinkClick r:id="rId4"/>
              </a:rPr>
              <a:t>www.djn.mju.gov.si/resources/files/Stalisca/ZJN_3/2017/ZJN-3_izracun_ocenjene_vrednost.pdf</a:t>
            </a:r>
            <a:r>
              <a:rPr lang="sl-SI" sz="1500" i="1" u="sng" dirty="0" smtClean="0"/>
              <a:t> :</a:t>
            </a:r>
            <a:r>
              <a:rPr lang="sl-SI" sz="1500" i="1" dirty="0" smtClean="0"/>
              <a:t> </a:t>
            </a:r>
          </a:p>
          <a:p>
            <a:pPr marL="342900" indent="-342900">
              <a:buFont typeface="Wingdings" panose="05000000000000000000" pitchFamily="2" charset="2"/>
              <a:buChar char="Ø"/>
            </a:pPr>
            <a:r>
              <a:rPr lang="sl-SI" sz="1500" dirty="0" smtClean="0"/>
              <a:t>OS je </a:t>
            </a:r>
            <a:r>
              <a:rPr lang="sl-SI" sz="1500" dirty="0" smtClean="0">
                <a:solidFill>
                  <a:schemeClr val="accent5">
                    <a:lumMod val="75000"/>
                  </a:schemeClr>
                </a:solidFill>
              </a:rPr>
              <a:t>posebna vrsta pogodbe</a:t>
            </a:r>
            <a:r>
              <a:rPr lang="sl-SI" sz="1500" dirty="0" smtClean="0"/>
              <a:t>, ki se sklene po uspešno zaključenem postopku JN   oz.    stranke OS izberejo </a:t>
            </a:r>
            <a:r>
              <a:rPr lang="sl-SI" sz="1500" dirty="0">
                <a:solidFill>
                  <a:schemeClr val="accent5">
                    <a:lumMod val="75000"/>
                  </a:schemeClr>
                </a:solidFill>
              </a:rPr>
              <a:t>v enem izmed postopkov </a:t>
            </a:r>
            <a:r>
              <a:rPr lang="sl-SI" sz="1500" dirty="0" smtClean="0">
                <a:solidFill>
                  <a:schemeClr val="accent5">
                    <a:lumMod val="75000"/>
                  </a:schemeClr>
                </a:solidFill>
              </a:rPr>
              <a:t>JN </a:t>
            </a:r>
            <a:r>
              <a:rPr lang="sl-SI" sz="1500" dirty="0" smtClean="0"/>
              <a:t>iz prvega </a:t>
            </a:r>
            <a:r>
              <a:rPr lang="sl-SI" sz="1500" dirty="0"/>
              <a:t>odstavka 39. člena ZJN-3, </a:t>
            </a:r>
            <a:endParaRPr lang="sl-SI" sz="1500" dirty="0" smtClean="0"/>
          </a:p>
          <a:p>
            <a:pPr marL="342900" indent="-342900">
              <a:buFont typeface="Wingdings" panose="05000000000000000000" pitchFamily="2" charset="2"/>
              <a:buChar char="Ø"/>
            </a:pPr>
            <a:r>
              <a:rPr lang="sl-SI" sz="1500" dirty="0" smtClean="0"/>
              <a:t>naročnik </a:t>
            </a:r>
            <a:r>
              <a:rPr lang="sl-SI" sz="1500" dirty="0" smtClean="0">
                <a:solidFill>
                  <a:schemeClr val="accent5">
                    <a:lumMod val="75000"/>
                  </a:schemeClr>
                </a:solidFill>
              </a:rPr>
              <a:t>mora</a:t>
            </a:r>
            <a:r>
              <a:rPr lang="sl-SI" sz="1500" dirty="0" smtClean="0"/>
              <a:t> v </a:t>
            </a:r>
            <a:r>
              <a:rPr lang="sl-SI" sz="1500" dirty="0"/>
              <a:t>ta postopek vključiti </a:t>
            </a:r>
            <a:r>
              <a:rPr lang="sl-SI" sz="1500" dirty="0">
                <a:solidFill>
                  <a:schemeClr val="accent5">
                    <a:lumMod val="75000"/>
                  </a:schemeClr>
                </a:solidFill>
              </a:rPr>
              <a:t>ustrezne </a:t>
            </a:r>
            <a:r>
              <a:rPr lang="sl-SI" sz="1500" dirty="0" smtClean="0">
                <a:solidFill>
                  <a:schemeClr val="accent5">
                    <a:lumMod val="75000"/>
                  </a:schemeClr>
                </a:solidFill>
              </a:rPr>
              <a:t>tehnične specifikacije</a:t>
            </a:r>
            <a:r>
              <a:rPr lang="sl-SI" sz="1500" dirty="0"/>
              <a:t>, razloge za izključitev, pogoje za sodelovanje, pogodbena določila in </a:t>
            </a:r>
            <a:r>
              <a:rPr lang="sl-SI" sz="1500" dirty="0">
                <a:solidFill>
                  <a:schemeClr val="accent5">
                    <a:lumMod val="75000"/>
                  </a:schemeClr>
                </a:solidFill>
              </a:rPr>
              <a:t>merila</a:t>
            </a:r>
            <a:r>
              <a:rPr lang="sl-SI" sz="1500" dirty="0"/>
              <a:t> </a:t>
            </a:r>
            <a:r>
              <a:rPr lang="sl-SI" sz="1500" dirty="0" smtClean="0"/>
              <a:t>za </a:t>
            </a:r>
            <a:r>
              <a:rPr lang="sl-SI" sz="1500" dirty="0"/>
              <a:t>oddajo javnega </a:t>
            </a:r>
            <a:r>
              <a:rPr lang="sl-SI" sz="1500" dirty="0" smtClean="0"/>
              <a:t>naročila</a:t>
            </a:r>
          </a:p>
          <a:p>
            <a:pPr marL="342900" indent="-342900">
              <a:buFont typeface="Wingdings" panose="05000000000000000000" pitchFamily="2" charset="2"/>
              <a:buChar char="Ø"/>
            </a:pPr>
            <a:r>
              <a:rPr lang="sl-SI" sz="1500" dirty="0"/>
              <a:t>ZJN-3 </a:t>
            </a:r>
            <a:r>
              <a:rPr lang="sl-SI" sz="1500" dirty="0">
                <a:solidFill>
                  <a:schemeClr val="accent5">
                    <a:lumMod val="75000"/>
                  </a:schemeClr>
                </a:solidFill>
              </a:rPr>
              <a:t>ne dopušča</a:t>
            </a:r>
            <a:r>
              <a:rPr lang="sl-SI" sz="1500" dirty="0"/>
              <a:t>, da bi bil </a:t>
            </a:r>
            <a:r>
              <a:rPr lang="sl-SI" sz="1500" dirty="0" smtClean="0"/>
              <a:t>OS vzpostavljen </a:t>
            </a:r>
            <a:r>
              <a:rPr lang="sl-SI" sz="1500" dirty="0">
                <a:solidFill>
                  <a:schemeClr val="accent5">
                    <a:lumMod val="75000"/>
                  </a:schemeClr>
                </a:solidFill>
              </a:rPr>
              <a:t>v smislu kvalifikacijske liste oz. liste usposobljenih gospodarskih subjektov, tj. brez medsebojne primerjave ponudb </a:t>
            </a:r>
            <a:r>
              <a:rPr lang="sl-SI" sz="1500" dirty="0"/>
              <a:t>za sklenitev </a:t>
            </a:r>
            <a:r>
              <a:rPr lang="sl-SI" sz="1500" dirty="0" smtClean="0"/>
              <a:t>OS</a:t>
            </a:r>
          </a:p>
          <a:p>
            <a:pPr marL="342900" indent="-342900">
              <a:buFont typeface="Wingdings" panose="05000000000000000000" pitchFamily="2" charset="2"/>
              <a:buChar char="Ø"/>
            </a:pPr>
            <a:r>
              <a:rPr lang="sl-SI" sz="1500" dirty="0"/>
              <a:t>v</a:t>
            </a:r>
            <a:r>
              <a:rPr lang="sl-SI" sz="1500" dirty="0" smtClean="0"/>
              <a:t> </a:t>
            </a:r>
            <a:r>
              <a:rPr lang="sl-SI" sz="1500" dirty="0"/>
              <a:t>vsakem primeru pa </a:t>
            </a:r>
            <a:r>
              <a:rPr lang="sl-SI" sz="1500" dirty="0">
                <a:solidFill>
                  <a:schemeClr val="accent5">
                    <a:lumMod val="75000"/>
                  </a:schemeClr>
                </a:solidFill>
              </a:rPr>
              <a:t>morajo biti merila za </a:t>
            </a:r>
            <a:r>
              <a:rPr lang="sl-SI" sz="1500" dirty="0" smtClean="0">
                <a:solidFill>
                  <a:schemeClr val="accent5">
                    <a:lumMod val="75000"/>
                  </a:schemeClr>
                </a:solidFill>
              </a:rPr>
              <a:t>izbor strank OS </a:t>
            </a:r>
            <a:r>
              <a:rPr lang="sl-SI" sz="1500" dirty="0" smtClean="0"/>
              <a:t>in </a:t>
            </a:r>
            <a:r>
              <a:rPr lang="sl-SI" sz="1500" dirty="0">
                <a:solidFill>
                  <a:schemeClr val="accent5">
                    <a:lumMod val="75000"/>
                  </a:schemeClr>
                </a:solidFill>
              </a:rPr>
              <a:t>merila za izbor izvajalca posameznega naročila </a:t>
            </a:r>
            <a:r>
              <a:rPr lang="sl-SI" sz="1500" dirty="0"/>
              <a:t>oziroma </a:t>
            </a:r>
            <a:r>
              <a:rPr lang="sl-SI" sz="1500" dirty="0" smtClean="0"/>
              <a:t>naročil </a:t>
            </a:r>
            <a:r>
              <a:rPr lang="sl-SI" sz="1500" dirty="0" smtClean="0">
                <a:solidFill>
                  <a:schemeClr val="accent5">
                    <a:lumMod val="75000"/>
                  </a:schemeClr>
                </a:solidFill>
              </a:rPr>
              <a:t>navedena </a:t>
            </a:r>
            <a:r>
              <a:rPr lang="sl-SI" sz="1500" dirty="0">
                <a:solidFill>
                  <a:schemeClr val="accent5">
                    <a:lumMod val="75000"/>
                  </a:schemeClr>
                </a:solidFill>
              </a:rPr>
              <a:t>v dokumentaciji v zvezi z oddajo </a:t>
            </a:r>
            <a:r>
              <a:rPr lang="sl-SI" sz="1500" dirty="0" smtClean="0">
                <a:solidFill>
                  <a:schemeClr val="accent5">
                    <a:lumMod val="75000"/>
                  </a:schemeClr>
                </a:solidFill>
              </a:rPr>
              <a:t>JN </a:t>
            </a:r>
            <a:r>
              <a:rPr lang="sl-SI" sz="1500" dirty="0" smtClean="0"/>
              <a:t>oziroma </a:t>
            </a:r>
            <a:r>
              <a:rPr lang="sl-SI" sz="1500" dirty="0"/>
              <a:t>že v postopku izbire </a:t>
            </a:r>
            <a:r>
              <a:rPr lang="sl-SI" sz="1500" dirty="0" smtClean="0"/>
              <a:t>strank OS</a:t>
            </a:r>
          </a:p>
          <a:p>
            <a:pPr marL="342900" indent="-342900">
              <a:buFont typeface="Wingdings" panose="05000000000000000000" pitchFamily="2" charset="2"/>
              <a:buChar char="Ø"/>
            </a:pPr>
            <a:r>
              <a:rPr lang="sl-SI" sz="1500" dirty="0" smtClean="0"/>
              <a:t>izbira OS kot </a:t>
            </a:r>
            <a:r>
              <a:rPr lang="sl-SI" sz="1500" dirty="0"/>
              <a:t>tehnike naročanja </a:t>
            </a:r>
            <a:r>
              <a:rPr lang="pl-PL" sz="1500" dirty="0"/>
              <a:t>tako </a:t>
            </a:r>
            <a:r>
              <a:rPr lang="pl-PL" sz="1500" dirty="0">
                <a:solidFill>
                  <a:schemeClr val="accent5">
                    <a:lumMod val="75000"/>
                  </a:schemeClr>
                </a:solidFill>
              </a:rPr>
              <a:t>ni namenjena temu, da naročnik ustvari listo usposobljenih ponudnikov na podlagi </a:t>
            </a:r>
            <a:r>
              <a:rPr lang="sl-SI" sz="1500" dirty="0">
                <a:solidFill>
                  <a:schemeClr val="accent5">
                    <a:lumMod val="75000"/>
                  </a:schemeClr>
                </a:solidFill>
              </a:rPr>
              <a:t>določenih meril</a:t>
            </a:r>
            <a:r>
              <a:rPr lang="sl-SI" sz="1500" dirty="0"/>
              <a:t>, pri čemer pa </a:t>
            </a:r>
            <a:r>
              <a:rPr lang="sl-SI" sz="1500" dirty="0">
                <a:solidFill>
                  <a:schemeClr val="accent5">
                    <a:lumMod val="75000"/>
                  </a:schemeClr>
                </a:solidFill>
              </a:rPr>
              <a:t>tehničnih specifikacij oziroma predmeta naročila sploh še ni definiral</a:t>
            </a:r>
            <a:r>
              <a:rPr lang="sl-SI" sz="1500" dirty="0"/>
              <a:t>, temveč je opisan kot vrsta storitve (npr. izdelava projektne dokumentacije za potrebe </a:t>
            </a:r>
            <a:r>
              <a:rPr lang="pl-PL" sz="1500" dirty="0"/>
              <a:t>naročnika</a:t>
            </a:r>
            <a:r>
              <a:rPr lang="pl-PL" sz="1500" dirty="0" smtClean="0"/>
              <a:t>)</a:t>
            </a:r>
            <a:endParaRPr lang="sl-SI" sz="1500" dirty="0"/>
          </a:p>
        </p:txBody>
      </p:sp>
    </p:spTree>
    <p:extLst>
      <p:ext uri="{BB962C8B-B14F-4D97-AF65-F5344CB8AC3E}">
        <p14:creationId xmlns:p14="http://schemas.microsoft.com/office/powerpoint/2010/main" val="3315295052"/>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besedila 1"/>
          <p:cNvSpPr>
            <a:spLocks noGrp="1"/>
          </p:cNvSpPr>
          <p:nvPr>
            <p:ph type="body" sz="quarter" idx="10"/>
          </p:nvPr>
        </p:nvSpPr>
        <p:spPr>
          <a:xfrm>
            <a:off x="816930" y="1209795"/>
            <a:ext cx="7099192" cy="1079304"/>
          </a:xfrm>
        </p:spPr>
        <p:txBody>
          <a:bodyPr/>
          <a:lstStyle/>
          <a:p>
            <a:r>
              <a:rPr lang="sl-SI" dirty="0">
                <a:solidFill>
                  <a:schemeClr val="accent6">
                    <a:lumMod val="75000"/>
                  </a:schemeClr>
                </a:solidFill>
              </a:rPr>
              <a:t>POSTOPEK </a:t>
            </a:r>
            <a:r>
              <a:rPr lang="sl-SI" dirty="0" smtClean="0">
                <a:solidFill>
                  <a:schemeClr val="accent6">
                    <a:lumMod val="75000"/>
                  </a:schemeClr>
                </a:solidFill>
              </a:rPr>
              <a:t>JN</a:t>
            </a:r>
            <a:endParaRPr lang="sl-SI" dirty="0">
              <a:solidFill>
                <a:schemeClr val="accent6">
                  <a:lumMod val="75000"/>
                </a:schemeClr>
              </a:solidFill>
            </a:endParaRPr>
          </a:p>
          <a:p>
            <a:endParaRPr lang="sl-SI" dirty="0"/>
          </a:p>
        </p:txBody>
      </p:sp>
      <p:sp>
        <p:nvSpPr>
          <p:cNvPr id="3" name="Označba mesta besedila 2"/>
          <p:cNvSpPr>
            <a:spLocks noGrp="1"/>
          </p:cNvSpPr>
          <p:nvPr>
            <p:ph type="body" sz="quarter" idx="11"/>
          </p:nvPr>
        </p:nvSpPr>
        <p:spPr>
          <a:xfrm>
            <a:off x="249336" y="2774521"/>
            <a:ext cx="7099193" cy="3818189"/>
          </a:xfrm>
        </p:spPr>
        <p:txBody>
          <a:bodyPr>
            <a:normAutofit fontScale="92500" lnSpcReduction="10000"/>
          </a:bodyPr>
          <a:lstStyle/>
          <a:p>
            <a:pPr marL="1028700" lvl="1" indent="-342900">
              <a:buFont typeface="Wingdings" panose="05000000000000000000" pitchFamily="2" charset="2"/>
              <a:buChar char="Ø"/>
            </a:pPr>
            <a:r>
              <a:rPr lang="sl-SI" sz="2200" dirty="0">
                <a:solidFill>
                  <a:schemeClr val="accent6">
                    <a:lumMod val="75000"/>
                  </a:schemeClr>
                </a:solidFill>
              </a:rPr>
              <a:t>Ocenjena vrednost</a:t>
            </a:r>
          </a:p>
          <a:p>
            <a:pPr marL="1485900" lvl="2" indent="-342900">
              <a:buFont typeface="Wingdings" panose="05000000000000000000" pitchFamily="2" charset="2"/>
              <a:buChar char="Ø"/>
            </a:pPr>
            <a:r>
              <a:rPr lang="sl-SI" sz="1900" dirty="0">
                <a:solidFill>
                  <a:schemeClr val="accent5">
                    <a:lumMod val="75000"/>
                  </a:schemeClr>
                </a:solidFill>
              </a:rPr>
              <a:t>Izbira postopka</a:t>
            </a:r>
          </a:p>
          <a:p>
            <a:pPr marL="1485900" lvl="2" indent="-342900">
              <a:buFont typeface="Wingdings" panose="05000000000000000000" pitchFamily="2" charset="2"/>
              <a:buChar char="Ø"/>
            </a:pPr>
            <a:r>
              <a:rPr lang="sl-SI" sz="1900" dirty="0">
                <a:solidFill>
                  <a:schemeClr val="accent5">
                    <a:lumMod val="75000"/>
                  </a:schemeClr>
                </a:solidFill>
              </a:rPr>
              <a:t>t. i. evidenčno naročilo</a:t>
            </a:r>
          </a:p>
          <a:p>
            <a:pPr marL="1485900" lvl="2" indent="-342900">
              <a:buFont typeface="Wingdings" panose="05000000000000000000" pitchFamily="2" charset="2"/>
              <a:buChar char="Ø"/>
            </a:pPr>
            <a:r>
              <a:rPr lang="sl-SI" sz="1900" dirty="0">
                <a:solidFill>
                  <a:schemeClr val="accent5">
                    <a:lumMod val="75000"/>
                  </a:schemeClr>
                </a:solidFill>
              </a:rPr>
              <a:t>Drobljenje/delitev naročila </a:t>
            </a:r>
            <a:r>
              <a:rPr lang="sl-SI" sz="1900" dirty="0" err="1">
                <a:solidFill>
                  <a:schemeClr val="accent5">
                    <a:lumMod val="75000"/>
                  </a:schemeClr>
                </a:solidFill>
              </a:rPr>
              <a:t>vs</a:t>
            </a:r>
            <a:r>
              <a:rPr lang="sl-SI" sz="1900" dirty="0">
                <a:solidFill>
                  <a:schemeClr val="accent5">
                    <a:lumMod val="75000"/>
                  </a:schemeClr>
                </a:solidFill>
              </a:rPr>
              <a:t>. </a:t>
            </a:r>
            <a:endParaRPr lang="sl-SI" sz="1900" dirty="0" smtClean="0">
              <a:solidFill>
                <a:schemeClr val="accent5">
                  <a:lumMod val="75000"/>
                </a:schemeClr>
              </a:solidFill>
            </a:endParaRPr>
          </a:p>
          <a:p>
            <a:pPr lvl="2" indent="0">
              <a:buNone/>
            </a:pPr>
            <a:r>
              <a:rPr lang="sl-SI" sz="1900" dirty="0">
                <a:solidFill>
                  <a:schemeClr val="accent5">
                    <a:lumMod val="75000"/>
                  </a:schemeClr>
                </a:solidFill>
              </a:rPr>
              <a:t> </a:t>
            </a:r>
            <a:r>
              <a:rPr lang="sl-SI" sz="1900" dirty="0" smtClean="0">
                <a:solidFill>
                  <a:schemeClr val="accent5">
                    <a:lumMod val="75000"/>
                  </a:schemeClr>
                </a:solidFill>
              </a:rPr>
              <a:t>       obveza </a:t>
            </a:r>
            <a:r>
              <a:rPr lang="sl-SI" sz="1900" dirty="0">
                <a:solidFill>
                  <a:schemeClr val="accent5">
                    <a:lumMod val="75000"/>
                  </a:schemeClr>
                </a:solidFill>
              </a:rPr>
              <a:t>razdelitve naročila</a:t>
            </a:r>
          </a:p>
          <a:p>
            <a:pPr marL="1028700" lvl="1" indent="-342900">
              <a:buFont typeface="Wingdings" panose="05000000000000000000" pitchFamily="2" charset="2"/>
              <a:buChar char="Ø"/>
            </a:pPr>
            <a:r>
              <a:rPr lang="sl-SI" sz="2200" dirty="0">
                <a:solidFill>
                  <a:schemeClr val="accent6">
                    <a:lumMod val="75000"/>
                  </a:schemeClr>
                </a:solidFill>
              </a:rPr>
              <a:t>Dokument o začetku postopka</a:t>
            </a:r>
          </a:p>
          <a:p>
            <a:pPr marL="1485900" lvl="2" indent="-342900">
              <a:buFont typeface="Wingdings" panose="05000000000000000000" pitchFamily="2" charset="2"/>
              <a:buChar char="Ø"/>
            </a:pPr>
            <a:r>
              <a:rPr lang="sl-SI" sz="1900" dirty="0" smtClean="0">
                <a:solidFill>
                  <a:schemeClr val="accent5">
                    <a:lumMod val="75000"/>
                  </a:schemeClr>
                </a:solidFill>
              </a:rPr>
              <a:t>Ocenjena </a:t>
            </a:r>
            <a:r>
              <a:rPr lang="sl-SI" sz="1900" dirty="0">
                <a:solidFill>
                  <a:schemeClr val="accent5">
                    <a:lumMod val="75000"/>
                  </a:schemeClr>
                </a:solidFill>
              </a:rPr>
              <a:t>vednost </a:t>
            </a:r>
            <a:r>
              <a:rPr lang="sl-SI" sz="1900" dirty="0" err="1">
                <a:solidFill>
                  <a:schemeClr val="accent5">
                    <a:lumMod val="75000"/>
                  </a:schemeClr>
                </a:solidFill>
              </a:rPr>
              <a:t>vs</a:t>
            </a:r>
            <a:r>
              <a:rPr lang="sl-SI" sz="1900" dirty="0">
                <a:solidFill>
                  <a:schemeClr val="accent5">
                    <a:lumMod val="75000"/>
                  </a:schemeClr>
                </a:solidFill>
              </a:rPr>
              <a:t>. zagotovljena </a:t>
            </a:r>
            <a:r>
              <a:rPr lang="sl-SI" sz="1900" dirty="0" smtClean="0">
                <a:solidFill>
                  <a:schemeClr val="accent5">
                    <a:lumMod val="75000"/>
                  </a:schemeClr>
                </a:solidFill>
              </a:rPr>
              <a:t>sredstva</a:t>
            </a:r>
          </a:p>
          <a:p>
            <a:pPr marL="1485900" lvl="2" indent="-342900">
              <a:buFont typeface="Wingdings" panose="05000000000000000000" pitchFamily="2" charset="2"/>
              <a:buChar char="Ø"/>
            </a:pPr>
            <a:r>
              <a:rPr lang="sl-SI" sz="1900" dirty="0">
                <a:solidFill>
                  <a:schemeClr val="accent5">
                    <a:lumMod val="75000"/>
                  </a:schemeClr>
                </a:solidFill>
              </a:rPr>
              <a:t>Strokovna komisija za izvedbo </a:t>
            </a:r>
            <a:r>
              <a:rPr lang="sl-SI" sz="1900" dirty="0" smtClean="0">
                <a:solidFill>
                  <a:schemeClr val="accent5">
                    <a:lumMod val="75000"/>
                  </a:schemeClr>
                </a:solidFill>
              </a:rPr>
              <a:t>JN</a:t>
            </a:r>
            <a:endParaRPr lang="sl-SI" sz="1900" dirty="0">
              <a:solidFill>
                <a:schemeClr val="accent5">
                  <a:lumMod val="75000"/>
                </a:schemeClr>
              </a:solidFill>
            </a:endParaRPr>
          </a:p>
          <a:p>
            <a:pPr marL="1028700" lvl="1" indent="-342900">
              <a:buFont typeface="Wingdings" panose="05000000000000000000" pitchFamily="2" charset="2"/>
              <a:buChar char="Ø"/>
            </a:pPr>
            <a:r>
              <a:rPr lang="sl-SI" sz="2200" dirty="0">
                <a:solidFill>
                  <a:schemeClr val="accent6">
                    <a:lumMod val="75000"/>
                  </a:schemeClr>
                </a:solidFill>
              </a:rPr>
              <a:t>Dokumentacija v zvezi z oddajo JN</a:t>
            </a:r>
          </a:p>
          <a:p>
            <a:pPr marL="1485900" lvl="2" indent="-342900">
              <a:buFont typeface="Wingdings" panose="05000000000000000000" pitchFamily="2" charset="2"/>
              <a:buChar char="Ø"/>
            </a:pPr>
            <a:r>
              <a:rPr lang="sl-SI" sz="1900" dirty="0">
                <a:solidFill>
                  <a:schemeClr val="accent5">
                    <a:lumMod val="75000"/>
                  </a:schemeClr>
                </a:solidFill>
              </a:rPr>
              <a:t>ESPD obrazec</a:t>
            </a:r>
          </a:p>
          <a:p>
            <a:pPr marL="1485900" lvl="2" indent="-342900">
              <a:buFont typeface="Wingdings" panose="05000000000000000000" pitchFamily="2" charset="2"/>
              <a:buChar char="Ø"/>
            </a:pPr>
            <a:r>
              <a:rPr lang="sl-SI" sz="1900" dirty="0">
                <a:solidFill>
                  <a:schemeClr val="accent5">
                    <a:lumMod val="75000"/>
                  </a:schemeClr>
                </a:solidFill>
              </a:rPr>
              <a:t>Finančna zavarovanja</a:t>
            </a:r>
          </a:p>
          <a:p>
            <a:pPr marL="1485900" lvl="2" indent="-342900">
              <a:buFont typeface="Wingdings" panose="05000000000000000000" pitchFamily="2" charset="2"/>
              <a:buChar char="Ø"/>
            </a:pPr>
            <a:r>
              <a:rPr lang="sl-SI" sz="1900" dirty="0">
                <a:solidFill>
                  <a:schemeClr val="accent5">
                    <a:lumMod val="75000"/>
                  </a:schemeClr>
                </a:solidFill>
              </a:rPr>
              <a:t>Zeleno </a:t>
            </a:r>
            <a:r>
              <a:rPr lang="sl-SI" sz="1900" dirty="0" smtClean="0">
                <a:solidFill>
                  <a:schemeClr val="accent5">
                    <a:lumMod val="75000"/>
                  </a:schemeClr>
                </a:solidFill>
              </a:rPr>
              <a:t>JN</a:t>
            </a:r>
          </a:p>
          <a:p>
            <a:pPr marL="1028700" lvl="1" indent="-342900">
              <a:buFont typeface="Wingdings" panose="05000000000000000000" pitchFamily="2" charset="2"/>
              <a:buChar char="Ø"/>
            </a:pPr>
            <a:r>
              <a:rPr lang="sl-SI" sz="2200" dirty="0">
                <a:solidFill>
                  <a:schemeClr val="accent6">
                    <a:lumMod val="75000"/>
                  </a:schemeClr>
                </a:solidFill>
              </a:rPr>
              <a:t>Dokumentacija v zvezi z oddajo JN</a:t>
            </a:r>
          </a:p>
          <a:p>
            <a:pPr marL="1485900" lvl="2" indent="-342900">
              <a:buFont typeface="Wingdings" panose="05000000000000000000" pitchFamily="2" charset="2"/>
              <a:buChar char="Ø"/>
            </a:pPr>
            <a:endParaRPr lang="sl-SI" sz="1600" dirty="0">
              <a:solidFill>
                <a:schemeClr val="accent5">
                  <a:lumMod val="75000"/>
                </a:schemeClr>
              </a:solidFill>
            </a:endParaRPr>
          </a:p>
          <a:p>
            <a:endParaRPr lang="sl-SI" dirty="0"/>
          </a:p>
        </p:txBody>
      </p:sp>
      <p:pic>
        <p:nvPicPr>
          <p:cNvPr id="4" name="Slika 3"/>
          <p:cNvPicPr>
            <a:picLocks noChangeAspect="1"/>
          </p:cNvPicPr>
          <p:nvPr/>
        </p:nvPicPr>
        <p:blipFill>
          <a:blip r:embed="rId3"/>
          <a:stretch>
            <a:fillRect/>
          </a:stretch>
        </p:blipFill>
        <p:spPr>
          <a:xfrm>
            <a:off x="4944533" y="0"/>
            <a:ext cx="4199468" cy="3949375"/>
          </a:xfrm>
          <a:prstGeom prst="rect">
            <a:avLst/>
          </a:prstGeom>
        </p:spPr>
      </p:pic>
    </p:spTree>
    <p:extLst>
      <p:ext uri="{BB962C8B-B14F-4D97-AF65-F5344CB8AC3E}">
        <p14:creationId xmlns:p14="http://schemas.microsoft.com/office/powerpoint/2010/main" val="200747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besedila 1"/>
          <p:cNvSpPr>
            <a:spLocks noGrp="1"/>
          </p:cNvSpPr>
          <p:nvPr>
            <p:ph type="body" sz="quarter" idx="10"/>
          </p:nvPr>
        </p:nvSpPr>
        <p:spPr>
          <a:xfrm>
            <a:off x="555054" y="516456"/>
            <a:ext cx="7099192" cy="1079304"/>
          </a:xfrm>
        </p:spPr>
        <p:txBody>
          <a:bodyPr/>
          <a:lstStyle/>
          <a:p>
            <a:r>
              <a:rPr lang="sl-SI" dirty="0"/>
              <a:t>Okvirni sporazum</a:t>
            </a:r>
          </a:p>
        </p:txBody>
      </p:sp>
      <p:pic>
        <p:nvPicPr>
          <p:cNvPr id="4" name="Slika 3"/>
          <p:cNvPicPr>
            <a:picLocks noChangeAspect="1"/>
          </p:cNvPicPr>
          <p:nvPr/>
        </p:nvPicPr>
        <p:blipFill>
          <a:blip r:embed="rId3"/>
          <a:stretch>
            <a:fillRect/>
          </a:stretch>
        </p:blipFill>
        <p:spPr>
          <a:xfrm>
            <a:off x="4540102" y="-95693"/>
            <a:ext cx="4731488" cy="3191521"/>
          </a:xfrm>
          <a:prstGeom prst="rect">
            <a:avLst/>
          </a:prstGeom>
          <a:ln>
            <a:noFill/>
          </a:ln>
          <a:effectLst>
            <a:softEdge rad="112500"/>
          </a:effectLst>
        </p:spPr>
      </p:pic>
      <p:sp>
        <p:nvSpPr>
          <p:cNvPr id="3" name="Označba mesta besedila 2"/>
          <p:cNvSpPr>
            <a:spLocks noGrp="1"/>
          </p:cNvSpPr>
          <p:nvPr>
            <p:ph type="body" sz="quarter" idx="11"/>
          </p:nvPr>
        </p:nvSpPr>
        <p:spPr>
          <a:xfrm>
            <a:off x="555054" y="2700669"/>
            <a:ext cx="7810348" cy="4061637"/>
          </a:xfrm>
        </p:spPr>
        <p:txBody>
          <a:bodyPr>
            <a:normAutofit/>
          </a:bodyPr>
          <a:lstStyle/>
          <a:p>
            <a:r>
              <a:rPr lang="sl-SI" b="1" i="1" dirty="0">
                <a:solidFill>
                  <a:schemeClr val="accent5">
                    <a:lumMod val="75000"/>
                  </a:schemeClr>
                </a:solidFill>
              </a:rPr>
              <a:t>Opozorila</a:t>
            </a:r>
            <a:r>
              <a:rPr lang="sl-SI" b="1" i="1" dirty="0" smtClean="0">
                <a:solidFill>
                  <a:schemeClr val="accent5">
                    <a:lumMod val="75000"/>
                  </a:schemeClr>
                </a:solidFill>
              </a:rPr>
              <a:t>:</a:t>
            </a:r>
            <a:endParaRPr lang="sl-SI" b="1" i="1" dirty="0">
              <a:solidFill>
                <a:schemeClr val="accent5">
                  <a:lumMod val="75000"/>
                </a:schemeClr>
              </a:solidFill>
            </a:endParaRPr>
          </a:p>
          <a:p>
            <a:r>
              <a:rPr lang="sl-SI" i="1" u="sng" dirty="0" smtClean="0"/>
              <a:t>TOLMAČENJE </a:t>
            </a:r>
            <a:r>
              <a:rPr lang="sl-SI" i="1" u="sng" dirty="0"/>
              <a:t>DJN </a:t>
            </a:r>
            <a:r>
              <a:rPr lang="sl-SI" i="1" u="sng" dirty="0" smtClean="0"/>
              <a:t>430-122/2018/40, </a:t>
            </a:r>
            <a:r>
              <a:rPr lang="sl-SI" i="1" u="sng" dirty="0"/>
              <a:t>z dne </a:t>
            </a:r>
            <a:r>
              <a:rPr lang="sl-SI" i="1" u="sng" dirty="0" smtClean="0"/>
              <a:t>28. 5. 2018, </a:t>
            </a:r>
            <a:r>
              <a:rPr lang="sl-SI" i="1" u="sng" dirty="0" err="1" smtClean="0"/>
              <a:t>Help</a:t>
            </a:r>
            <a:r>
              <a:rPr lang="sl-SI" i="1" u="sng" dirty="0" smtClean="0"/>
              <a:t> desk - sklenitev OS in njegova sprememba:</a:t>
            </a:r>
            <a:r>
              <a:rPr lang="sl-SI" i="1" dirty="0" smtClean="0"/>
              <a:t> </a:t>
            </a:r>
            <a:r>
              <a:rPr lang="sl-SI" b="1" dirty="0" smtClean="0"/>
              <a:t>Spreminjanje/večanje </a:t>
            </a:r>
            <a:r>
              <a:rPr lang="sl-SI" b="1" dirty="0"/>
              <a:t>vrednosti OS </a:t>
            </a:r>
            <a:r>
              <a:rPr lang="sl-SI" dirty="0"/>
              <a:t>– </a:t>
            </a:r>
            <a:r>
              <a:rPr lang="sl-SI" i="1" dirty="0" smtClean="0"/>
              <a:t>naročnik </a:t>
            </a:r>
            <a:r>
              <a:rPr lang="sl-SI" i="1" dirty="0">
                <a:solidFill>
                  <a:schemeClr val="accent5">
                    <a:lumMod val="75000"/>
                  </a:schemeClr>
                </a:solidFill>
              </a:rPr>
              <a:t>maksimalne pogodbene vrednosti (oziroma vsaj maksimalne ocenjene vrednosti, če je ta višja od pogodbene) ne more preseči</a:t>
            </a:r>
            <a:r>
              <a:rPr lang="sl-SI" i="1" dirty="0"/>
              <a:t>, razen, če so izpolnjeni pogoji za spremembo pogodbe, kot jih določa 95. člen </a:t>
            </a:r>
            <a:r>
              <a:rPr lang="sl-SI" i="1" dirty="0" smtClean="0"/>
              <a:t>ZJN-3</a:t>
            </a:r>
            <a:r>
              <a:rPr lang="sl-SI" dirty="0" smtClean="0"/>
              <a:t> </a:t>
            </a:r>
          </a:p>
          <a:p>
            <a:endParaRPr lang="sl-SI" dirty="0" smtClean="0"/>
          </a:p>
          <a:p>
            <a:r>
              <a:rPr lang="sl-SI" i="1" u="sng" dirty="0" smtClean="0"/>
              <a:t>4. odstavek 67. člena ZJN-3: </a:t>
            </a:r>
            <a:r>
              <a:rPr lang="sl-SI" b="1" dirty="0"/>
              <a:t>Obvezna navedba vrednosti oz. ocenjene vrednosti JN v </a:t>
            </a:r>
            <a:r>
              <a:rPr lang="sl-SI" b="1" dirty="0" smtClean="0"/>
              <a:t>pogodbo/OS</a:t>
            </a:r>
            <a:r>
              <a:rPr lang="sl-SI" dirty="0" smtClean="0"/>
              <a:t> – (prva alineja) </a:t>
            </a:r>
            <a:r>
              <a:rPr lang="sl-SI" dirty="0" smtClean="0">
                <a:solidFill>
                  <a:schemeClr val="accent5">
                    <a:lumMod val="75000"/>
                  </a:schemeClr>
                </a:solidFill>
              </a:rPr>
              <a:t>dejansko </a:t>
            </a:r>
            <a:r>
              <a:rPr lang="sl-SI" dirty="0">
                <a:solidFill>
                  <a:schemeClr val="accent5">
                    <a:lumMod val="75000"/>
                  </a:schemeClr>
                </a:solidFill>
              </a:rPr>
              <a:t>vrednost celotnega javnega naročila</a:t>
            </a:r>
            <a:r>
              <a:rPr lang="sl-SI" dirty="0"/>
              <a:t>, v utemeljenih primerih, pri katerih dejanske vrednosti ni mogoče določiti, pa </a:t>
            </a:r>
            <a:r>
              <a:rPr lang="sl-SI" dirty="0">
                <a:solidFill>
                  <a:schemeClr val="accent5">
                    <a:lumMod val="75000"/>
                  </a:schemeClr>
                </a:solidFill>
              </a:rPr>
              <a:t>ocenjeno vrednost javnega naročila</a:t>
            </a:r>
            <a:endParaRPr lang="sl-SI" dirty="0" smtClean="0">
              <a:solidFill>
                <a:schemeClr val="accent5">
                  <a:lumMod val="75000"/>
                </a:schemeClr>
              </a:solidFill>
            </a:endParaRPr>
          </a:p>
          <a:p>
            <a:endParaRPr lang="sl-SI" dirty="0"/>
          </a:p>
        </p:txBody>
      </p:sp>
    </p:spTree>
    <p:extLst>
      <p:ext uri="{BB962C8B-B14F-4D97-AF65-F5344CB8AC3E}">
        <p14:creationId xmlns:p14="http://schemas.microsoft.com/office/powerpoint/2010/main" val="2205987307"/>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besedila 1"/>
          <p:cNvSpPr>
            <a:spLocks noGrp="1"/>
          </p:cNvSpPr>
          <p:nvPr>
            <p:ph type="body" sz="quarter" idx="10"/>
          </p:nvPr>
        </p:nvSpPr>
        <p:spPr>
          <a:xfrm>
            <a:off x="555054" y="124807"/>
            <a:ext cx="7099192" cy="1079304"/>
          </a:xfrm>
        </p:spPr>
        <p:txBody>
          <a:bodyPr/>
          <a:lstStyle/>
          <a:p>
            <a:r>
              <a:rPr lang="sl-SI" dirty="0"/>
              <a:t>Okvirni sporazum</a:t>
            </a:r>
          </a:p>
        </p:txBody>
      </p:sp>
      <p:sp>
        <p:nvSpPr>
          <p:cNvPr id="3" name="Označba mesta besedila 2"/>
          <p:cNvSpPr>
            <a:spLocks noGrp="1"/>
          </p:cNvSpPr>
          <p:nvPr>
            <p:ph type="body" sz="quarter" idx="11"/>
          </p:nvPr>
        </p:nvSpPr>
        <p:spPr>
          <a:xfrm>
            <a:off x="555054" y="1276539"/>
            <a:ext cx="7837508" cy="5504507"/>
          </a:xfrm>
        </p:spPr>
        <p:txBody>
          <a:bodyPr>
            <a:noAutofit/>
          </a:bodyPr>
          <a:lstStyle/>
          <a:p>
            <a:r>
              <a:rPr lang="sl-SI" b="1" i="1" dirty="0">
                <a:solidFill>
                  <a:schemeClr val="accent5">
                    <a:lumMod val="75000"/>
                  </a:schemeClr>
                </a:solidFill>
              </a:rPr>
              <a:t>Opozorila:</a:t>
            </a:r>
          </a:p>
          <a:p>
            <a:r>
              <a:rPr lang="sl-SI" dirty="0" smtClean="0"/>
              <a:t>Sodba sodišča EU C-216/17: </a:t>
            </a:r>
          </a:p>
          <a:p>
            <a:pPr marL="342900" indent="-342900">
              <a:buFont typeface="Wingdings" panose="05000000000000000000" pitchFamily="2" charset="2"/>
              <a:buChar char="Ø"/>
            </a:pPr>
            <a:r>
              <a:rPr lang="sl-SI" dirty="0" smtClean="0"/>
              <a:t>mora OS na </a:t>
            </a:r>
            <a:r>
              <a:rPr lang="sl-SI" dirty="0"/>
              <a:t>začetku </a:t>
            </a:r>
            <a:r>
              <a:rPr lang="sl-SI" dirty="0">
                <a:solidFill>
                  <a:schemeClr val="accent5">
                    <a:lumMod val="75000"/>
                  </a:schemeClr>
                </a:solidFill>
              </a:rPr>
              <a:t>določiti največjo količino blaga in storitev</a:t>
            </a:r>
            <a:r>
              <a:rPr lang="sl-SI" dirty="0"/>
              <a:t>, ki bodo lahko predmet poznejših </a:t>
            </a:r>
            <a:r>
              <a:rPr lang="sl-SI" dirty="0" smtClean="0"/>
              <a:t>naročil</a:t>
            </a:r>
          </a:p>
          <a:p>
            <a:pPr marL="342900" indent="-342900">
              <a:buFont typeface="Wingdings" panose="05000000000000000000" pitchFamily="2" charset="2"/>
              <a:buChar char="Ø"/>
            </a:pPr>
            <a:r>
              <a:rPr lang="sl-SI" dirty="0"/>
              <a:t>se lahko naročnik</a:t>
            </a:r>
            <a:r>
              <a:rPr lang="sl-SI" dirty="0" smtClean="0"/>
              <a:t>,/…./, </a:t>
            </a:r>
            <a:r>
              <a:rPr lang="sl-SI" dirty="0">
                <a:solidFill>
                  <a:schemeClr val="accent5">
                    <a:lumMod val="75000"/>
                  </a:schemeClr>
                </a:solidFill>
              </a:rPr>
              <a:t>zaveže le v mejah določene količine </a:t>
            </a:r>
            <a:r>
              <a:rPr lang="sl-SI" dirty="0" smtClean="0">
                <a:solidFill>
                  <a:schemeClr val="accent5">
                    <a:lumMod val="75000"/>
                  </a:schemeClr>
                </a:solidFill>
              </a:rPr>
              <a:t>in </a:t>
            </a:r>
            <a:r>
              <a:rPr lang="sl-SI" dirty="0">
                <a:solidFill>
                  <a:schemeClr val="accent5">
                    <a:lumMod val="75000"/>
                  </a:schemeClr>
                </a:solidFill>
              </a:rPr>
              <a:t>da bo navedeni sporazum, ko bo ta meja dosežena, prenehal </a:t>
            </a:r>
            <a:r>
              <a:rPr lang="sl-SI" dirty="0" smtClean="0">
                <a:solidFill>
                  <a:schemeClr val="accent5">
                    <a:lumMod val="75000"/>
                  </a:schemeClr>
                </a:solidFill>
              </a:rPr>
              <a:t>učinkovati</a:t>
            </a:r>
          </a:p>
          <a:p>
            <a:pPr marL="342900" indent="-342900">
              <a:buFont typeface="Wingdings" panose="05000000000000000000" pitchFamily="2" charset="2"/>
              <a:buChar char="Ø"/>
            </a:pPr>
            <a:r>
              <a:rPr lang="sl-SI" dirty="0" smtClean="0"/>
              <a:t>OS </a:t>
            </a:r>
            <a:r>
              <a:rPr lang="sl-SI" dirty="0"/>
              <a:t>namreč na splošno </a:t>
            </a:r>
            <a:r>
              <a:rPr lang="sl-SI" dirty="0">
                <a:solidFill>
                  <a:schemeClr val="accent5">
                    <a:lumMod val="75000"/>
                  </a:schemeClr>
                </a:solidFill>
              </a:rPr>
              <a:t>spada pod pojem javnega naročila</a:t>
            </a:r>
            <a:r>
              <a:rPr lang="sl-SI" dirty="0"/>
              <a:t>, ker različna posebna naročila, ki jih ureja, povezuje v </a:t>
            </a:r>
            <a:r>
              <a:rPr lang="sl-SI" dirty="0" smtClean="0"/>
              <a:t>celoto</a:t>
            </a:r>
          </a:p>
          <a:p>
            <a:pPr marL="342900" indent="-342900">
              <a:buFont typeface="Wingdings" panose="05000000000000000000" pitchFamily="2" charset="2"/>
              <a:buChar char="Ø"/>
            </a:pPr>
            <a:r>
              <a:rPr lang="sl-SI" dirty="0" smtClean="0"/>
              <a:t>zahteva</a:t>
            </a:r>
            <a:r>
              <a:rPr lang="sl-SI" dirty="0"/>
              <a:t>, da naročnik</a:t>
            </a:r>
            <a:r>
              <a:rPr lang="sl-SI" dirty="0" smtClean="0"/>
              <a:t>,/…/, </a:t>
            </a:r>
            <a:r>
              <a:rPr lang="sl-SI" dirty="0">
                <a:solidFill>
                  <a:schemeClr val="accent5">
                    <a:lumMod val="75000"/>
                  </a:schemeClr>
                </a:solidFill>
              </a:rPr>
              <a:t>v </a:t>
            </a:r>
            <a:r>
              <a:rPr lang="sl-SI" dirty="0" smtClean="0">
                <a:solidFill>
                  <a:schemeClr val="accent5">
                    <a:lumMod val="75000"/>
                  </a:schemeClr>
                </a:solidFill>
              </a:rPr>
              <a:t>OS določi </a:t>
            </a:r>
            <a:r>
              <a:rPr lang="sl-SI" dirty="0">
                <a:solidFill>
                  <a:schemeClr val="accent5">
                    <a:lumMod val="75000"/>
                  </a:schemeClr>
                </a:solidFill>
              </a:rPr>
              <a:t>količino in znesek storitev, ki jih bo zajemal ta sporazum, konkretizira prepoved uporabe </a:t>
            </a:r>
            <a:r>
              <a:rPr lang="sl-SI" dirty="0" smtClean="0">
                <a:solidFill>
                  <a:schemeClr val="accent5">
                    <a:lumMod val="75000"/>
                  </a:schemeClr>
                </a:solidFill>
              </a:rPr>
              <a:t>OS neustrezno</a:t>
            </a:r>
            <a:r>
              <a:rPr lang="sl-SI" dirty="0" smtClean="0"/>
              <a:t> ali tako, da preprečujejo, omejujejo ali izkrivljajo konkurenco</a:t>
            </a:r>
          </a:p>
          <a:p>
            <a:r>
              <a:rPr lang="sl-SI" dirty="0">
                <a:hlinkClick r:id="rId3"/>
              </a:rPr>
              <a:t>https://eur-lex.europa.eu/legal-content/SL/TXT/HTML/?uri=CELEX:62017CJ0216&amp;qid=1545381313935&amp;from=SL</a:t>
            </a:r>
            <a:r>
              <a:rPr lang="sl-SI" dirty="0"/>
              <a:t> </a:t>
            </a:r>
          </a:p>
          <a:p>
            <a:endParaRPr lang="sl-SI" dirty="0" smtClean="0"/>
          </a:p>
        </p:txBody>
      </p:sp>
    </p:spTree>
    <p:extLst>
      <p:ext uri="{BB962C8B-B14F-4D97-AF65-F5344CB8AC3E}">
        <p14:creationId xmlns:p14="http://schemas.microsoft.com/office/powerpoint/2010/main" val="8253982"/>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besedila 1"/>
          <p:cNvSpPr>
            <a:spLocks noGrp="1"/>
          </p:cNvSpPr>
          <p:nvPr>
            <p:ph type="body" sz="quarter" idx="10"/>
          </p:nvPr>
        </p:nvSpPr>
        <p:spPr>
          <a:xfrm>
            <a:off x="534386" y="4087323"/>
            <a:ext cx="8003558" cy="1079304"/>
          </a:xfrm>
        </p:spPr>
        <p:txBody>
          <a:bodyPr/>
          <a:lstStyle/>
          <a:p>
            <a:r>
              <a:rPr lang="sl-SI" dirty="0">
                <a:solidFill>
                  <a:schemeClr val="accent4">
                    <a:lumMod val="75000"/>
                  </a:schemeClr>
                </a:solidFill>
              </a:rPr>
              <a:t>DOKAZILA IN POJASNILA PRI PREGLEDU </a:t>
            </a:r>
            <a:r>
              <a:rPr lang="sl-SI" dirty="0" smtClean="0">
                <a:solidFill>
                  <a:schemeClr val="accent4">
                    <a:lumMod val="75000"/>
                  </a:schemeClr>
                </a:solidFill>
              </a:rPr>
              <a:t>JN</a:t>
            </a:r>
            <a:endParaRPr lang="sl-SI" dirty="0">
              <a:solidFill>
                <a:schemeClr val="accent4">
                  <a:lumMod val="75000"/>
                </a:schemeClr>
              </a:solidFill>
            </a:endParaRPr>
          </a:p>
        </p:txBody>
      </p:sp>
      <p:sp>
        <p:nvSpPr>
          <p:cNvPr id="3" name="Označba mesta besedila 2"/>
          <p:cNvSpPr>
            <a:spLocks noGrp="1"/>
          </p:cNvSpPr>
          <p:nvPr>
            <p:ph type="body" sz="quarter" idx="11"/>
          </p:nvPr>
        </p:nvSpPr>
        <p:spPr>
          <a:xfrm>
            <a:off x="7506586" y="2317898"/>
            <a:ext cx="147661" cy="4072627"/>
          </a:xfrm>
        </p:spPr>
        <p:txBody>
          <a:bodyPr/>
          <a:lstStyle/>
          <a:p>
            <a:endParaRPr lang="sl-SI" dirty="0"/>
          </a:p>
        </p:txBody>
      </p:sp>
      <p:pic>
        <p:nvPicPr>
          <p:cNvPr id="4" name="Slika 3"/>
          <p:cNvPicPr>
            <a:picLocks noChangeAspect="1"/>
          </p:cNvPicPr>
          <p:nvPr/>
        </p:nvPicPr>
        <p:blipFill>
          <a:blip r:embed="rId3"/>
          <a:stretch>
            <a:fillRect/>
          </a:stretch>
        </p:blipFill>
        <p:spPr>
          <a:xfrm>
            <a:off x="4953000" y="0"/>
            <a:ext cx="4191000" cy="3076575"/>
          </a:xfrm>
          <a:prstGeom prst="rect">
            <a:avLst/>
          </a:prstGeom>
        </p:spPr>
      </p:pic>
    </p:spTree>
    <p:extLst>
      <p:ext uri="{BB962C8B-B14F-4D97-AF65-F5344CB8AC3E}">
        <p14:creationId xmlns:p14="http://schemas.microsoft.com/office/powerpoint/2010/main" val="3831481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besedila 1"/>
          <p:cNvSpPr>
            <a:spLocks noGrp="1"/>
          </p:cNvSpPr>
          <p:nvPr>
            <p:ph type="body" sz="quarter" idx="10"/>
          </p:nvPr>
        </p:nvSpPr>
        <p:spPr>
          <a:xfrm>
            <a:off x="555054" y="482886"/>
            <a:ext cx="7334303" cy="1079304"/>
          </a:xfrm>
        </p:spPr>
        <p:txBody>
          <a:bodyPr/>
          <a:lstStyle/>
          <a:p>
            <a:r>
              <a:rPr lang="sl-SI" dirty="0">
                <a:solidFill>
                  <a:schemeClr val="accent4">
                    <a:lumMod val="75000"/>
                  </a:schemeClr>
                </a:solidFill>
              </a:rPr>
              <a:t>DOKAZILA IN POJASNILA PRI PREGLEDU JN</a:t>
            </a:r>
          </a:p>
        </p:txBody>
      </p:sp>
      <p:sp>
        <p:nvSpPr>
          <p:cNvPr id="3" name="Označba mesta besedila 2"/>
          <p:cNvSpPr>
            <a:spLocks noGrp="1"/>
          </p:cNvSpPr>
          <p:nvPr>
            <p:ph type="body" sz="quarter" idx="11"/>
          </p:nvPr>
        </p:nvSpPr>
        <p:spPr>
          <a:xfrm>
            <a:off x="555054" y="1382234"/>
            <a:ext cx="7770239" cy="5135524"/>
          </a:xfrm>
        </p:spPr>
        <p:txBody>
          <a:bodyPr>
            <a:normAutofit fontScale="85000" lnSpcReduction="20000"/>
          </a:bodyPr>
          <a:lstStyle/>
          <a:p>
            <a:pPr marL="342900" indent="-342900">
              <a:buFont typeface="Wingdings" panose="05000000000000000000" pitchFamily="2" charset="2"/>
              <a:buChar char="q"/>
            </a:pPr>
            <a:r>
              <a:rPr lang="sl-SI" dirty="0" smtClean="0"/>
              <a:t>dokumentacija JN v IS e-MA</a:t>
            </a:r>
          </a:p>
          <a:p>
            <a:pPr marL="342900" indent="-342900">
              <a:buFont typeface="Wingdings" panose="05000000000000000000" pitchFamily="2" charset="2"/>
              <a:buChar char="q"/>
            </a:pPr>
            <a:endParaRPr lang="sl-SI" dirty="0"/>
          </a:p>
          <a:p>
            <a:pPr marL="342900" indent="-342900">
              <a:buFont typeface="Wingdings" panose="05000000000000000000" pitchFamily="2" charset="2"/>
              <a:buChar char="q"/>
            </a:pPr>
            <a:endParaRPr lang="sl-SI" dirty="0" smtClean="0"/>
          </a:p>
          <a:p>
            <a:pPr marL="342900" indent="-342900">
              <a:buFont typeface="Wingdings" panose="05000000000000000000" pitchFamily="2" charset="2"/>
              <a:buChar char="q"/>
            </a:pPr>
            <a:endParaRPr lang="sl-SI" dirty="0"/>
          </a:p>
          <a:p>
            <a:pPr marL="342900" indent="-342900">
              <a:buFont typeface="Wingdings" panose="05000000000000000000" pitchFamily="2" charset="2"/>
              <a:buChar char="q"/>
            </a:pPr>
            <a:endParaRPr lang="sl-SI" dirty="0" smtClean="0"/>
          </a:p>
          <a:p>
            <a:pPr marL="342900" indent="-342900">
              <a:buFont typeface="Wingdings" panose="05000000000000000000" pitchFamily="2" charset="2"/>
              <a:buChar char="q"/>
            </a:pPr>
            <a:endParaRPr lang="sl-SI" dirty="0"/>
          </a:p>
          <a:p>
            <a:pPr marL="342900" indent="-342900">
              <a:buFont typeface="Wingdings" panose="05000000000000000000" pitchFamily="2" charset="2"/>
              <a:buChar char="q"/>
            </a:pPr>
            <a:endParaRPr lang="sl-SI" dirty="0" smtClean="0"/>
          </a:p>
          <a:p>
            <a:pPr marL="342900" indent="-342900">
              <a:buFont typeface="Wingdings" panose="05000000000000000000" pitchFamily="2" charset="2"/>
              <a:buChar char="q"/>
            </a:pPr>
            <a:endParaRPr lang="sl-SI" dirty="0"/>
          </a:p>
          <a:p>
            <a:pPr marL="342900" indent="-342900">
              <a:buFont typeface="Wingdings" panose="05000000000000000000" pitchFamily="2" charset="2"/>
              <a:buChar char="q"/>
            </a:pPr>
            <a:endParaRPr lang="sl-SI" dirty="0" smtClean="0"/>
          </a:p>
          <a:p>
            <a:pPr marL="342900" indent="-342900">
              <a:buFont typeface="Wingdings" panose="05000000000000000000" pitchFamily="2" charset="2"/>
              <a:buChar char="q"/>
            </a:pPr>
            <a:endParaRPr lang="sl-SI" dirty="0"/>
          </a:p>
          <a:p>
            <a:pPr marL="342900" indent="-342900">
              <a:buFont typeface="Wingdings" panose="05000000000000000000" pitchFamily="2" charset="2"/>
              <a:buChar char="q"/>
            </a:pPr>
            <a:endParaRPr lang="sl-SI" dirty="0" smtClean="0"/>
          </a:p>
          <a:p>
            <a:pPr marL="342900" indent="-342900">
              <a:buFont typeface="Wingdings" panose="05000000000000000000" pitchFamily="2" charset="2"/>
              <a:buChar char="q"/>
            </a:pPr>
            <a:endParaRPr lang="sl-SI" dirty="0" smtClean="0"/>
          </a:p>
          <a:p>
            <a:endParaRPr lang="sl-SI" dirty="0" smtClean="0"/>
          </a:p>
          <a:p>
            <a:pPr marL="342900" indent="-342900">
              <a:buFont typeface="Wingdings" panose="05000000000000000000" pitchFamily="2" charset="2"/>
              <a:buChar char="q"/>
            </a:pPr>
            <a:r>
              <a:rPr lang="sl-SI" dirty="0"/>
              <a:t>r</a:t>
            </a:r>
            <a:r>
              <a:rPr lang="sl-SI" dirty="0" smtClean="0"/>
              <a:t>evizijska sled mora biti zagotovljena za celoten postopek</a:t>
            </a:r>
          </a:p>
          <a:p>
            <a:pPr marL="342900" indent="-342900">
              <a:lnSpc>
                <a:spcPct val="100000"/>
              </a:lnSpc>
              <a:buFont typeface="Wingdings" panose="05000000000000000000" pitchFamily="2" charset="2"/>
              <a:buChar char="q"/>
            </a:pPr>
            <a:r>
              <a:rPr lang="sl-SI" dirty="0"/>
              <a:t>Dokument se lahko popravlja/dopolnjuje zgolj z uradnim zaznamkom, tako da je revizijska sled v celoti razvidna</a:t>
            </a:r>
          </a:p>
          <a:p>
            <a:pPr marL="1028700" lvl="1" indent="-342900">
              <a:lnSpc>
                <a:spcPct val="100000"/>
              </a:lnSpc>
              <a:buFont typeface="Wingdings" panose="05000000000000000000" pitchFamily="2" charset="2"/>
              <a:buChar char="Ø"/>
            </a:pPr>
            <a:r>
              <a:rPr lang="sl-SI" sz="2000" dirty="0">
                <a:solidFill>
                  <a:schemeClr val="accent6">
                    <a:lumMod val="75000"/>
                  </a:schemeClr>
                </a:solidFill>
              </a:rPr>
              <a:t>naknadno ustvarjanje dokumentov za nazaj (</a:t>
            </a:r>
            <a:r>
              <a:rPr lang="sl-SI" sz="2000" dirty="0" err="1">
                <a:solidFill>
                  <a:schemeClr val="accent6">
                    <a:lumMod val="75000"/>
                  </a:schemeClr>
                </a:solidFill>
              </a:rPr>
              <a:t>antidatiranje</a:t>
            </a:r>
            <a:r>
              <a:rPr lang="sl-SI" sz="2000" dirty="0">
                <a:solidFill>
                  <a:schemeClr val="accent6">
                    <a:lumMod val="75000"/>
                  </a:schemeClr>
                </a:solidFill>
              </a:rPr>
              <a:t>) ni </a:t>
            </a:r>
            <a:r>
              <a:rPr lang="sl-SI" sz="2000" dirty="0" smtClean="0">
                <a:solidFill>
                  <a:schemeClr val="accent6">
                    <a:lumMod val="75000"/>
                  </a:schemeClr>
                </a:solidFill>
              </a:rPr>
              <a:t>dovoljeno</a:t>
            </a:r>
            <a:endParaRPr lang="sl-SI" dirty="0" smtClean="0"/>
          </a:p>
          <a:p>
            <a:pPr marL="457200" lvl="1" indent="0">
              <a:buNone/>
            </a:pPr>
            <a:endParaRPr lang="sl-SI" sz="1600" dirty="0">
              <a:solidFill>
                <a:schemeClr val="accent6"/>
              </a:solidFill>
            </a:endParaRPr>
          </a:p>
        </p:txBody>
      </p:sp>
      <p:graphicFrame>
        <p:nvGraphicFramePr>
          <p:cNvPr id="13" name="Diagram 12"/>
          <p:cNvGraphicFramePr/>
          <p:nvPr>
            <p:extLst>
              <p:ext uri="{D42A27DB-BD31-4B8C-83A1-F6EECF244321}">
                <p14:modId xmlns:p14="http://schemas.microsoft.com/office/powerpoint/2010/main" val="291448983"/>
              </p:ext>
            </p:extLst>
          </p:nvPr>
        </p:nvGraphicFramePr>
        <p:xfrm>
          <a:off x="647392" y="1839432"/>
          <a:ext cx="7006855" cy="32216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888303"/>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besedila 1"/>
          <p:cNvSpPr>
            <a:spLocks noGrp="1"/>
          </p:cNvSpPr>
          <p:nvPr>
            <p:ph type="body" sz="quarter" idx="10"/>
          </p:nvPr>
        </p:nvSpPr>
        <p:spPr>
          <a:xfrm>
            <a:off x="608217" y="4257869"/>
            <a:ext cx="6544388" cy="1079304"/>
          </a:xfrm>
        </p:spPr>
        <p:txBody>
          <a:bodyPr/>
          <a:lstStyle/>
          <a:p>
            <a:r>
              <a:rPr lang="sl-SI" dirty="0" smtClean="0">
                <a:solidFill>
                  <a:schemeClr val="accent2">
                    <a:lumMod val="75000"/>
                  </a:schemeClr>
                </a:solidFill>
              </a:rPr>
              <a:t>FINANČNI POPRAVKI</a:t>
            </a:r>
            <a:endParaRPr lang="sl-SI" dirty="0">
              <a:solidFill>
                <a:schemeClr val="accent2">
                  <a:lumMod val="75000"/>
                </a:schemeClr>
              </a:solidFill>
            </a:endParaRPr>
          </a:p>
        </p:txBody>
      </p:sp>
      <p:sp>
        <p:nvSpPr>
          <p:cNvPr id="3" name="Označba mesta besedila 2"/>
          <p:cNvSpPr>
            <a:spLocks noGrp="1"/>
          </p:cNvSpPr>
          <p:nvPr>
            <p:ph type="body" sz="quarter" idx="11"/>
          </p:nvPr>
        </p:nvSpPr>
        <p:spPr>
          <a:xfrm>
            <a:off x="608217" y="5178056"/>
            <a:ext cx="7046030" cy="1212469"/>
          </a:xfrm>
        </p:spPr>
        <p:txBody>
          <a:bodyPr>
            <a:normAutofit/>
          </a:bodyPr>
          <a:lstStyle/>
          <a:p>
            <a:pPr marL="342900" indent="-342900">
              <a:buFont typeface="Wingdings" panose="05000000000000000000" pitchFamily="2" charset="2"/>
              <a:buChar char="Ø"/>
            </a:pPr>
            <a:r>
              <a:rPr lang="sl-SI" dirty="0">
                <a:solidFill>
                  <a:schemeClr val="accent2">
                    <a:lumMod val="75000"/>
                  </a:schemeClr>
                </a:solidFill>
              </a:rPr>
              <a:t>j</a:t>
            </a:r>
            <a:r>
              <a:rPr lang="sl-SI" dirty="0" smtClean="0">
                <a:solidFill>
                  <a:schemeClr val="accent2">
                    <a:lumMod val="75000"/>
                  </a:schemeClr>
                </a:solidFill>
              </a:rPr>
              <a:t>avna naročila po ZJN-3</a:t>
            </a:r>
            <a:endParaRPr lang="sl-SI" dirty="0">
              <a:solidFill>
                <a:schemeClr val="accent2">
                  <a:lumMod val="75000"/>
                </a:schemeClr>
              </a:solidFill>
            </a:endParaRPr>
          </a:p>
          <a:p>
            <a:pPr marL="342900" indent="-342900">
              <a:buFont typeface="Wingdings" panose="05000000000000000000" pitchFamily="2" charset="2"/>
              <a:buChar char="Ø"/>
            </a:pPr>
            <a:r>
              <a:rPr lang="sl-SI" dirty="0">
                <a:solidFill>
                  <a:schemeClr val="accent2">
                    <a:lumMod val="75000"/>
                  </a:schemeClr>
                </a:solidFill>
              </a:rPr>
              <a:t>t. i. evidenčno naročilo ali ko upravičenci niso naročniki po ZJN (kadar je vrednosti brez DDV enaka ali višja od 5.000 EUR)</a:t>
            </a:r>
          </a:p>
          <a:p>
            <a:endParaRPr lang="sl-SI" dirty="0"/>
          </a:p>
        </p:txBody>
      </p:sp>
      <p:pic>
        <p:nvPicPr>
          <p:cNvPr id="4" name="Slika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3755" y="-81481"/>
            <a:ext cx="5700245" cy="4275184"/>
          </a:xfrm>
          <a:prstGeom prst="rect">
            <a:avLst/>
          </a:prstGeom>
        </p:spPr>
      </p:pic>
    </p:spTree>
    <p:extLst>
      <p:ext uri="{BB962C8B-B14F-4D97-AF65-F5344CB8AC3E}">
        <p14:creationId xmlns:p14="http://schemas.microsoft.com/office/powerpoint/2010/main" val="1654319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besedila 1"/>
          <p:cNvSpPr>
            <a:spLocks noGrp="1"/>
          </p:cNvSpPr>
          <p:nvPr>
            <p:ph type="body" sz="quarter" idx="10"/>
          </p:nvPr>
        </p:nvSpPr>
        <p:spPr/>
        <p:txBody>
          <a:bodyPr/>
          <a:lstStyle/>
          <a:p>
            <a:r>
              <a:rPr lang="sl-SI" dirty="0" smtClean="0">
                <a:solidFill>
                  <a:schemeClr val="accent2">
                    <a:lumMod val="75000"/>
                  </a:schemeClr>
                </a:solidFill>
              </a:rPr>
              <a:t>FINANČNI POPRAVKI – javna naročila</a:t>
            </a:r>
            <a:endParaRPr lang="sl-SI" dirty="0">
              <a:solidFill>
                <a:schemeClr val="accent2">
                  <a:lumMod val="75000"/>
                </a:schemeClr>
              </a:solidFill>
            </a:endParaRPr>
          </a:p>
        </p:txBody>
      </p:sp>
      <p:sp>
        <p:nvSpPr>
          <p:cNvPr id="3" name="Označba mesta besedila 2"/>
          <p:cNvSpPr>
            <a:spLocks noGrp="1"/>
          </p:cNvSpPr>
          <p:nvPr>
            <p:ph type="body" sz="quarter" idx="11"/>
          </p:nvPr>
        </p:nvSpPr>
        <p:spPr>
          <a:xfrm>
            <a:off x="555055" y="1562191"/>
            <a:ext cx="7929726" cy="5008730"/>
          </a:xfrm>
        </p:spPr>
        <p:txBody>
          <a:bodyPr>
            <a:normAutofit/>
          </a:bodyPr>
          <a:lstStyle/>
          <a:p>
            <a:pPr marL="342900" lvl="2" indent="-342900">
              <a:spcBef>
                <a:spcPts val="1000"/>
              </a:spcBef>
              <a:buFont typeface="Wingdings" panose="05000000000000000000" pitchFamily="2" charset="2"/>
              <a:buChar char="q"/>
            </a:pPr>
            <a:r>
              <a:rPr lang="sl-SI" dirty="0">
                <a:solidFill>
                  <a:schemeClr val="accent6">
                    <a:lumMod val="75000"/>
                  </a:schemeClr>
                </a:solidFill>
              </a:rPr>
              <a:t>Smernice za določanje finančnih popravkov izdatkov, ki jih financira Unija v okviru deljenega upravljanja, zaradi neskladnosti s pravili o javnih naročilih - Sklep EK z dne 19.12.2013 (</a:t>
            </a:r>
            <a:r>
              <a:rPr lang="sl-SI" dirty="0" err="1">
                <a:solidFill>
                  <a:schemeClr val="accent6">
                    <a:lumMod val="75000"/>
                  </a:schemeClr>
                </a:solidFill>
              </a:rPr>
              <a:t>t.i</a:t>
            </a:r>
            <a:r>
              <a:rPr lang="sl-SI" dirty="0">
                <a:solidFill>
                  <a:schemeClr val="accent6">
                    <a:lumMod val="75000"/>
                  </a:schemeClr>
                </a:solidFill>
              </a:rPr>
              <a:t>. COCOF smernice za JN)</a:t>
            </a:r>
          </a:p>
          <a:p>
            <a:pPr marL="457200" lvl="3" indent="0">
              <a:spcBef>
                <a:spcPts val="1000"/>
              </a:spcBef>
              <a:buNone/>
            </a:pPr>
            <a:r>
              <a:rPr lang="sl-SI" dirty="0">
                <a:solidFill>
                  <a:schemeClr val="accent6"/>
                </a:solidFill>
                <a:hlinkClick r:id="rId3"/>
              </a:rPr>
              <a:t>https://ec.europa.eu/regional_policy/sources/docoffic/cocof/2013/cocof_13_9527_sl.pdf</a:t>
            </a:r>
            <a:r>
              <a:rPr lang="sl-SI" dirty="0">
                <a:solidFill>
                  <a:schemeClr val="accent6"/>
                </a:solidFill>
              </a:rPr>
              <a:t> (sklep komisije)</a:t>
            </a:r>
          </a:p>
          <a:p>
            <a:pPr marL="457200" lvl="3" indent="0">
              <a:spcBef>
                <a:spcPts val="1000"/>
              </a:spcBef>
              <a:buNone/>
            </a:pPr>
            <a:r>
              <a:rPr lang="sl-SI" dirty="0">
                <a:solidFill>
                  <a:schemeClr val="accent6"/>
                </a:solidFill>
                <a:hlinkClick r:id="rId4"/>
              </a:rPr>
              <a:t>https://ec.europa.eu/regional_policy/sources/docoffic/cocof/2013/cocof_13_9527_annexe_sl.pdf</a:t>
            </a:r>
            <a:r>
              <a:rPr lang="sl-SI" dirty="0">
                <a:solidFill>
                  <a:schemeClr val="accent6"/>
                </a:solidFill>
              </a:rPr>
              <a:t> (priloga)</a:t>
            </a:r>
          </a:p>
          <a:p>
            <a:pPr marL="457200" lvl="3" indent="0">
              <a:spcBef>
                <a:spcPts val="1000"/>
              </a:spcBef>
              <a:buNone/>
            </a:pPr>
            <a:r>
              <a:rPr lang="sl-SI" dirty="0">
                <a:solidFill>
                  <a:schemeClr val="accent6"/>
                </a:solidFill>
              </a:rPr>
              <a:t>Njihova uporaba je določena z Navodil OU za izvajanje upravljalnih preverjanj po 125. členu Uredbe št. 1303/2013/EU programsko obdobje, verzija 3.0 </a:t>
            </a:r>
            <a:r>
              <a:rPr lang="sl-SI" dirty="0">
                <a:solidFill>
                  <a:schemeClr val="tx1">
                    <a:lumMod val="50000"/>
                    <a:lumOff val="50000"/>
                  </a:schemeClr>
                </a:solidFill>
              </a:rPr>
              <a:t>(trenutno veljavna)</a:t>
            </a:r>
            <a:r>
              <a:rPr lang="sl-SI" dirty="0">
                <a:solidFill>
                  <a:schemeClr val="accent6"/>
                </a:solidFill>
              </a:rPr>
              <a:t>, pod točko 7.1 Ukrepi (popravki) pri ugotovljenih nepravilnostih v okviru administrativnega in preverjanja na kraju samem, str. 46, in točko 7.3 Usmeritve Evropske komisije za določanje finančnih popravkov, str. 50</a:t>
            </a:r>
          </a:p>
          <a:p>
            <a:pPr marL="457200" lvl="3" indent="0">
              <a:spcBef>
                <a:spcPts val="1000"/>
              </a:spcBef>
              <a:buNone/>
            </a:pPr>
            <a:r>
              <a:rPr lang="sl-SI" dirty="0">
                <a:solidFill>
                  <a:schemeClr val="accent6"/>
                </a:solidFill>
                <a:hlinkClick r:id="rId5"/>
              </a:rPr>
              <a:t>http://</a:t>
            </a:r>
            <a:r>
              <a:rPr lang="sl-SI" dirty="0" smtClean="0">
                <a:solidFill>
                  <a:schemeClr val="accent6"/>
                </a:solidFill>
                <a:hlinkClick r:id="rId5"/>
              </a:rPr>
              <a:t>www.eu-skladi.si/sl/dokumenti/navodila/navodila-upr-preverjanja.pdf</a:t>
            </a:r>
            <a:endParaRPr lang="sl-SI" dirty="0" smtClean="0">
              <a:solidFill>
                <a:schemeClr val="accent6"/>
              </a:solidFill>
            </a:endParaRPr>
          </a:p>
          <a:p>
            <a:pPr marL="457200" lvl="3" indent="0">
              <a:spcBef>
                <a:spcPts val="1000"/>
              </a:spcBef>
              <a:buNone/>
            </a:pPr>
            <a:r>
              <a:rPr lang="sl-SI" dirty="0">
                <a:solidFill>
                  <a:schemeClr val="accent6"/>
                </a:solidFill>
                <a:hlinkClick r:id="rId6"/>
              </a:rPr>
              <a:t>http://www.mizs.gov.si/si/delovna_podrocja/sluzba_za_izvajanje_kohezijske_politike/programsko_obdobje_20142020/za_upravicence/navodila</a:t>
            </a:r>
            <a:r>
              <a:rPr lang="sl-SI" dirty="0" smtClean="0">
                <a:solidFill>
                  <a:schemeClr val="accent6"/>
                </a:solidFill>
                <a:hlinkClick r:id="rId6"/>
              </a:rPr>
              <a:t>/</a:t>
            </a:r>
            <a:r>
              <a:rPr lang="sl-SI" dirty="0" smtClean="0">
                <a:solidFill>
                  <a:schemeClr val="accent6"/>
                </a:solidFill>
              </a:rPr>
              <a:t>  </a:t>
            </a:r>
          </a:p>
        </p:txBody>
      </p:sp>
    </p:spTree>
    <p:extLst>
      <p:ext uri="{BB962C8B-B14F-4D97-AF65-F5344CB8AC3E}">
        <p14:creationId xmlns:p14="http://schemas.microsoft.com/office/powerpoint/2010/main" val="2799295290"/>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besedila 1"/>
          <p:cNvSpPr>
            <a:spLocks noGrp="1"/>
          </p:cNvSpPr>
          <p:nvPr>
            <p:ph type="body" sz="quarter" idx="10"/>
          </p:nvPr>
        </p:nvSpPr>
        <p:spPr>
          <a:xfrm>
            <a:off x="555055" y="482886"/>
            <a:ext cx="6855838" cy="1547933"/>
          </a:xfrm>
        </p:spPr>
        <p:txBody>
          <a:bodyPr>
            <a:normAutofit fontScale="92500" lnSpcReduction="20000"/>
          </a:bodyPr>
          <a:lstStyle/>
          <a:p>
            <a:r>
              <a:rPr lang="sl-SI" dirty="0" smtClean="0">
                <a:solidFill>
                  <a:schemeClr val="accent2">
                    <a:lumMod val="75000"/>
                  </a:schemeClr>
                </a:solidFill>
              </a:rPr>
              <a:t>FINANČNI POPRAVKI - </a:t>
            </a:r>
            <a:r>
              <a:rPr lang="sl-SI" dirty="0">
                <a:solidFill>
                  <a:schemeClr val="accent2">
                    <a:lumMod val="75000"/>
                  </a:schemeClr>
                </a:solidFill>
              </a:rPr>
              <a:t>t. i. </a:t>
            </a:r>
            <a:r>
              <a:rPr lang="sl-SI" dirty="0" smtClean="0">
                <a:solidFill>
                  <a:schemeClr val="accent2">
                    <a:lumMod val="75000"/>
                  </a:schemeClr>
                </a:solidFill>
              </a:rPr>
              <a:t>evidenčno naročilo </a:t>
            </a:r>
            <a:r>
              <a:rPr lang="sl-SI" dirty="0">
                <a:solidFill>
                  <a:schemeClr val="accent2">
                    <a:lumMod val="75000"/>
                  </a:schemeClr>
                </a:solidFill>
              </a:rPr>
              <a:t>ali </a:t>
            </a:r>
            <a:r>
              <a:rPr lang="sl-SI" dirty="0" smtClean="0">
                <a:solidFill>
                  <a:schemeClr val="accent2">
                    <a:lumMod val="75000"/>
                  </a:schemeClr>
                </a:solidFill>
              </a:rPr>
              <a:t>ko </a:t>
            </a:r>
            <a:r>
              <a:rPr lang="sl-SI" dirty="0">
                <a:solidFill>
                  <a:schemeClr val="accent2">
                    <a:lumMod val="75000"/>
                  </a:schemeClr>
                </a:solidFill>
              </a:rPr>
              <a:t>upravičenci niso naročniki po </a:t>
            </a:r>
            <a:r>
              <a:rPr lang="sl-SI" dirty="0" smtClean="0">
                <a:solidFill>
                  <a:schemeClr val="accent2">
                    <a:lumMod val="75000"/>
                  </a:schemeClr>
                </a:solidFill>
              </a:rPr>
              <a:t>ZJN (kadar </a:t>
            </a:r>
            <a:r>
              <a:rPr lang="sl-SI" dirty="0">
                <a:solidFill>
                  <a:schemeClr val="accent2">
                    <a:lumMod val="75000"/>
                  </a:schemeClr>
                </a:solidFill>
              </a:rPr>
              <a:t>je vrednosti brez DDV enaka ali višja od 5.000 EUR)</a:t>
            </a:r>
          </a:p>
        </p:txBody>
      </p:sp>
      <p:sp>
        <p:nvSpPr>
          <p:cNvPr id="3" name="Označba mesta besedila 2"/>
          <p:cNvSpPr>
            <a:spLocks noGrp="1"/>
          </p:cNvSpPr>
          <p:nvPr>
            <p:ph type="body" sz="quarter" idx="11"/>
          </p:nvPr>
        </p:nvSpPr>
        <p:spPr>
          <a:xfrm>
            <a:off x="555055" y="2328530"/>
            <a:ext cx="8089216" cy="4061638"/>
          </a:xfrm>
        </p:spPr>
        <p:txBody>
          <a:bodyPr>
            <a:normAutofit/>
          </a:bodyPr>
          <a:lstStyle/>
          <a:p>
            <a:pPr marL="342900" indent="-342900">
              <a:buFont typeface="Wingdings" panose="05000000000000000000" pitchFamily="2" charset="2"/>
              <a:buChar char="q"/>
            </a:pPr>
            <a:r>
              <a:rPr lang="sl-SI" dirty="0"/>
              <a:t>Navodila MIZŠ za izvajanje operacij EKP v programskem obdobju </a:t>
            </a:r>
            <a:r>
              <a:rPr lang="sl-SI" dirty="0" smtClean="0"/>
              <a:t>2014-2020</a:t>
            </a:r>
            <a:r>
              <a:rPr lang="sl-SI" dirty="0"/>
              <a:t>, verzija 2.7</a:t>
            </a:r>
            <a:r>
              <a:rPr lang="sl-SI" dirty="0" smtClean="0"/>
              <a:t> </a:t>
            </a:r>
            <a:r>
              <a:rPr lang="sl-SI" dirty="0">
                <a:solidFill>
                  <a:schemeClr val="tx1">
                    <a:lumMod val="50000"/>
                    <a:lumOff val="50000"/>
                  </a:schemeClr>
                </a:solidFill>
              </a:rPr>
              <a:t>(trenutno veljavna</a:t>
            </a:r>
            <a:r>
              <a:rPr lang="sl-SI" dirty="0" smtClean="0">
                <a:solidFill>
                  <a:schemeClr val="tx1">
                    <a:lumMod val="50000"/>
                    <a:lumOff val="50000"/>
                  </a:schemeClr>
                </a:solidFill>
              </a:rPr>
              <a:t>)</a:t>
            </a:r>
          </a:p>
          <a:p>
            <a:pPr marL="457200" lvl="1" indent="0">
              <a:buNone/>
            </a:pPr>
            <a:r>
              <a:rPr lang="sl-SI" sz="1800" dirty="0">
                <a:solidFill>
                  <a:schemeClr val="accent6"/>
                </a:solidFill>
                <a:hlinkClick r:id="rId3"/>
              </a:rPr>
              <a:t>http://www.mizs.gov.si/si/delovna_podrocja/sluzba_za_izvajanje_kohezijske_politike/programsko_obdobje_20142020/za_upravicence/navodila/</a:t>
            </a:r>
            <a:r>
              <a:rPr lang="sl-SI" sz="1800" dirty="0">
                <a:solidFill>
                  <a:schemeClr val="accent6"/>
                </a:solidFill>
              </a:rPr>
              <a:t> </a:t>
            </a:r>
            <a:endParaRPr lang="sl-SI" sz="1800" dirty="0" smtClean="0">
              <a:solidFill>
                <a:schemeClr val="accent6"/>
              </a:solidFill>
            </a:endParaRPr>
          </a:p>
          <a:p>
            <a:pPr marL="457200" lvl="1" indent="0">
              <a:buNone/>
            </a:pPr>
            <a:endParaRPr lang="sl-SI" sz="1800" dirty="0">
              <a:solidFill>
                <a:schemeClr val="accent6"/>
              </a:solidFill>
            </a:endParaRPr>
          </a:p>
          <a:p>
            <a:pPr marL="457200" lvl="1" indent="0">
              <a:buNone/>
            </a:pPr>
            <a:r>
              <a:rPr lang="sl-SI" sz="1800" dirty="0" smtClean="0">
                <a:solidFill>
                  <a:schemeClr val="accent6"/>
                </a:solidFill>
              </a:rPr>
              <a:t>V točki 7.1 Splošno o nadzoru nad porabo sredstev med drugim določajo stopnje finančnega popravka:</a:t>
            </a:r>
            <a:endParaRPr lang="sl-SI" sz="1800" dirty="0">
              <a:solidFill>
                <a:schemeClr val="accent6"/>
              </a:solidFill>
            </a:endParaRPr>
          </a:p>
          <a:p>
            <a:pPr lvl="1"/>
            <a:r>
              <a:rPr lang="sl-SI" sz="1800" dirty="0">
                <a:solidFill>
                  <a:schemeClr val="accent6"/>
                </a:solidFill>
              </a:rPr>
              <a:t>25 % finančni </a:t>
            </a:r>
            <a:r>
              <a:rPr lang="sl-SI" sz="1800" dirty="0" smtClean="0">
                <a:solidFill>
                  <a:schemeClr val="accent6"/>
                </a:solidFill>
              </a:rPr>
              <a:t>popravek</a:t>
            </a:r>
          </a:p>
          <a:p>
            <a:pPr lvl="1"/>
            <a:r>
              <a:rPr lang="sl-SI" sz="1800" dirty="0">
                <a:solidFill>
                  <a:schemeClr val="accent6"/>
                </a:solidFill>
              </a:rPr>
              <a:t>10 % finančni </a:t>
            </a:r>
            <a:r>
              <a:rPr lang="sl-SI" sz="1800" dirty="0" smtClean="0">
                <a:solidFill>
                  <a:schemeClr val="accent6"/>
                </a:solidFill>
              </a:rPr>
              <a:t>popravek</a:t>
            </a:r>
          </a:p>
          <a:p>
            <a:pPr lvl="1"/>
            <a:r>
              <a:rPr lang="sl-SI" sz="1800" dirty="0" smtClean="0">
                <a:solidFill>
                  <a:schemeClr val="accent6"/>
                </a:solidFill>
              </a:rPr>
              <a:t>5 </a:t>
            </a:r>
            <a:r>
              <a:rPr lang="sl-SI" sz="1800" dirty="0">
                <a:solidFill>
                  <a:schemeClr val="accent6"/>
                </a:solidFill>
              </a:rPr>
              <a:t>% finančni </a:t>
            </a:r>
            <a:r>
              <a:rPr lang="sl-SI" sz="1800" dirty="0" smtClean="0">
                <a:solidFill>
                  <a:schemeClr val="accent6"/>
                </a:solidFill>
              </a:rPr>
              <a:t>popravek</a:t>
            </a:r>
            <a:endParaRPr lang="sl-SI" sz="1800" dirty="0">
              <a:solidFill>
                <a:schemeClr val="accent6"/>
              </a:solidFill>
            </a:endParaRPr>
          </a:p>
        </p:txBody>
      </p:sp>
    </p:spTree>
    <p:extLst>
      <p:ext uri="{BB962C8B-B14F-4D97-AF65-F5344CB8AC3E}">
        <p14:creationId xmlns:p14="http://schemas.microsoft.com/office/powerpoint/2010/main" val="3720461349"/>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p:cNvPicPr>
            <a:picLocks noChangeAspect="1"/>
          </p:cNvPicPr>
          <p:nvPr/>
        </p:nvPicPr>
        <p:blipFill>
          <a:blip r:embed="rId3"/>
          <a:stretch>
            <a:fillRect/>
          </a:stretch>
        </p:blipFill>
        <p:spPr>
          <a:xfrm>
            <a:off x="2726313" y="-59252"/>
            <a:ext cx="5071896" cy="2850405"/>
          </a:xfrm>
          <a:prstGeom prst="rect">
            <a:avLst/>
          </a:prstGeom>
        </p:spPr>
      </p:pic>
      <p:sp>
        <p:nvSpPr>
          <p:cNvPr id="2" name="Označba mesta besedila 1"/>
          <p:cNvSpPr>
            <a:spLocks noGrp="1"/>
          </p:cNvSpPr>
          <p:nvPr>
            <p:ph type="body" sz="quarter" idx="10"/>
          </p:nvPr>
        </p:nvSpPr>
        <p:spPr>
          <a:xfrm>
            <a:off x="539171" y="5172997"/>
            <a:ext cx="7016999" cy="1079304"/>
          </a:xfrm>
        </p:spPr>
        <p:txBody>
          <a:bodyPr/>
          <a:lstStyle/>
          <a:p>
            <a:r>
              <a:rPr lang="sl-SI" dirty="0">
                <a:solidFill>
                  <a:schemeClr val="accent4">
                    <a:lumMod val="75000"/>
                  </a:schemeClr>
                </a:solidFill>
              </a:rPr>
              <a:t>SMERNICE, TOLMAČENJA, STALIŠČA, NAVODILA, </a:t>
            </a:r>
            <a:r>
              <a:rPr lang="sl-SI" dirty="0" smtClean="0">
                <a:solidFill>
                  <a:schemeClr val="accent4">
                    <a:lumMod val="75000"/>
                  </a:schemeClr>
                </a:solidFill>
              </a:rPr>
              <a:t>USMERITVE, …</a:t>
            </a:r>
            <a:endParaRPr lang="sl-SI" dirty="0">
              <a:solidFill>
                <a:schemeClr val="accent4">
                  <a:lumMod val="75000"/>
                </a:schemeClr>
              </a:solidFill>
            </a:endParaRPr>
          </a:p>
        </p:txBody>
      </p:sp>
      <p:sp>
        <p:nvSpPr>
          <p:cNvPr id="3" name="Označba mesta besedila 2"/>
          <p:cNvSpPr>
            <a:spLocks noGrp="1"/>
          </p:cNvSpPr>
          <p:nvPr>
            <p:ph type="body" sz="quarter" idx="11"/>
          </p:nvPr>
        </p:nvSpPr>
        <p:spPr>
          <a:xfrm>
            <a:off x="6964326" y="2392326"/>
            <a:ext cx="689921" cy="3998199"/>
          </a:xfrm>
        </p:spPr>
        <p:txBody>
          <a:bodyPr/>
          <a:lstStyle/>
          <a:p>
            <a:endParaRPr lang="sl-SI" dirty="0"/>
          </a:p>
        </p:txBody>
      </p:sp>
      <p:pic>
        <p:nvPicPr>
          <p:cNvPr id="4" name="Slika 3"/>
          <p:cNvPicPr>
            <a:picLocks noChangeAspect="1"/>
          </p:cNvPicPr>
          <p:nvPr/>
        </p:nvPicPr>
        <p:blipFill>
          <a:blip r:embed="rId4"/>
          <a:stretch>
            <a:fillRect/>
          </a:stretch>
        </p:blipFill>
        <p:spPr>
          <a:xfrm>
            <a:off x="4047671" y="2126512"/>
            <a:ext cx="5096329" cy="2648486"/>
          </a:xfrm>
          <a:prstGeom prst="rect">
            <a:avLst/>
          </a:prstGeom>
        </p:spPr>
      </p:pic>
      <p:pic>
        <p:nvPicPr>
          <p:cNvPr id="5" name="Slika 4"/>
          <p:cNvPicPr>
            <a:picLocks noChangeAspect="1"/>
          </p:cNvPicPr>
          <p:nvPr/>
        </p:nvPicPr>
        <p:blipFill>
          <a:blip r:embed="rId5">
            <a:lum bright="13000"/>
          </a:blip>
          <a:stretch>
            <a:fillRect/>
          </a:stretch>
        </p:blipFill>
        <p:spPr>
          <a:xfrm>
            <a:off x="6826107" y="-22371"/>
            <a:ext cx="2317893" cy="2690701"/>
          </a:xfrm>
          <a:prstGeom prst="rect">
            <a:avLst/>
          </a:prstGeom>
          <a:noFill/>
          <a:effectLst>
            <a:glow>
              <a:schemeClr val="accent1"/>
            </a:glow>
            <a:outerShdw sx="1000" sy="1000" algn="ctr" rotWithShape="0">
              <a:srgbClr val="000000"/>
            </a:outerShdw>
          </a:effectLst>
        </p:spPr>
      </p:pic>
    </p:spTree>
    <p:extLst>
      <p:ext uri="{BB962C8B-B14F-4D97-AF65-F5344CB8AC3E}">
        <p14:creationId xmlns:p14="http://schemas.microsoft.com/office/powerpoint/2010/main" val="4230790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besedila 3"/>
          <p:cNvSpPr>
            <a:spLocks noGrp="1"/>
          </p:cNvSpPr>
          <p:nvPr>
            <p:ph type="body" sz="quarter" idx="10"/>
          </p:nvPr>
        </p:nvSpPr>
        <p:spPr/>
        <p:txBody>
          <a:bodyPr>
            <a:normAutofit/>
          </a:bodyPr>
          <a:lstStyle/>
          <a:p>
            <a:r>
              <a:rPr lang="sl-SI" dirty="0" smtClean="0">
                <a:solidFill>
                  <a:schemeClr val="accent4">
                    <a:lumMod val="75000"/>
                  </a:schemeClr>
                </a:solidFill>
              </a:rPr>
              <a:t>SMERNICE, TOLMAČENJA, STALIŠČA, NAVODILA, USMERITVE …</a:t>
            </a:r>
            <a:endParaRPr lang="sl-SI" dirty="0">
              <a:solidFill>
                <a:schemeClr val="accent4">
                  <a:lumMod val="75000"/>
                </a:schemeClr>
              </a:solidFill>
            </a:endParaRPr>
          </a:p>
        </p:txBody>
      </p:sp>
      <p:sp>
        <p:nvSpPr>
          <p:cNvPr id="5" name="Označba mesta besedila 4"/>
          <p:cNvSpPr>
            <a:spLocks noGrp="1"/>
          </p:cNvSpPr>
          <p:nvPr>
            <p:ph type="body" sz="quarter" idx="11"/>
          </p:nvPr>
        </p:nvSpPr>
        <p:spPr>
          <a:xfrm>
            <a:off x="555054" y="1562190"/>
            <a:ext cx="7695811" cy="4987466"/>
          </a:xfrm>
        </p:spPr>
        <p:txBody>
          <a:bodyPr>
            <a:normAutofit fontScale="85000" lnSpcReduction="10000"/>
          </a:bodyPr>
          <a:lstStyle/>
          <a:p>
            <a:pPr marL="285750" indent="-285750">
              <a:buFont typeface="Wingdings" panose="05000000000000000000" pitchFamily="2" charset="2"/>
              <a:buChar char="q"/>
            </a:pPr>
            <a:r>
              <a:rPr lang="sl-SI" dirty="0"/>
              <a:t>Smernice (EK) glede javnih naročil za strokovne delavce za preprečevanje najpogostejših napak pri projektih, ki se financirajo iz evropskih strukturnih in investicijskih skladov (februar 2018 ) </a:t>
            </a:r>
          </a:p>
          <a:p>
            <a:pPr marL="457200" lvl="1" indent="0">
              <a:buNone/>
            </a:pPr>
            <a:r>
              <a:rPr lang="sl-SI" sz="1900" dirty="0">
                <a:solidFill>
                  <a:schemeClr val="accent6">
                    <a:lumMod val="75000"/>
                  </a:schemeClr>
                </a:solidFill>
                <a:hlinkClick r:id="rId3"/>
              </a:rPr>
              <a:t>https://ec.europa.eu/regional_policy/sources/docgener/guides/public_procurement/2018/guidance_public_procurement_2018_sl.pdf</a:t>
            </a:r>
            <a:r>
              <a:rPr lang="sl-SI" sz="1900" dirty="0">
                <a:solidFill>
                  <a:schemeClr val="accent6">
                    <a:lumMod val="75000"/>
                  </a:schemeClr>
                </a:solidFill>
              </a:rPr>
              <a:t>  </a:t>
            </a:r>
            <a:endParaRPr lang="sl-SI" sz="1900" dirty="0" smtClean="0"/>
          </a:p>
          <a:p>
            <a:pPr marL="285750" indent="-285750">
              <a:buFont typeface="Wingdings" panose="05000000000000000000" pitchFamily="2" charset="2"/>
              <a:buChar char="q"/>
            </a:pPr>
            <a:r>
              <a:rPr lang="sl-SI" dirty="0" smtClean="0"/>
              <a:t>Direktorat za javna naročila (DJN) Ministrstva za javno upravo - spletna stran</a:t>
            </a:r>
          </a:p>
          <a:p>
            <a:pPr marL="1028700" lvl="1" indent="-342900">
              <a:buFont typeface="Wingdings" panose="05000000000000000000" pitchFamily="2" charset="2"/>
              <a:buChar char="Ø"/>
            </a:pPr>
            <a:r>
              <a:rPr lang="sl-SI" sz="2000" dirty="0" err="1">
                <a:solidFill>
                  <a:schemeClr val="accent6">
                    <a:lumMod val="75000"/>
                  </a:schemeClr>
                </a:solidFill>
              </a:rPr>
              <a:t>Help</a:t>
            </a:r>
            <a:r>
              <a:rPr lang="sl-SI" sz="2000" dirty="0">
                <a:solidFill>
                  <a:schemeClr val="accent6">
                    <a:lumMod val="75000"/>
                  </a:schemeClr>
                </a:solidFill>
              </a:rPr>
              <a:t> – desk </a:t>
            </a:r>
            <a:r>
              <a:rPr lang="sl-SI" sz="1900" dirty="0" smtClean="0">
                <a:hlinkClick r:id="rId4"/>
              </a:rPr>
              <a:t>ttp</a:t>
            </a:r>
            <a:r>
              <a:rPr lang="sl-SI" sz="1900" dirty="0">
                <a:hlinkClick r:id="rId4"/>
              </a:rPr>
              <a:t>://</a:t>
            </a:r>
            <a:r>
              <a:rPr lang="sl-SI" sz="1900" dirty="0" smtClean="0">
                <a:hlinkClick r:id="rId4"/>
              </a:rPr>
              <a:t>www.djn.mju.gov.si/narocniki/svetovanje</a:t>
            </a:r>
            <a:r>
              <a:rPr lang="sl-SI" sz="1900" dirty="0" smtClean="0"/>
              <a:t> </a:t>
            </a:r>
            <a:endParaRPr lang="sl-SI" sz="1900" dirty="0"/>
          </a:p>
          <a:p>
            <a:pPr marL="1028700" lvl="1" indent="-342900">
              <a:buFont typeface="Wingdings" panose="05000000000000000000" pitchFamily="2" charset="2"/>
              <a:buChar char="Ø"/>
            </a:pPr>
            <a:r>
              <a:rPr lang="sl-SI" sz="2000" dirty="0" smtClean="0">
                <a:solidFill>
                  <a:schemeClr val="accent6">
                    <a:lumMod val="75000"/>
                  </a:schemeClr>
                </a:solidFill>
              </a:rPr>
              <a:t>Stališča (tolmačenja), koristne informacije za JN, pogosta vprašanja in odgovori, navodila in obrazci… </a:t>
            </a:r>
            <a:r>
              <a:rPr lang="sl-SI" sz="1900" dirty="0" smtClean="0">
                <a:solidFill>
                  <a:schemeClr val="accent6">
                    <a:lumMod val="75000"/>
                  </a:schemeClr>
                </a:solidFill>
                <a:hlinkClick r:id="rId5"/>
              </a:rPr>
              <a:t>http</a:t>
            </a:r>
            <a:r>
              <a:rPr lang="sl-SI" sz="1900" dirty="0">
                <a:solidFill>
                  <a:schemeClr val="accent6">
                    <a:lumMod val="75000"/>
                  </a:schemeClr>
                </a:solidFill>
                <a:hlinkClick r:id="rId5"/>
              </a:rPr>
              <a:t>://www.djn.mju.gov.si/sistem-javnega-narocanja/stalisca-ministrstva</a:t>
            </a:r>
            <a:r>
              <a:rPr lang="sl-SI" sz="1900" dirty="0">
                <a:solidFill>
                  <a:schemeClr val="accent6">
                    <a:lumMod val="75000"/>
                  </a:schemeClr>
                </a:solidFill>
              </a:rPr>
              <a:t> </a:t>
            </a:r>
          </a:p>
          <a:p>
            <a:pPr marL="1028700" lvl="1" indent="-342900">
              <a:buFont typeface="Wingdings" panose="05000000000000000000" pitchFamily="2" charset="2"/>
              <a:buChar char="Ø"/>
            </a:pPr>
            <a:r>
              <a:rPr lang="sl-SI" sz="2000" dirty="0">
                <a:solidFill>
                  <a:schemeClr val="accent6">
                    <a:lumMod val="75000"/>
                  </a:schemeClr>
                </a:solidFill>
              </a:rPr>
              <a:t>Smernice (za JN arhitekturnih in inženirskih storitev, za JN gradenj, za JN informacijskih rešitev in za JN storitev čiščenja) in priporočila </a:t>
            </a:r>
            <a:r>
              <a:rPr lang="sl-SI" sz="1900" dirty="0" smtClean="0">
                <a:solidFill>
                  <a:schemeClr val="accent6">
                    <a:lumMod val="75000"/>
                  </a:schemeClr>
                </a:solidFill>
                <a:hlinkClick r:id="rId6"/>
              </a:rPr>
              <a:t>http</a:t>
            </a:r>
            <a:r>
              <a:rPr lang="sl-SI" sz="1900" dirty="0">
                <a:solidFill>
                  <a:schemeClr val="accent6">
                    <a:lumMod val="75000"/>
                  </a:schemeClr>
                </a:solidFill>
                <a:hlinkClick r:id="rId6"/>
              </a:rPr>
              <a:t>://www.djn.mju.gov.si/sistem-javnega-narocanja/smernice</a:t>
            </a:r>
            <a:r>
              <a:rPr lang="sl-SI" sz="1900" dirty="0">
                <a:solidFill>
                  <a:schemeClr val="accent6">
                    <a:lumMod val="75000"/>
                  </a:schemeClr>
                </a:solidFill>
              </a:rPr>
              <a:t> </a:t>
            </a:r>
            <a:endParaRPr lang="sl-SI" sz="1900" dirty="0" smtClean="0">
              <a:solidFill>
                <a:schemeClr val="accent6">
                  <a:lumMod val="75000"/>
                </a:schemeClr>
              </a:solidFill>
            </a:endParaRPr>
          </a:p>
          <a:p>
            <a:pPr marL="1028700" lvl="1" indent="-342900">
              <a:buFont typeface="Wingdings" panose="05000000000000000000" pitchFamily="2" charset="2"/>
              <a:buChar char="Ø"/>
            </a:pPr>
            <a:r>
              <a:rPr lang="sl-SI" sz="2000" dirty="0" smtClean="0">
                <a:solidFill>
                  <a:schemeClr val="accent6">
                    <a:lumMod val="75000"/>
                  </a:schemeClr>
                </a:solidFill>
              </a:rPr>
              <a:t>Vzorčna RD (odprti postopek in NMV za blago in storitve) </a:t>
            </a:r>
            <a:r>
              <a:rPr lang="sl-SI" sz="2000" dirty="0">
                <a:solidFill>
                  <a:schemeClr val="accent6">
                    <a:lumMod val="75000"/>
                  </a:schemeClr>
                </a:solidFill>
              </a:rPr>
              <a:t>+ nasveti </a:t>
            </a:r>
            <a:r>
              <a:rPr lang="sl-SI" sz="1900" dirty="0">
                <a:solidFill>
                  <a:schemeClr val="accent6">
                    <a:lumMod val="75000"/>
                  </a:schemeClr>
                </a:solidFill>
                <a:hlinkClick r:id="rId7"/>
              </a:rPr>
              <a:t>http://www.djn.mju.gov.si/sistem-javnega-narocanja/vzorcna-razpisna-dokumentacija</a:t>
            </a:r>
            <a:r>
              <a:rPr lang="sl-SI" sz="1900" dirty="0">
                <a:solidFill>
                  <a:schemeClr val="accent6">
                    <a:lumMod val="75000"/>
                  </a:schemeClr>
                </a:solidFill>
              </a:rPr>
              <a:t> </a:t>
            </a:r>
          </a:p>
          <a:p>
            <a:pPr marL="285750" indent="-285750">
              <a:buFont typeface="Wingdings" panose="05000000000000000000" pitchFamily="2" charset="2"/>
              <a:buChar char="q"/>
            </a:pPr>
            <a:r>
              <a:rPr lang="sl-SI" dirty="0" smtClean="0"/>
              <a:t>Državna revizijska komisija (DKOM) – odločitve DKOM</a:t>
            </a:r>
            <a:r>
              <a:rPr lang="sl-SI" dirty="0"/>
              <a:t>, odločitve Sodišča EU </a:t>
            </a:r>
            <a:r>
              <a:rPr lang="sl-SI" sz="1900" dirty="0">
                <a:hlinkClick r:id="rId8"/>
              </a:rPr>
              <a:t>http://www.dkom.si/slo</a:t>
            </a:r>
            <a:r>
              <a:rPr lang="sl-SI" sz="1900" dirty="0" smtClean="0">
                <a:hlinkClick r:id="rId8"/>
              </a:rPr>
              <a:t>/</a:t>
            </a:r>
            <a:r>
              <a:rPr lang="sl-SI" sz="1900" dirty="0" smtClean="0"/>
              <a:t> </a:t>
            </a:r>
          </a:p>
          <a:p>
            <a:pPr marL="285750" indent="-285750">
              <a:buFont typeface="Wingdings" panose="05000000000000000000" pitchFamily="2" charset="2"/>
              <a:buChar char="q"/>
            </a:pPr>
            <a:r>
              <a:rPr lang="sl-SI" dirty="0" smtClean="0"/>
              <a:t>Usmeritve </a:t>
            </a:r>
            <a:r>
              <a:rPr lang="sl-SI" dirty="0"/>
              <a:t>(MIZŠ) za izvajanje postopkov javnega naročanja v okviru izvajanja evropske kohezijske politike (15. 4. 2016 )</a:t>
            </a:r>
          </a:p>
          <a:p>
            <a:endParaRPr lang="sl-SI" dirty="0"/>
          </a:p>
        </p:txBody>
      </p:sp>
    </p:spTree>
    <p:extLst>
      <p:ext uri="{BB962C8B-B14F-4D97-AF65-F5344CB8AC3E}">
        <p14:creationId xmlns:p14="http://schemas.microsoft.com/office/powerpoint/2010/main" val="2352417255"/>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besedila 2"/>
          <p:cNvSpPr>
            <a:spLocks noGrp="1"/>
          </p:cNvSpPr>
          <p:nvPr>
            <p:ph type="body" sz="quarter" idx="11"/>
          </p:nvPr>
        </p:nvSpPr>
        <p:spPr>
          <a:xfrm>
            <a:off x="555054" y="489098"/>
            <a:ext cx="7982890" cy="5901427"/>
          </a:xfrm>
        </p:spPr>
        <p:txBody>
          <a:bodyPr>
            <a:normAutofit/>
          </a:bodyPr>
          <a:lstStyle/>
          <a:p>
            <a:pPr algn="ctr"/>
            <a:endParaRPr lang="sl-SI" dirty="0" smtClean="0"/>
          </a:p>
          <a:p>
            <a:pPr algn="ctr"/>
            <a:endParaRPr lang="sl-SI" dirty="0"/>
          </a:p>
          <a:p>
            <a:pPr algn="ctr"/>
            <a:endParaRPr lang="sl-SI" sz="3000" b="1" dirty="0" smtClean="0">
              <a:solidFill>
                <a:schemeClr val="accent5">
                  <a:lumMod val="75000"/>
                </a:schemeClr>
              </a:solidFill>
            </a:endParaRPr>
          </a:p>
          <a:p>
            <a:pPr algn="ctr"/>
            <a:r>
              <a:rPr lang="sl-SI" sz="3000" b="1" dirty="0" smtClean="0">
                <a:solidFill>
                  <a:schemeClr val="accent5">
                    <a:lumMod val="75000"/>
                  </a:schemeClr>
                </a:solidFill>
              </a:rPr>
              <a:t>Hvala </a:t>
            </a:r>
            <a:r>
              <a:rPr lang="sl-SI" sz="3000" b="1" dirty="0">
                <a:solidFill>
                  <a:schemeClr val="accent5">
                    <a:lumMod val="75000"/>
                  </a:schemeClr>
                </a:solidFill>
              </a:rPr>
              <a:t>za </a:t>
            </a:r>
            <a:r>
              <a:rPr lang="sl-SI" sz="3000" b="1" dirty="0" smtClean="0">
                <a:solidFill>
                  <a:schemeClr val="accent5">
                    <a:lumMod val="75000"/>
                  </a:schemeClr>
                </a:solidFill>
              </a:rPr>
              <a:t>pozornost!</a:t>
            </a:r>
          </a:p>
          <a:p>
            <a:pPr algn="ctr"/>
            <a:endParaRPr lang="sl-SI" dirty="0"/>
          </a:p>
          <a:p>
            <a:pPr algn="ctr"/>
            <a:endParaRPr lang="sl-SI" dirty="0" smtClean="0"/>
          </a:p>
          <a:p>
            <a:pPr algn="ctr"/>
            <a:r>
              <a:rPr lang="sl-SI" dirty="0" smtClean="0"/>
              <a:t>Nuša Kokol</a:t>
            </a:r>
          </a:p>
          <a:p>
            <a:pPr algn="ctr"/>
            <a:r>
              <a:rPr lang="sl-SI" dirty="0" smtClean="0">
                <a:hlinkClick r:id="rId3"/>
              </a:rPr>
              <a:t>nusa.kokol@gov.si</a:t>
            </a:r>
            <a:endParaRPr lang="sl-SI" dirty="0" smtClean="0"/>
          </a:p>
          <a:p>
            <a:pPr algn="ctr"/>
            <a:endParaRPr lang="sl-SI" dirty="0" smtClean="0"/>
          </a:p>
          <a:p>
            <a:pPr algn="ctr"/>
            <a:r>
              <a:rPr lang="sl-SI" dirty="0" smtClean="0"/>
              <a:t>mag. Rok Prevc</a:t>
            </a:r>
          </a:p>
          <a:p>
            <a:pPr algn="ctr"/>
            <a:r>
              <a:rPr lang="sl-SI" dirty="0" smtClean="0">
                <a:hlinkClick r:id="rId4"/>
              </a:rPr>
              <a:t>rok.prevc@gov.si</a:t>
            </a:r>
            <a:r>
              <a:rPr lang="sl-SI" dirty="0" smtClean="0"/>
              <a:t> </a:t>
            </a:r>
            <a:endParaRPr lang="sl-SI" dirty="0"/>
          </a:p>
        </p:txBody>
      </p:sp>
      <p:pic>
        <p:nvPicPr>
          <p:cNvPr id="4" name="Slika 3"/>
          <p:cNvPicPr>
            <a:picLocks noChangeAspect="1"/>
          </p:cNvPicPr>
          <p:nvPr/>
        </p:nvPicPr>
        <p:blipFill>
          <a:blip r:embed="rId5"/>
          <a:stretch>
            <a:fillRect/>
          </a:stretch>
        </p:blipFill>
        <p:spPr>
          <a:xfrm>
            <a:off x="6355191" y="161365"/>
            <a:ext cx="2788809" cy="2187388"/>
          </a:xfrm>
          <a:prstGeom prst="rect">
            <a:avLst/>
          </a:prstGeom>
        </p:spPr>
      </p:pic>
    </p:spTree>
    <p:extLst>
      <p:ext uri="{BB962C8B-B14F-4D97-AF65-F5344CB8AC3E}">
        <p14:creationId xmlns:p14="http://schemas.microsoft.com/office/powerpoint/2010/main" val="204928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besedila 1"/>
          <p:cNvSpPr>
            <a:spLocks noGrp="1"/>
          </p:cNvSpPr>
          <p:nvPr>
            <p:ph type="body" sz="quarter" idx="10"/>
          </p:nvPr>
        </p:nvSpPr>
        <p:spPr/>
        <p:txBody>
          <a:bodyPr/>
          <a:lstStyle/>
          <a:p>
            <a:r>
              <a:rPr lang="sl-SI" dirty="0">
                <a:solidFill>
                  <a:schemeClr val="accent6">
                    <a:lumMod val="75000"/>
                  </a:schemeClr>
                </a:solidFill>
              </a:rPr>
              <a:t>OCENJENA </a:t>
            </a:r>
            <a:r>
              <a:rPr lang="sl-SI" dirty="0" smtClean="0">
                <a:solidFill>
                  <a:schemeClr val="accent6">
                    <a:lumMod val="75000"/>
                  </a:schemeClr>
                </a:solidFill>
              </a:rPr>
              <a:t>VREDNOST</a:t>
            </a:r>
            <a:endParaRPr lang="sl-SI" dirty="0"/>
          </a:p>
        </p:txBody>
      </p:sp>
      <p:sp>
        <p:nvSpPr>
          <p:cNvPr id="3" name="Označba mesta besedila 2"/>
          <p:cNvSpPr>
            <a:spLocks noGrp="1"/>
          </p:cNvSpPr>
          <p:nvPr>
            <p:ph type="body" sz="quarter" idx="11"/>
          </p:nvPr>
        </p:nvSpPr>
        <p:spPr>
          <a:xfrm>
            <a:off x="555054" y="1562190"/>
            <a:ext cx="7685179" cy="4998098"/>
          </a:xfrm>
        </p:spPr>
        <p:txBody>
          <a:bodyPr>
            <a:normAutofit lnSpcReduction="10000"/>
          </a:bodyPr>
          <a:lstStyle/>
          <a:p>
            <a:r>
              <a:rPr lang="sl-SI" i="1" dirty="0"/>
              <a:t>U</a:t>
            </a:r>
            <a:r>
              <a:rPr lang="sl-SI" i="1" dirty="0" smtClean="0"/>
              <a:t>gotovitve: </a:t>
            </a:r>
            <a:endParaRPr lang="sl-SI" dirty="0"/>
          </a:p>
          <a:p>
            <a:pPr marL="342900" lvl="0" indent="-342900">
              <a:buFont typeface="Arial" panose="020B0604020202020204" pitchFamily="34" charset="0"/>
              <a:buChar char="•"/>
            </a:pPr>
            <a:r>
              <a:rPr lang="sl-SI" i="1" dirty="0">
                <a:solidFill>
                  <a:srgbClr val="C00000"/>
                </a:solidFill>
              </a:rPr>
              <a:t>iz dokumentacije ni razviden način izračuna </a:t>
            </a:r>
            <a:r>
              <a:rPr lang="sl-SI" i="1" dirty="0" err="1">
                <a:solidFill>
                  <a:srgbClr val="C00000"/>
                </a:solidFill>
              </a:rPr>
              <a:t>oc</a:t>
            </a:r>
            <a:r>
              <a:rPr lang="sl-SI" i="1" dirty="0">
                <a:solidFill>
                  <a:srgbClr val="C00000"/>
                </a:solidFill>
              </a:rPr>
              <a:t>. vrednosti </a:t>
            </a:r>
            <a:endParaRPr lang="sl-SI" dirty="0">
              <a:solidFill>
                <a:srgbClr val="C00000"/>
              </a:solidFill>
            </a:endParaRPr>
          </a:p>
          <a:p>
            <a:pPr marL="342900" lvl="0" indent="-342900">
              <a:buFont typeface="Arial" panose="020B0604020202020204" pitchFamily="34" charset="0"/>
              <a:buChar char="•"/>
            </a:pPr>
            <a:r>
              <a:rPr lang="sl-SI" i="1" dirty="0" smtClean="0">
                <a:solidFill>
                  <a:srgbClr val="C00000"/>
                </a:solidFill>
              </a:rPr>
              <a:t>ocenjena </a:t>
            </a:r>
            <a:r>
              <a:rPr lang="sl-SI" i="1" dirty="0">
                <a:solidFill>
                  <a:srgbClr val="C00000"/>
                </a:solidFill>
              </a:rPr>
              <a:t>vrednost v sklepu o začetku postopka je v drugačni višini kot je navedena vrednost v dokumentaciji o izračunu </a:t>
            </a:r>
            <a:r>
              <a:rPr lang="sl-SI" i="1" dirty="0" err="1">
                <a:solidFill>
                  <a:srgbClr val="C00000"/>
                </a:solidFill>
              </a:rPr>
              <a:t>oc</a:t>
            </a:r>
            <a:r>
              <a:rPr lang="sl-SI" i="1" dirty="0">
                <a:solidFill>
                  <a:srgbClr val="C00000"/>
                </a:solidFill>
              </a:rPr>
              <a:t>. vrednosti            </a:t>
            </a:r>
            <a:endParaRPr lang="sl-SI" dirty="0">
              <a:solidFill>
                <a:srgbClr val="C00000"/>
              </a:solidFill>
            </a:endParaRPr>
          </a:p>
          <a:p>
            <a:r>
              <a:rPr lang="sl-SI" i="1" dirty="0"/>
              <a:t> </a:t>
            </a:r>
            <a:endParaRPr lang="sl-SI" dirty="0"/>
          </a:p>
          <a:p>
            <a:r>
              <a:rPr lang="sl-SI" i="1" u="sng" dirty="0"/>
              <a:t>5. odst. 24. člena ZJN-3</a:t>
            </a:r>
            <a:r>
              <a:rPr lang="sl-SI" u="sng" dirty="0"/>
              <a:t>:</a:t>
            </a:r>
            <a:r>
              <a:rPr lang="sl-SI" dirty="0"/>
              <a:t> iz dokumentacije o javnem naročilu, ki jo vodi naročnik, mora biti razviden </a:t>
            </a:r>
            <a:r>
              <a:rPr lang="sl-SI" b="1" dirty="0"/>
              <a:t>način izračuna</a:t>
            </a:r>
            <a:r>
              <a:rPr lang="sl-SI" dirty="0"/>
              <a:t> ocenjene vrednosti, </a:t>
            </a:r>
            <a:r>
              <a:rPr lang="sl-SI" b="1" dirty="0"/>
              <a:t>vključno z vsemi količinskimi in cenovnimi parametri</a:t>
            </a:r>
            <a:r>
              <a:rPr lang="sl-SI" dirty="0"/>
              <a:t> </a:t>
            </a:r>
          </a:p>
          <a:p>
            <a:r>
              <a:rPr lang="sl-SI" i="1" u="sng" dirty="0" smtClean="0"/>
              <a:t>TOLMAČENJE </a:t>
            </a:r>
            <a:r>
              <a:rPr lang="sl-SI" i="1" u="sng" dirty="0"/>
              <a:t>DJN </a:t>
            </a:r>
            <a:r>
              <a:rPr lang="sl-SI" i="1" u="sng" dirty="0" smtClean="0"/>
              <a:t>430-34/2017/5, </a:t>
            </a:r>
            <a:r>
              <a:rPr lang="sl-SI" i="1" u="sng" dirty="0"/>
              <a:t>z dne 5</a:t>
            </a:r>
            <a:r>
              <a:rPr lang="sl-SI" i="1" u="sng" dirty="0" smtClean="0"/>
              <a:t>. 4. 2017, </a:t>
            </a:r>
            <a:r>
              <a:rPr lang="sl-SI" u="sng" dirty="0"/>
              <a:t>Izračun ocenjene vrednosti javnih </a:t>
            </a:r>
            <a:r>
              <a:rPr lang="sl-SI" u="sng" dirty="0" smtClean="0"/>
              <a:t>naročil</a:t>
            </a:r>
            <a:r>
              <a:rPr lang="sl-SI" i="1" u="sng" dirty="0" smtClean="0"/>
              <a:t>: </a:t>
            </a:r>
            <a:r>
              <a:rPr lang="sl-SI" dirty="0">
                <a:hlinkClick r:id="rId3"/>
              </a:rPr>
              <a:t>http://www.djn.mju.gov.si/resources/files/Stalisca/ZJN_3/2017/ZJN-3_izracun_ocenjene_vrednost.pdf</a:t>
            </a:r>
            <a:endParaRPr lang="sl-SI" dirty="0"/>
          </a:p>
          <a:p>
            <a:endParaRPr lang="sl-SI" i="1" u="sng" dirty="0" smtClean="0"/>
          </a:p>
          <a:p>
            <a:r>
              <a:rPr lang="sl-SI" i="1" u="sng" dirty="0" smtClean="0"/>
              <a:t>1. odst</a:t>
            </a:r>
            <a:r>
              <a:rPr lang="sl-SI" i="1" u="sng" dirty="0"/>
              <a:t>. 66. člena ZJN-3:</a:t>
            </a:r>
            <a:r>
              <a:rPr lang="sl-SI" dirty="0"/>
              <a:t> </a:t>
            </a:r>
            <a:r>
              <a:rPr lang="sl-SI" b="1" dirty="0"/>
              <a:t>po izračunu </a:t>
            </a:r>
            <a:r>
              <a:rPr lang="sl-SI" b="1" dirty="0" smtClean="0"/>
              <a:t>ocenjene </a:t>
            </a:r>
            <a:r>
              <a:rPr lang="sl-SI" b="1" dirty="0"/>
              <a:t>vrednosti javnega naročila </a:t>
            </a:r>
            <a:r>
              <a:rPr lang="sl-SI" dirty="0"/>
              <a:t>naročnik lahko </a:t>
            </a:r>
            <a:r>
              <a:rPr lang="sl-SI" b="1" dirty="0"/>
              <a:t>začne postopek</a:t>
            </a:r>
            <a:r>
              <a:rPr lang="sl-SI" dirty="0"/>
              <a:t> oddaje JN</a:t>
            </a:r>
          </a:p>
          <a:p>
            <a:endParaRPr lang="sl-SI" dirty="0"/>
          </a:p>
        </p:txBody>
      </p:sp>
    </p:spTree>
    <p:extLst>
      <p:ext uri="{BB962C8B-B14F-4D97-AF65-F5344CB8AC3E}">
        <p14:creationId xmlns:p14="http://schemas.microsoft.com/office/powerpoint/2010/main" val="1970105913"/>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besedila 1"/>
          <p:cNvSpPr>
            <a:spLocks noGrp="1"/>
          </p:cNvSpPr>
          <p:nvPr>
            <p:ph type="body" sz="quarter" idx="10"/>
          </p:nvPr>
        </p:nvSpPr>
        <p:spPr>
          <a:xfrm>
            <a:off x="555053" y="287082"/>
            <a:ext cx="7099192" cy="1079304"/>
          </a:xfrm>
        </p:spPr>
        <p:txBody>
          <a:bodyPr/>
          <a:lstStyle/>
          <a:p>
            <a:r>
              <a:rPr lang="sl-SI" dirty="0">
                <a:solidFill>
                  <a:schemeClr val="accent6">
                    <a:lumMod val="75000"/>
                  </a:schemeClr>
                </a:solidFill>
              </a:rPr>
              <a:t>OCENJENA VREDNOST</a:t>
            </a:r>
            <a:endParaRPr lang="sl-SI" dirty="0"/>
          </a:p>
        </p:txBody>
      </p:sp>
      <p:sp>
        <p:nvSpPr>
          <p:cNvPr id="3" name="Označba mesta besedila 2"/>
          <p:cNvSpPr>
            <a:spLocks noGrp="1"/>
          </p:cNvSpPr>
          <p:nvPr>
            <p:ph type="body" sz="quarter" idx="11"/>
          </p:nvPr>
        </p:nvSpPr>
        <p:spPr>
          <a:xfrm>
            <a:off x="555052" y="2043484"/>
            <a:ext cx="7972259" cy="4453010"/>
          </a:xfrm>
        </p:spPr>
        <p:txBody>
          <a:bodyPr>
            <a:normAutofit fontScale="92500" lnSpcReduction="20000"/>
          </a:bodyPr>
          <a:lstStyle/>
          <a:p>
            <a:endParaRPr lang="sl-SI" i="1" dirty="0" smtClean="0"/>
          </a:p>
          <a:p>
            <a:endParaRPr lang="sl-SI" i="1" dirty="0"/>
          </a:p>
          <a:p>
            <a:endParaRPr lang="sl-SI" i="1" dirty="0" smtClean="0"/>
          </a:p>
          <a:p>
            <a:endParaRPr lang="sl-SI" i="1" dirty="0"/>
          </a:p>
          <a:p>
            <a:endParaRPr lang="sl-SI" i="1" dirty="0" smtClean="0"/>
          </a:p>
          <a:p>
            <a:endParaRPr lang="sl-SI" i="1" dirty="0"/>
          </a:p>
          <a:p>
            <a:endParaRPr lang="sl-SI" i="1" dirty="0" smtClean="0"/>
          </a:p>
          <a:p>
            <a:endParaRPr lang="sl-SI" i="1" dirty="0"/>
          </a:p>
          <a:p>
            <a:endParaRPr lang="sl-SI" i="1" dirty="0" smtClean="0"/>
          </a:p>
          <a:p>
            <a:endParaRPr lang="sl-SI" i="1" dirty="0"/>
          </a:p>
          <a:p>
            <a:endParaRPr lang="sl-SI" i="1" dirty="0" smtClean="0"/>
          </a:p>
          <a:p>
            <a:r>
              <a:rPr lang="sl-SI" i="1" dirty="0" smtClean="0"/>
              <a:t>Mejne </a:t>
            </a:r>
            <a:r>
              <a:rPr lang="sl-SI" i="1" dirty="0"/>
              <a:t>vrednosti za objavo </a:t>
            </a:r>
            <a:r>
              <a:rPr lang="sl-SI" i="1" dirty="0" smtClean="0"/>
              <a:t>na </a:t>
            </a:r>
            <a:r>
              <a:rPr lang="sl-SI" dirty="0" smtClean="0"/>
              <a:t>TED: od </a:t>
            </a:r>
            <a:r>
              <a:rPr lang="sl-SI" dirty="0"/>
              <a:t>1.1.2018 v veljavi Delegirana uredba Komisije (EU) 2017/2365  z dne 18. decembra 2017 </a:t>
            </a:r>
            <a:r>
              <a:rPr lang="sl-SI" u="sng" dirty="0">
                <a:hlinkClick r:id="rId3"/>
              </a:rPr>
              <a:t>https://eur-lex.europa.eu/legal-content/SL/TXT/?uri=CELEX:32017R2365</a:t>
            </a:r>
            <a:endParaRPr lang="sl-SI" dirty="0"/>
          </a:p>
        </p:txBody>
      </p:sp>
      <p:graphicFrame>
        <p:nvGraphicFramePr>
          <p:cNvPr id="4" name="Diagram 3"/>
          <p:cNvGraphicFramePr/>
          <p:nvPr>
            <p:extLst>
              <p:ext uri="{D42A27DB-BD31-4B8C-83A1-F6EECF244321}">
                <p14:modId xmlns:p14="http://schemas.microsoft.com/office/powerpoint/2010/main" val="1630461608"/>
              </p:ext>
            </p:extLst>
          </p:nvPr>
        </p:nvGraphicFramePr>
        <p:xfrm>
          <a:off x="1618307" y="925032"/>
          <a:ext cx="6909004" cy="46251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89041039"/>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besedila 1"/>
          <p:cNvSpPr>
            <a:spLocks noGrp="1"/>
          </p:cNvSpPr>
          <p:nvPr>
            <p:ph type="body" sz="quarter" idx="10"/>
          </p:nvPr>
        </p:nvSpPr>
        <p:spPr/>
        <p:txBody>
          <a:bodyPr/>
          <a:lstStyle/>
          <a:p>
            <a:r>
              <a:rPr lang="sl-SI" dirty="0" smtClean="0"/>
              <a:t>Izbira postopka</a:t>
            </a:r>
            <a:endParaRPr lang="sl-SI" dirty="0"/>
          </a:p>
        </p:txBody>
      </p:sp>
      <p:sp>
        <p:nvSpPr>
          <p:cNvPr id="3" name="Označba mesta besedila 2"/>
          <p:cNvSpPr>
            <a:spLocks noGrp="1"/>
          </p:cNvSpPr>
          <p:nvPr>
            <p:ph type="body" sz="quarter" idx="11"/>
          </p:nvPr>
        </p:nvSpPr>
        <p:spPr>
          <a:xfrm>
            <a:off x="555054" y="1424764"/>
            <a:ext cx="7900883" cy="4965762"/>
          </a:xfrm>
        </p:spPr>
        <p:txBody>
          <a:bodyPr>
            <a:normAutofit fontScale="92500" lnSpcReduction="10000"/>
          </a:bodyPr>
          <a:lstStyle/>
          <a:p>
            <a:r>
              <a:rPr lang="sl-SI" i="1" dirty="0"/>
              <a:t>U</a:t>
            </a:r>
            <a:r>
              <a:rPr lang="sl-SI" i="1" dirty="0" smtClean="0"/>
              <a:t>gotovitev: </a:t>
            </a:r>
            <a:endParaRPr lang="sl-SI" dirty="0" smtClean="0"/>
          </a:p>
          <a:p>
            <a:pPr marL="342900" indent="-342900">
              <a:buFont typeface="Arial" panose="020B0604020202020204" pitchFamily="34" charset="0"/>
              <a:buChar char="•"/>
            </a:pPr>
            <a:r>
              <a:rPr lang="sl-SI" dirty="0" smtClean="0">
                <a:solidFill>
                  <a:srgbClr val="C00000"/>
                </a:solidFill>
              </a:rPr>
              <a:t>izbira </a:t>
            </a:r>
            <a:r>
              <a:rPr lang="sl-SI" dirty="0">
                <a:solidFill>
                  <a:srgbClr val="C00000"/>
                </a:solidFill>
              </a:rPr>
              <a:t>postopka (npr. postopek brez predhodne objave) </a:t>
            </a:r>
            <a:r>
              <a:rPr lang="sl-SI" dirty="0" smtClean="0">
                <a:solidFill>
                  <a:srgbClr val="C00000"/>
                </a:solidFill>
              </a:rPr>
              <a:t>ni zadostno utemeljena/argumentirana – npr. za primer, da na </a:t>
            </a:r>
            <a:r>
              <a:rPr lang="sl-SI" dirty="0">
                <a:solidFill>
                  <a:srgbClr val="C00000"/>
                </a:solidFill>
              </a:rPr>
              <a:t>relevantnem trgu </a:t>
            </a:r>
            <a:r>
              <a:rPr lang="sl-SI" dirty="0" smtClean="0">
                <a:solidFill>
                  <a:srgbClr val="C00000"/>
                </a:solidFill>
              </a:rPr>
              <a:t>obstaja </a:t>
            </a:r>
            <a:r>
              <a:rPr lang="sl-SI" dirty="0">
                <a:solidFill>
                  <a:srgbClr val="C00000"/>
                </a:solidFill>
              </a:rPr>
              <a:t>le en sam ponudnik oz. ne obstaja </a:t>
            </a:r>
            <a:r>
              <a:rPr lang="sl-SI" dirty="0" smtClean="0">
                <a:solidFill>
                  <a:srgbClr val="C00000"/>
                </a:solidFill>
              </a:rPr>
              <a:t>konkurenca. </a:t>
            </a:r>
          </a:p>
          <a:p>
            <a:r>
              <a:rPr lang="sl-SI" i="1" u="sng" dirty="0" smtClean="0"/>
              <a:t>2. odst. 46. čl. ZJN-3:</a:t>
            </a:r>
            <a:r>
              <a:rPr lang="sl-SI" i="1" dirty="0" smtClean="0"/>
              <a:t> </a:t>
            </a:r>
            <a:r>
              <a:rPr lang="sl-SI" dirty="0" smtClean="0"/>
              <a:t>izjemo naročnik uporabi le, če ni ustrezne </a:t>
            </a:r>
            <a:r>
              <a:rPr lang="sl-SI" dirty="0"/>
              <a:t>a</a:t>
            </a:r>
            <a:r>
              <a:rPr lang="sl-SI" dirty="0" smtClean="0"/>
              <a:t>lternative ali nadomestila in če odsotnost konkurence ni posledice neupravičenega omejevanja elementov JN</a:t>
            </a:r>
          </a:p>
          <a:p>
            <a:pPr lvl="1">
              <a:buFont typeface="Wingdings" panose="05000000000000000000" pitchFamily="2" charset="2"/>
              <a:buChar char="Ø"/>
            </a:pPr>
            <a:r>
              <a:rPr lang="sl-SI" sz="2000" dirty="0" smtClean="0">
                <a:solidFill>
                  <a:schemeClr val="accent5">
                    <a:lumMod val="75000"/>
                  </a:schemeClr>
                </a:solidFill>
              </a:rPr>
              <a:t>Okoliščine</a:t>
            </a:r>
            <a:r>
              <a:rPr lang="sl-SI" sz="2000" dirty="0">
                <a:solidFill>
                  <a:schemeClr val="accent5">
                    <a:lumMod val="75000"/>
                  </a:schemeClr>
                </a:solidFill>
              </a:rPr>
              <a:t>, ki narekujejo uporabo izjeme morajo biti objektivne in ne smejo izvirati iz naročnikovega prirejanja potreb </a:t>
            </a:r>
            <a:r>
              <a:rPr lang="sl-SI" sz="2000" dirty="0" smtClean="0">
                <a:solidFill>
                  <a:schemeClr val="accent5">
                    <a:lumMod val="75000"/>
                  </a:schemeClr>
                </a:solidFill>
              </a:rPr>
              <a:t>in/ali posameznih elementov JN</a:t>
            </a:r>
            <a:endParaRPr lang="sl-SI" sz="2000" dirty="0">
              <a:solidFill>
                <a:schemeClr val="accent5">
                  <a:lumMod val="75000"/>
                </a:schemeClr>
              </a:solidFill>
            </a:endParaRPr>
          </a:p>
          <a:p>
            <a:pPr lvl="1">
              <a:buFont typeface="Wingdings" panose="05000000000000000000" pitchFamily="2" charset="2"/>
              <a:buChar char="Ø"/>
            </a:pPr>
            <a:r>
              <a:rPr lang="sl-SI" sz="2000" dirty="0" smtClean="0">
                <a:solidFill>
                  <a:schemeClr val="accent5">
                    <a:lumMod val="75000"/>
                  </a:schemeClr>
                </a:solidFill>
              </a:rPr>
              <a:t>Morajo biti zapisane </a:t>
            </a:r>
            <a:r>
              <a:rPr lang="sl-SI" sz="2000" dirty="0">
                <a:solidFill>
                  <a:schemeClr val="accent5">
                    <a:lumMod val="75000"/>
                  </a:schemeClr>
                </a:solidFill>
              </a:rPr>
              <a:t>v poročilu iz 105 čl. </a:t>
            </a:r>
            <a:r>
              <a:rPr lang="sl-SI" sz="2000" dirty="0" smtClean="0">
                <a:solidFill>
                  <a:schemeClr val="accent5">
                    <a:lumMod val="75000"/>
                  </a:schemeClr>
                </a:solidFill>
              </a:rPr>
              <a:t>ZJN-3</a:t>
            </a:r>
          </a:p>
          <a:p>
            <a:pPr lvl="1">
              <a:buFont typeface="Wingdings" panose="05000000000000000000" pitchFamily="2" charset="2"/>
              <a:buChar char="Ø"/>
            </a:pPr>
            <a:r>
              <a:rPr lang="sl-SI" sz="2000" dirty="0" smtClean="0">
                <a:solidFill>
                  <a:schemeClr val="accent5">
                    <a:lumMod val="75000"/>
                  </a:schemeClr>
                </a:solidFill>
              </a:rPr>
              <a:t>Uporaba postopka se presoja restriktivno</a:t>
            </a:r>
          </a:p>
          <a:p>
            <a:endParaRPr lang="sl-SI" dirty="0"/>
          </a:p>
          <a:p>
            <a:r>
              <a:rPr lang="sl-SI" b="1" i="1" dirty="0" smtClean="0">
                <a:solidFill>
                  <a:schemeClr val="accent5">
                    <a:lumMod val="75000"/>
                  </a:schemeClr>
                </a:solidFill>
              </a:rPr>
              <a:t>Opozorilo:</a:t>
            </a:r>
            <a:endParaRPr lang="sl-SI" dirty="0" smtClean="0"/>
          </a:p>
          <a:p>
            <a:r>
              <a:rPr lang="sl-SI" i="1" u="sng" dirty="0"/>
              <a:t>DKOM </a:t>
            </a:r>
            <a:r>
              <a:rPr lang="sl-SI" i="1" u="sng" dirty="0" smtClean="0"/>
              <a:t>018-179/2010: </a:t>
            </a:r>
            <a:r>
              <a:rPr lang="sl-SI" dirty="0" smtClean="0"/>
              <a:t>Pri </a:t>
            </a:r>
            <a:r>
              <a:rPr lang="sl-SI" dirty="0"/>
              <a:t>tem je zlasti pomembno, ali obstaja za takšno storitev v enotnem sklopu na </a:t>
            </a:r>
            <a:r>
              <a:rPr lang="sl-SI" dirty="0">
                <a:solidFill>
                  <a:schemeClr val="accent5">
                    <a:lumMod val="75000"/>
                  </a:schemeClr>
                </a:solidFill>
              </a:rPr>
              <a:t>relevantnem trgu dovolj ponudnikov, pri čemer relevanten trg ne pomeni nujno le domačega (nacionalnega) trga</a:t>
            </a:r>
            <a:r>
              <a:rPr lang="sl-SI" dirty="0"/>
              <a:t>.  </a:t>
            </a:r>
          </a:p>
          <a:p>
            <a:endParaRPr lang="sl-SI" dirty="0"/>
          </a:p>
        </p:txBody>
      </p:sp>
    </p:spTree>
    <p:extLst>
      <p:ext uri="{BB962C8B-B14F-4D97-AF65-F5344CB8AC3E}">
        <p14:creationId xmlns:p14="http://schemas.microsoft.com/office/powerpoint/2010/main" val="156479091"/>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887901293"/>
              </p:ext>
            </p:extLst>
          </p:nvPr>
        </p:nvGraphicFramePr>
        <p:xfrm>
          <a:off x="555055" y="4651843"/>
          <a:ext cx="7483159" cy="20414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Označba mesta besedila 1"/>
          <p:cNvSpPr>
            <a:spLocks noGrp="1"/>
          </p:cNvSpPr>
          <p:nvPr>
            <p:ph type="body" sz="quarter" idx="10"/>
          </p:nvPr>
        </p:nvSpPr>
        <p:spPr>
          <a:xfrm>
            <a:off x="555055" y="270235"/>
            <a:ext cx="7099192" cy="1079304"/>
          </a:xfrm>
        </p:spPr>
        <p:txBody>
          <a:bodyPr>
            <a:normAutofit/>
          </a:bodyPr>
          <a:lstStyle/>
          <a:p>
            <a:r>
              <a:rPr lang="sl-SI" dirty="0"/>
              <a:t>t. i. evidenčna naročila</a:t>
            </a:r>
          </a:p>
        </p:txBody>
      </p:sp>
      <p:sp>
        <p:nvSpPr>
          <p:cNvPr id="3" name="Označba mesta besedila 2"/>
          <p:cNvSpPr>
            <a:spLocks noGrp="1"/>
          </p:cNvSpPr>
          <p:nvPr>
            <p:ph type="body" sz="quarter" idx="11"/>
          </p:nvPr>
        </p:nvSpPr>
        <p:spPr>
          <a:xfrm>
            <a:off x="555055" y="1148316"/>
            <a:ext cx="7770237" cy="3646172"/>
          </a:xfrm>
        </p:spPr>
        <p:txBody>
          <a:bodyPr>
            <a:normAutofit fontScale="85000" lnSpcReduction="20000"/>
          </a:bodyPr>
          <a:lstStyle/>
          <a:p>
            <a:r>
              <a:rPr lang="sl-SI" dirty="0"/>
              <a:t>= naročila pod pragom za uporabo </a:t>
            </a:r>
            <a:r>
              <a:rPr lang="sl-SI" dirty="0" smtClean="0"/>
              <a:t>ZJN-3</a:t>
            </a:r>
          </a:p>
          <a:p>
            <a:r>
              <a:rPr lang="sl-SI" i="1" u="sng" dirty="0" smtClean="0"/>
              <a:t>2. </a:t>
            </a:r>
            <a:r>
              <a:rPr lang="sl-SI" i="1" u="sng" dirty="0"/>
              <a:t>odst. </a:t>
            </a:r>
            <a:r>
              <a:rPr lang="sl-SI" i="1" u="sng" dirty="0" smtClean="0"/>
              <a:t>21. </a:t>
            </a:r>
            <a:r>
              <a:rPr lang="sl-SI" i="1" u="sng" dirty="0"/>
              <a:t>člena in  2. odst. 106. člena ZJN-3:</a:t>
            </a:r>
            <a:r>
              <a:rPr lang="sl-SI" i="1" dirty="0"/>
              <a:t> </a:t>
            </a:r>
            <a:r>
              <a:rPr lang="sl-SI" dirty="0"/>
              <a:t>za naročila, katerih ocenjena vrednost je nižja od določenih mejnih </a:t>
            </a:r>
            <a:r>
              <a:rPr lang="sl-SI" dirty="0" smtClean="0"/>
              <a:t>vrednosti (za uporabo ZJN-3), </a:t>
            </a:r>
            <a:r>
              <a:rPr lang="sl-SI" dirty="0"/>
              <a:t>je naročnik dolžan upoštevati načelo gospodarnosti, učinkovitosti in </a:t>
            </a:r>
            <a:r>
              <a:rPr lang="sl-SI" dirty="0" smtClean="0"/>
              <a:t>uspešnosti (4. člen ZJN-3) </a:t>
            </a:r>
            <a:r>
              <a:rPr lang="sl-SI" dirty="0"/>
              <a:t>+ </a:t>
            </a:r>
            <a:r>
              <a:rPr lang="sl-SI" dirty="0" smtClean="0"/>
              <a:t>transparentnosti (6. </a:t>
            </a:r>
            <a:r>
              <a:rPr lang="sl-SI" dirty="0"/>
              <a:t>člen ZJN-3)    </a:t>
            </a:r>
          </a:p>
          <a:p>
            <a:r>
              <a:rPr lang="sl-SI" i="1" u="sng" dirty="0"/>
              <a:t>TOLMAČENJE DJN 430-77/2016/4, z dne 30. 3. </a:t>
            </a:r>
            <a:r>
              <a:rPr lang="sl-SI" i="1" u="sng" dirty="0" smtClean="0"/>
              <a:t>2016, </a:t>
            </a:r>
            <a:r>
              <a:rPr lang="sl-SI" sz="2100" i="1" u="sng" dirty="0"/>
              <a:t>''Evidenčna'' javna naročila:</a:t>
            </a:r>
            <a:r>
              <a:rPr lang="sl-SI" sz="2100" i="1" dirty="0"/>
              <a:t> </a:t>
            </a:r>
            <a:r>
              <a:rPr lang="sl-SI" i="1" u="sng" dirty="0">
                <a:hlinkClick r:id="rId8"/>
              </a:rPr>
              <a:t>http://www.djn.mju.gov.si/resources/files/Stalisca/ZJN_3/ZJN-3-_evidencna_JN_P.pdf</a:t>
            </a:r>
            <a:r>
              <a:rPr lang="sl-SI" i="1" u="sng" dirty="0"/>
              <a:t> </a:t>
            </a:r>
            <a:endParaRPr lang="sl-SI" i="1" u="sng" dirty="0" smtClean="0"/>
          </a:p>
          <a:p>
            <a:endParaRPr lang="sl-SI" i="1" u="sng" dirty="0" smtClean="0"/>
          </a:p>
          <a:p>
            <a:r>
              <a:rPr lang="sl-SI" sz="2100" b="1" i="1" dirty="0">
                <a:solidFill>
                  <a:schemeClr val="accent5">
                    <a:lumMod val="75000"/>
                  </a:schemeClr>
                </a:solidFill>
              </a:rPr>
              <a:t>Opozorilo: </a:t>
            </a:r>
            <a:r>
              <a:rPr lang="sl-SI" dirty="0"/>
              <a:t>Interni</a:t>
            </a:r>
            <a:r>
              <a:rPr lang="sl-SI" sz="2400" b="1" i="1" dirty="0">
                <a:solidFill>
                  <a:schemeClr val="accent5">
                    <a:lumMod val="75000"/>
                  </a:schemeClr>
                </a:solidFill>
              </a:rPr>
              <a:t> </a:t>
            </a:r>
            <a:r>
              <a:rPr lang="sl-SI" dirty="0"/>
              <a:t>akt(i) </a:t>
            </a:r>
            <a:r>
              <a:rPr lang="sl-SI" dirty="0" smtClean="0"/>
              <a:t>(npr</a:t>
            </a:r>
            <a:r>
              <a:rPr lang="sl-SI" dirty="0"/>
              <a:t>. </a:t>
            </a:r>
            <a:r>
              <a:rPr lang="sl-SI" dirty="0" smtClean="0"/>
              <a:t>pravilnik) </a:t>
            </a:r>
            <a:r>
              <a:rPr lang="sl-SI" dirty="0"/>
              <a:t>za izvedbo </a:t>
            </a:r>
            <a:r>
              <a:rPr lang="sl-SI" dirty="0" smtClean="0"/>
              <a:t>JN:</a:t>
            </a:r>
          </a:p>
          <a:p>
            <a:pPr marL="1028700" lvl="1" indent="-342900">
              <a:buFont typeface="Wingdings" panose="05000000000000000000" pitchFamily="2" charset="2"/>
              <a:buChar char="Ø"/>
            </a:pPr>
            <a:r>
              <a:rPr lang="sl-SI" sz="2000" dirty="0">
                <a:solidFill>
                  <a:schemeClr val="accent6">
                    <a:lumMod val="75000"/>
                  </a:schemeClr>
                </a:solidFill>
              </a:rPr>
              <a:t>v kolikor obstaja, mora biti skladen z veljavno zakonodajo in pri izvedbi postopkov, ki jih ureja, upoštevan</a:t>
            </a:r>
          </a:p>
          <a:p>
            <a:pPr marL="1028700" lvl="1" indent="-342900">
              <a:buFont typeface="Wingdings" panose="05000000000000000000" pitchFamily="2" charset="2"/>
              <a:buChar char="Ø"/>
            </a:pPr>
            <a:r>
              <a:rPr lang="sl-SI" sz="2000" dirty="0">
                <a:solidFill>
                  <a:schemeClr val="accent6">
                    <a:lumMod val="75000"/>
                  </a:schemeClr>
                </a:solidFill>
              </a:rPr>
              <a:t>datum veljavnosti mora biti iz dokumenta razviden)  </a:t>
            </a:r>
          </a:p>
          <a:p>
            <a:endParaRPr lang="sl-SI" i="1" u="sng" dirty="0"/>
          </a:p>
          <a:p>
            <a:r>
              <a:rPr lang="sl-SI" i="1" u="sng" dirty="0"/>
              <a:t>Navodila MIZŠ v tč. </a:t>
            </a:r>
            <a:r>
              <a:rPr lang="sl-SI" i="1" u="sng" dirty="0" smtClean="0"/>
              <a:t>3.1.3:</a:t>
            </a:r>
            <a:endParaRPr lang="sl-SI" i="1" u="sng" dirty="0"/>
          </a:p>
          <a:p>
            <a:pPr algn="r"/>
            <a:endParaRPr lang="sl-SI" dirty="0"/>
          </a:p>
        </p:txBody>
      </p:sp>
    </p:spTree>
    <p:extLst>
      <p:ext uri="{BB962C8B-B14F-4D97-AF65-F5344CB8AC3E}">
        <p14:creationId xmlns:p14="http://schemas.microsoft.com/office/powerpoint/2010/main" val="4152221668"/>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besedila 1"/>
          <p:cNvSpPr>
            <a:spLocks noGrp="1"/>
          </p:cNvSpPr>
          <p:nvPr>
            <p:ph type="body" sz="quarter" idx="10"/>
          </p:nvPr>
        </p:nvSpPr>
        <p:spPr>
          <a:xfrm>
            <a:off x="555055" y="482886"/>
            <a:ext cx="7099192" cy="1005672"/>
          </a:xfrm>
        </p:spPr>
        <p:txBody>
          <a:bodyPr/>
          <a:lstStyle/>
          <a:p>
            <a:r>
              <a:rPr lang="sl-SI" dirty="0" smtClean="0"/>
              <a:t>Drobljenje/delitev naročila </a:t>
            </a:r>
            <a:r>
              <a:rPr lang="sl-SI" dirty="0" err="1"/>
              <a:t>vs</a:t>
            </a:r>
            <a:r>
              <a:rPr lang="sl-SI" dirty="0"/>
              <a:t>. obveza razdelitve </a:t>
            </a:r>
            <a:r>
              <a:rPr lang="sl-SI" dirty="0" smtClean="0"/>
              <a:t>naročila (na sklope)</a:t>
            </a:r>
            <a:endParaRPr lang="sl-SI" dirty="0"/>
          </a:p>
        </p:txBody>
      </p:sp>
      <p:sp>
        <p:nvSpPr>
          <p:cNvPr id="3" name="Označba mesta besedila 2"/>
          <p:cNvSpPr>
            <a:spLocks noGrp="1"/>
          </p:cNvSpPr>
          <p:nvPr>
            <p:ph type="body" sz="quarter" idx="11"/>
          </p:nvPr>
        </p:nvSpPr>
        <p:spPr>
          <a:xfrm>
            <a:off x="555054" y="1488558"/>
            <a:ext cx="8248703" cy="2190307"/>
          </a:xfrm>
        </p:spPr>
        <p:txBody>
          <a:bodyPr>
            <a:normAutofit fontScale="70000" lnSpcReduction="20000"/>
          </a:bodyPr>
          <a:lstStyle/>
          <a:p>
            <a:r>
              <a:rPr lang="sl-SI" sz="2800" b="1" dirty="0" smtClean="0"/>
              <a:t>Prepoved drobljenja/delitve </a:t>
            </a:r>
          </a:p>
          <a:p>
            <a:r>
              <a:rPr lang="sl-SI" sz="2900" i="1" u="sng" dirty="0" smtClean="0"/>
              <a:t>4</a:t>
            </a:r>
            <a:r>
              <a:rPr lang="sl-SI" sz="2900" i="1" u="sng" dirty="0"/>
              <a:t>. odst. 24. člena ZJN-3:</a:t>
            </a:r>
            <a:r>
              <a:rPr lang="sl-SI" sz="2900" i="1" dirty="0"/>
              <a:t> </a:t>
            </a:r>
            <a:r>
              <a:rPr lang="sl-SI" sz="2900" dirty="0"/>
              <a:t>metode, ki se uporabi za izračun ocenjene vrednosti javnega naročila, naročnik </a:t>
            </a:r>
            <a:r>
              <a:rPr lang="sl-SI" sz="2900" dirty="0">
                <a:solidFill>
                  <a:schemeClr val="accent5">
                    <a:lumMod val="75000"/>
                  </a:schemeClr>
                </a:solidFill>
              </a:rPr>
              <a:t>ne sme izbrati z namenom</a:t>
            </a:r>
            <a:r>
              <a:rPr lang="sl-SI" sz="2900" dirty="0"/>
              <a:t>, da se določi takšna ocenjena vrednost, da za oddajo javnega naročila ni treba uporabiti ZJN-3 </a:t>
            </a:r>
            <a:endParaRPr lang="sl-SI" sz="2900" dirty="0" smtClean="0"/>
          </a:p>
          <a:p>
            <a:r>
              <a:rPr lang="sl-SI" sz="2900" b="1" dirty="0" smtClean="0"/>
              <a:t>+</a:t>
            </a:r>
            <a:r>
              <a:rPr lang="sl-SI" sz="2900" dirty="0" smtClean="0"/>
              <a:t> </a:t>
            </a:r>
            <a:r>
              <a:rPr lang="sl-SI" sz="2900" dirty="0"/>
              <a:t>naročnik </a:t>
            </a:r>
            <a:r>
              <a:rPr lang="sl-SI" sz="2900" dirty="0">
                <a:solidFill>
                  <a:schemeClr val="accent5">
                    <a:lumMod val="75000"/>
                  </a:schemeClr>
                </a:solidFill>
              </a:rPr>
              <a:t>ne sme razdeliti javnega naročila </a:t>
            </a:r>
            <a:r>
              <a:rPr lang="sl-SI" sz="2900" dirty="0"/>
              <a:t> oziroma ga oblikovati v več javnih naročil, </a:t>
            </a:r>
            <a:r>
              <a:rPr lang="sl-SI" sz="2900" dirty="0">
                <a:solidFill>
                  <a:schemeClr val="accent5">
                    <a:lumMod val="75000"/>
                  </a:schemeClr>
                </a:solidFill>
              </a:rPr>
              <a:t>da bi se izognili uporabi tega zakona</a:t>
            </a:r>
            <a:r>
              <a:rPr lang="sl-SI" sz="2900" dirty="0"/>
              <a:t>, razen če je razdelitev utemeljena z objektivnimi razlogi  </a:t>
            </a:r>
            <a:endParaRPr lang="sl-SI" sz="2900" dirty="0" smtClean="0"/>
          </a:p>
          <a:p>
            <a:endParaRPr lang="sl-SI" sz="2900" dirty="0"/>
          </a:p>
          <a:p>
            <a:endParaRPr lang="sl-SI" sz="2900" dirty="0" smtClean="0"/>
          </a:p>
          <a:p>
            <a:endParaRPr lang="sl-SI" sz="2900" dirty="0"/>
          </a:p>
          <a:p>
            <a:endParaRPr lang="sl-SI" sz="2900" dirty="0" smtClean="0"/>
          </a:p>
          <a:p>
            <a:endParaRPr lang="sl-SI" sz="2900" dirty="0"/>
          </a:p>
          <a:p>
            <a:endParaRPr lang="sl-SI" sz="2900" dirty="0" smtClean="0"/>
          </a:p>
          <a:p>
            <a:endParaRPr lang="sl-SI" sz="2900" dirty="0" smtClean="0"/>
          </a:p>
          <a:p>
            <a:endParaRPr lang="sl-SI" sz="2900" dirty="0" smtClean="0"/>
          </a:p>
        </p:txBody>
      </p:sp>
      <p:graphicFrame>
        <p:nvGraphicFramePr>
          <p:cNvPr id="4" name="Diagram 3"/>
          <p:cNvGraphicFramePr/>
          <p:nvPr>
            <p:extLst>
              <p:ext uri="{D42A27DB-BD31-4B8C-83A1-F6EECF244321}">
                <p14:modId xmlns:p14="http://schemas.microsoft.com/office/powerpoint/2010/main" val="3058396554"/>
              </p:ext>
            </p:extLst>
          </p:nvPr>
        </p:nvGraphicFramePr>
        <p:xfrm>
          <a:off x="319664" y="2996696"/>
          <a:ext cx="8248704" cy="4122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857992"/>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besedila 1"/>
          <p:cNvSpPr>
            <a:spLocks noGrp="1"/>
          </p:cNvSpPr>
          <p:nvPr>
            <p:ph type="body" sz="quarter" idx="10"/>
          </p:nvPr>
        </p:nvSpPr>
        <p:spPr/>
        <p:txBody>
          <a:bodyPr/>
          <a:lstStyle/>
          <a:p>
            <a:r>
              <a:rPr lang="sl-SI" dirty="0"/>
              <a:t>Drobljenje/delitev naročila </a:t>
            </a:r>
            <a:r>
              <a:rPr lang="sl-SI" dirty="0" err="1"/>
              <a:t>vs</a:t>
            </a:r>
            <a:r>
              <a:rPr lang="sl-SI" dirty="0"/>
              <a:t>. obveza razdelitve naročila (na sklope</a:t>
            </a:r>
            <a:r>
              <a:rPr lang="sl-SI" dirty="0" smtClean="0"/>
              <a:t>)</a:t>
            </a:r>
            <a:endParaRPr lang="sl-SI" dirty="0"/>
          </a:p>
        </p:txBody>
      </p:sp>
      <p:sp>
        <p:nvSpPr>
          <p:cNvPr id="3" name="Označba mesta besedila 2"/>
          <p:cNvSpPr>
            <a:spLocks noGrp="1"/>
          </p:cNvSpPr>
          <p:nvPr>
            <p:ph type="body" sz="quarter" idx="11"/>
          </p:nvPr>
        </p:nvSpPr>
        <p:spPr>
          <a:xfrm>
            <a:off x="555054" y="1562190"/>
            <a:ext cx="8046686" cy="5029996"/>
          </a:xfrm>
        </p:spPr>
        <p:txBody>
          <a:bodyPr>
            <a:normAutofit lnSpcReduction="10000"/>
          </a:bodyPr>
          <a:lstStyle/>
          <a:p>
            <a:r>
              <a:rPr lang="sl-SI" b="1" dirty="0" smtClean="0"/>
              <a:t>Obveza razdelitve - sklopi</a:t>
            </a:r>
          </a:p>
          <a:p>
            <a:r>
              <a:rPr lang="sl-SI" i="1" u="sng" dirty="0" smtClean="0"/>
              <a:t>1.  odst</a:t>
            </a:r>
            <a:r>
              <a:rPr lang="sl-SI" i="1" u="sng" dirty="0"/>
              <a:t>. 73. člena ZJN-3</a:t>
            </a:r>
            <a:r>
              <a:rPr lang="sl-SI" dirty="0"/>
              <a:t>:  če predmet javnega naročila dopušča razdelitev javnega naročila na sklope in če to prispeva k večji gospodarnosti  in učinkovitosti izvedbe javnega naročila, </a:t>
            </a:r>
            <a:r>
              <a:rPr lang="sl-SI" dirty="0">
                <a:solidFill>
                  <a:schemeClr val="accent5">
                    <a:lumMod val="75000"/>
                  </a:schemeClr>
                </a:solidFill>
              </a:rPr>
              <a:t>mora naročnik javno naročilo oddati po ločenih sklopih</a:t>
            </a:r>
            <a:r>
              <a:rPr lang="sl-SI" b="1" dirty="0"/>
              <a:t> </a:t>
            </a:r>
            <a:r>
              <a:rPr lang="sl-SI" dirty="0"/>
              <a:t>(v nasprotnem primeru je zahtevana obrazložitev - Smernice </a:t>
            </a:r>
            <a:r>
              <a:rPr lang="sl-SI" dirty="0" smtClean="0"/>
              <a:t>za </a:t>
            </a:r>
            <a:r>
              <a:rPr lang="sl-SI" dirty="0"/>
              <a:t>JN str. 32) + pri čemer se upošteva skupna ocenjena vrednost vseh sklopov (9.  odst. 24. člena ZJN-3). </a:t>
            </a:r>
            <a:endParaRPr lang="sl-SI" dirty="0" smtClean="0"/>
          </a:p>
          <a:p>
            <a:endParaRPr lang="sl-SI" dirty="0"/>
          </a:p>
          <a:p>
            <a:r>
              <a:rPr lang="sl-SI" b="1" i="1" dirty="0" smtClean="0">
                <a:solidFill>
                  <a:schemeClr val="accent5">
                    <a:lumMod val="75000"/>
                  </a:schemeClr>
                </a:solidFill>
              </a:rPr>
              <a:t>Priporočilo: </a:t>
            </a:r>
            <a:r>
              <a:rPr lang="sl-SI" dirty="0" smtClean="0"/>
              <a:t>uporaba načela kratkih verig</a:t>
            </a:r>
          </a:p>
          <a:p>
            <a:r>
              <a:rPr lang="sl-SI" i="1" u="sng" dirty="0" smtClean="0"/>
              <a:t>TOLMAČENJE DJN 430-34/2017/6, z dne 5. 7. 2017, Uresničevanje načela kratkih verig :</a:t>
            </a:r>
            <a:r>
              <a:rPr lang="sl-SI" i="1" dirty="0" smtClean="0"/>
              <a:t> </a:t>
            </a:r>
            <a:r>
              <a:rPr lang="sl-SI" dirty="0" smtClean="0"/>
              <a:t>Ob upoštevanju petega odstavka 73. člena ZJN-3 lahko naročnik načelo kratkih verig uresničuje tako, da </a:t>
            </a:r>
            <a:r>
              <a:rPr lang="sl-SI" dirty="0" smtClean="0">
                <a:solidFill>
                  <a:schemeClr val="accent5">
                    <a:lumMod val="75000"/>
                  </a:schemeClr>
                </a:solidFill>
              </a:rPr>
              <a:t>iz postopka javnega naročanja izloči enega ali več sklopov</a:t>
            </a:r>
            <a:r>
              <a:rPr lang="sl-SI" dirty="0" smtClean="0"/>
              <a:t>, vsakega v vrednosti do 80.000 EUR (brez DDV). Vsi izločeni sklopi predstavljajo največ 20 % skupne </a:t>
            </a:r>
            <a:r>
              <a:rPr lang="it-IT" dirty="0" err="1" smtClean="0"/>
              <a:t>vrednosti</a:t>
            </a:r>
            <a:r>
              <a:rPr lang="it-IT" dirty="0" smtClean="0"/>
              <a:t> </a:t>
            </a:r>
            <a:r>
              <a:rPr lang="it-IT" dirty="0" err="1" smtClean="0"/>
              <a:t>vsega</a:t>
            </a:r>
            <a:r>
              <a:rPr lang="it-IT" dirty="0" smtClean="0"/>
              <a:t> </a:t>
            </a:r>
            <a:r>
              <a:rPr lang="it-IT" dirty="0" err="1" smtClean="0"/>
              <a:t>blaga</a:t>
            </a:r>
            <a:r>
              <a:rPr lang="it-IT" dirty="0" smtClean="0"/>
              <a:t> ali </a:t>
            </a:r>
            <a:r>
              <a:rPr lang="it-IT" dirty="0" err="1" smtClean="0"/>
              <a:t>storitev</a:t>
            </a:r>
            <a:r>
              <a:rPr lang="it-IT" dirty="0" smtClean="0"/>
              <a:t>, </a:t>
            </a:r>
            <a:r>
              <a:rPr lang="it-IT" dirty="0" err="1" smtClean="0"/>
              <a:t>ki</a:t>
            </a:r>
            <a:r>
              <a:rPr lang="it-IT" dirty="0" smtClean="0"/>
              <a:t> se </a:t>
            </a:r>
            <a:r>
              <a:rPr lang="it-IT" dirty="0" err="1" smtClean="0"/>
              <a:t>naročajo</a:t>
            </a:r>
            <a:r>
              <a:rPr lang="sl-SI" dirty="0" smtClean="0"/>
              <a:t> + uporaba zgolj v fazi priprave na postopek JN </a:t>
            </a:r>
            <a:r>
              <a:rPr lang="sl-SI" dirty="0" smtClean="0">
                <a:hlinkClick r:id="rId3"/>
              </a:rPr>
              <a:t>http://www.djn.mju.gov.si/resources/files/Stalisca/ZJN_3/2017/MK_JN_kratke_verige.pdf</a:t>
            </a:r>
            <a:r>
              <a:rPr lang="sl-SI" dirty="0" smtClean="0"/>
              <a:t> </a:t>
            </a:r>
          </a:p>
          <a:p>
            <a:endParaRPr lang="sl-SI" dirty="0"/>
          </a:p>
        </p:txBody>
      </p:sp>
    </p:spTree>
    <p:extLst>
      <p:ext uri="{BB962C8B-B14F-4D97-AF65-F5344CB8AC3E}">
        <p14:creationId xmlns:p14="http://schemas.microsoft.com/office/powerpoint/2010/main" val="2253380092"/>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14669</TotalTime>
  <Words>4092</Words>
  <Application>Microsoft Office PowerPoint</Application>
  <PresentationFormat>Diaprojekcija na zaslonu (4:3)</PresentationFormat>
  <Paragraphs>389</Paragraphs>
  <Slides>39</Slides>
  <Notes>39</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39</vt:i4>
      </vt:variant>
    </vt:vector>
  </HeadingPairs>
  <TitlesOfParts>
    <vt:vector size="45" baseType="lpstr">
      <vt:lpstr>Arial</vt:lpstr>
      <vt:lpstr>Calibri</vt:lpstr>
      <vt:lpstr>Calibri Light</vt:lpstr>
      <vt:lpstr>Courier New</vt:lpstr>
      <vt:lpstr>Wingdings</vt:lpstr>
      <vt:lpstr>Office Theme</vt:lpstr>
      <vt:lpstr>Ključne ugotovitve pri pregledu javnih naročil in ključne usmeritve za pravilno izvajanje postopkov javnih naročil </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Mitja Ribic</dc:creator>
  <cp:lastModifiedBy>Nuša Kokol</cp:lastModifiedBy>
  <cp:revision>276</cp:revision>
  <cp:lastPrinted>2019-03-25T14:22:29Z</cp:lastPrinted>
  <dcterms:created xsi:type="dcterms:W3CDTF">2015-02-26T08:26:11Z</dcterms:created>
  <dcterms:modified xsi:type="dcterms:W3CDTF">2019-03-26T11:17:07Z</dcterms:modified>
</cp:coreProperties>
</file>