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0"/>
  </p:notesMasterIdLst>
  <p:sldIdLst>
    <p:sldId id="331" r:id="rId2"/>
    <p:sldId id="297" r:id="rId3"/>
    <p:sldId id="299" r:id="rId4"/>
    <p:sldId id="300" r:id="rId5"/>
    <p:sldId id="301" r:id="rId6"/>
    <p:sldId id="322" r:id="rId7"/>
    <p:sldId id="332" r:id="rId8"/>
    <p:sldId id="303" r:id="rId9"/>
    <p:sldId id="304" r:id="rId10"/>
    <p:sldId id="305" r:id="rId11"/>
    <p:sldId id="306" r:id="rId12"/>
    <p:sldId id="323" r:id="rId13"/>
    <p:sldId id="326" r:id="rId14"/>
    <p:sldId id="327" r:id="rId15"/>
    <p:sldId id="329" r:id="rId16"/>
    <p:sldId id="310" r:id="rId17"/>
    <p:sldId id="341" r:id="rId18"/>
    <p:sldId id="340" r:id="rId19"/>
    <p:sldId id="339" r:id="rId20"/>
    <p:sldId id="333" r:id="rId21"/>
    <p:sldId id="262" r:id="rId22"/>
    <p:sldId id="264" r:id="rId23"/>
    <p:sldId id="311" r:id="rId24"/>
    <p:sldId id="315" r:id="rId25"/>
    <p:sldId id="316" r:id="rId26"/>
    <p:sldId id="317" r:id="rId27"/>
    <p:sldId id="318" r:id="rId28"/>
    <p:sldId id="338" r:id="rId29"/>
    <p:sldId id="319" r:id="rId30"/>
    <p:sldId id="273" r:id="rId31"/>
    <p:sldId id="313" r:id="rId32"/>
    <p:sldId id="321" r:id="rId33"/>
    <p:sldId id="309" r:id="rId34"/>
    <p:sldId id="308" r:id="rId35"/>
    <p:sldId id="307" r:id="rId36"/>
    <p:sldId id="335" r:id="rId37"/>
    <p:sldId id="336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S_2020-22\Interpelacija\2.%20interpelacija\SPOZ%20vpis%20v%20nove%20programe%20po%20&#353;olskh%20leti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Razpisi%20za%20vpis\Analize\&#352;teviloprijav_razpisnih%20mes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Informacijski%20sistem%20eV&#352;\Poizvedbe\2020\&#352;tudenti\2021-05-10_Results%20for%20MIZKS_ST_STUDENTOV_4_DRZ_2010_2020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ustec\Downloads\2021-10-17_vpis%20tuj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Zakonodaja\NPV&#352;\Statistika\POdatki\MO_BDP%20tren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Zakonodaja\NPV&#352;\Statistika\POdatki\MO_Za%20NPV&#35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200">
                <a:solidFill>
                  <a:srgbClr val="002060"/>
                </a:solidFill>
                <a:latin typeface="Arial Narrow" panose="020B0606020202030204" pitchFamily="34" charset="0"/>
              </a:rPr>
              <a:t>Financiranje</a:t>
            </a:r>
            <a:r>
              <a:rPr lang="sl-SI" sz="1200" baseline="0">
                <a:solidFill>
                  <a:srgbClr val="002060"/>
                </a:solidFill>
                <a:latin typeface="Arial Narrow" panose="020B0606020202030204" pitchFamily="34" charset="0"/>
              </a:rPr>
              <a:t> zaščitne opreme</a:t>
            </a:r>
            <a:endParaRPr lang="sl-SI" sz="120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252430008748906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D30-472B-A93B-8288DC5356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D30-472B-A93B-8288DC53561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List11!$R$113:$R$114</c:f>
              <c:strCache>
                <c:ptCount val="2"/>
                <c:pt idx="0">
                  <c:v>Zaščitna oprema</c:v>
                </c:pt>
                <c:pt idx="1">
                  <c:v>Ostali covid ukrepi</c:v>
                </c:pt>
              </c:strCache>
            </c:strRef>
          </c:cat>
          <c:val>
            <c:numRef>
              <c:f>List11!$S$113:$S$114</c:f>
              <c:numCache>
                <c:formatCode>#,##0</c:formatCode>
                <c:ptCount val="2"/>
                <c:pt idx="0">
                  <c:v>11105394.729999997</c:v>
                </c:pt>
                <c:pt idx="1">
                  <c:v>122337723.12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30-472B-A93B-8288DC5356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 Št. novih SŠ programovpo š. l.'!$B$3</c:f>
              <c:strCache>
                <c:ptCount val="1"/>
                <c:pt idx="0">
                  <c:v>NPI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l.'!$B$4:$B$15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175-934D-C9B51C3C65AE}"/>
            </c:ext>
          </c:extLst>
        </c:ser>
        <c:ser>
          <c:idx val="1"/>
          <c:order val="1"/>
          <c:tx>
            <c:strRef>
              <c:f>' Št. novih SŠ programovpo š. l.'!$C$3</c:f>
              <c:strCache>
                <c:ptCount val="1"/>
                <c:pt idx="0">
                  <c:v>SPI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l.'!$C$4:$C$15</c:f>
              <c:numCache>
                <c:formatCode>General</c:formatCode>
                <c:ptCount val="12"/>
                <c:pt idx="0">
                  <c:v>17</c:v>
                </c:pt>
                <c:pt idx="1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9</c:v>
                </c:pt>
                <c:pt idx="9">
                  <c:v>18</c:v>
                </c:pt>
                <c:pt idx="10">
                  <c:v>83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175-934D-C9B51C3C65AE}"/>
            </c:ext>
          </c:extLst>
        </c:ser>
        <c:ser>
          <c:idx val="2"/>
          <c:order val="2"/>
          <c:tx>
            <c:strRef>
              <c:f>' Št. novih SŠ programovpo š. l.'!$D$3</c:f>
              <c:strCache>
                <c:ptCount val="1"/>
                <c:pt idx="0">
                  <c:v>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l.'!$D$4:$D$15</c:f>
              <c:numCache>
                <c:formatCode>General</c:formatCode>
                <c:ptCount val="12"/>
                <c:pt idx="1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8</c:v>
                </c:pt>
                <c:pt idx="9">
                  <c:v>2</c:v>
                </c:pt>
                <c:pt idx="10">
                  <c:v>61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0-4175-934D-C9B51C3C65AE}"/>
            </c:ext>
          </c:extLst>
        </c:ser>
        <c:ser>
          <c:idx val="3"/>
          <c:order val="3"/>
          <c:tx>
            <c:strRef>
              <c:f>' Št. novih SŠ programovpo š. l.'!$E$3</c:f>
              <c:strCache>
                <c:ptCount val="1"/>
                <c:pt idx="0">
                  <c:v>GIM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l.'!$E$4:$E$15</c:f>
              <c:numCache>
                <c:formatCode>General</c:formatCode>
                <c:ptCount val="12"/>
                <c:pt idx="7">
                  <c:v>2</c:v>
                </c:pt>
                <c:pt idx="8">
                  <c:v>14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0-4175-934D-C9B51C3C65AE}"/>
            </c:ext>
          </c:extLst>
        </c:ser>
        <c:ser>
          <c:idx val="4"/>
          <c:order val="4"/>
          <c:tx>
            <c:strRef>
              <c:f>' Št. novih SŠ programovpo š. l.'!$F$3</c:f>
              <c:strCache>
                <c:ptCount val="1"/>
                <c:pt idx="0">
                  <c:v>PTI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l.'!$F$4:$F$15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3">
                  <c:v>2</c:v>
                </c:pt>
                <c:pt idx="4">
                  <c:v>2</c:v>
                </c:pt>
                <c:pt idx="6">
                  <c:v>2</c:v>
                </c:pt>
                <c:pt idx="8">
                  <c:v>3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60-4175-934D-C9B51C3C65AE}"/>
            </c:ext>
          </c:extLst>
        </c:ser>
        <c:ser>
          <c:idx val="5"/>
          <c:order val="5"/>
          <c:tx>
            <c:strRef>
              <c:f>' Št. novih SŠ programovpo š. l.'!$G$3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l.'!$G$4:$G$15</c:f>
              <c:numCache>
                <c:formatCode>General</c:formatCode>
                <c:ptCount val="1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60-4175-934D-C9B51C3C6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982616"/>
        <c:axId val="484982944"/>
      </c:barChart>
      <c:catAx>
        <c:axId val="4849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84982944"/>
        <c:crosses val="autoZero"/>
        <c:auto val="1"/>
        <c:lblAlgn val="ctr"/>
        <c:lblOffset val="100"/>
        <c:noMultiLvlLbl val="0"/>
      </c:catAx>
      <c:valAx>
        <c:axId val="48498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8498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'primerjava dijaki razpis'!$B$1</c:f>
              <c:strCache>
                <c:ptCount val="1"/>
                <c:pt idx="0">
                  <c:v>Vpisna mesta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'primerjava dijaki razpis'!$A$2:$A$26</c:f>
              <c:strCache>
                <c:ptCount val="24"/>
                <c:pt idx="0">
                  <c:v>1997/1998</c:v>
                </c:pt>
                <c:pt idx="1">
                  <c:v>1998/1999</c:v>
                </c:pt>
                <c:pt idx="2">
                  <c:v>1999/2000</c:v>
                </c:pt>
                <c:pt idx="3">
                  <c:v>2000/2001</c:v>
                </c:pt>
                <c:pt idx="4">
                  <c:v>2001/2002</c:v>
                </c:pt>
                <c:pt idx="5">
                  <c:v>2002/2003</c:v>
                </c:pt>
                <c:pt idx="6">
                  <c:v>2003/2004</c:v>
                </c:pt>
                <c:pt idx="7">
                  <c:v>2004/2005</c:v>
                </c:pt>
                <c:pt idx="8">
                  <c:v>2005/2006</c:v>
                </c:pt>
                <c:pt idx="9">
                  <c:v>2006/2007</c:v>
                </c:pt>
                <c:pt idx="10">
                  <c:v>2007/2008</c:v>
                </c:pt>
                <c:pt idx="11">
                  <c:v>2008/2009</c:v>
                </c:pt>
                <c:pt idx="12">
                  <c:v>2009/2010</c:v>
                </c:pt>
                <c:pt idx="13">
                  <c:v>2010/2011</c:v>
                </c:pt>
                <c:pt idx="14">
                  <c:v>2011/2012</c:v>
                </c:pt>
                <c:pt idx="15">
                  <c:v>2012/2013</c:v>
                </c:pt>
                <c:pt idx="16">
                  <c:v>2013/2014</c:v>
                </c:pt>
                <c:pt idx="17">
                  <c:v>2014/2015</c:v>
                </c:pt>
                <c:pt idx="18">
                  <c:v>2015/2016</c:v>
                </c:pt>
                <c:pt idx="19">
                  <c:v>2016/2017</c:v>
                </c:pt>
                <c:pt idx="20">
                  <c:v>2017/2018</c:v>
                </c:pt>
                <c:pt idx="21">
                  <c:v>2018/2019</c:v>
                </c:pt>
                <c:pt idx="22">
                  <c:v>2019/2020</c:v>
                </c:pt>
                <c:pt idx="23">
                  <c:v>2020/2021</c:v>
                </c:pt>
              </c:strCache>
            </c:strRef>
          </c:cat>
          <c:val>
            <c:numRef>
              <c:f>'primerjava dijaki razpis'!$B$2:$B$26</c:f>
              <c:numCache>
                <c:formatCode>General</c:formatCode>
                <c:ptCount val="25"/>
                <c:pt idx="0">
                  <c:v>20064</c:v>
                </c:pt>
                <c:pt idx="1">
                  <c:v>20674</c:v>
                </c:pt>
                <c:pt idx="2">
                  <c:v>21448</c:v>
                </c:pt>
                <c:pt idx="3">
                  <c:v>22013</c:v>
                </c:pt>
                <c:pt idx="4">
                  <c:v>22132</c:v>
                </c:pt>
                <c:pt idx="5">
                  <c:v>22789</c:v>
                </c:pt>
                <c:pt idx="6">
                  <c:v>22857</c:v>
                </c:pt>
                <c:pt idx="7">
                  <c:v>23604</c:v>
                </c:pt>
                <c:pt idx="8">
                  <c:v>24794</c:v>
                </c:pt>
                <c:pt idx="9">
                  <c:v>25016</c:v>
                </c:pt>
                <c:pt idx="10">
                  <c:v>24929</c:v>
                </c:pt>
                <c:pt idx="11">
                  <c:v>25647</c:v>
                </c:pt>
                <c:pt idx="12">
                  <c:v>27253</c:v>
                </c:pt>
                <c:pt idx="13">
                  <c:v>26682</c:v>
                </c:pt>
                <c:pt idx="14">
                  <c:v>25499</c:v>
                </c:pt>
                <c:pt idx="15">
                  <c:v>23403</c:v>
                </c:pt>
                <c:pt idx="16">
                  <c:v>21071</c:v>
                </c:pt>
                <c:pt idx="17">
                  <c:v>19982</c:v>
                </c:pt>
                <c:pt idx="18">
                  <c:v>19013</c:v>
                </c:pt>
                <c:pt idx="19">
                  <c:v>18555</c:v>
                </c:pt>
                <c:pt idx="20">
                  <c:v>18167</c:v>
                </c:pt>
                <c:pt idx="21">
                  <c:v>17399</c:v>
                </c:pt>
                <c:pt idx="22">
                  <c:v>17408</c:v>
                </c:pt>
                <c:pt idx="23">
                  <c:v>16950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9-4535-A89E-D67FDCE9F1E6}"/>
            </c:ext>
          </c:extLst>
        </c:ser>
        <c:ser>
          <c:idx val="1"/>
          <c:order val="1"/>
          <c:tx>
            <c:strRef>
              <c:f>'primerjava dijaki razpis'!$C$1</c:f>
              <c:strCache>
                <c:ptCount val="1"/>
                <c:pt idx="0">
                  <c:v>Prijave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'primerjava dijaki razpis'!$A$2:$A$26</c:f>
              <c:strCache>
                <c:ptCount val="24"/>
                <c:pt idx="0">
                  <c:v>1997/1998</c:v>
                </c:pt>
                <c:pt idx="1">
                  <c:v>1998/1999</c:v>
                </c:pt>
                <c:pt idx="2">
                  <c:v>1999/2000</c:v>
                </c:pt>
                <c:pt idx="3">
                  <c:v>2000/2001</c:v>
                </c:pt>
                <c:pt idx="4">
                  <c:v>2001/2002</c:v>
                </c:pt>
                <c:pt idx="5">
                  <c:v>2002/2003</c:v>
                </c:pt>
                <c:pt idx="6">
                  <c:v>2003/2004</c:v>
                </c:pt>
                <c:pt idx="7">
                  <c:v>2004/2005</c:v>
                </c:pt>
                <c:pt idx="8">
                  <c:v>2005/2006</c:v>
                </c:pt>
                <c:pt idx="9">
                  <c:v>2006/2007</c:v>
                </c:pt>
                <c:pt idx="10">
                  <c:v>2007/2008</c:v>
                </c:pt>
                <c:pt idx="11">
                  <c:v>2008/2009</c:v>
                </c:pt>
                <c:pt idx="12">
                  <c:v>2009/2010</c:v>
                </c:pt>
                <c:pt idx="13">
                  <c:v>2010/2011</c:v>
                </c:pt>
                <c:pt idx="14">
                  <c:v>2011/2012</c:v>
                </c:pt>
                <c:pt idx="15">
                  <c:v>2012/2013</c:v>
                </c:pt>
                <c:pt idx="16">
                  <c:v>2013/2014</c:v>
                </c:pt>
                <c:pt idx="17">
                  <c:v>2014/2015</c:v>
                </c:pt>
                <c:pt idx="18">
                  <c:v>2015/2016</c:v>
                </c:pt>
                <c:pt idx="19">
                  <c:v>2016/2017</c:v>
                </c:pt>
                <c:pt idx="20">
                  <c:v>2017/2018</c:v>
                </c:pt>
                <c:pt idx="21">
                  <c:v>2018/2019</c:v>
                </c:pt>
                <c:pt idx="22">
                  <c:v>2019/2020</c:v>
                </c:pt>
                <c:pt idx="23">
                  <c:v>2020/2021</c:v>
                </c:pt>
              </c:strCache>
            </c:strRef>
          </c:cat>
          <c:val>
            <c:numRef>
              <c:f>'primerjava dijaki razpis'!$C$2:$C$26</c:f>
              <c:numCache>
                <c:formatCode>General</c:formatCode>
                <c:ptCount val="25"/>
                <c:pt idx="0">
                  <c:v>21165</c:v>
                </c:pt>
                <c:pt idx="1">
                  <c:v>22212</c:v>
                </c:pt>
                <c:pt idx="2">
                  <c:v>23676</c:v>
                </c:pt>
                <c:pt idx="3">
                  <c:v>24882</c:v>
                </c:pt>
                <c:pt idx="4">
                  <c:v>26572</c:v>
                </c:pt>
                <c:pt idx="5">
                  <c:v>27029</c:v>
                </c:pt>
                <c:pt idx="6">
                  <c:v>28086</c:v>
                </c:pt>
                <c:pt idx="7">
                  <c:v>27476</c:v>
                </c:pt>
                <c:pt idx="8">
                  <c:v>26921</c:v>
                </c:pt>
                <c:pt idx="9">
                  <c:v>26007</c:v>
                </c:pt>
                <c:pt idx="10">
                  <c:v>25223</c:v>
                </c:pt>
                <c:pt idx="11">
                  <c:v>23702</c:v>
                </c:pt>
                <c:pt idx="12">
                  <c:v>23031</c:v>
                </c:pt>
                <c:pt idx="13">
                  <c:v>21885</c:v>
                </c:pt>
                <c:pt idx="14">
                  <c:v>20550</c:v>
                </c:pt>
                <c:pt idx="15">
                  <c:v>19131</c:v>
                </c:pt>
                <c:pt idx="16">
                  <c:v>18660</c:v>
                </c:pt>
                <c:pt idx="17">
                  <c:v>16398</c:v>
                </c:pt>
                <c:pt idx="18">
                  <c:v>16093</c:v>
                </c:pt>
                <c:pt idx="19">
                  <c:v>15155</c:v>
                </c:pt>
                <c:pt idx="20">
                  <c:v>14833</c:v>
                </c:pt>
                <c:pt idx="21">
                  <c:v>14704</c:v>
                </c:pt>
                <c:pt idx="22">
                  <c:v>14590</c:v>
                </c:pt>
                <c:pt idx="23">
                  <c:v>15099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9-4535-A89E-D67FDCE9F1E6}"/>
            </c:ext>
          </c:extLst>
        </c:ser>
        <c:ser>
          <c:idx val="2"/>
          <c:order val="2"/>
          <c:tx>
            <c:strRef>
              <c:f>'primerjava dijaki razpis'!$D$1</c:f>
              <c:strCache>
                <c:ptCount val="1"/>
                <c:pt idx="0">
                  <c:v>Dijaki zadnjih letnikov srednje šole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'primerjava dijaki razpis'!$A$2:$A$26</c:f>
              <c:strCache>
                <c:ptCount val="24"/>
                <c:pt idx="0">
                  <c:v>1997/1998</c:v>
                </c:pt>
                <c:pt idx="1">
                  <c:v>1998/1999</c:v>
                </c:pt>
                <c:pt idx="2">
                  <c:v>1999/2000</c:v>
                </c:pt>
                <c:pt idx="3">
                  <c:v>2000/2001</c:v>
                </c:pt>
                <c:pt idx="4">
                  <c:v>2001/2002</c:v>
                </c:pt>
                <c:pt idx="5">
                  <c:v>2002/2003</c:v>
                </c:pt>
                <c:pt idx="6">
                  <c:v>2003/2004</c:v>
                </c:pt>
                <c:pt idx="7">
                  <c:v>2004/2005</c:v>
                </c:pt>
                <c:pt idx="8">
                  <c:v>2005/2006</c:v>
                </c:pt>
                <c:pt idx="9">
                  <c:v>2006/2007</c:v>
                </c:pt>
                <c:pt idx="10">
                  <c:v>2007/2008</c:v>
                </c:pt>
                <c:pt idx="11">
                  <c:v>2008/2009</c:v>
                </c:pt>
                <c:pt idx="12">
                  <c:v>2009/2010</c:v>
                </c:pt>
                <c:pt idx="13">
                  <c:v>2010/2011</c:v>
                </c:pt>
                <c:pt idx="14">
                  <c:v>2011/2012</c:v>
                </c:pt>
                <c:pt idx="15">
                  <c:v>2012/2013</c:v>
                </c:pt>
                <c:pt idx="16">
                  <c:v>2013/2014</c:v>
                </c:pt>
                <c:pt idx="17">
                  <c:v>2014/2015</c:v>
                </c:pt>
                <c:pt idx="18">
                  <c:v>2015/2016</c:v>
                </c:pt>
                <c:pt idx="19">
                  <c:v>2016/2017</c:v>
                </c:pt>
                <c:pt idx="20">
                  <c:v>2017/2018</c:v>
                </c:pt>
                <c:pt idx="21">
                  <c:v>2018/2019</c:v>
                </c:pt>
                <c:pt idx="22">
                  <c:v>2019/2020</c:v>
                </c:pt>
                <c:pt idx="23">
                  <c:v>2020/2021</c:v>
                </c:pt>
              </c:strCache>
            </c:strRef>
          </c:cat>
          <c:val>
            <c:numRef>
              <c:f>'primerjava dijaki razpis'!$D$2:$D$26</c:f>
              <c:numCache>
                <c:formatCode>General</c:formatCode>
                <c:ptCount val="25"/>
                <c:pt idx="0">
                  <c:v>17419</c:v>
                </c:pt>
                <c:pt idx="1">
                  <c:v>18513</c:v>
                </c:pt>
                <c:pt idx="2">
                  <c:v>20416</c:v>
                </c:pt>
                <c:pt idx="3">
                  <c:v>18771</c:v>
                </c:pt>
                <c:pt idx="4">
                  <c:v>19193</c:v>
                </c:pt>
                <c:pt idx="5">
                  <c:v>20833</c:v>
                </c:pt>
                <c:pt idx="6">
                  <c:v>20423</c:v>
                </c:pt>
                <c:pt idx="7">
                  <c:v>20569</c:v>
                </c:pt>
                <c:pt idx="8">
                  <c:v>21179</c:v>
                </c:pt>
                <c:pt idx="9">
                  <c:v>22213</c:v>
                </c:pt>
                <c:pt idx="10">
                  <c:v>21917</c:v>
                </c:pt>
                <c:pt idx="11">
                  <c:v>20577</c:v>
                </c:pt>
                <c:pt idx="12">
                  <c:v>20466</c:v>
                </c:pt>
                <c:pt idx="13">
                  <c:v>19915</c:v>
                </c:pt>
                <c:pt idx="14">
                  <c:v>18502</c:v>
                </c:pt>
                <c:pt idx="15">
                  <c:v>17868</c:v>
                </c:pt>
                <c:pt idx="16">
                  <c:v>17626</c:v>
                </c:pt>
                <c:pt idx="17">
                  <c:v>16999</c:v>
                </c:pt>
                <c:pt idx="18">
                  <c:v>16592</c:v>
                </c:pt>
                <c:pt idx="19">
                  <c:v>16040</c:v>
                </c:pt>
                <c:pt idx="20">
                  <c:v>15640</c:v>
                </c:pt>
                <c:pt idx="21">
                  <c:v>15289</c:v>
                </c:pt>
                <c:pt idx="22">
                  <c:v>15597</c:v>
                </c:pt>
                <c:pt idx="23">
                  <c:v>14846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9-4535-A89E-D67FDCE9F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424359728"/>
        <c:axId val="-424361360"/>
      </c:barChart>
      <c:catAx>
        <c:axId val="-42435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424361360"/>
        <c:crosses val="autoZero"/>
        <c:auto val="1"/>
        <c:lblAlgn val="ctr"/>
        <c:lblOffset val="100"/>
        <c:tickLblSkip val="1"/>
        <c:noMultiLvlLbl val="0"/>
      </c:catAx>
      <c:valAx>
        <c:axId val="-424361360"/>
        <c:scaling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4243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'SOK ravni'!$A$4</c:f>
              <c:strCache>
                <c:ptCount val="1"/>
                <c:pt idx="0">
                  <c:v>SOK 7 (VS)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ravni'!$B$4:$L$4</c:f>
              <c:numCache>
                <c:formatCode>#,##0</c:formatCode>
                <c:ptCount val="11"/>
                <c:pt idx="0">
                  <c:v>30817</c:v>
                </c:pt>
                <c:pt idx="1">
                  <c:v>28252</c:v>
                </c:pt>
                <c:pt idx="2">
                  <c:v>26568</c:v>
                </c:pt>
                <c:pt idx="3">
                  <c:v>23947</c:v>
                </c:pt>
                <c:pt idx="4">
                  <c:v>21754</c:v>
                </c:pt>
                <c:pt idx="5">
                  <c:v>20537</c:v>
                </c:pt>
                <c:pt idx="6">
                  <c:v>20152</c:v>
                </c:pt>
                <c:pt idx="7">
                  <c:v>19487</c:v>
                </c:pt>
                <c:pt idx="8">
                  <c:v>19277</c:v>
                </c:pt>
                <c:pt idx="9">
                  <c:v>19783</c:v>
                </c:pt>
                <c:pt idx="10">
                  <c:v>21794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3-4A14-BCB1-1A2FB1885113}"/>
            </c:ext>
          </c:extLst>
        </c:ser>
        <c:ser>
          <c:idx val="3"/>
          <c:order val="1"/>
          <c:tx>
            <c:strRef>
              <c:f>'SOK ravni'!$A$3</c:f>
              <c:strCache>
                <c:ptCount val="1"/>
                <c:pt idx="0">
                  <c:v>SOK 7 (UN)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ravni'!$B$3:$L$3</c:f>
              <c:numCache>
                <c:formatCode>#,##0</c:formatCode>
                <c:ptCount val="11"/>
                <c:pt idx="0">
                  <c:v>47202.5</c:v>
                </c:pt>
                <c:pt idx="1">
                  <c:v>46058</c:v>
                </c:pt>
                <c:pt idx="2">
                  <c:v>42125</c:v>
                </c:pt>
                <c:pt idx="3">
                  <c:v>36123.5</c:v>
                </c:pt>
                <c:pt idx="4">
                  <c:v>32350</c:v>
                </c:pt>
                <c:pt idx="5">
                  <c:v>29892</c:v>
                </c:pt>
                <c:pt idx="6">
                  <c:v>29015.5</c:v>
                </c:pt>
                <c:pt idx="7">
                  <c:v>27229</c:v>
                </c:pt>
                <c:pt idx="8">
                  <c:v>26791</c:v>
                </c:pt>
                <c:pt idx="9">
                  <c:v>26605</c:v>
                </c:pt>
                <c:pt idx="10">
                  <c:v>28581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3-4A14-BCB1-1A2FB1885113}"/>
            </c:ext>
          </c:extLst>
        </c:ser>
        <c:ser>
          <c:idx val="2"/>
          <c:order val="2"/>
          <c:tx>
            <c:strRef>
              <c:f>'SOK ravni'!$A$5</c:f>
              <c:strCache>
                <c:ptCount val="1"/>
                <c:pt idx="0">
                  <c:v>SOK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ravni'!$B$5:$L$5</c:f>
              <c:numCache>
                <c:formatCode>#,##0</c:formatCode>
                <c:ptCount val="11"/>
                <c:pt idx="0">
                  <c:v>9386</c:v>
                </c:pt>
                <c:pt idx="1">
                  <c:v>12103</c:v>
                </c:pt>
                <c:pt idx="2">
                  <c:v>14773</c:v>
                </c:pt>
                <c:pt idx="3">
                  <c:v>16696.5</c:v>
                </c:pt>
                <c:pt idx="4">
                  <c:v>17680</c:v>
                </c:pt>
                <c:pt idx="5">
                  <c:v>17398</c:v>
                </c:pt>
                <c:pt idx="6">
                  <c:v>17170</c:v>
                </c:pt>
                <c:pt idx="7">
                  <c:v>16833</c:v>
                </c:pt>
                <c:pt idx="8">
                  <c:v>16524</c:v>
                </c:pt>
                <c:pt idx="9">
                  <c:v>16530</c:v>
                </c:pt>
                <c:pt idx="10">
                  <c:v>18078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3-4A14-BCB1-1A2FB1885113}"/>
            </c:ext>
          </c:extLst>
        </c:ser>
        <c:ser>
          <c:idx val="1"/>
          <c:order val="3"/>
          <c:tx>
            <c:strRef>
              <c:f>'SOK ravni'!$A$6</c:f>
              <c:strCache>
                <c:ptCount val="1"/>
                <c:pt idx="0">
                  <c:v>SOK 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ravni'!$B$6:$L$6</c:f>
              <c:numCache>
                <c:formatCode>#,##0</c:formatCode>
                <c:ptCount val="11"/>
                <c:pt idx="0">
                  <c:v>551</c:v>
                </c:pt>
                <c:pt idx="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83-4A14-BCB1-1A2FB1885113}"/>
            </c:ext>
          </c:extLst>
        </c:ser>
        <c:ser>
          <c:idx val="0"/>
          <c:order val="4"/>
          <c:tx>
            <c:strRef>
              <c:f>'SOK ravni'!$A$7</c:f>
              <c:strCache>
                <c:ptCount val="1"/>
                <c:pt idx="0">
                  <c:v>SOK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ravni'!$B$7:$L$7</c:f>
              <c:numCache>
                <c:formatCode>#,##0</c:formatCode>
                <c:ptCount val="11"/>
                <c:pt idx="0">
                  <c:v>4606</c:v>
                </c:pt>
                <c:pt idx="1">
                  <c:v>4218</c:v>
                </c:pt>
                <c:pt idx="2">
                  <c:v>3688</c:v>
                </c:pt>
                <c:pt idx="3">
                  <c:v>3035</c:v>
                </c:pt>
                <c:pt idx="4">
                  <c:v>2675</c:v>
                </c:pt>
                <c:pt idx="5">
                  <c:v>2343</c:v>
                </c:pt>
                <c:pt idx="6">
                  <c:v>2573</c:v>
                </c:pt>
                <c:pt idx="7">
                  <c:v>2836</c:v>
                </c:pt>
                <c:pt idx="8">
                  <c:v>3086</c:v>
                </c:pt>
                <c:pt idx="9">
                  <c:v>3309</c:v>
                </c:pt>
                <c:pt idx="10">
                  <c:v>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3-4A14-BCB1-1A2FB1885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61708976"/>
        <c:axId val="-561705712"/>
      </c:barChart>
      <c:catAx>
        <c:axId val="-56170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561705712"/>
        <c:crosses val="autoZero"/>
        <c:auto val="1"/>
        <c:lblAlgn val="ctr"/>
        <c:lblOffset val="100"/>
        <c:noMultiLvlLbl val="0"/>
      </c:catAx>
      <c:valAx>
        <c:axId val="-561705712"/>
        <c:scaling>
          <c:orientation val="minMax"/>
          <c:max val="9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56170897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'[2021-10-17_vpis tujci.xlsx]prvič vpisani'!$A$14</c:f>
              <c:strCache>
                <c:ptCount val="1"/>
                <c:pt idx="0">
                  <c:v>Univerza na Primorskem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vpisani'!$B$14:$F$14</c:f>
              <c:numCache>
                <c:formatCode>General</c:formatCode>
                <c:ptCount val="5"/>
                <c:pt idx="0">
                  <c:v>180</c:v>
                </c:pt>
                <c:pt idx="1">
                  <c:v>266</c:v>
                </c:pt>
                <c:pt idx="2">
                  <c:v>336</c:v>
                </c:pt>
                <c:pt idx="3">
                  <c:v>340</c:v>
                </c:pt>
                <c:pt idx="4" formatCode="#,##0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6-4FE2-87EF-7056FCB9DE9F}"/>
            </c:ext>
          </c:extLst>
        </c:ser>
        <c:ser>
          <c:idx val="1"/>
          <c:order val="1"/>
          <c:tx>
            <c:strRef>
              <c:f>'[2021-10-17_vpis tujci.xlsx]prvič vpisani'!$A$15</c:f>
              <c:strCache>
                <c:ptCount val="1"/>
                <c:pt idx="0">
                  <c:v>Univerza v Ljubljani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vpisani'!$B$15:$F$15</c:f>
              <c:numCache>
                <c:formatCode>General</c:formatCode>
                <c:ptCount val="5"/>
                <c:pt idx="0">
                  <c:v>728</c:v>
                </c:pt>
                <c:pt idx="1">
                  <c:v>823</c:v>
                </c:pt>
                <c:pt idx="2">
                  <c:v>1000</c:v>
                </c:pt>
                <c:pt idx="3">
                  <c:v>1084</c:v>
                </c:pt>
                <c:pt idx="4" formatCode="#,##0">
                  <c:v>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6-4FE2-87EF-7056FCB9DE9F}"/>
            </c:ext>
          </c:extLst>
        </c:ser>
        <c:ser>
          <c:idx val="2"/>
          <c:order val="2"/>
          <c:tx>
            <c:strRef>
              <c:f>'[2021-10-17_vpis tujci.xlsx]prvič vpisani'!$A$16</c:f>
              <c:strCache>
                <c:ptCount val="1"/>
                <c:pt idx="0">
                  <c:v>Univerza v Mariboru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vpisani'!$B$16:$F$16</c:f>
              <c:numCache>
                <c:formatCode>General</c:formatCode>
                <c:ptCount val="5"/>
                <c:pt idx="0">
                  <c:v>144</c:v>
                </c:pt>
                <c:pt idx="1">
                  <c:v>323</c:v>
                </c:pt>
                <c:pt idx="2">
                  <c:v>469</c:v>
                </c:pt>
                <c:pt idx="3">
                  <c:v>535</c:v>
                </c:pt>
                <c:pt idx="4" formatCode="#,##0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6-4FE2-87EF-7056FCB9DE9F}"/>
            </c:ext>
          </c:extLst>
        </c:ser>
        <c:ser>
          <c:idx val="3"/>
          <c:order val="3"/>
          <c:tx>
            <c:strRef>
              <c:f>'[2021-10-17_vpis tujci.xlsx]prvič vpisani'!$A$17</c:f>
              <c:strCache>
                <c:ptCount val="1"/>
                <c:pt idx="0">
                  <c:v>Ostali visokošolski zavodi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vpisani'!$B$17:$F$17</c:f>
              <c:numCache>
                <c:formatCode>General</c:formatCode>
                <c:ptCount val="5"/>
                <c:pt idx="0">
                  <c:v>392</c:v>
                </c:pt>
                <c:pt idx="1">
                  <c:v>296</c:v>
                </c:pt>
                <c:pt idx="2">
                  <c:v>392</c:v>
                </c:pt>
                <c:pt idx="3">
                  <c:v>381</c:v>
                </c:pt>
                <c:pt idx="4" formatCode="#,##0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6-4FE2-87EF-7056FCB9DE9F}"/>
            </c:ext>
          </c:extLst>
        </c:ser>
        <c:ser>
          <c:idx val="4"/>
          <c:order val="4"/>
          <c:tx>
            <c:strRef>
              <c:f>'[2021-10-17_vpis tujci.xlsx]prvič vpisani'!$A$18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vpisani'!$B$18:$F$18</c:f>
              <c:numCache>
                <c:formatCode>General</c:formatCode>
                <c:ptCount val="5"/>
                <c:pt idx="0">
                  <c:v>1444</c:v>
                </c:pt>
                <c:pt idx="1">
                  <c:v>1708</c:v>
                </c:pt>
                <c:pt idx="2">
                  <c:v>2197</c:v>
                </c:pt>
                <c:pt idx="3">
                  <c:v>2340</c:v>
                </c:pt>
                <c:pt idx="4" formatCode="#,##0">
                  <c:v>2370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6-4FE2-87EF-7056FCB9D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648128"/>
        <c:axId val="423648784"/>
      </c:barChart>
      <c:catAx>
        <c:axId val="4236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23648784"/>
        <c:crosses val="autoZero"/>
        <c:auto val="1"/>
        <c:lblAlgn val="ctr"/>
        <c:lblOffset val="100"/>
        <c:noMultiLvlLbl val="0"/>
      </c:catAx>
      <c:valAx>
        <c:axId val="42364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236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12549820161371E-2"/>
          <c:y val="7.1604385768628334E-2"/>
          <c:w val="0.89371866711105552"/>
          <c:h val="0.84695337786289804"/>
        </c:manualLayout>
      </c:layout>
      <c:lineChart>
        <c:grouping val="stacked"/>
        <c:varyColors val="0"/>
        <c:ser>
          <c:idx val="0"/>
          <c:order val="0"/>
          <c:tx>
            <c:strRef>
              <c:f>'od 2010'!$H$3</c:f>
              <c:strCache>
                <c:ptCount val="1"/>
                <c:pt idx="0">
                  <c:v>delež sredstev ŠD v BDP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'od 2010'!$A$4:$A$15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'od 2010'!$H$4:$H$15</c:f>
              <c:numCache>
                <c:formatCode>0.00%</c:formatCode>
                <c:ptCount val="12"/>
                <c:pt idx="0">
                  <c:v>6.9390371796282041E-3</c:v>
                </c:pt>
                <c:pt idx="1">
                  <c:v>7.0460541299009688E-3</c:v>
                </c:pt>
                <c:pt idx="2">
                  <c:v>6.6171803434198553E-3</c:v>
                </c:pt>
                <c:pt idx="3">
                  <c:v>6.5206299810720361E-3</c:v>
                </c:pt>
                <c:pt idx="4">
                  <c:v>6.2662725267045756E-3</c:v>
                </c:pt>
                <c:pt idx="5">
                  <c:v>6.0955819517154401E-3</c:v>
                </c:pt>
                <c:pt idx="6">
                  <c:v>6.0426914917290995E-3</c:v>
                </c:pt>
                <c:pt idx="7">
                  <c:v>5.8242271612918223E-3</c:v>
                </c:pt>
                <c:pt idx="8">
                  <c:v>5.7348820395525801E-3</c:v>
                </c:pt>
                <c:pt idx="9">
                  <c:v>5.8430536300704645E-3</c:v>
                </c:pt>
                <c:pt idx="10">
                  <c:v>6.5179794366805625E-3</c:v>
                </c:pt>
                <c:pt idx="11">
                  <c:v>6.6203567035416494E-3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C-46B6-B8B3-3E4629A0E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24362992"/>
        <c:axId val="-202926608"/>
      </c:lineChart>
      <c:catAx>
        <c:axId val="-4243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02926608"/>
        <c:crosses val="autoZero"/>
        <c:auto val="1"/>
        <c:lblAlgn val="ctr"/>
        <c:lblOffset val="100"/>
        <c:noMultiLvlLbl val="0"/>
      </c:catAx>
      <c:valAx>
        <c:axId val="-202926608"/>
        <c:scaling>
          <c:orientation val="minMax"/>
          <c:min val="5.5000000000000014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42436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študijska!$C$42</c:f>
              <c:strCache>
                <c:ptCount val="1"/>
                <c:pt idx="0">
                  <c:v>Sredstva za študijsko dejavnost v mio EUR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študijska!$D$41:$M$41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študijska!$D$42:$M$42</c:f>
              <c:numCache>
                <c:formatCode>[$-10424]#,##0.0;\-#,##0.0</c:formatCode>
                <c:ptCount val="10"/>
                <c:pt idx="0">
                  <c:v>239.89263900999998</c:v>
                </c:pt>
                <c:pt idx="1">
                  <c:v>237.70304552000002</c:v>
                </c:pt>
                <c:pt idx="2">
                  <c:v>235.82490027</c:v>
                </c:pt>
                <c:pt idx="3">
                  <c:v>236.83164700999998</c:v>
                </c:pt>
                <c:pt idx="4">
                  <c:v>244.38457199999999</c:v>
                </c:pt>
                <c:pt idx="5">
                  <c:v>250.49418598</c:v>
                </c:pt>
                <c:pt idx="6">
                  <c:v>263.01889499000004</c:v>
                </c:pt>
                <c:pt idx="7">
                  <c:v>282.76289431999999</c:v>
                </c:pt>
                <c:pt idx="8">
                  <c:v>301.76289400000002</c:v>
                </c:pt>
                <c:pt idx="9">
                  <c:v>320.76952299999999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A-4DE9-8ECE-AEEF5EADA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26064"/>
        <c:axId val="-202924976"/>
      </c:lineChart>
      <c:catAx>
        <c:axId val="-20292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02924976"/>
        <c:crosses val="autoZero"/>
        <c:auto val="1"/>
        <c:lblAlgn val="ctr"/>
        <c:lblOffset val="100"/>
        <c:noMultiLvlLbl val="0"/>
      </c:catAx>
      <c:valAx>
        <c:axId val="-20292497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24]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0292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0.62516</cdr:x>
      <cdr:y>0.04513</cdr:y>
    </cdr:from>
    <cdr:to>
      <cdr:x>0.96927</cdr:x>
      <cdr:y>0.25142</cdr:y>
    </cdr:to>
    <cdr:sp macro="" textlink="">
      <cdr:nvSpPr>
        <cdr:cNvPr id="2" name="PoljeZBesedilom 2"/>
        <cdr:cNvSpPr txBox="1"/>
      </cdr:nvSpPr>
      <cdr:spPr>
        <a:xfrm xmlns:a="http://schemas.openxmlformats.org/drawingml/2006/main">
          <a:off x="7301118" y="323159"/>
          <a:ext cx="4018845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i="1" dirty="0"/>
            <a:t>Primerjava števila vpisnih mest, prijav za vpis, oddanih v prvem prijavnem roku na skupni razpis za dodiplomski in enoviti magistrski študij, ter števila dijakov v zaključnem letniku v obdobju 1997 - 2020</a:t>
          </a:r>
          <a:endParaRPr lang="sl-SI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314E-F698-47BF-ACC2-E5A8A7789AC1}" type="datetimeFigureOut">
              <a:rPr lang="sl-SI" smtClean="0"/>
              <a:t>19. 11. 2021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1A924-62E4-4A3A-A23D-0F9DC3503D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4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analize-prijav-za-vpi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 vedno je velik del kandidatov prijavljenih v študijske programe z omejitvijo vpisa – za študijsko leto 2020/21 je bilo v prvem prijavnem roku takih kandidatov dve tretjini.</a:t>
            </a:r>
            <a:r>
              <a:rPr lang="sl-SI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Analize prijav za vpis: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https://portal.evs.gov.si/analize-prijav-za-vpis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E33-EA15-433F-854B-73F5FC3DA3F1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Število študentov se je v zadnjih 10 letih zmanjšalo za 22,3 %. Pri čemer bi bilo to zmanjšanje 29,8 %, če nebi upoštevali tujih študentov.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študijskem letu 2010/11 je bilo vpisanih 92.563 študentov, v študijskem letu 2020/21 je vpisanih 71.957 študentov. Rast študentov lahko v veliki meri pripišemo lanskim epidemiološkim razmeram in koriščenju izrednega podaljšanja statusa študenta, ki ga je koristilo 4.035 študentov.  </a:t>
            </a:r>
          </a:p>
          <a:p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Povečal pa se je tudi vpis novincev (prvič vpisanih v študijske programe prve in druge stopnje), ki je v študijskem letu 2020/21 na ravni  študijskega leta 2017/18. </a:t>
            </a:r>
          </a:p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Vpis je padel tako na rednem, kot na izrednem načinu študija. Zmanjšanje števila študentov se razlikuje med stopnjami, največje zmanjšanje (23,9 %) beleži doktorski študij, kar lahko povežemo s prehodom s štiri na tri letne študijske programe in obdobjem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2013-2015, ko poleg mladih raziskovalcev </a:t>
            </a:r>
            <a:r>
              <a:rPr lang="sl-SI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doktroski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študij ni bil sofinanciran iz proračunskih sredstev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vseh stopnjah študija je vpisanih več študent kot študentov. Razmerje študentke študenti se zadnjih deset let giblje okrog 60:40. V študijskem letu 2020/21 je vpisanih 60,5 % študentk in 39,5 % študentov. Delež se razlikuje med stopnjami. Najvišji delež študent je na magistrskem študiju druge stopnje (61,9 %), medtem, ko imajo študentje najvišji delež na doktorskem študiju, kjer predstavljajo 45,7 % vpisanih študentov.  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E33-EA15-433F-854B-73F5FC3DA3F1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90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Sredstva za študijsko dejavnost rednega študija za prvo in drugo stopnjo na javnih visokošolskih zavodov in zasebnih visokošolskih zavodov za koncesionirane študijske programe, so v zadnjih letih naraščala. V letu 2021 je za študijsko dejavnost namenjeno 320.769.523 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E33-EA15-433F-854B-73F5FC3DA3F1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89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CC56-AC24-4674-884B-78ED2E5E116B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D6DD-13C6-4BE9-84AC-470B1BA0499B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0897-F0C6-47DD-88AE-B56CDDD15F5E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7FAA-F3DB-4DB8-B2B2-3FB50599ED42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3858-964F-4E4B-8CA0-2E6B51394741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4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9124-1CBE-4DCC-A689-6BA7F55E206E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584D-FD68-4732-8093-5A7A37E6C018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6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A3A5-4B4A-4C22-82D0-3EF6F53CD46E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0C5E-504D-4726-8E48-DC1B7CC4EA3B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F8D-D2F5-4901-BC49-AD22C39EBA9B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718-F0BE-43A5-A527-F683E8BFAE53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2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DE5D-48A9-4570-8F6E-EAAB28CFB71A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9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1293092"/>
            <a:ext cx="10663959" cy="3269384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RESNICA DEJSTEV</a:t>
            </a:r>
            <a:br>
              <a:rPr lang="sl-SI" b="1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4400" dirty="0"/>
              <a:t>P</a:t>
            </a:r>
            <a:r>
              <a:rPr lang="sl-SI" sz="4400" dirty="0" smtClean="0"/>
              <a:t>odatkovno gradivo, pripravljeno za namen interpelacije o delu ministrice za izobraževanje, znanost in šport, prof. dr. </a:t>
            </a:r>
            <a:r>
              <a:rPr lang="sl-SI" sz="4400" dirty="0"/>
              <a:t>S</a:t>
            </a:r>
            <a:r>
              <a:rPr lang="sl-SI" sz="4400" dirty="0" smtClean="0"/>
              <a:t>imone </a:t>
            </a:r>
            <a:r>
              <a:rPr lang="sl-SI" sz="4400" dirty="0"/>
              <a:t>K</a:t>
            </a:r>
            <a:r>
              <a:rPr lang="sl-SI" sz="4400" dirty="0" smtClean="0"/>
              <a:t>ustec</a:t>
            </a:r>
            <a:endParaRPr lang="sl-SI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Ljubljana, 19. november 2021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127E-605E-4CE8-9B5B-8398A7AB7A3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53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3745" y="624110"/>
            <a:ext cx="9130867" cy="60432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COVID-19 - prikaz porabe po področjih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42594"/>
              </p:ext>
            </p:extLst>
          </p:nvPr>
        </p:nvGraphicFramePr>
        <p:xfrm>
          <a:off x="498765" y="1228436"/>
          <a:ext cx="11342252" cy="5458692"/>
        </p:xfrm>
        <a:graphic>
          <a:graphicData uri="http://schemas.openxmlformats.org/drawingml/2006/table">
            <a:tbl>
              <a:tblPr firstRow="1" firstCol="1" bandRow="1"/>
              <a:tblGrid>
                <a:gridCol w="2447150">
                  <a:extLst>
                    <a:ext uri="{9D8B030D-6E8A-4147-A177-3AD203B41FA5}">
                      <a16:colId xmlns:a16="http://schemas.microsoft.com/office/drawing/2014/main" val="459436474"/>
                    </a:ext>
                  </a:extLst>
                </a:gridCol>
                <a:gridCol w="1531499">
                  <a:extLst>
                    <a:ext uri="{9D8B030D-6E8A-4147-A177-3AD203B41FA5}">
                      <a16:colId xmlns:a16="http://schemas.microsoft.com/office/drawing/2014/main" val="569523471"/>
                    </a:ext>
                  </a:extLst>
                </a:gridCol>
                <a:gridCol w="1531499">
                  <a:extLst>
                    <a:ext uri="{9D8B030D-6E8A-4147-A177-3AD203B41FA5}">
                      <a16:colId xmlns:a16="http://schemas.microsoft.com/office/drawing/2014/main" val="66802138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718447601"/>
                    </a:ext>
                  </a:extLst>
                </a:gridCol>
                <a:gridCol w="1397106">
                  <a:extLst>
                    <a:ext uri="{9D8B030D-6E8A-4147-A177-3AD203B41FA5}">
                      <a16:colId xmlns:a16="http://schemas.microsoft.com/office/drawing/2014/main" val="3718871453"/>
                    </a:ext>
                  </a:extLst>
                </a:gridCol>
                <a:gridCol w="1531499">
                  <a:extLst>
                    <a:ext uri="{9D8B030D-6E8A-4147-A177-3AD203B41FA5}">
                      <a16:colId xmlns:a16="http://schemas.microsoft.com/office/drawing/2014/main" val="2434835984"/>
                    </a:ext>
                  </a:extLst>
                </a:gridCol>
                <a:gridCol w="1397106">
                  <a:extLst>
                    <a:ext uri="{9D8B030D-6E8A-4147-A177-3AD203B41FA5}">
                      <a16:colId xmlns:a16="http://schemas.microsoft.com/office/drawing/2014/main" val="1611896783"/>
                    </a:ext>
                  </a:extLst>
                </a:gridCol>
              </a:tblGrid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Oznake vrstic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VRTCI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OŠ, ŠPP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GŠ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ZPP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SŠ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DD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297592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Dodatki k plači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3.087.747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1.430.099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157.306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7.986.049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14.550.384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742.996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853283"/>
                  </a:ext>
                </a:extLst>
              </a:tr>
              <a:tr h="655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plačil staršev za vrtce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43.321.492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971055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Zaščitna oprema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2.865.622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4.790.722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339.787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427.826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1.173.911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67.105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646043"/>
                  </a:ext>
                </a:extLst>
              </a:tr>
              <a:tr h="131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nejavnih virov za zavode s področja srednjega šolstva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265.755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04820"/>
                  </a:ext>
                </a:extLst>
              </a:tr>
              <a:tr h="655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prihodkov za dijaške domove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4.935.842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330993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IKT oprema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408.554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6.324.963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174.664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175.102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2.262.144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95.575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25166"/>
                  </a:ext>
                </a:extLst>
              </a:tr>
              <a:tr h="983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izvajanja drugih javnih storitev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1.404.743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764.664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107158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Skupna vsota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49.683.415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13.950.527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671.756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9.353.642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18.252.195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5.841.519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75054"/>
                  </a:ext>
                </a:extLst>
              </a:tr>
            </a:tbl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9834" y="199238"/>
            <a:ext cx="8911687" cy="8167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prikaz </a:t>
            </a:r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porabe po področjih</a:t>
            </a:r>
            <a:endParaRPr lang="sl-SI" sz="2800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284616"/>
              </p:ext>
            </p:extLst>
          </p:nvPr>
        </p:nvGraphicFramePr>
        <p:xfrm>
          <a:off x="221673" y="1016002"/>
          <a:ext cx="11610108" cy="5874023"/>
        </p:xfrm>
        <a:graphic>
          <a:graphicData uri="http://schemas.openxmlformats.org/drawingml/2006/table">
            <a:tbl>
              <a:tblPr firstRow="1" firstCol="1" bandRow="1"/>
              <a:tblGrid>
                <a:gridCol w="2583519">
                  <a:extLst>
                    <a:ext uri="{9D8B030D-6E8A-4147-A177-3AD203B41FA5}">
                      <a16:colId xmlns:a16="http://schemas.microsoft.com/office/drawing/2014/main" val="4145633734"/>
                    </a:ext>
                  </a:extLst>
                </a:gridCol>
                <a:gridCol w="1398192">
                  <a:extLst>
                    <a:ext uri="{9D8B030D-6E8A-4147-A177-3AD203B41FA5}">
                      <a16:colId xmlns:a16="http://schemas.microsoft.com/office/drawing/2014/main" val="4084252841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2579122822"/>
                    </a:ext>
                  </a:extLst>
                </a:gridCol>
                <a:gridCol w="1224152">
                  <a:extLst>
                    <a:ext uri="{9D8B030D-6E8A-4147-A177-3AD203B41FA5}">
                      <a16:colId xmlns:a16="http://schemas.microsoft.com/office/drawing/2014/main" val="1823642535"/>
                    </a:ext>
                  </a:extLst>
                </a:gridCol>
                <a:gridCol w="1327237">
                  <a:extLst>
                    <a:ext uri="{9D8B030D-6E8A-4147-A177-3AD203B41FA5}">
                      <a16:colId xmlns:a16="http://schemas.microsoft.com/office/drawing/2014/main" val="663586642"/>
                    </a:ext>
                  </a:extLst>
                </a:gridCol>
                <a:gridCol w="1198379">
                  <a:extLst>
                    <a:ext uri="{9D8B030D-6E8A-4147-A177-3AD203B41FA5}">
                      <a16:colId xmlns:a16="http://schemas.microsoft.com/office/drawing/2014/main" val="1882674904"/>
                    </a:ext>
                  </a:extLst>
                </a:gridCol>
                <a:gridCol w="1219857">
                  <a:extLst>
                    <a:ext uri="{9D8B030D-6E8A-4147-A177-3AD203B41FA5}">
                      <a16:colId xmlns:a16="http://schemas.microsoft.com/office/drawing/2014/main" val="1495536961"/>
                    </a:ext>
                  </a:extLst>
                </a:gridCol>
                <a:gridCol w="1241333">
                  <a:extLst>
                    <a:ext uri="{9D8B030D-6E8A-4147-A177-3AD203B41FA5}">
                      <a16:colId xmlns:a16="http://schemas.microsoft.com/office/drawing/2014/main" val="3762219601"/>
                    </a:ext>
                  </a:extLst>
                </a:gridCol>
              </a:tblGrid>
              <a:tr h="89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Oznake vrstic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VSŠ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VŠ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ŠD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Znanost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Zavodi po 28. členu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Topli obrok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Drugo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4231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Dodatki k plači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105.818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9.283.062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433.122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635.981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410.264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003473"/>
                  </a:ext>
                </a:extLst>
              </a:tr>
              <a:tr h="312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Drugo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200.000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73674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prihodkov za študentske domove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2.850.298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80636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Topli obrok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1.828.133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56357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Zaščitna oprema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17.519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1.055.139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89.284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179.326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99.154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2661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Enkratni solidarnostni dodatek študentom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1.866.450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15.120.600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504133"/>
                  </a:ext>
                </a:extLst>
              </a:tr>
              <a:tr h="312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IKT oprema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36.305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922.148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492298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izvajanja drugij javnih storitev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554.217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642417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Skupna vsota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1.989.787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25.495.106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2.942.828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612.447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1.190.198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1.828.133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1.631.566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736875"/>
                  </a:ext>
                </a:extLst>
              </a:tr>
            </a:tbl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5898" y="180764"/>
            <a:ext cx="9756014" cy="696690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Sredstva za zaščitno opremo namenjana tudi napravam za čiščenje zraka</a:t>
            </a:r>
            <a:endParaRPr lang="sl-SI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58618" y="757381"/>
            <a:ext cx="5055803" cy="4424167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Arial Narrow" panose="020B0606020202030204" pitchFamily="34" charset="0"/>
              </a:rPr>
              <a:t>Ministrstvo zagotavlja sredstva za nakup zaščitne opreme izvajalcem s področja vzgoje, izobraževanja in znanosti.	</a:t>
            </a:r>
          </a:p>
          <a:p>
            <a:r>
              <a:rPr lang="sl-SI" sz="2400" dirty="0">
                <a:latin typeface="Arial Narrow" panose="020B0606020202030204" pitchFamily="34" charset="0"/>
              </a:rPr>
              <a:t>Zavodi lahko ta sredstva namenijo tudi za nakup naprav za čiščenje zraka, z namenom preprečevanja okužb z </a:t>
            </a:r>
            <a:r>
              <a:rPr lang="sl-SI" sz="2400" dirty="0" smtClean="0">
                <a:latin typeface="Arial Narrow" panose="020B0606020202030204" pitchFamily="34" charset="0"/>
              </a:rPr>
              <a:t>virusom </a:t>
            </a:r>
            <a:r>
              <a:rPr lang="sl-SI" sz="2400" dirty="0">
                <a:latin typeface="Arial Narrow" panose="020B0606020202030204" pitchFamily="34" charset="0"/>
              </a:rPr>
              <a:t>SARS-CoV2</a:t>
            </a:r>
            <a:r>
              <a:rPr lang="sl-SI" sz="2400" dirty="0" smtClean="0">
                <a:latin typeface="Arial Narrow" panose="020B0606020202030204" pitchFamily="34" charset="0"/>
              </a:rPr>
              <a:t>. Do sedaj je bilo za ta namen izplačanih 11,1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Ministrstvo povečuje sredstva za investicije v šolski prostor</a:t>
            </a:r>
            <a:r>
              <a:rPr lang="sl-SI" sz="2400" dirty="0">
                <a:latin typeface="Arial Narrow" panose="020B0606020202030204" pitchFamily="34" charset="0"/>
              </a:rPr>
              <a:t>. Prenove in novogradnje šolskih stavb, ki so sofinancirane iz državnega proračuna, so projektirane po vseh sodobnih standardih gradnje, kar pomeni, da je </a:t>
            </a:r>
            <a:r>
              <a:rPr lang="sl-SI" sz="2400" dirty="0" smtClean="0">
                <a:latin typeface="Arial Narrow" panose="020B0606020202030204" pitchFamily="34" charset="0"/>
              </a:rPr>
              <a:t>tudi skrb </a:t>
            </a:r>
            <a:r>
              <a:rPr lang="sl-SI" sz="2400" dirty="0">
                <a:latin typeface="Arial Narrow" panose="020B0606020202030204" pitchFamily="34" charset="0"/>
              </a:rPr>
              <a:t>za zagotovitev ustreznega sistema prezračevanja sestavni del investicije v šolske stavbe. 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1703324"/>
              </p:ext>
            </p:extLst>
          </p:nvPr>
        </p:nvGraphicFramePr>
        <p:xfrm>
          <a:off x="5759738" y="1320799"/>
          <a:ext cx="6173643" cy="532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6448" y="409142"/>
            <a:ext cx="3505199" cy="643803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Skrb za duševno zdravje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66448" y="1145309"/>
            <a:ext cx="4181043" cy="5578764"/>
          </a:xfrm>
        </p:spPr>
        <p:txBody>
          <a:bodyPr>
            <a:normAutofit lnSpcReduction="10000"/>
          </a:bodyPr>
          <a:lstStyle/>
          <a:p>
            <a:r>
              <a:rPr lang="sl-SI" sz="1800" dirty="0"/>
              <a:t>Svetovalni delavci</a:t>
            </a:r>
          </a:p>
          <a:p>
            <a:r>
              <a:rPr lang="sl-SI" sz="1800" dirty="0"/>
              <a:t>Delo razrednika</a:t>
            </a:r>
          </a:p>
          <a:p>
            <a:r>
              <a:rPr lang="sl-SI" sz="1800" dirty="0"/>
              <a:t>Ure športa</a:t>
            </a:r>
          </a:p>
          <a:p>
            <a:r>
              <a:rPr lang="sl-SI" sz="1800" dirty="0"/>
              <a:t>Dodatna strokovna pomoč</a:t>
            </a:r>
          </a:p>
          <a:p>
            <a:r>
              <a:rPr lang="sl-SI" sz="1800" dirty="0"/>
              <a:t>Dodatni in dopolnilni pouk</a:t>
            </a:r>
          </a:p>
          <a:p>
            <a:r>
              <a:rPr lang="sl-SI" sz="1800" dirty="0"/>
              <a:t>Podaljšano bivanje učencev</a:t>
            </a:r>
          </a:p>
          <a:p>
            <a:r>
              <a:rPr lang="sl-SI" sz="1800" dirty="0"/>
              <a:t>Izobraževanje strokovnih delavcev</a:t>
            </a:r>
          </a:p>
          <a:p>
            <a:r>
              <a:rPr lang="sl-SI" sz="1800" dirty="0"/>
              <a:t>Vzgojitelj v dijaškem domu</a:t>
            </a:r>
          </a:p>
          <a:p>
            <a:r>
              <a:rPr lang="sl-SI" sz="1800" dirty="0"/>
              <a:t>Delovanje strokovnih centrov</a:t>
            </a:r>
          </a:p>
          <a:p>
            <a:r>
              <a:rPr lang="sl-SI" sz="1800" dirty="0"/>
              <a:t>Delovanje zavodov s posebnimi potrebami</a:t>
            </a:r>
          </a:p>
          <a:p>
            <a:r>
              <a:rPr lang="sl-SI" sz="1800" dirty="0"/>
              <a:t>Projektno delo z otroki in mladostniki z motnjami v duševnem razvoju</a:t>
            </a:r>
          </a:p>
          <a:p>
            <a:r>
              <a:rPr lang="sl-SI" sz="1800" dirty="0"/>
              <a:t>Krajši programi za predšolske otroke, ki niso vključeni v vrtec</a:t>
            </a:r>
          </a:p>
          <a:p>
            <a:r>
              <a:rPr lang="sl-SI" sz="1800" dirty="0"/>
              <a:t>Romski pomočnik</a:t>
            </a:r>
          </a:p>
          <a:p>
            <a:r>
              <a:rPr lang="sl-SI" sz="1800" dirty="0"/>
              <a:t>Sofinanciranje razvojnih oddelkov vrtca</a:t>
            </a:r>
          </a:p>
          <a:p>
            <a:endParaRPr lang="sl-SI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418" y="1046323"/>
            <a:ext cx="7543137" cy="5511495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3" y="91449"/>
            <a:ext cx="11363429" cy="6644291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64" y="87582"/>
            <a:ext cx="9707418" cy="6789645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" y="544945"/>
            <a:ext cx="12102659" cy="5745019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7259" y="95618"/>
            <a:ext cx="11405937" cy="65515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Število </a:t>
            </a:r>
            <a:r>
              <a:rPr lang="sl-SI" dirty="0"/>
              <a:t>novih srednješolskih programov po šolskih letih</a:t>
            </a: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011497"/>
              </p:ext>
            </p:extLst>
          </p:nvPr>
        </p:nvGraphicFramePr>
        <p:xfrm>
          <a:off x="0" y="818147"/>
          <a:ext cx="12192001" cy="603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90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248641B9-AF25-4826-BD0E-AD6B18FF9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165744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91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Autofit/>
          </a:bodyPr>
          <a:lstStyle/>
          <a:p>
            <a:r>
              <a:rPr lang="sl-SI" dirty="0"/>
              <a:t>Študenti v študijskih letih 2010/11 – 2020/21 glede na doseženo raven izobrazbe po SOK</a:t>
            </a:r>
          </a:p>
        </p:txBody>
      </p:sp>
      <p:graphicFrame>
        <p:nvGraphicFramePr>
          <p:cNvPr id="3" name="Grafikon 2"/>
          <p:cNvGraphicFramePr/>
          <p:nvPr>
            <p:extLst/>
          </p:nvPr>
        </p:nvGraphicFramePr>
        <p:xfrm>
          <a:off x="1862667" y="1616392"/>
          <a:ext cx="9064977" cy="524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19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7164" y="203200"/>
            <a:ext cx="11222181" cy="6345382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34754" y="0"/>
            <a:ext cx="11752446" cy="1325563"/>
          </a:xfrm>
        </p:spPr>
        <p:txBody>
          <a:bodyPr>
            <a:normAutofit/>
          </a:bodyPr>
          <a:lstStyle/>
          <a:p>
            <a:r>
              <a:rPr lang="sl-SI" sz="3600" b="1" dirty="0"/>
              <a:t>Prvič vpisani študenti v prvi letnik tretjih držav (ne EU</a:t>
            </a:r>
            <a:r>
              <a:rPr lang="sl-SI" sz="3600" b="1" dirty="0" smtClean="0"/>
              <a:t>)</a:t>
            </a:r>
            <a:endParaRPr lang="sl-SI" sz="3600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26024"/>
              </p:ext>
            </p:extLst>
          </p:nvPr>
        </p:nvGraphicFramePr>
        <p:xfrm>
          <a:off x="134754" y="856649"/>
          <a:ext cx="12057246" cy="586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52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7564" y="120072"/>
            <a:ext cx="8826066" cy="692728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Gibanje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vseh sredstev MIZŠ </a:t>
            </a:r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2010-2022</a:t>
            </a:r>
            <a:endParaRPr lang="sl-SI" sz="2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82" y="577235"/>
            <a:ext cx="10802649" cy="6233277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0327" y="152555"/>
            <a:ext cx="8909194" cy="75202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Gibanje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vseh sredstev MIZŠ po virih financiranja</a:t>
            </a:r>
            <a:endParaRPr lang="sl-SI" sz="2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55" y="904578"/>
            <a:ext cx="11545454" cy="5859919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9527" y="79165"/>
            <a:ext cx="10036029" cy="789054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Izobraževanje in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šport – programska struktura izdatkov</a:t>
            </a:r>
            <a:endParaRPr lang="sl-SI" sz="28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30909" y="969822"/>
          <a:ext cx="5828145" cy="5643413"/>
        </p:xfrm>
        <a:graphic>
          <a:graphicData uri="http://schemas.openxmlformats.org/drawingml/2006/table">
            <a:tbl>
              <a:tblPr firstRow="1" firstCol="1" bandRow="1"/>
              <a:tblGrid>
                <a:gridCol w="3212103">
                  <a:extLst>
                    <a:ext uri="{9D8B030D-6E8A-4147-A177-3AD203B41FA5}">
                      <a16:colId xmlns:a16="http://schemas.microsoft.com/office/drawing/2014/main" val="3252377491"/>
                    </a:ext>
                  </a:extLst>
                </a:gridCol>
                <a:gridCol w="1313540">
                  <a:extLst>
                    <a:ext uri="{9D8B030D-6E8A-4147-A177-3AD203B41FA5}">
                      <a16:colId xmlns:a16="http://schemas.microsoft.com/office/drawing/2014/main" val="1137471885"/>
                    </a:ext>
                  </a:extLst>
                </a:gridCol>
                <a:gridCol w="1302502">
                  <a:extLst>
                    <a:ext uri="{9D8B030D-6E8A-4147-A177-3AD203B41FA5}">
                      <a16:colId xmlns:a16="http://schemas.microsoft.com/office/drawing/2014/main" val="252756485"/>
                    </a:ext>
                  </a:extLst>
                </a:gridCol>
              </a:tblGrid>
              <a:tr h="79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Glavni program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Ocenjena vrednost v 2021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Delež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120685"/>
                  </a:ext>
                </a:extLst>
              </a:tr>
              <a:tr h="79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1901 Urejanje sistema in podporne dejavnosti na področju izobraževanja in športa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67.843.081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3,53%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40704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1902 Predšolska vzgoja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31.152.691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1,62%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509541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1903 Osnovno šolstvo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1.031.019.884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53,71%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953938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1904 Srednje splošno in poklicno šolstvo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361.363.466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18,83%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711817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1905 Višje in visokošolsko izobraževanje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363.242.272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18,92%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392374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1906 Izobraževanje odraslih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5.611.336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0,29%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97031"/>
                  </a:ext>
                </a:extLst>
              </a:tr>
              <a:tr h="79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1907 Državne štipendije, štipendije za nadarjene ter nagrade za trajnostni razvoj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24.000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26987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1908 Pomoči šolajočim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35.610.945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1,86%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76218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1909 Šport in rekreacija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23.716.295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1,24%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25165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Skupna vsota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1.919.583.969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72953"/>
                  </a:ext>
                </a:extLst>
              </a:tr>
            </a:tbl>
          </a:graphicData>
        </a:graphic>
      </p:graphicFrame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9054" y="969822"/>
            <a:ext cx="6099002" cy="5643413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4109" y="282365"/>
            <a:ext cx="9879013" cy="70592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 1902 Predšolska vzgoja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0313948"/>
              </p:ext>
            </p:extLst>
          </p:nvPr>
        </p:nvGraphicFramePr>
        <p:xfrm>
          <a:off x="267856" y="1283850"/>
          <a:ext cx="5855852" cy="5255494"/>
        </p:xfrm>
        <a:graphic>
          <a:graphicData uri="http://schemas.openxmlformats.org/drawingml/2006/table">
            <a:tbl>
              <a:tblPr firstRow="1" firstCol="1" bandRow="1"/>
              <a:tblGrid>
                <a:gridCol w="1707129">
                  <a:extLst>
                    <a:ext uri="{9D8B030D-6E8A-4147-A177-3AD203B41FA5}">
                      <a16:colId xmlns:a16="http://schemas.microsoft.com/office/drawing/2014/main" val="921407453"/>
                    </a:ext>
                  </a:extLst>
                </a:gridCol>
                <a:gridCol w="1409375">
                  <a:extLst>
                    <a:ext uri="{9D8B030D-6E8A-4147-A177-3AD203B41FA5}">
                      <a16:colId xmlns:a16="http://schemas.microsoft.com/office/drawing/2014/main" val="2333657151"/>
                    </a:ext>
                  </a:extLst>
                </a:gridCol>
                <a:gridCol w="972771">
                  <a:extLst>
                    <a:ext uri="{9D8B030D-6E8A-4147-A177-3AD203B41FA5}">
                      <a16:colId xmlns:a16="http://schemas.microsoft.com/office/drawing/2014/main" val="3888216935"/>
                    </a:ext>
                  </a:extLst>
                </a:gridCol>
                <a:gridCol w="1766577">
                  <a:extLst>
                    <a:ext uri="{9D8B030D-6E8A-4147-A177-3AD203B41FA5}">
                      <a16:colId xmlns:a16="http://schemas.microsoft.com/office/drawing/2014/main" val="1526223688"/>
                    </a:ext>
                  </a:extLst>
                </a:gridCol>
              </a:tblGrid>
              <a:tr h="98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252573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23.276.824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75412"/>
                  </a:ext>
                </a:extLst>
              </a:tr>
              <a:tr h="382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23.106.789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99,27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-170.035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153872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23.623.409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102,24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516.620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80614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19.178.706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81,19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-4.444.703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02435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21.056.446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109,79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1.877.740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369869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16.688.863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79,26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-4.367.583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96216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16.763.308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74.445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322946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16.494.405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-268.903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227335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18.454.578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111,88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1.960.173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337863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20.338.970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1.884.393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333194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22.733.153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111,77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2.394.183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810531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 2021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31.152.691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137,04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8.419.538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24607"/>
                  </a:ext>
                </a:extLst>
              </a:tr>
              <a:tr h="598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55.335.590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177,63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24.182.899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32336"/>
                  </a:ext>
                </a:extLst>
              </a:tr>
            </a:tbl>
          </a:graphicData>
        </a:graphic>
      </p:graphicFrame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3708" y="1341408"/>
            <a:ext cx="5929747" cy="4806233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3069" y="245419"/>
            <a:ext cx="8911687" cy="724399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Program 1903 Osnovno šolstvo</a:t>
            </a: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0543592"/>
              </p:ext>
            </p:extLst>
          </p:nvPr>
        </p:nvGraphicFramePr>
        <p:xfrm>
          <a:off x="191467" y="785096"/>
          <a:ext cx="5354143" cy="6012783"/>
        </p:xfrm>
        <a:graphic>
          <a:graphicData uri="http://schemas.openxmlformats.org/drawingml/2006/table">
            <a:tbl>
              <a:tblPr firstRow="1" firstCol="1" bandRow="1"/>
              <a:tblGrid>
                <a:gridCol w="1296887">
                  <a:extLst>
                    <a:ext uri="{9D8B030D-6E8A-4147-A177-3AD203B41FA5}">
                      <a16:colId xmlns:a16="http://schemas.microsoft.com/office/drawing/2014/main" val="2256225662"/>
                    </a:ext>
                  </a:extLst>
                </a:gridCol>
                <a:gridCol w="1841858">
                  <a:extLst>
                    <a:ext uri="{9D8B030D-6E8A-4147-A177-3AD203B41FA5}">
                      <a16:colId xmlns:a16="http://schemas.microsoft.com/office/drawing/2014/main" val="537902682"/>
                    </a:ext>
                  </a:extLst>
                </a:gridCol>
                <a:gridCol w="1101028">
                  <a:extLst>
                    <a:ext uri="{9D8B030D-6E8A-4147-A177-3AD203B41FA5}">
                      <a16:colId xmlns:a16="http://schemas.microsoft.com/office/drawing/2014/main" val="4287896944"/>
                    </a:ext>
                  </a:extLst>
                </a:gridCol>
                <a:gridCol w="1114370">
                  <a:extLst>
                    <a:ext uri="{9D8B030D-6E8A-4147-A177-3AD203B41FA5}">
                      <a16:colId xmlns:a16="http://schemas.microsoft.com/office/drawing/2014/main" val="3864679340"/>
                    </a:ext>
                  </a:extLst>
                </a:gridCol>
              </a:tblGrid>
              <a:tr h="811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65178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781.668.011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8759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782.379.287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711.276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954612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752.701.233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-29.678.054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62147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725.591.702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-27.109.531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2906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718.582.987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-7.008.715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075400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718.639.325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56.338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21921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751.493.683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104,57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32.854.358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55380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785.659.439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104,55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34.165.756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24015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819.619.174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104,32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33.959.736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090497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885.299.787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108,01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65.680.613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893986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946.076.100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60.776.313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07654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Ocena 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1.031.019.884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108,98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84.943.784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7785"/>
                  </a:ext>
                </a:extLst>
              </a:tr>
              <a:tr h="811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1.099.717.003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106,66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68.697.119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88596"/>
                  </a:ext>
                </a:extLst>
              </a:tr>
            </a:tbl>
          </a:graphicData>
        </a:graphic>
      </p:graphicFrame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0469" y="1191491"/>
            <a:ext cx="6497840" cy="4498108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0779" y="310073"/>
            <a:ext cx="8911687" cy="641272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Program 1904 Srednje splošno in poklicno šolstvo</a:t>
            </a: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5875565"/>
              </p:ext>
            </p:extLst>
          </p:nvPr>
        </p:nvGraphicFramePr>
        <p:xfrm>
          <a:off x="175491" y="1209966"/>
          <a:ext cx="6144189" cy="5283202"/>
        </p:xfrm>
        <a:graphic>
          <a:graphicData uri="http://schemas.openxmlformats.org/drawingml/2006/table">
            <a:tbl>
              <a:tblPr firstRow="1" firstCol="1" bandRow="1"/>
              <a:tblGrid>
                <a:gridCol w="1575402">
                  <a:extLst>
                    <a:ext uri="{9D8B030D-6E8A-4147-A177-3AD203B41FA5}">
                      <a16:colId xmlns:a16="http://schemas.microsoft.com/office/drawing/2014/main" val="3794694573"/>
                    </a:ext>
                  </a:extLst>
                </a:gridCol>
                <a:gridCol w="1757607">
                  <a:extLst>
                    <a:ext uri="{9D8B030D-6E8A-4147-A177-3AD203B41FA5}">
                      <a16:colId xmlns:a16="http://schemas.microsoft.com/office/drawing/2014/main" val="2568528137"/>
                    </a:ext>
                  </a:extLst>
                </a:gridCol>
                <a:gridCol w="1053573">
                  <a:extLst>
                    <a:ext uri="{9D8B030D-6E8A-4147-A177-3AD203B41FA5}">
                      <a16:colId xmlns:a16="http://schemas.microsoft.com/office/drawing/2014/main" val="3143943701"/>
                    </a:ext>
                  </a:extLst>
                </a:gridCol>
                <a:gridCol w="1757607">
                  <a:extLst>
                    <a:ext uri="{9D8B030D-6E8A-4147-A177-3AD203B41FA5}">
                      <a16:colId xmlns:a16="http://schemas.microsoft.com/office/drawing/2014/main" val="1858796819"/>
                    </a:ext>
                  </a:extLst>
                </a:gridCol>
              </a:tblGrid>
              <a:tr h="83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0089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337.644.451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315731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335.815.510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99,46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-1.828.940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1593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316.269.085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-19.546.425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098353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315.271.420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-997.665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261957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296.248.681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93,97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-19.022.739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0371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284.012.594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-12.236.087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28885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289.223.492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5.210.898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754899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298.182.204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103,10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8.958.712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46520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305.686.161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102,52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7.503.957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932554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323.041.938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105,68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17.355.777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77304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336.403.198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13.361.259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113500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Ocena 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361.363.466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107,42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24.960.268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30694"/>
                  </a:ext>
                </a:extLst>
              </a:tr>
              <a:tr h="740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385.178.404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106,59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23.814.939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721020"/>
                  </a:ext>
                </a:extLst>
              </a:tr>
            </a:tbl>
          </a:graphicData>
        </a:graphic>
      </p:graphicFrame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680" y="1290100"/>
            <a:ext cx="5659884" cy="4358351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888" y="383965"/>
            <a:ext cx="8911687" cy="724399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Program 1905 Višje in visokošolsko izobraževanje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224595"/>
              </p:ext>
            </p:extLst>
          </p:nvPr>
        </p:nvGraphicFramePr>
        <p:xfrm>
          <a:off x="246888" y="1237669"/>
          <a:ext cx="5294931" cy="5451636"/>
        </p:xfrm>
        <a:graphic>
          <a:graphicData uri="http://schemas.openxmlformats.org/drawingml/2006/table">
            <a:tbl>
              <a:tblPr firstRow="1" firstCol="1" bandRow="1"/>
              <a:tblGrid>
                <a:gridCol w="1020390">
                  <a:extLst>
                    <a:ext uri="{9D8B030D-6E8A-4147-A177-3AD203B41FA5}">
                      <a16:colId xmlns:a16="http://schemas.microsoft.com/office/drawing/2014/main" val="3685878908"/>
                    </a:ext>
                  </a:extLst>
                </a:gridCol>
                <a:gridCol w="1539027">
                  <a:extLst>
                    <a:ext uri="{9D8B030D-6E8A-4147-A177-3AD203B41FA5}">
                      <a16:colId xmlns:a16="http://schemas.microsoft.com/office/drawing/2014/main" val="2006252188"/>
                    </a:ext>
                  </a:extLst>
                </a:gridCol>
                <a:gridCol w="1196487">
                  <a:extLst>
                    <a:ext uri="{9D8B030D-6E8A-4147-A177-3AD203B41FA5}">
                      <a16:colId xmlns:a16="http://schemas.microsoft.com/office/drawing/2014/main" val="3302509642"/>
                    </a:ext>
                  </a:extLst>
                </a:gridCol>
                <a:gridCol w="1539027">
                  <a:extLst>
                    <a:ext uri="{9D8B030D-6E8A-4147-A177-3AD203B41FA5}">
                      <a16:colId xmlns:a16="http://schemas.microsoft.com/office/drawing/2014/main" val="1571039469"/>
                    </a:ext>
                  </a:extLst>
                </a:gridCol>
              </a:tblGrid>
              <a:tr h="75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Vsa sredstva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04991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299.966.682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42848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305.631.873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101,89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5.665.191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28658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302.913.464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-2.718.409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685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323.157.254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106,68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20.243.790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62501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301.273.119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93,23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-21.884.135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5757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308.365.450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102,35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7.092.331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2236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277.337.125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89,94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-31.028.325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517376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289.840.069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104,51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12.502.944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12824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303.944.647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14.104.578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1800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323.439.108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106,41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19.494.461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13283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342.066.683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105,76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18.627.575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124274"/>
                  </a:ext>
                </a:extLst>
              </a:tr>
              <a:tr h="585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Ocena 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363.242.272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21.175.589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96810"/>
                  </a:ext>
                </a:extLst>
              </a:tr>
              <a:tr h="88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382.746.593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105,37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19.504.321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881740"/>
                  </a:ext>
                </a:extLst>
              </a:tr>
            </a:tbl>
          </a:graphicData>
        </a:graphic>
      </p:graphicFrame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5710" y="1610300"/>
            <a:ext cx="6326908" cy="4878039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757" y="346652"/>
            <a:ext cx="11829484" cy="1555115"/>
          </a:xfrm>
        </p:spPr>
        <p:txBody>
          <a:bodyPr/>
          <a:lstStyle/>
          <a:p>
            <a:r>
              <a:rPr lang="sl-SI" dirty="0"/>
              <a:t>Sredstva </a:t>
            </a:r>
            <a:r>
              <a:rPr lang="sl-SI" sz="7200" dirty="0">
                <a:solidFill>
                  <a:srgbClr val="FF0000"/>
                </a:solidFill>
              </a:rPr>
              <a:t>&lt; </a:t>
            </a:r>
            <a:r>
              <a:rPr lang="sl-SI" dirty="0"/>
              <a:t>1 % BDP</a:t>
            </a:r>
          </a:p>
        </p:txBody>
      </p:sp>
      <p:graphicFrame>
        <p:nvGraphicFramePr>
          <p:cNvPr id="3" name="Grafikon 2"/>
          <p:cNvGraphicFramePr/>
          <p:nvPr>
            <p:extLst/>
          </p:nvPr>
        </p:nvGraphicFramePr>
        <p:xfrm>
          <a:off x="382129" y="3095500"/>
          <a:ext cx="5760720" cy="283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on 3"/>
          <p:cNvGraphicFramePr/>
          <p:nvPr>
            <p:extLst/>
          </p:nvPr>
        </p:nvGraphicFramePr>
        <p:xfrm>
          <a:off x="6425918" y="3105926"/>
          <a:ext cx="5684520" cy="306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252433" y="2598094"/>
            <a:ext cx="480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% BDP za študijsko dejavnost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560115" y="2459595"/>
            <a:ext cx="541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Proračunska sredstva za študijsko dejavnost v obdobju 2012-2020 v mio EUR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027340" y="1852302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2022</a:t>
            </a:r>
          </a:p>
          <a:p>
            <a:r>
              <a:rPr lang="sl-SI" dirty="0">
                <a:solidFill>
                  <a:srgbClr val="FF0000"/>
                </a:solidFill>
              </a:rPr>
              <a:t>354M€</a:t>
            </a:r>
          </a:p>
        </p:txBody>
      </p:sp>
    </p:spTree>
    <p:extLst>
      <p:ext uri="{BB962C8B-B14F-4D97-AF65-F5344CB8AC3E}">
        <p14:creationId xmlns:p14="http://schemas.microsoft.com/office/powerpoint/2010/main" val="40070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2" y="300838"/>
            <a:ext cx="9213992" cy="659745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 1909 Šport in rekreacija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2578076"/>
              </p:ext>
            </p:extLst>
          </p:nvPr>
        </p:nvGraphicFramePr>
        <p:xfrm>
          <a:off x="120074" y="1309159"/>
          <a:ext cx="5974497" cy="5138629"/>
        </p:xfrm>
        <a:graphic>
          <a:graphicData uri="http://schemas.openxmlformats.org/drawingml/2006/table">
            <a:tbl>
              <a:tblPr firstRow="1" firstCol="1" bandRow="1"/>
              <a:tblGrid>
                <a:gridCol w="1589353">
                  <a:extLst>
                    <a:ext uri="{9D8B030D-6E8A-4147-A177-3AD203B41FA5}">
                      <a16:colId xmlns:a16="http://schemas.microsoft.com/office/drawing/2014/main" val="1446068584"/>
                    </a:ext>
                  </a:extLst>
                </a:gridCol>
                <a:gridCol w="1459839">
                  <a:extLst>
                    <a:ext uri="{9D8B030D-6E8A-4147-A177-3AD203B41FA5}">
                      <a16:colId xmlns:a16="http://schemas.microsoft.com/office/drawing/2014/main" val="4063426478"/>
                    </a:ext>
                  </a:extLst>
                </a:gridCol>
                <a:gridCol w="1334547">
                  <a:extLst>
                    <a:ext uri="{9D8B030D-6E8A-4147-A177-3AD203B41FA5}">
                      <a16:colId xmlns:a16="http://schemas.microsoft.com/office/drawing/2014/main" val="2575448653"/>
                    </a:ext>
                  </a:extLst>
                </a:gridCol>
                <a:gridCol w="1590758">
                  <a:extLst>
                    <a:ext uri="{9D8B030D-6E8A-4147-A177-3AD203B41FA5}">
                      <a16:colId xmlns:a16="http://schemas.microsoft.com/office/drawing/2014/main" val="319496876"/>
                    </a:ext>
                  </a:extLst>
                </a:gridCol>
              </a:tblGrid>
              <a:tr h="758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Integralna sredstva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40013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16.929.956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374544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13.484.122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79,65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-3.445.834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28602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12.842.259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95,24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-641.863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850244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11.873.914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92,46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-968.345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45496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10.391.969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87,52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-1.481.945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314619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9.681.967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93,17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-710.002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92995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2016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13.111.643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135,42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3.429.676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703316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12.589.022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96,01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-522.621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153378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17.602.823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139,83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5.013.801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72813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17.939.505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336.682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091337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15.594.618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86,93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-2.344.887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2254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23.716.295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152,08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8.121.677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56932"/>
                  </a:ext>
                </a:extLst>
              </a:tr>
              <a:tr h="74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24.201.044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484.749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1994"/>
                  </a:ext>
                </a:extLst>
              </a:tr>
            </a:tbl>
          </a:graphicData>
        </a:graphic>
      </p:graphicFrame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571" y="1848207"/>
            <a:ext cx="5968119" cy="4367866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490" y="221673"/>
            <a:ext cx="10843492" cy="6493163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5018" y="125346"/>
            <a:ext cx="9472611" cy="70592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Politika 05 Znanost in informacijska družba – integralna sredstva</a:t>
            </a:r>
            <a:endParaRPr lang="sl-SI" sz="2800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6436464"/>
              </p:ext>
            </p:extLst>
          </p:nvPr>
        </p:nvGraphicFramePr>
        <p:xfrm>
          <a:off x="295564" y="831272"/>
          <a:ext cx="4701309" cy="5541821"/>
        </p:xfrm>
        <a:graphic>
          <a:graphicData uri="http://schemas.openxmlformats.org/drawingml/2006/table">
            <a:tbl>
              <a:tblPr firstRow="1" firstCol="1" bandRow="1"/>
              <a:tblGrid>
                <a:gridCol w="2479457">
                  <a:extLst>
                    <a:ext uri="{9D8B030D-6E8A-4147-A177-3AD203B41FA5}">
                      <a16:colId xmlns:a16="http://schemas.microsoft.com/office/drawing/2014/main" val="3216183627"/>
                    </a:ext>
                  </a:extLst>
                </a:gridCol>
                <a:gridCol w="2221852">
                  <a:extLst>
                    <a:ext uri="{9D8B030D-6E8A-4147-A177-3AD203B41FA5}">
                      <a16:colId xmlns:a16="http://schemas.microsoft.com/office/drawing/2014/main" val="2641158436"/>
                    </a:ext>
                  </a:extLst>
                </a:gridCol>
              </a:tblGrid>
              <a:tr h="927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glede na predhodno leto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71131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5.836.578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24500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-27.151.091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647751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-9.303.558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70250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-3.760.622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74165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983.196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908677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6.049.850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127852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4.664.300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78436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18.164.377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01285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18.150.908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43795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25.580.107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09973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22.170.535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045083"/>
                  </a:ext>
                </a:extLst>
              </a:tr>
              <a:tr h="709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56.135.013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38688"/>
                  </a:ext>
                </a:extLst>
              </a:tr>
            </a:tbl>
          </a:graphicData>
        </a:graphic>
      </p:graphicFrame>
      <p:pic>
        <p:nvPicPr>
          <p:cNvPr id="10" name="Označba mesta vsebin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3127" y="1166146"/>
            <a:ext cx="6760111" cy="4902146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5616" y="319310"/>
            <a:ext cx="8911687" cy="650508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EU sredstva s slovensko udeležbo 2010-2022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397165" y="1274616"/>
          <a:ext cx="11517744" cy="5688647"/>
        </p:xfrm>
        <a:graphic>
          <a:graphicData uri="http://schemas.openxmlformats.org/drawingml/2006/table">
            <a:tbl>
              <a:tblPr firstRow="1" firstCol="1" bandRow="1"/>
              <a:tblGrid>
                <a:gridCol w="1959212">
                  <a:extLst>
                    <a:ext uri="{9D8B030D-6E8A-4147-A177-3AD203B41FA5}">
                      <a16:colId xmlns:a16="http://schemas.microsoft.com/office/drawing/2014/main" val="2885381008"/>
                    </a:ext>
                  </a:extLst>
                </a:gridCol>
                <a:gridCol w="2552237">
                  <a:extLst>
                    <a:ext uri="{9D8B030D-6E8A-4147-A177-3AD203B41FA5}">
                      <a16:colId xmlns:a16="http://schemas.microsoft.com/office/drawing/2014/main" val="3391826033"/>
                    </a:ext>
                  </a:extLst>
                </a:gridCol>
                <a:gridCol w="2486875">
                  <a:extLst>
                    <a:ext uri="{9D8B030D-6E8A-4147-A177-3AD203B41FA5}">
                      <a16:colId xmlns:a16="http://schemas.microsoft.com/office/drawing/2014/main" val="4141917657"/>
                    </a:ext>
                  </a:extLst>
                </a:gridCol>
                <a:gridCol w="2258913">
                  <a:extLst>
                    <a:ext uri="{9D8B030D-6E8A-4147-A177-3AD203B41FA5}">
                      <a16:colId xmlns:a16="http://schemas.microsoft.com/office/drawing/2014/main" val="665142287"/>
                    </a:ext>
                  </a:extLst>
                </a:gridCol>
                <a:gridCol w="2260507">
                  <a:extLst>
                    <a:ext uri="{9D8B030D-6E8A-4147-A177-3AD203B41FA5}">
                      <a16:colId xmlns:a16="http://schemas.microsoft.com/office/drawing/2014/main" val="3580962758"/>
                    </a:ext>
                  </a:extLst>
                </a:gridCol>
              </a:tblGrid>
              <a:tr h="877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Politika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 Znanost in informacijska družba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Izobraževanje in šport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Intervencijski programi in obveznosti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Skupaj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952231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34.950.745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63.572.774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98.523.519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90319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25.772.889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54.400.280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80.173.169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36326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29.569.538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77.868.971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107.438.509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97324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39.290.900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111.714.462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151.005.362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126490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17.155.697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66.430.445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83.586.142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201407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22.637.139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81.449.655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104.086.794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31355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2016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2.508.990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14.539.085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17.048.075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635673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16.583.751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48.971.535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65.555.286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02853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30.073.607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71.234.889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101.308.496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804870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37.187.745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48.002.685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85.190.429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973496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48.887.082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40.722.135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3.999.455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93.608.672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757103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54.779.313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42.894.828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16.100.000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113.774.141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622627"/>
                  </a:ext>
                </a:extLst>
              </a:tr>
              <a:tr h="89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60.100.948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53.125.589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1.900.000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115.126.537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559073"/>
                  </a:ext>
                </a:extLst>
              </a:tr>
            </a:tbl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4218" y="624110"/>
            <a:ext cx="9620394" cy="659745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Sofinanciranje občinskih investicij 2010-2022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4546495"/>
              </p:ext>
            </p:extLst>
          </p:nvPr>
        </p:nvGraphicFramePr>
        <p:xfrm>
          <a:off x="184726" y="1283858"/>
          <a:ext cx="5754256" cy="5283199"/>
        </p:xfrm>
        <a:graphic>
          <a:graphicData uri="http://schemas.openxmlformats.org/drawingml/2006/table">
            <a:tbl>
              <a:tblPr firstRow="1" firstCol="1" bandRow="1"/>
              <a:tblGrid>
                <a:gridCol w="1625428">
                  <a:extLst>
                    <a:ext uri="{9D8B030D-6E8A-4147-A177-3AD203B41FA5}">
                      <a16:colId xmlns:a16="http://schemas.microsoft.com/office/drawing/2014/main" val="3438284063"/>
                    </a:ext>
                  </a:extLst>
                </a:gridCol>
                <a:gridCol w="1453032">
                  <a:extLst>
                    <a:ext uri="{9D8B030D-6E8A-4147-A177-3AD203B41FA5}">
                      <a16:colId xmlns:a16="http://schemas.microsoft.com/office/drawing/2014/main" val="2403062156"/>
                    </a:ext>
                  </a:extLst>
                </a:gridCol>
                <a:gridCol w="1104551">
                  <a:extLst>
                    <a:ext uri="{9D8B030D-6E8A-4147-A177-3AD203B41FA5}">
                      <a16:colId xmlns:a16="http://schemas.microsoft.com/office/drawing/2014/main" val="3771187137"/>
                    </a:ext>
                  </a:extLst>
                </a:gridCol>
                <a:gridCol w="1571245">
                  <a:extLst>
                    <a:ext uri="{9D8B030D-6E8A-4147-A177-3AD203B41FA5}">
                      <a16:colId xmlns:a16="http://schemas.microsoft.com/office/drawing/2014/main" val="2555232261"/>
                    </a:ext>
                  </a:extLst>
                </a:gridCol>
              </a:tblGrid>
              <a:tr h="837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744256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15.072.758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72486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6.563.117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43,54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-8.509.641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582555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5.763.286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87,81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-799.831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091241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2.722.687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47,24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-3.040.599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1779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8.118.627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298,18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5.395.940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196743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3.366.482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41,47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-4.752.145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58641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8.929.750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265,25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5.563.268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583826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1.837.377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20,58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-7.092.373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75113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4.148.756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225,80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2.311.379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43667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3.219.956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77,61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-928.800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3631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686.367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-2.533.589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872039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19.152.760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2.790,45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18.466.393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300154"/>
                  </a:ext>
                </a:extLst>
              </a:tr>
              <a:tr h="837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54.909.817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286,69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35.757.057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55909"/>
                  </a:ext>
                </a:extLst>
              </a:tr>
            </a:tbl>
          </a:graphicData>
        </a:graphic>
      </p:graphicFrame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273058"/>
            <a:ext cx="5585963" cy="5007673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55F2-1664-8344-AE78-9DBC5FFA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4" y="174053"/>
            <a:ext cx="10515600" cy="1325563"/>
          </a:xfrm>
        </p:spPr>
        <p:txBody>
          <a:bodyPr>
            <a:normAutofit/>
          </a:bodyPr>
          <a:lstStyle/>
          <a:p>
            <a:r>
              <a:rPr lang="sl-SI" b="1" dirty="0"/>
              <a:t>S</a:t>
            </a:r>
            <a:r>
              <a:rPr lang="sl-SI" b="1" dirty="0" smtClean="0"/>
              <a:t>ofinanciranje investicij v VIZ (stavbe vrtcev in osnovnega šolstva) ter športnih objektov, 2021</a:t>
            </a:r>
            <a:endParaRPr lang="sl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8587-4B1D-7949-939F-2DF47C4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499616"/>
            <a:ext cx="11085945" cy="4891947"/>
          </a:xfrm>
        </p:spPr>
        <p:txBody>
          <a:bodyPr>
            <a:normAutofit lnSpcReduction="10000"/>
          </a:bodyPr>
          <a:lstStyle/>
          <a:p>
            <a:pPr lvl="1"/>
            <a:endParaRPr lang="sl-SI" dirty="0" smtClean="0"/>
          </a:p>
          <a:p>
            <a:pPr lvl="1"/>
            <a:r>
              <a:rPr lang="sl-SI" sz="3200" dirty="0"/>
              <a:t>45,2 mio EUR za investicije v vrtce - 55 vrtcev v 55 </a:t>
            </a:r>
            <a:r>
              <a:rPr lang="sl-SI" sz="3200" dirty="0" smtClean="0"/>
              <a:t>občinah</a:t>
            </a:r>
          </a:p>
          <a:p>
            <a:pPr marL="457200" lvl="1" indent="0">
              <a:buNone/>
            </a:pPr>
            <a:endParaRPr lang="sl-SI" sz="3200" dirty="0" smtClean="0"/>
          </a:p>
          <a:p>
            <a:pPr lvl="1"/>
            <a:r>
              <a:rPr lang="sl-SI" sz="3200" dirty="0" smtClean="0"/>
              <a:t>67,2 </a:t>
            </a:r>
            <a:r>
              <a:rPr lang="sl-SI" sz="3200" dirty="0"/>
              <a:t>mio EUR za v osnovno šolstvo - 69 osnovnih šol v </a:t>
            </a:r>
            <a:r>
              <a:rPr lang="sl-SI" sz="3200" dirty="0" smtClean="0"/>
              <a:t>68 občinah</a:t>
            </a:r>
          </a:p>
          <a:p>
            <a:pPr marL="457200" lvl="1" indent="0">
              <a:buNone/>
            </a:pPr>
            <a:endParaRPr lang="sl-SI" sz="3200" dirty="0" smtClean="0"/>
          </a:p>
          <a:p>
            <a:pPr lvl="1"/>
            <a:r>
              <a:rPr lang="sl-SI" sz="3200" dirty="0" smtClean="0"/>
              <a:t>1,7 </a:t>
            </a:r>
            <a:r>
              <a:rPr lang="sl-SI" sz="3200" dirty="0"/>
              <a:t>mio EUR za investicije šolstva narodnosti - 2 objekta v 2 </a:t>
            </a:r>
            <a:r>
              <a:rPr lang="sl-SI" sz="3200" dirty="0" smtClean="0"/>
              <a:t>občinah</a:t>
            </a:r>
          </a:p>
          <a:p>
            <a:pPr marL="457200" lvl="1" indent="0">
              <a:buNone/>
            </a:pPr>
            <a:endParaRPr lang="sl-SI" sz="3200" dirty="0" smtClean="0"/>
          </a:p>
          <a:p>
            <a:pPr lvl="1"/>
            <a:r>
              <a:rPr lang="sl-SI" sz="3200" dirty="0" smtClean="0"/>
              <a:t>4,1 </a:t>
            </a:r>
            <a:r>
              <a:rPr lang="sl-SI" sz="3200" dirty="0"/>
              <a:t>mio EUR za investicije v športne objekte - 50 objektov v 50 </a:t>
            </a:r>
            <a:r>
              <a:rPr lang="sl-SI" sz="3200" dirty="0" smtClean="0"/>
              <a:t>občinah</a:t>
            </a:r>
            <a:endParaRPr lang="en-SI" sz="3200" dirty="0"/>
          </a:p>
          <a:p>
            <a:endParaRPr lang="sl-SI" sz="3200" dirty="0"/>
          </a:p>
          <a:p>
            <a:endParaRPr lang="en-SI" sz="32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/>
          <a:stretch/>
        </p:blipFill>
        <p:spPr>
          <a:xfrm>
            <a:off x="194815" y="461818"/>
            <a:ext cx="9817403" cy="6303988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-18474"/>
            <a:ext cx="11439662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070" y="411673"/>
            <a:ext cx="8935705" cy="940530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Izobraževanje strokovnih delavcev VIZ –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primerjava glavnih vsebinskih sklopov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17" y="1480590"/>
            <a:ext cx="8797158" cy="5273658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98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434" y="531747"/>
            <a:ext cx="8935705" cy="635730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Izobraževanje strokovnih delavcev VIZ – katalog 2021</a:t>
            </a:r>
            <a:endParaRPr lang="sl-SI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591" y="1028932"/>
            <a:ext cx="8209369" cy="5633025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9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SPREJETI </a:t>
            </a:r>
            <a:r>
              <a:rPr lang="sl-SI" smtClean="0"/>
              <a:t>ZAKONI </a:t>
            </a:r>
            <a:r>
              <a:rPr lang="sl-SI" dirty="0" smtClean="0"/>
              <a:t>V ČASU MANDATA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Zakon o obravnavi otrok in mladostnikov s čustvenimi in vedenjskimi težavami in motnjami v vzgoji in izobraževanju (ZOOMTVI) (Uradni list, št. 200/20</a:t>
            </a:r>
            <a:r>
              <a:rPr lang="sl-SI" dirty="0" smtClean="0"/>
              <a:t>); december 2020</a:t>
            </a:r>
          </a:p>
          <a:p>
            <a:r>
              <a:rPr lang="sl-SI" dirty="0"/>
              <a:t>Zakon o spremembah in dopolnitvah Zakona o vrtcih (</a:t>
            </a:r>
            <a:r>
              <a:rPr lang="sl-SI" dirty="0" err="1"/>
              <a:t>Zvrt</a:t>
            </a:r>
            <a:r>
              <a:rPr lang="sl-SI" dirty="0"/>
              <a:t>-G) (Ur.l.RS, št. 18/21) </a:t>
            </a:r>
            <a:r>
              <a:rPr lang="sl-SI" u="sng" dirty="0"/>
              <a:t>(MIZŠ je izdalo predhodno soglasje, in s katerimi se je Vlada RS seznanila in jih posredovala za objavo v Uradni list RS</a:t>
            </a:r>
            <a:r>
              <a:rPr lang="sl-SI" u="sng" dirty="0" smtClean="0"/>
              <a:t>); </a:t>
            </a:r>
            <a:r>
              <a:rPr lang="sl-SI" dirty="0" smtClean="0"/>
              <a:t>januar 2021</a:t>
            </a:r>
          </a:p>
          <a:p>
            <a:r>
              <a:rPr lang="sl-SI" dirty="0"/>
              <a:t>Zakon o znanstvenoraziskovalni in inovacijski dejavnosti (</a:t>
            </a:r>
            <a:r>
              <a:rPr lang="sl-SI" dirty="0" err="1"/>
              <a:t>ZZrID</a:t>
            </a:r>
            <a:r>
              <a:rPr lang="sl-SI" dirty="0" smtClean="0"/>
              <a:t>); november 2021</a:t>
            </a:r>
          </a:p>
          <a:p>
            <a:r>
              <a:rPr lang="sl-SI" u="sng" dirty="0" smtClean="0"/>
              <a:t>ZOFVI (DZ): </a:t>
            </a:r>
            <a:r>
              <a:rPr lang="sl-SI" dirty="0" smtClean="0"/>
              <a:t>odločba Ustavnega sodišča </a:t>
            </a:r>
            <a:r>
              <a:rPr lang="sl-SI" dirty="0" smtClean="0"/>
              <a:t>(2021)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u="sng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1272" y="157018"/>
            <a:ext cx="10557163" cy="6613237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4" y="0"/>
            <a:ext cx="9418492" cy="6858000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7218" y="0"/>
            <a:ext cx="10515600" cy="1325563"/>
          </a:xfrm>
        </p:spPr>
        <p:txBody>
          <a:bodyPr/>
          <a:lstStyle/>
          <a:p>
            <a:r>
              <a:rPr lang="sl-SI" dirty="0" smtClean="0"/>
              <a:t>Pravni dokumenti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455" y="1108364"/>
            <a:ext cx="11175999" cy="54956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l-SI" dirty="0"/>
              <a:t>Sklep o izvajanju vzgojno-izobraževalnega dela v javnih zavodih na področju vzgoje in izobraževanja v šolskem letu 2021/2022 (Uradni list RS, št. 138/21</a:t>
            </a:r>
            <a:r>
              <a:rPr lang="sl-SI" dirty="0" smtClean="0"/>
              <a:t>)</a:t>
            </a:r>
            <a:r>
              <a:rPr lang="sl-SI" dirty="0"/>
              <a:t> </a:t>
            </a:r>
            <a:endParaRPr lang="sl-SI" dirty="0" smtClean="0"/>
          </a:p>
          <a:p>
            <a:r>
              <a:rPr lang="sl-SI" dirty="0"/>
              <a:t>Sklep o nujnih kadrovskih ukrepih za nemoteno delovanje vzgojno-izobraževalnih zavodov (Uradni list RS, št. 150/21</a:t>
            </a:r>
            <a:r>
              <a:rPr lang="sl-SI" dirty="0" smtClean="0"/>
              <a:t>)</a:t>
            </a:r>
          </a:p>
          <a:p>
            <a:pPr lvl="0"/>
            <a:r>
              <a:rPr lang="sl-SI" dirty="0"/>
              <a:t>Pravilnik o spremembah in dopolnitvah Pravilnika o normativih in standardih za izvajanje vzgojno-izobraževalnih programov za otroke s posebnimi potrebami (Uradni list RS, št. 54/2021</a:t>
            </a:r>
            <a:r>
              <a:rPr lang="sl-SI" dirty="0" smtClean="0"/>
              <a:t>)</a:t>
            </a:r>
            <a:endParaRPr lang="sl-SI" dirty="0"/>
          </a:p>
          <a:p>
            <a:pPr lvl="0"/>
            <a:r>
              <a:rPr lang="sl-SI" dirty="0" smtClean="0"/>
              <a:t>Sklep o nujnih kadrovskih ukrepih za nemoteno delovanje vzgojno-izobraževalnih zavodov (Uradni list RS, št. 150; 162; 182/21)</a:t>
            </a:r>
          </a:p>
          <a:p>
            <a:pPr lvl="0"/>
            <a:r>
              <a:rPr lang="sl-SI" dirty="0" smtClean="0"/>
              <a:t>Pravilnik o metodologiji financiranja zaščitne opreme in dezinfekcije prostorov izvajalcem storitev na področju vzgoje, izobraževanja in znanosti (Uradni list RS, št. 26/21, 51/21 – </a:t>
            </a:r>
            <a:r>
              <a:rPr lang="sl-SI" dirty="0" err="1" smtClean="0"/>
              <a:t>popr</a:t>
            </a:r>
            <a:r>
              <a:rPr lang="sl-SI" dirty="0" smtClean="0"/>
              <a:t>. In 163/21)</a:t>
            </a:r>
          </a:p>
          <a:p>
            <a:pPr lvl="0"/>
            <a:r>
              <a:rPr lang="sl-SI" dirty="0" smtClean="0"/>
              <a:t>Pravilnik </a:t>
            </a:r>
            <a:r>
              <a:rPr lang="sl-SI" dirty="0"/>
              <a:t>o spremembah Pravilnika o merilih in metodologiji za določanje obsega sredstev za materialne stroške v zavodih za vzgojo in izobraževanje otrok in mladostnikov s posebnimi potrebami (Uradni list RS, št. 152/2021</a:t>
            </a:r>
            <a:r>
              <a:rPr lang="sl-SI" dirty="0" smtClean="0"/>
              <a:t>)</a:t>
            </a:r>
            <a:r>
              <a:rPr lang="sl-SI" dirty="0"/>
              <a:t> </a:t>
            </a:r>
          </a:p>
          <a:p>
            <a:pPr lvl="0"/>
            <a:r>
              <a:rPr lang="sl-SI" dirty="0"/>
              <a:t>Pravilnik o spremembi in dopolnitvi Pravilnika o merilih in metodologiji za določanje obsega sredstev za materialne stroške za izvedbo programa osnovne šole in programov osnovne šole s prilagojenim programom (Uradni list RS, št. 145/21</a:t>
            </a:r>
            <a:r>
              <a:rPr lang="sl-SI" dirty="0" smtClean="0"/>
              <a:t>)</a:t>
            </a:r>
            <a:endParaRPr lang="sl-SI" dirty="0"/>
          </a:p>
          <a:p>
            <a:pPr lvl="0"/>
            <a:r>
              <a:rPr lang="sl-SI" dirty="0"/>
              <a:t>Pravilnik o spremembi in dopolnitvi Pravilnika o merilih in metodologiji za določanje obsega sredstev za materialne stroške v zavodih za vzgojo in izobraževanje otrok in mladostnikov s posebnimi potrebami (Uradni list RS, št. </a:t>
            </a:r>
            <a:r>
              <a:rPr lang="sl-SI" dirty="0" smtClean="0"/>
              <a:t>145/21</a:t>
            </a:r>
          </a:p>
          <a:p>
            <a:pPr lvl="0"/>
            <a:r>
              <a:rPr lang="sl-SI" dirty="0" smtClean="0"/>
              <a:t>Okrožnice</a:t>
            </a:r>
            <a:endParaRPr lang="sl-SI" dirty="0"/>
          </a:p>
          <a:p>
            <a:pPr lv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43345" y="138545"/>
            <a:ext cx="11369964" cy="1634837"/>
          </a:xfrm>
        </p:spPr>
        <p:txBody>
          <a:bodyPr>
            <a:normAutofit fontScale="90000"/>
          </a:bodyPr>
          <a:lstStyle/>
          <a:p>
            <a:r>
              <a:rPr lang="sl-SI" sz="3600" b="1" dirty="0"/>
              <a:t>Število nadzorov znotraj posamezne skupine zavodov, število vseh pregledanih zavodov in št. zavodov z izrečenimi ukrepi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12.10 2020 do 31. 8. 2021                                                     do vključno </a:t>
            </a:r>
            <a:r>
              <a:rPr lang="sl-SI" sz="2800" dirty="0" smtClean="0"/>
              <a:t>18. 11. </a:t>
            </a:r>
            <a:r>
              <a:rPr lang="sl-SI" sz="2800" dirty="0"/>
              <a:t>2021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7580"/>
              </p:ext>
            </p:extLst>
          </p:nvPr>
        </p:nvGraphicFramePr>
        <p:xfrm>
          <a:off x="240147" y="1746113"/>
          <a:ext cx="5671126" cy="4737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094">
                  <a:extLst>
                    <a:ext uri="{9D8B030D-6E8A-4147-A177-3AD203B41FA5}">
                      <a16:colId xmlns:a16="http://schemas.microsoft.com/office/drawing/2014/main" val="1812687016"/>
                    </a:ext>
                  </a:extLst>
                </a:gridCol>
                <a:gridCol w="1139796">
                  <a:extLst>
                    <a:ext uri="{9D8B030D-6E8A-4147-A177-3AD203B41FA5}">
                      <a16:colId xmlns:a16="http://schemas.microsoft.com/office/drawing/2014/main" val="3692007744"/>
                    </a:ext>
                  </a:extLst>
                </a:gridCol>
                <a:gridCol w="1588493">
                  <a:extLst>
                    <a:ext uri="{9D8B030D-6E8A-4147-A177-3AD203B41FA5}">
                      <a16:colId xmlns:a16="http://schemas.microsoft.com/office/drawing/2014/main" val="3269882685"/>
                    </a:ext>
                  </a:extLst>
                </a:gridCol>
                <a:gridCol w="1727743">
                  <a:extLst>
                    <a:ext uri="{9D8B030D-6E8A-4147-A177-3AD203B41FA5}">
                      <a16:colId xmlns:a16="http://schemas.microsoft.com/office/drawing/2014/main" val="140106722"/>
                    </a:ext>
                  </a:extLst>
                </a:gridCol>
              </a:tblGrid>
              <a:tr h="157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Vrsta zavoda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nadzorov  v </a:t>
                      </a:r>
                      <a:r>
                        <a:rPr lang="sl-SI" sz="1800" dirty="0" smtClean="0">
                          <a:effectLst/>
                        </a:rPr>
                        <a:t>zavodih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zavodov z izrečenimi </a:t>
                      </a:r>
                      <a:r>
                        <a:rPr lang="sl-SI" sz="1800" dirty="0" smtClean="0">
                          <a:effectLst/>
                        </a:rPr>
                        <a:t>ukrepi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Delež pregledanih zavodov z ugotovljenimi kršitvami [%]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16744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Vrt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1807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167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9,2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689854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815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178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21,8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691659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OŠPP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5,9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852035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GŠ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11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13,8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502678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301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13,6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388232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DD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223800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ZOPP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34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23,5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889547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VIŠ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76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6,6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841502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IO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184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14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7,6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038806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vsota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2065"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3398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438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69689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59842"/>
              </p:ext>
            </p:extLst>
          </p:nvPr>
        </p:nvGraphicFramePr>
        <p:xfrm>
          <a:off x="6317729" y="1737519"/>
          <a:ext cx="5587943" cy="4795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271">
                  <a:extLst>
                    <a:ext uri="{9D8B030D-6E8A-4147-A177-3AD203B41FA5}">
                      <a16:colId xmlns:a16="http://schemas.microsoft.com/office/drawing/2014/main" val="2734438912"/>
                    </a:ext>
                  </a:extLst>
                </a:gridCol>
                <a:gridCol w="1123077">
                  <a:extLst>
                    <a:ext uri="{9D8B030D-6E8A-4147-A177-3AD203B41FA5}">
                      <a16:colId xmlns:a16="http://schemas.microsoft.com/office/drawing/2014/main" val="3146670547"/>
                    </a:ext>
                  </a:extLst>
                </a:gridCol>
                <a:gridCol w="1565193">
                  <a:extLst>
                    <a:ext uri="{9D8B030D-6E8A-4147-A177-3AD203B41FA5}">
                      <a16:colId xmlns:a16="http://schemas.microsoft.com/office/drawing/2014/main" val="3726829419"/>
                    </a:ext>
                  </a:extLst>
                </a:gridCol>
                <a:gridCol w="1702402">
                  <a:extLst>
                    <a:ext uri="{9D8B030D-6E8A-4147-A177-3AD203B41FA5}">
                      <a16:colId xmlns:a16="http://schemas.microsoft.com/office/drawing/2014/main" val="1631235374"/>
                    </a:ext>
                  </a:extLst>
                </a:gridCol>
              </a:tblGrid>
              <a:tr h="1582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Vrsta zavoda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nadzorov  v </a:t>
                      </a:r>
                      <a:r>
                        <a:rPr lang="sl-SI" sz="1800" dirty="0" smtClean="0">
                          <a:effectLst/>
                        </a:rPr>
                        <a:t>zavodih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zavodov z izrečenimi </a:t>
                      </a:r>
                      <a:r>
                        <a:rPr lang="sl-SI" sz="1800" dirty="0" smtClean="0">
                          <a:effectLst/>
                        </a:rPr>
                        <a:t>ukrepi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Delež pregledanih zavodov z ugotovljenimi kršitvami [%]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484295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Vrt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201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36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17,9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438819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OŠ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92502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OŠPP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0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251799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GŠ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13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23,1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610117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SŠ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59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14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23,7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119032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DD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3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33,3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758124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ZOPP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1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0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215154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VIŠ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3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0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648117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IO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22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sl-SI" sz="1800" dirty="0" smtClean="0">
                          <a:effectLst/>
                          <a:latin typeface="+mn-lt"/>
                        </a:rPr>
                        <a:t>4,5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5091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vsota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2065"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479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97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87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64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76617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35991" y="1200727"/>
            <a:ext cx="4662481" cy="5320145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 Narrow" panose="020B0606020202030204" pitchFamily="34" charset="0"/>
              </a:rPr>
              <a:t>do </a:t>
            </a:r>
            <a:r>
              <a:rPr lang="sl-SI" sz="2000" dirty="0" smtClean="0">
                <a:latin typeface="Arial Narrow" panose="020B0606020202030204" pitchFamily="34" charset="0"/>
              </a:rPr>
              <a:t>konca </a:t>
            </a:r>
            <a:r>
              <a:rPr lang="sl-SI" sz="2000" dirty="0" smtClean="0">
                <a:latin typeface="Arial Narrow" panose="020B0606020202030204" pitchFamily="34" charset="0"/>
              </a:rPr>
              <a:t>oktobra 2021 </a:t>
            </a:r>
            <a:r>
              <a:rPr lang="sl-SI" sz="2000" dirty="0" smtClean="0">
                <a:latin typeface="Arial Narrow" panose="020B0606020202030204" pitchFamily="34" charset="0"/>
              </a:rPr>
              <a:t>je bilo za COVID ukrepe izplačanih 133,4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izpad plačil staršev za vrtce je bilo izplačanih 43,3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dodatke k plači je bilo izplačanih 38,8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enkratni solidarnostni dodatek študentom je bilo izplačanih 16,9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</a:t>
            </a:r>
            <a:r>
              <a:rPr lang="sl-SI" sz="2000" dirty="0">
                <a:latin typeface="Arial Narrow" panose="020B0606020202030204" pitchFamily="34" charset="0"/>
              </a:rPr>
              <a:t>nakup IKT opreme je bilo izplačanih 10,4 mio </a:t>
            </a:r>
            <a:r>
              <a:rPr lang="sl-SI" sz="2000" dirty="0" smtClean="0">
                <a:latin typeface="Arial Narrow" panose="020B0606020202030204" pitchFamily="34" charset="0"/>
              </a:rPr>
              <a:t>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zaščitno opremo je bilo izplačanih 11,1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topli obrok učencem in dijakom v času šolanja na daljavo je bilo izplačanih 1,8 mio evrov.</a:t>
            </a:r>
            <a:endParaRPr lang="sl-SI" sz="2000" dirty="0">
              <a:latin typeface="Arial Narrow" panose="020B060602020203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9757" y="1280818"/>
            <a:ext cx="6402078" cy="5323182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592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6528" y="1330036"/>
            <a:ext cx="5181600" cy="4351338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Arial Narrow" panose="020B0606020202030204" pitchFamily="34" charset="0"/>
              </a:rPr>
              <a:t>Največ sredstev je bilo namenjenih za vrtce: 49,7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področje visokega šolstva, kamor spadajo tudi enkratni solidarnostni dodatki za študente: 24,5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področje srednjega šolstva je bilo izplačanih 18,3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osnovne šole  je bilo izplačanih 13,9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zavode s posebnimi potrebami je bilo izplačanih 9,3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Študentski domovi so prejeli 2,9 mio evrov, dijaški domovi pa 5,8 mio evrov.</a:t>
            </a:r>
            <a:endParaRPr lang="sl-SI" sz="2400" dirty="0">
              <a:latin typeface="Arial Narrow" panose="020B060602020203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9303" y="1727200"/>
            <a:ext cx="6076042" cy="3648861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1846</Words>
  <Application>Microsoft Office PowerPoint</Application>
  <PresentationFormat>Širokozaslonsko</PresentationFormat>
  <Paragraphs>826</Paragraphs>
  <Slides>38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Times New Roman</vt:lpstr>
      <vt:lpstr>Officeova tema</vt:lpstr>
      <vt:lpstr>RESNICA DEJSTEV  Podatkovno gradivo, pripravljeno za namen interpelacije o delu ministrice za izobraževanje, znanost in šport, prof. dr. Simone Kustec</vt:lpstr>
      <vt:lpstr>PowerPointova predstavitev</vt:lpstr>
      <vt:lpstr>PowerPointova predstavitev</vt:lpstr>
      <vt:lpstr>PowerPointova predstavitev</vt:lpstr>
      <vt:lpstr>PowerPointova predstavitev</vt:lpstr>
      <vt:lpstr>Pravni dokumenti</vt:lpstr>
      <vt:lpstr>Število nadzorov znotraj posamezne skupine zavodov, število vseh pregledanih zavodov in št. zavodov z izrečenimi ukrepi  12.10 2020 do 31. 8. 2021                                                     do vključno 18. 11. 2021</vt:lpstr>
      <vt:lpstr>Ukrepi  v času epidemije COVID-19</vt:lpstr>
      <vt:lpstr>Ukrepi  v času epidemije COVID-19</vt:lpstr>
      <vt:lpstr>Ukrepi  v času epidemije COVID-19 - prikaz porabe po področjih</vt:lpstr>
      <vt:lpstr>Ukrepi  v času epidemije COVID-19 - prikaz porabe po področjih</vt:lpstr>
      <vt:lpstr>Sredstva za zaščitno opremo namenjana tudi napravam za čiščenje zraka</vt:lpstr>
      <vt:lpstr>Skrb za duševno zdravje</vt:lpstr>
      <vt:lpstr>PowerPointova predstavitev</vt:lpstr>
      <vt:lpstr>PowerPointova predstavitev</vt:lpstr>
      <vt:lpstr>PowerPointova predstavitev</vt:lpstr>
      <vt:lpstr>Število novih srednješolskih programov po šolskih letih</vt:lpstr>
      <vt:lpstr>PowerPointova predstavitev</vt:lpstr>
      <vt:lpstr>Študenti v študijskih letih 2010/11 – 2020/21 glede na doseženo raven izobrazbe po SOK</vt:lpstr>
      <vt:lpstr>Prvič vpisani študenti v prvi letnik tretjih držav (ne EU)</vt:lpstr>
      <vt:lpstr>Gibanje vseh sredstev MIZŠ 2010-2022</vt:lpstr>
      <vt:lpstr>Gibanje vseh sredstev MIZŠ po virih financiranja</vt:lpstr>
      <vt:lpstr> Izobraževanje in šport – programska struktura izdatkov</vt:lpstr>
      <vt:lpstr>Program 1902 Predšolska vzgoja</vt:lpstr>
      <vt:lpstr>Program 1903 Osnovno šolstvo</vt:lpstr>
      <vt:lpstr>Program 1904 Srednje splošno in poklicno šolstvo</vt:lpstr>
      <vt:lpstr>Program 1905 Višje in visokošolsko izobraževanje</vt:lpstr>
      <vt:lpstr>Sredstva &lt; 1 % BDP</vt:lpstr>
      <vt:lpstr>Program 1909 Šport in rekreacija</vt:lpstr>
      <vt:lpstr>Politika 05 Znanost in informacijska družba – integralna sredstva</vt:lpstr>
      <vt:lpstr>EU sredstva s slovensko udeležbo 2010-2022</vt:lpstr>
      <vt:lpstr>Sofinanciranje občinskih investicij 2010-2022</vt:lpstr>
      <vt:lpstr>Sofinanciranje investicij v VIZ (stavbe vrtcev in osnovnega šolstva) ter športnih objektov, 2021</vt:lpstr>
      <vt:lpstr>PowerPointova predstavitev</vt:lpstr>
      <vt:lpstr>PowerPointova predstavitev</vt:lpstr>
      <vt:lpstr>Izobraževanje strokovnih delavcev VIZ – primerjava glavnih vsebinskih sklopov</vt:lpstr>
      <vt:lpstr>Izobraževanje strokovnih delavcev VIZ – katalog 2021</vt:lpstr>
      <vt:lpstr>SPREJETI ZAKONI V ČASU MANDATA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 Ločniškar</dc:creator>
  <cp:lastModifiedBy>Simona Kustec</cp:lastModifiedBy>
  <cp:revision>92</cp:revision>
  <dcterms:created xsi:type="dcterms:W3CDTF">2021-11-09T20:38:47Z</dcterms:created>
  <dcterms:modified xsi:type="dcterms:W3CDTF">2021-11-19T05:42:20Z</dcterms:modified>
</cp:coreProperties>
</file>