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Layouts/slideLayout6.xml" ContentType="application/vnd.openxmlformats-officedocument.presentationml.slideLayout+xml"/>
  <Override PartName="/ppt/theme/theme1.xml" ContentType="application/vnd.openxmlformats-officedocument.theme+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docProps/core.xml" ContentType="application/vnd.openxmlformats-package.core-properties+xml"/>
  <Override PartName="/docProps/app.xml" ContentType="application/vnd.openxmlformats-officedocument.extended-properties+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0" r:id="rId3"/>
    <p:sldId id="264" r:id="rId4"/>
    <p:sldId id="261" r:id="rId5"/>
    <p:sldId id="262" r:id="rId6"/>
    <p:sldId id="265" r:id="rId7"/>
    <p:sldId id="263" r:id="rId8"/>
    <p:sldId id="266" r:id="rId9"/>
  </p:sldIdLst>
  <p:sldSz cx="12192000" cy="6858000"/>
  <p:notesSz cx="6797675" cy="9928225"/>
  <p:defaultTextStyle>
    <a:defPPr>
      <a:defRPr lang="sl-S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934" autoAdjust="0"/>
    <p:restoredTop sz="94660"/>
  </p:normalViewPr>
  <p:slideViewPr>
    <p:cSldViewPr snapToGrid="0">
      <p:cViewPr varScale="1">
        <p:scale>
          <a:sx n="116" d="100"/>
          <a:sy n="116" d="100"/>
        </p:scale>
        <p:origin x="747" y="66"/>
      </p:cViewPr>
      <p:guideLst/>
    </p:cSldViewPr>
  </p:slideViewPr>
  <p:notesTextViewPr>
    <p:cViewPr>
      <p:scale>
        <a:sx n="1" d="1"/>
        <a:sy n="1" d="1"/>
      </p:scale>
      <p:origin x="0" y="0"/>
    </p:cViewPr>
  </p:notesTextViewPr>
  <p:sorterViewPr>
    <p:cViewPr>
      <p:scale>
        <a:sx n="200" d="100"/>
        <a:sy n="2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customXml" Target="../customXml/item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customXml" Target="../customXml/item2.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customXml" Target="../customXml/item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Naslovni diapozitiv">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2E4D21B3-22F6-29AD-CD97-9A770FAC6DC7}"/>
              </a:ext>
            </a:extLst>
          </p:cNvPr>
          <p:cNvSpPr>
            <a:spLocks noGrp="1"/>
          </p:cNvSpPr>
          <p:nvPr>
            <p:ph type="ctrTitle"/>
          </p:nvPr>
        </p:nvSpPr>
        <p:spPr>
          <a:xfrm>
            <a:off x="1524000" y="1122363"/>
            <a:ext cx="9144000" cy="2387600"/>
          </a:xfrm>
        </p:spPr>
        <p:txBody>
          <a:bodyPr anchor="b"/>
          <a:lstStyle>
            <a:lvl1pPr algn="ctr">
              <a:defRPr sz="6000"/>
            </a:lvl1pPr>
          </a:lstStyle>
          <a:p>
            <a:r>
              <a:rPr lang="sl-SI"/>
              <a:t>Kliknite, če želite urediti slog naslova matrice</a:t>
            </a:r>
          </a:p>
        </p:txBody>
      </p:sp>
      <p:sp>
        <p:nvSpPr>
          <p:cNvPr id="3" name="Podnaslov 2">
            <a:extLst>
              <a:ext uri="{FF2B5EF4-FFF2-40B4-BE49-F238E27FC236}">
                <a16:creationId xmlns:a16="http://schemas.microsoft.com/office/drawing/2014/main" id="{5A8132AB-BACB-C7BF-8E7E-B1208BB9B32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l-SI"/>
              <a:t>Kliknite, če želite urediti slog podnaslova matrice</a:t>
            </a:r>
          </a:p>
        </p:txBody>
      </p:sp>
      <p:sp>
        <p:nvSpPr>
          <p:cNvPr id="4" name="Označba mesta datuma 3">
            <a:extLst>
              <a:ext uri="{FF2B5EF4-FFF2-40B4-BE49-F238E27FC236}">
                <a16:creationId xmlns:a16="http://schemas.microsoft.com/office/drawing/2014/main" id="{C7BA5270-E06D-E8E8-FC3C-3E9C4235C1E4}"/>
              </a:ext>
            </a:extLst>
          </p:cNvPr>
          <p:cNvSpPr>
            <a:spLocks noGrp="1"/>
          </p:cNvSpPr>
          <p:nvPr>
            <p:ph type="dt" sz="half" idx="10"/>
          </p:nvPr>
        </p:nvSpPr>
        <p:spPr/>
        <p:txBody>
          <a:bodyPr/>
          <a:lstStyle/>
          <a:p>
            <a:fld id="{16EAB1B0-AEAA-40C6-8BBE-EB8D794B5A0A}" type="datetimeFigureOut">
              <a:rPr lang="sl-SI" smtClean="0"/>
              <a:t>16. 05. 2024</a:t>
            </a:fld>
            <a:endParaRPr lang="sl-SI"/>
          </a:p>
        </p:txBody>
      </p:sp>
      <p:sp>
        <p:nvSpPr>
          <p:cNvPr id="5" name="Označba mesta noge 4">
            <a:extLst>
              <a:ext uri="{FF2B5EF4-FFF2-40B4-BE49-F238E27FC236}">
                <a16:creationId xmlns:a16="http://schemas.microsoft.com/office/drawing/2014/main" id="{56FEE3B6-0264-178C-4726-10B4B9B9D3D3}"/>
              </a:ext>
            </a:extLst>
          </p:cNvPr>
          <p:cNvSpPr>
            <a:spLocks noGrp="1"/>
          </p:cNvSpPr>
          <p:nvPr>
            <p:ph type="ftr" sz="quarter" idx="11"/>
          </p:nvPr>
        </p:nvSpPr>
        <p:spPr/>
        <p:txBody>
          <a:bodyPr/>
          <a:lstStyle/>
          <a:p>
            <a:endParaRPr lang="sl-SI"/>
          </a:p>
        </p:txBody>
      </p:sp>
      <p:sp>
        <p:nvSpPr>
          <p:cNvPr id="6" name="Označba mesta številke diapozitiva 5">
            <a:extLst>
              <a:ext uri="{FF2B5EF4-FFF2-40B4-BE49-F238E27FC236}">
                <a16:creationId xmlns:a16="http://schemas.microsoft.com/office/drawing/2014/main" id="{4E076D78-14B4-0DB7-6319-10C76A0EC1B1}"/>
              </a:ext>
            </a:extLst>
          </p:cNvPr>
          <p:cNvSpPr>
            <a:spLocks noGrp="1"/>
          </p:cNvSpPr>
          <p:nvPr>
            <p:ph type="sldNum" sz="quarter" idx="12"/>
          </p:nvPr>
        </p:nvSpPr>
        <p:spPr/>
        <p:txBody>
          <a:bodyPr/>
          <a:lstStyle/>
          <a:p>
            <a:fld id="{18810819-1AC5-4BF2-A7D8-BF9ADCD2B55C}" type="slidenum">
              <a:rPr lang="sl-SI" smtClean="0"/>
              <a:t>‹#›</a:t>
            </a:fld>
            <a:endParaRPr lang="sl-SI"/>
          </a:p>
        </p:txBody>
      </p:sp>
    </p:spTree>
    <p:extLst>
      <p:ext uri="{BB962C8B-B14F-4D97-AF65-F5344CB8AC3E}">
        <p14:creationId xmlns:p14="http://schemas.microsoft.com/office/powerpoint/2010/main" val="35010071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slov in navpično besedilo">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46B881B8-883C-CE45-B962-CC082A765AD2}"/>
              </a:ext>
            </a:extLst>
          </p:cNvPr>
          <p:cNvSpPr>
            <a:spLocks noGrp="1"/>
          </p:cNvSpPr>
          <p:nvPr>
            <p:ph type="title"/>
          </p:nvPr>
        </p:nvSpPr>
        <p:spPr/>
        <p:txBody>
          <a:bodyPr/>
          <a:lstStyle/>
          <a:p>
            <a:r>
              <a:rPr lang="sl-SI"/>
              <a:t>Kliknite, če želite urediti slog naslova matrice</a:t>
            </a:r>
          </a:p>
        </p:txBody>
      </p:sp>
      <p:sp>
        <p:nvSpPr>
          <p:cNvPr id="3" name="Označba mesta navpičnega besedila 2">
            <a:extLst>
              <a:ext uri="{FF2B5EF4-FFF2-40B4-BE49-F238E27FC236}">
                <a16:creationId xmlns:a16="http://schemas.microsoft.com/office/drawing/2014/main" id="{ED371D20-2D07-E9B2-399A-C8F71358B929}"/>
              </a:ext>
            </a:extLst>
          </p:cNvPr>
          <p:cNvSpPr>
            <a:spLocks noGrp="1"/>
          </p:cNvSpPr>
          <p:nvPr>
            <p:ph type="body" orient="vert" idx="1"/>
          </p:nvPr>
        </p:nvSpPr>
        <p:spPr/>
        <p:txBody>
          <a:bodyPr vert="eaVert"/>
          <a:lstStyle/>
          <a:p>
            <a:pPr lvl="0"/>
            <a:r>
              <a:rPr lang="sl-SI"/>
              <a:t>Kliknite za urejanje slogov besedila matrice</a:t>
            </a:r>
          </a:p>
          <a:p>
            <a:pPr lvl="1"/>
            <a:r>
              <a:rPr lang="sl-SI"/>
              <a:t>Druga raven</a:t>
            </a:r>
          </a:p>
          <a:p>
            <a:pPr lvl="2"/>
            <a:r>
              <a:rPr lang="sl-SI"/>
              <a:t>Tretja raven</a:t>
            </a:r>
          </a:p>
          <a:p>
            <a:pPr lvl="3"/>
            <a:r>
              <a:rPr lang="sl-SI"/>
              <a:t>Četrta raven</a:t>
            </a:r>
          </a:p>
          <a:p>
            <a:pPr lvl="4"/>
            <a:r>
              <a:rPr lang="sl-SI"/>
              <a:t>Peta raven</a:t>
            </a:r>
          </a:p>
        </p:txBody>
      </p:sp>
      <p:sp>
        <p:nvSpPr>
          <p:cNvPr id="4" name="Označba mesta datuma 3">
            <a:extLst>
              <a:ext uri="{FF2B5EF4-FFF2-40B4-BE49-F238E27FC236}">
                <a16:creationId xmlns:a16="http://schemas.microsoft.com/office/drawing/2014/main" id="{B2541DAF-396F-B0C8-488E-19B9CAB39E2F}"/>
              </a:ext>
            </a:extLst>
          </p:cNvPr>
          <p:cNvSpPr>
            <a:spLocks noGrp="1"/>
          </p:cNvSpPr>
          <p:nvPr>
            <p:ph type="dt" sz="half" idx="10"/>
          </p:nvPr>
        </p:nvSpPr>
        <p:spPr/>
        <p:txBody>
          <a:bodyPr/>
          <a:lstStyle/>
          <a:p>
            <a:fld id="{16EAB1B0-AEAA-40C6-8BBE-EB8D794B5A0A}" type="datetimeFigureOut">
              <a:rPr lang="sl-SI" smtClean="0"/>
              <a:t>16. 05. 2024</a:t>
            </a:fld>
            <a:endParaRPr lang="sl-SI"/>
          </a:p>
        </p:txBody>
      </p:sp>
      <p:sp>
        <p:nvSpPr>
          <p:cNvPr id="5" name="Označba mesta noge 4">
            <a:extLst>
              <a:ext uri="{FF2B5EF4-FFF2-40B4-BE49-F238E27FC236}">
                <a16:creationId xmlns:a16="http://schemas.microsoft.com/office/drawing/2014/main" id="{534C2067-91C5-B330-6C1C-BD708C2C0DA8}"/>
              </a:ext>
            </a:extLst>
          </p:cNvPr>
          <p:cNvSpPr>
            <a:spLocks noGrp="1"/>
          </p:cNvSpPr>
          <p:nvPr>
            <p:ph type="ftr" sz="quarter" idx="11"/>
          </p:nvPr>
        </p:nvSpPr>
        <p:spPr/>
        <p:txBody>
          <a:bodyPr/>
          <a:lstStyle/>
          <a:p>
            <a:endParaRPr lang="sl-SI"/>
          </a:p>
        </p:txBody>
      </p:sp>
      <p:sp>
        <p:nvSpPr>
          <p:cNvPr id="6" name="Označba mesta številke diapozitiva 5">
            <a:extLst>
              <a:ext uri="{FF2B5EF4-FFF2-40B4-BE49-F238E27FC236}">
                <a16:creationId xmlns:a16="http://schemas.microsoft.com/office/drawing/2014/main" id="{233D0587-87B9-08A4-C032-77A5717D0930}"/>
              </a:ext>
            </a:extLst>
          </p:cNvPr>
          <p:cNvSpPr>
            <a:spLocks noGrp="1"/>
          </p:cNvSpPr>
          <p:nvPr>
            <p:ph type="sldNum" sz="quarter" idx="12"/>
          </p:nvPr>
        </p:nvSpPr>
        <p:spPr/>
        <p:txBody>
          <a:bodyPr/>
          <a:lstStyle/>
          <a:p>
            <a:fld id="{18810819-1AC5-4BF2-A7D8-BF9ADCD2B55C}" type="slidenum">
              <a:rPr lang="sl-SI" smtClean="0"/>
              <a:t>‹#›</a:t>
            </a:fld>
            <a:endParaRPr lang="sl-SI"/>
          </a:p>
        </p:txBody>
      </p:sp>
    </p:spTree>
    <p:extLst>
      <p:ext uri="{BB962C8B-B14F-4D97-AF65-F5344CB8AC3E}">
        <p14:creationId xmlns:p14="http://schemas.microsoft.com/office/powerpoint/2010/main" val="38429717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Navpični naslov in besedilo">
    <p:spTree>
      <p:nvGrpSpPr>
        <p:cNvPr id="1" name=""/>
        <p:cNvGrpSpPr/>
        <p:nvPr/>
      </p:nvGrpSpPr>
      <p:grpSpPr>
        <a:xfrm>
          <a:off x="0" y="0"/>
          <a:ext cx="0" cy="0"/>
          <a:chOff x="0" y="0"/>
          <a:chExt cx="0" cy="0"/>
        </a:xfrm>
      </p:grpSpPr>
      <p:sp>
        <p:nvSpPr>
          <p:cNvPr id="2" name="Navpični naslov 1">
            <a:extLst>
              <a:ext uri="{FF2B5EF4-FFF2-40B4-BE49-F238E27FC236}">
                <a16:creationId xmlns:a16="http://schemas.microsoft.com/office/drawing/2014/main" id="{570CF0B4-302D-E960-D8E9-2012D5A396DC}"/>
              </a:ext>
            </a:extLst>
          </p:cNvPr>
          <p:cNvSpPr>
            <a:spLocks noGrp="1"/>
          </p:cNvSpPr>
          <p:nvPr>
            <p:ph type="title" orient="vert"/>
          </p:nvPr>
        </p:nvSpPr>
        <p:spPr>
          <a:xfrm>
            <a:off x="8724900" y="365125"/>
            <a:ext cx="2628900" cy="5811838"/>
          </a:xfrm>
        </p:spPr>
        <p:txBody>
          <a:bodyPr vert="eaVert"/>
          <a:lstStyle/>
          <a:p>
            <a:r>
              <a:rPr lang="sl-SI"/>
              <a:t>Kliknite, če želite urediti slog naslova matrice</a:t>
            </a:r>
          </a:p>
        </p:txBody>
      </p:sp>
      <p:sp>
        <p:nvSpPr>
          <p:cNvPr id="3" name="Označba mesta navpičnega besedila 2">
            <a:extLst>
              <a:ext uri="{FF2B5EF4-FFF2-40B4-BE49-F238E27FC236}">
                <a16:creationId xmlns:a16="http://schemas.microsoft.com/office/drawing/2014/main" id="{CE666965-F416-6A21-EB02-F0AA2851636D}"/>
              </a:ext>
            </a:extLst>
          </p:cNvPr>
          <p:cNvSpPr>
            <a:spLocks noGrp="1"/>
          </p:cNvSpPr>
          <p:nvPr>
            <p:ph type="body" orient="vert" idx="1"/>
          </p:nvPr>
        </p:nvSpPr>
        <p:spPr>
          <a:xfrm>
            <a:off x="838200" y="365125"/>
            <a:ext cx="7734300" cy="5811838"/>
          </a:xfrm>
        </p:spPr>
        <p:txBody>
          <a:bodyPr vert="eaVert"/>
          <a:lstStyle/>
          <a:p>
            <a:pPr lvl="0"/>
            <a:r>
              <a:rPr lang="sl-SI"/>
              <a:t>Kliknite za urejanje slogov besedila matrice</a:t>
            </a:r>
          </a:p>
          <a:p>
            <a:pPr lvl="1"/>
            <a:r>
              <a:rPr lang="sl-SI"/>
              <a:t>Druga raven</a:t>
            </a:r>
          </a:p>
          <a:p>
            <a:pPr lvl="2"/>
            <a:r>
              <a:rPr lang="sl-SI"/>
              <a:t>Tretja raven</a:t>
            </a:r>
          </a:p>
          <a:p>
            <a:pPr lvl="3"/>
            <a:r>
              <a:rPr lang="sl-SI"/>
              <a:t>Četrta raven</a:t>
            </a:r>
          </a:p>
          <a:p>
            <a:pPr lvl="4"/>
            <a:r>
              <a:rPr lang="sl-SI"/>
              <a:t>Peta raven</a:t>
            </a:r>
          </a:p>
        </p:txBody>
      </p:sp>
      <p:sp>
        <p:nvSpPr>
          <p:cNvPr id="4" name="Označba mesta datuma 3">
            <a:extLst>
              <a:ext uri="{FF2B5EF4-FFF2-40B4-BE49-F238E27FC236}">
                <a16:creationId xmlns:a16="http://schemas.microsoft.com/office/drawing/2014/main" id="{BC47B145-4D75-5D55-9A4D-A2C22BEC6EE8}"/>
              </a:ext>
            </a:extLst>
          </p:cNvPr>
          <p:cNvSpPr>
            <a:spLocks noGrp="1"/>
          </p:cNvSpPr>
          <p:nvPr>
            <p:ph type="dt" sz="half" idx="10"/>
          </p:nvPr>
        </p:nvSpPr>
        <p:spPr/>
        <p:txBody>
          <a:bodyPr/>
          <a:lstStyle/>
          <a:p>
            <a:fld id="{16EAB1B0-AEAA-40C6-8BBE-EB8D794B5A0A}" type="datetimeFigureOut">
              <a:rPr lang="sl-SI" smtClean="0"/>
              <a:t>16. 05. 2024</a:t>
            </a:fld>
            <a:endParaRPr lang="sl-SI"/>
          </a:p>
        </p:txBody>
      </p:sp>
      <p:sp>
        <p:nvSpPr>
          <p:cNvPr id="5" name="Označba mesta noge 4">
            <a:extLst>
              <a:ext uri="{FF2B5EF4-FFF2-40B4-BE49-F238E27FC236}">
                <a16:creationId xmlns:a16="http://schemas.microsoft.com/office/drawing/2014/main" id="{8A9A8388-F040-D9C7-FC62-ACE68D70D6CF}"/>
              </a:ext>
            </a:extLst>
          </p:cNvPr>
          <p:cNvSpPr>
            <a:spLocks noGrp="1"/>
          </p:cNvSpPr>
          <p:nvPr>
            <p:ph type="ftr" sz="quarter" idx="11"/>
          </p:nvPr>
        </p:nvSpPr>
        <p:spPr/>
        <p:txBody>
          <a:bodyPr/>
          <a:lstStyle/>
          <a:p>
            <a:endParaRPr lang="sl-SI"/>
          </a:p>
        </p:txBody>
      </p:sp>
      <p:sp>
        <p:nvSpPr>
          <p:cNvPr id="6" name="Označba mesta številke diapozitiva 5">
            <a:extLst>
              <a:ext uri="{FF2B5EF4-FFF2-40B4-BE49-F238E27FC236}">
                <a16:creationId xmlns:a16="http://schemas.microsoft.com/office/drawing/2014/main" id="{B1C1147F-1973-FB04-AC36-D6DA7B729749}"/>
              </a:ext>
            </a:extLst>
          </p:cNvPr>
          <p:cNvSpPr>
            <a:spLocks noGrp="1"/>
          </p:cNvSpPr>
          <p:nvPr>
            <p:ph type="sldNum" sz="quarter" idx="12"/>
          </p:nvPr>
        </p:nvSpPr>
        <p:spPr/>
        <p:txBody>
          <a:bodyPr/>
          <a:lstStyle/>
          <a:p>
            <a:fld id="{18810819-1AC5-4BF2-A7D8-BF9ADCD2B55C}" type="slidenum">
              <a:rPr lang="sl-SI" smtClean="0"/>
              <a:t>‹#›</a:t>
            </a:fld>
            <a:endParaRPr lang="sl-SI"/>
          </a:p>
        </p:txBody>
      </p:sp>
    </p:spTree>
    <p:extLst>
      <p:ext uri="{BB962C8B-B14F-4D97-AF65-F5344CB8AC3E}">
        <p14:creationId xmlns:p14="http://schemas.microsoft.com/office/powerpoint/2010/main" val="17612132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slov in vsebina">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F8D3ECDF-CF74-DA2B-D184-0D156C149CAB}"/>
              </a:ext>
            </a:extLst>
          </p:cNvPr>
          <p:cNvSpPr>
            <a:spLocks noGrp="1"/>
          </p:cNvSpPr>
          <p:nvPr>
            <p:ph type="title"/>
          </p:nvPr>
        </p:nvSpPr>
        <p:spPr/>
        <p:txBody>
          <a:bodyPr/>
          <a:lstStyle/>
          <a:p>
            <a:r>
              <a:rPr lang="sl-SI"/>
              <a:t>Kliknite, če želite urediti slog naslova matrice</a:t>
            </a:r>
          </a:p>
        </p:txBody>
      </p:sp>
      <p:sp>
        <p:nvSpPr>
          <p:cNvPr id="3" name="Označba mesta vsebine 2">
            <a:extLst>
              <a:ext uri="{FF2B5EF4-FFF2-40B4-BE49-F238E27FC236}">
                <a16:creationId xmlns:a16="http://schemas.microsoft.com/office/drawing/2014/main" id="{948E72B8-5711-2ED0-87BA-1E722BF18050}"/>
              </a:ext>
            </a:extLst>
          </p:cNvPr>
          <p:cNvSpPr>
            <a:spLocks noGrp="1"/>
          </p:cNvSpPr>
          <p:nvPr>
            <p:ph idx="1"/>
          </p:nvPr>
        </p:nvSpPr>
        <p:spPr/>
        <p:txBody>
          <a:bodyPr/>
          <a:lstStyle/>
          <a:p>
            <a:pPr lvl="0"/>
            <a:r>
              <a:rPr lang="sl-SI"/>
              <a:t>Kliknite za urejanje slogov besedila matrice</a:t>
            </a:r>
          </a:p>
          <a:p>
            <a:pPr lvl="1"/>
            <a:r>
              <a:rPr lang="sl-SI"/>
              <a:t>Druga raven</a:t>
            </a:r>
          </a:p>
          <a:p>
            <a:pPr lvl="2"/>
            <a:r>
              <a:rPr lang="sl-SI"/>
              <a:t>Tretja raven</a:t>
            </a:r>
          </a:p>
          <a:p>
            <a:pPr lvl="3"/>
            <a:r>
              <a:rPr lang="sl-SI"/>
              <a:t>Četrta raven</a:t>
            </a:r>
          </a:p>
          <a:p>
            <a:pPr lvl="4"/>
            <a:r>
              <a:rPr lang="sl-SI"/>
              <a:t>Peta raven</a:t>
            </a:r>
          </a:p>
        </p:txBody>
      </p:sp>
      <p:sp>
        <p:nvSpPr>
          <p:cNvPr id="4" name="Označba mesta datuma 3">
            <a:extLst>
              <a:ext uri="{FF2B5EF4-FFF2-40B4-BE49-F238E27FC236}">
                <a16:creationId xmlns:a16="http://schemas.microsoft.com/office/drawing/2014/main" id="{4DF0E513-7197-8318-82E9-D46A851D8DFB}"/>
              </a:ext>
            </a:extLst>
          </p:cNvPr>
          <p:cNvSpPr>
            <a:spLocks noGrp="1"/>
          </p:cNvSpPr>
          <p:nvPr>
            <p:ph type="dt" sz="half" idx="10"/>
          </p:nvPr>
        </p:nvSpPr>
        <p:spPr/>
        <p:txBody>
          <a:bodyPr/>
          <a:lstStyle/>
          <a:p>
            <a:fld id="{16EAB1B0-AEAA-40C6-8BBE-EB8D794B5A0A}" type="datetimeFigureOut">
              <a:rPr lang="sl-SI" smtClean="0"/>
              <a:t>16. 05. 2024</a:t>
            </a:fld>
            <a:endParaRPr lang="sl-SI"/>
          </a:p>
        </p:txBody>
      </p:sp>
      <p:sp>
        <p:nvSpPr>
          <p:cNvPr id="5" name="Označba mesta noge 4">
            <a:extLst>
              <a:ext uri="{FF2B5EF4-FFF2-40B4-BE49-F238E27FC236}">
                <a16:creationId xmlns:a16="http://schemas.microsoft.com/office/drawing/2014/main" id="{E31A78DA-3E01-A733-B3F9-4DD1276A2C35}"/>
              </a:ext>
            </a:extLst>
          </p:cNvPr>
          <p:cNvSpPr>
            <a:spLocks noGrp="1"/>
          </p:cNvSpPr>
          <p:nvPr>
            <p:ph type="ftr" sz="quarter" idx="11"/>
          </p:nvPr>
        </p:nvSpPr>
        <p:spPr/>
        <p:txBody>
          <a:bodyPr/>
          <a:lstStyle/>
          <a:p>
            <a:endParaRPr lang="sl-SI"/>
          </a:p>
        </p:txBody>
      </p:sp>
      <p:sp>
        <p:nvSpPr>
          <p:cNvPr id="6" name="Označba mesta številke diapozitiva 5">
            <a:extLst>
              <a:ext uri="{FF2B5EF4-FFF2-40B4-BE49-F238E27FC236}">
                <a16:creationId xmlns:a16="http://schemas.microsoft.com/office/drawing/2014/main" id="{CE4903E0-4470-A197-183C-D39CD27AD099}"/>
              </a:ext>
            </a:extLst>
          </p:cNvPr>
          <p:cNvSpPr>
            <a:spLocks noGrp="1"/>
          </p:cNvSpPr>
          <p:nvPr>
            <p:ph type="sldNum" sz="quarter" idx="12"/>
          </p:nvPr>
        </p:nvSpPr>
        <p:spPr/>
        <p:txBody>
          <a:bodyPr/>
          <a:lstStyle/>
          <a:p>
            <a:fld id="{18810819-1AC5-4BF2-A7D8-BF9ADCD2B55C}" type="slidenum">
              <a:rPr lang="sl-SI" smtClean="0"/>
              <a:t>‹#›</a:t>
            </a:fld>
            <a:endParaRPr lang="sl-SI"/>
          </a:p>
        </p:txBody>
      </p:sp>
    </p:spTree>
    <p:extLst>
      <p:ext uri="{BB962C8B-B14F-4D97-AF65-F5344CB8AC3E}">
        <p14:creationId xmlns:p14="http://schemas.microsoft.com/office/powerpoint/2010/main" val="34780365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Glava odseka">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4D2AF7B7-3C2E-1DDE-BC37-539632F20D68}"/>
              </a:ext>
            </a:extLst>
          </p:cNvPr>
          <p:cNvSpPr>
            <a:spLocks noGrp="1"/>
          </p:cNvSpPr>
          <p:nvPr>
            <p:ph type="title"/>
          </p:nvPr>
        </p:nvSpPr>
        <p:spPr>
          <a:xfrm>
            <a:off x="831850" y="1709738"/>
            <a:ext cx="10515600" cy="2852737"/>
          </a:xfrm>
        </p:spPr>
        <p:txBody>
          <a:bodyPr anchor="b"/>
          <a:lstStyle>
            <a:lvl1pPr>
              <a:defRPr sz="6000"/>
            </a:lvl1pPr>
          </a:lstStyle>
          <a:p>
            <a:r>
              <a:rPr lang="sl-SI"/>
              <a:t>Kliknite, če želite urediti slog naslova matrice</a:t>
            </a:r>
          </a:p>
        </p:txBody>
      </p:sp>
      <p:sp>
        <p:nvSpPr>
          <p:cNvPr id="3" name="Označba mesta besedila 2">
            <a:extLst>
              <a:ext uri="{FF2B5EF4-FFF2-40B4-BE49-F238E27FC236}">
                <a16:creationId xmlns:a16="http://schemas.microsoft.com/office/drawing/2014/main" id="{DA333B18-04DE-A0B6-B9BD-33709AFCA4C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l-SI"/>
              <a:t>Kliknite za urejanje slogov besedila matrice</a:t>
            </a:r>
          </a:p>
        </p:txBody>
      </p:sp>
      <p:sp>
        <p:nvSpPr>
          <p:cNvPr id="4" name="Označba mesta datuma 3">
            <a:extLst>
              <a:ext uri="{FF2B5EF4-FFF2-40B4-BE49-F238E27FC236}">
                <a16:creationId xmlns:a16="http://schemas.microsoft.com/office/drawing/2014/main" id="{B9685C35-5528-892C-CB68-9A61A90D4EB7}"/>
              </a:ext>
            </a:extLst>
          </p:cNvPr>
          <p:cNvSpPr>
            <a:spLocks noGrp="1"/>
          </p:cNvSpPr>
          <p:nvPr>
            <p:ph type="dt" sz="half" idx="10"/>
          </p:nvPr>
        </p:nvSpPr>
        <p:spPr/>
        <p:txBody>
          <a:bodyPr/>
          <a:lstStyle/>
          <a:p>
            <a:fld id="{16EAB1B0-AEAA-40C6-8BBE-EB8D794B5A0A}" type="datetimeFigureOut">
              <a:rPr lang="sl-SI" smtClean="0"/>
              <a:t>16. 05. 2024</a:t>
            </a:fld>
            <a:endParaRPr lang="sl-SI"/>
          </a:p>
        </p:txBody>
      </p:sp>
      <p:sp>
        <p:nvSpPr>
          <p:cNvPr id="5" name="Označba mesta noge 4">
            <a:extLst>
              <a:ext uri="{FF2B5EF4-FFF2-40B4-BE49-F238E27FC236}">
                <a16:creationId xmlns:a16="http://schemas.microsoft.com/office/drawing/2014/main" id="{B3DE9082-1301-9793-DC68-F662FA0DCC55}"/>
              </a:ext>
            </a:extLst>
          </p:cNvPr>
          <p:cNvSpPr>
            <a:spLocks noGrp="1"/>
          </p:cNvSpPr>
          <p:nvPr>
            <p:ph type="ftr" sz="quarter" idx="11"/>
          </p:nvPr>
        </p:nvSpPr>
        <p:spPr/>
        <p:txBody>
          <a:bodyPr/>
          <a:lstStyle/>
          <a:p>
            <a:endParaRPr lang="sl-SI"/>
          </a:p>
        </p:txBody>
      </p:sp>
      <p:sp>
        <p:nvSpPr>
          <p:cNvPr id="6" name="Označba mesta številke diapozitiva 5">
            <a:extLst>
              <a:ext uri="{FF2B5EF4-FFF2-40B4-BE49-F238E27FC236}">
                <a16:creationId xmlns:a16="http://schemas.microsoft.com/office/drawing/2014/main" id="{3838CCBC-95E2-00F6-AC5C-AC807DD0DB52}"/>
              </a:ext>
            </a:extLst>
          </p:cNvPr>
          <p:cNvSpPr>
            <a:spLocks noGrp="1"/>
          </p:cNvSpPr>
          <p:nvPr>
            <p:ph type="sldNum" sz="quarter" idx="12"/>
          </p:nvPr>
        </p:nvSpPr>
        <p:spPr/>
        <p:txBody>
          <a:bodyPr/>
          <a:lstStyle/>
          <a:p>
            <a:fld id="{18810819-1AC5-4BF2-A7D8-BF9ADCD2B55C}" type="slidenum">
              <a:rPr lang="sl-SI" smtClean="0"/>
              <a:t>‹#›</a:t>
            </a:fld>
            <a:endParaRPr lang="sl-SI"/>
          </a:p>
        </p:txBody>
      </p:sp>
    </p:spTree>
    <p:extLst>
      <p:ext uri="{BB962C8B-B14F-4D97-AF65-F5344CB8AC3E}">
        <p14:creationId xmlns:p14="http://schemas.microsoft.com/office/powerpoint/2010/main" val="6941418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e vsebini">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F2B46488-266C-539F-6C4D-016831492A7E}"/>
              </a:ext>
            </a:extLst>
          </p:cNvPr>
          <p:cNvSpPr>
            <a:spLocks noGrp="1"/>
          </p:cNvSpPr>
          <p:nvPr>
            <p:ph type="title"/>
          </p:nvPr>
        </p:nvSpPr>
        <p:spPr/>
        <p:txBody>
          <a:bodyPr/>
          <a:lstStyle/>
          <a:p>
            <a:r>
              <a:rPr lang="sl-SI"/>
              <a:t>Kliknite, če želite urediti slog naslova matrice</a:t>
            </a:r>
          </a:p>
        </p:txBody>
      </p:sp>
      <p:sp>
        <p:nvSpPr>
          <p:cNvPr id="3" name="Označba mesta vsebine 2">
            <a:extLst>
              <a:ext uri="{FF2B5EF4-FFF2-40B4-BE49-F238E27FC236}">
                <a16:creationId xmlns:a16="http://schemas.microsoft.com/office/drawing/2014/main" id="{EA8CD784-BE4B-9383-FFA4-B61DCD8F591C}"/>
              </a:ext>
            </a:extLst>
          </p:cNvPr>
          <p:cNvSpPr>
            <a:spLocks noGrp="1"/>
          </p:cNvSpPr>
          <p:nvPr>
            <p:ph sz="half" idx="1"/>
          </p:nvPr>
        </p:nvSpPr>
        <p:spPr>
          <a:xfrm>
            <a:off x="838200" y="1825625"/>
            <a:ext cx="5181600" cy="4351338"/>
          </a:xfrm>
        </p:spPr>
        <p:txBody>
          <a:bodyPr/>
          <a:lstStyle/>
          <a:p>
            <a:pPr lvl="0"/>
            <a:r>
              <a:rPr lang="sl-SI"/>
              <a:t>Kliknite za urejanje slogov besedila matrice</a:t>
            </a:r>
          </a:p>
          <a:p>
            <a:pPr lvl="1"/>
            <a:r>
              <a:rPr lang="sl-SI"/>
              <a:t>Druga raven</a:t>
            </a:r>
          </a:p>
          <a:p>
            <a:pPr lvl="2"/>
            <a:r>
              <a:rPr lang="sl-SI"/>
              <a:t>Tretja raven</a:t>
            </a:r>
          </a:p>
          <a:p>
            <a:pPr lvl="3"/>
            <a:r>
              <a:rPr lang="sl-SI"/>
              <a:t>Četrta raven</a:t>
            </a:r>
          </a:p>
          <a:p>
            <a:pPr lvl="4"/>
            <a:r>
              <a:rPr lang="sl-SI"/>
              <a:t>Peta raven</a:t>
            </a:r>
          </a:p>
        </p:txBody>
      </p:sp>
      <p:sp>
        <p:nvSpPr>
          <p:cNvPr id="4" name="Označba mesta vsebine 3">
            <a:extLst>
              <a:ext uri="{FF2B5EF4-FFF2-40B4-BE49-F238E27FC236}">
                <a16:creationId xmlns:a16="http://schemas.microsoft.com/office/drawing/2014/main" id="{7D177D25-9DAF-725E-8641-B58318397825}"/>
              </a:ext>
            </a:extLst>
          </p:cNvPr>
          <p:cNvSpPr>
            <a:spLocks noGrp="1"/>
          </p:cNvSpPr>
          <p:nvPr>
            <p:ph sz="half" idx="2"/>
          </p:nvPr>
        </p:nvSpPr>
        <p:spPr>
          <a:xfrm>
            <a:off x="6172200" y="1825625"/>
            <a:ext cx="5181600" cy="4351338"/>
          </a:xfrm>
        </p:spPr>
        <p:txBody>
          <a:bodyPr/>
          <a:lstStyle/>
          <a:p>
            <a:pPr lvl="0"/>
            <a:r>
              <a:rPr lang="sl-SI"/>
              <a:t>Kliknite za urejanje slogov besedila matrice</a:t>
            </a:r>
          </a:p>
          <a:p>
            <a:pPr lvl="1"/>
            <a:r>
              <a:rPr lang="sl-SI"/>
              <a:t>Druga raven</a:t>
            </a:r>
          </a:p>
          <a:p>
            <a:pPr lvl="2"/>
            <a:r>
              <a:rPr lang="sl-SI"/>
              <a:t>Tretja raven</a:t>
            </a:r>
          </a:p>
          <a:p>
            <a:pPr lvl="3"/>
            <a:r>
              <a:rPr lang="sl-SI"/>
              <a:t>Četrta raven</a:t>
            </a:r>
          </a:p>
          <a:p>
            <a:pPr lvl="4"/>
            <a:r>
              <a:rPr lang="sl-SI"/>
              <a:t>Peta raven</a:t>
            </a:r>
          </a:p>
        </p:txBody>
      </p:sp>
      <p:sp>
        <p:nvSpPr>
          <p:cNvPr id="5" name="Označba mesta datuma 4">
            <a:extLst>
              <a:ext uri="{FF2B5EF4-FFF2-40B4-BE49-F238E27FC236}">
                <a16:creationId xmlns:a16="http://schemas.microsoft.com/office/drawing/2014/main" id="{3C168CE2-11BB-9529-1406-F7B17345E1AD}"/>
              </a:ext>
            </a:extLst>
          </p:cNvPr>
          <p:cNvSpPr>
            <a:spLocks noGrp="1"/>
          </p:cNvSpPr>
          <p:nvPr>
            <p:ph type="dt" sz="half" idx="10"/>
          </p:nvPr>
        </p:nvSpPr>
        <p:spPr/>
        <p:txBody>
          <a:bodyPr/>
          <a:lstStyle/>
          <a:p>
            <a:fld id="{16EAB1B0-AEAA-40C6-8BBE-EB8D794B5A0A}" type="datetimeFigureOut">
              <a:rPr lang="sl-SI" smtClean="0"/>
              <a:t>16. 05. 2024</a:t>
            </a:fld>
            <a:endParaRPr lang="sl-SI"/>
          </a:p>
        </p:txBody>
      </p:sp>
      <p:sp>
        <p:nvSpPr>
          <p:cNvPr id="6" name="Označba mesta noge 5">
            <a:extLst>
              <a:ext uri="{FF2B5EF4-FFF2-40B4-BE49-F238E27FC236}">
                <a16:creationId xmlns:a16="http://schemas.microsoft.com/office/drawing/2014/main" id="{B11B4025-D62B-9688-4C34-1530791229BE}"/>
              </a:ext>
            </a:extLst>
          </p:cNvPr>
          <p:cNvSpPr>
            <a:spLocks noGrp="1"/>
          </p:cNvSpPr>
          <p:nvPr>
            <p:ph type="ftr" sz="quarter" idx="11"/>
          </p:nvPr>
        </p:nvSpPr>
        <p:spPr/>
        <p:txBody>
          <a:bodyPr/>
          <a:lstStyle/>
          <a:p>
            <a:endParaRPr lang="sl-SI"/>
          </a:p>
        </p:txBody>
      </p:sp>
      <p:sp>
        <p:nvSpPr>
          <p:cNvPr id="7" name="Označba mesta številke diapozitiva 6">
            <a:extLst>
              <a:ext uri="{FF2B5EF4-FFF2-40B4-BE49-F238E27FC236}">
                <a16:creationId xmlns:a16="http://schemas.microsoft.com/office/drawing/2014/main" id="{109CA1B7-62C1-AEF3-44F4-AFB1E1BF96C5}"/>
              </a:ext>
            </a:extLst>
          </p:cNvPr>
          <p:cNvSpPr>
            <a:spLocks noGrp="1"/>
          </p:cNvSpPr>
          <p:nvPr>
            <p:ph type="sldNum" sz="quarter" idx="12"/>
          </p:nvPr>
        </p:nvSpPr>
        <p:spPr/>
        <p:txBody>
          <a:bodyPr/>
          <a:lstStyle/>
          <a:p>
            <a:fld id="{18810819-1AC5-4BF2-A7D8-BF9ADCD2B55C}" type="slidenum">
              <a:rPr lang="sl-SI" smtClean="0"/>
              <a:t>‹#›</a:t>
            </a:fld>
            <a:endParaRPr lang="sl-SI"/>
          </a:p>
        </p:txBody>
      </p:sp>
    </p:spTree>
    <p:extLst>
      <p:ext uri="{BB962C8B-B14F-4D97-AF65-F5344CB8AC3E}">
        <p14:creationId xmlns:p14="http://schemas.microsoft.com/office/powerpoint/2010/main" val="6249517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rimerjava">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8E4AAE31-EAC0-ABD1-6469-E93BDCA63DA2}"/>
              </a:ext>
            </a:extLst>
          </p:cNvPr>
          <p:cNvSpPr>
            <a:spLocks noGrp="1"/>
          </p:cNvSpPr>
          <p:nvPr>
            <p:ph type="title"/>
          </p:nvPr>
        </p:nvSpPr>
        <p:spPr>
          <a:xfrm>
            <a:off x="839788" y="365125"/>
            <a:ext cx="10515600" cy="1325563"/>
          </a:xfrm>
        </p:spPr>
        <p:txBody>
          <a:bodyPr/>
          <a:lstStyle/>
          <a:p>
            <a:r>
              <a:rPr lang="sl-SI"/>
              <a:t>Kliknite, če želite urediti slog naslova matrice</a:t>
            </a:r>
          </a:p>
        </p:txBody>
      </p:sp>
      <p:sp>
        <p:nvSpPr>
          <p:cNvPr id="3" name="Označba mesta besedila 2">
            <a:extLst>
              <a:ext uri="{FF2B5EF4-FFF2-40B4-BE49-F238E27FC236}">
                <a16:creationId xmlns:a16="http://schemas.microsoft.com/office/drawing/2014/main" id="{82D7D101-F53A-C04D-054F-0D30125EBB5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l-SI"/>
              <a:t>Kliknite za urejanje slogov besedila matrice</a:t>
            </a:r>
          </a:p>
        </p:txBody>
      </p:sp>
      <p:sp>
        <p:nvSpPr>
          <p:cNvPr id="4" name="Označba mesta vsebine 3">
            <a:extLst>
              <a:ext uri="{FF2B5EF4-FFF2-40B4-BE49-F238E27FC236}">
                <a16:creationId xmlns:a16="http://schemas.microsoft.com/office/drawing/2014/main" id="{D4C3943E-0FCF-4E26-E1CF-19E9E9C99EFC}"/>
              </a:ext>
            </a:extLst>
          </p:cNvPr>
          <p:cNvSpPr>
            <a:spLocks noGrp="1"/>
          </p:cNvSpPr>
          <p:nvPr>
            <p:ph sz="half" idx="2"/>
          </p:nvPr>
        </p:nvSpPr>
        <p:spPr>
          <a:xfrm>
            <a:off x="839788" y="2505075"/>
            <a:ext cx="5157787" cy="3684588"/>
          </a:xfrm>
        </p:spPr>
        <p:txBody>
          <a:bodyPr/>
          <a:lstStyle/>
          <a:p>
            <a:pPr lvl="0"/>
            <a:r>
              <a:rPr lang="sl-SI"/>
              <a:t>Kliknite za urejanje slogov besedila matrice</a:t>
            </a:r>
          </a:p>
          <a:p>
            <a:pPr lvl="1"/>
            <a:r>
              <a:rPr lang="sl-SI"/>
              <a:t>Druga raven</a:t>
            </a:r>
          </a:p>
          <a:p>
            <a:pPr lvl="2"/>
            <a:r>
              <a:rPr lang="sl-SI"/>
              <a:t>Tretja raven</a:t>
            </a:r>
          </a:p>
          <a:p>
            <a:pPr lvl="3"/>
            <a:r>
              <a:rPr lang="sl-SI"/>
              <a:t>Četrta raven</a:t>
            </a:r>
          </a:p>
          <a:p>
            <a:pPr lvl="4"/>
            <a:r>
              <a:rPr lang="sl-SI"/>
              <a:t>Peta raven</a:t>
            </a:r>
          </a:p>
        </p:txBody>
      </p:sp>
      <p:sp>
        <p:nvSpPr>
          <p:cNvPr id="5" name="Označba mesta besedila 4">
            <a:extLst>
              <a:ext uri="{FF2B5EF4-FFF2-40B4-BE49-F238E27FC236}">
                <a16:creationId xmlns:a16="http://schemas.microsoft.com/office/drawing/2014/main" id="{1ED1A166-80A7-4A2D-4E5B-317B26DBB28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l-SI"/>
              <a:t>Kliknite za urejanje slogov besedila matrice</a:t>
            </a:r>
          </a:p>
        </p:txBody>
      </p:sp>
      <p:sp>
        <p:nvSpPr>
          <p:cNvPr id="6" name="Označba mesta vsebine 5">
            <a:extLst>
              <a:ext uri="{FF2B5EF4-FFF2-40B4-BE49-F238E27FC236}">
                <a16:creationId xmlns:a16="http://schemas.microsoft.com/office/drawing/2014/main" id="{4B6A42A5-8147-81BF-AE62-D532A33567D2}"/>
              </a:ext>
            </a:extLst>
          </p:cNvPr>
          <p:cNvSpPr>
            <a:spLocks noGrp="1"/>
          </p:cNvSpPr>
          <p:nvPr>
            <p:ph sz="quarter" idx="4"/>
          </p:nvPr>
        </p:nvSpPr>
        <p:spPr>
          <a:xfrm>
            <a:off x="6172200" y="2505075"/>
            <a:ext cx="5183188" cy="3684588"/>
          </a:xfrm>
        </p:spPr>
        <p:txBody>
          <a:bodyPr/>
          <a:lstStyle/>
          <a:p>
            <a:pPr lvl="0"/>
            <a:r>
              <a:rPr lang="sl-SI"/>
              <a:t>Kliknite za urejanje slogov besedila matrice</a:t>
            </a:r>
          </a:p>
          <a:p>
            <a:pPr lvl="1"/>
            <a:r>
              <a:rPr lang="sl-SI"/>
              <a:t>Druga raven</a:t>
            </a:r>
          </a:p>
          <a:p>
            <a:pPr lvl="2"/>
            <a:r>
              <a:rPr lang="sl-SI"/>
              <a:t>Tretja raven</a:t>
            </a:r>
          </a:p>
          <a:p>
            <a:pPr lvl="3"/>
            <a:r>
              <a:rPr lang="sl-SI"/>
              <a:t>Četrta raven</a:t>
            </a:r>
          </a:p>
          <a:p>
            <a:pPr lvl="4"/>
            <a:r>
              <a:rPr lang="sl-SI"/>
              <a:t>Peta raven</a:t>
            </a:r>
          </a:p>
        </p:txBody>
      </p:sp>
      <p:sp>
        <p:nvSpPr>
          <p:cNvPr id="7" name="Označba mesta datuma 6">
            <a:extLst>
              <a:ext uri="{FF2B5EF4-FFF2-40B4-BE49-F238E27FC236}">
                <a16:creationId xmlns:a16="http://schemas.microsoft.com/office/drawing/2014/main" id="{E1CCEBB3-0C1F-4C55-B6D4-917720550AAA}"/>
              </a:ext>
            </a:extLst>
          </p:cNvPr>
          <p:cNvSpPr>
            <a:spLocks noGrp="1"/>
          </p:cNvSpPr>
          <p:nvPr>
            <p:ph type="dt" sz="half" idx="10"/>
          </p:nvPr>
        </p:nvSpPr>
        <p:spPr/>
        <p:txBody>
          <a:bodyPr/>
          <a:lstStyle/>
          <a:p>
            <a:fld id="{16EAB1B0-AEAA-40C6-8BBE-EB8D794B5A0A}" type="datetimeFigureOut">
              <a:rPr lang="sl-SI" smtClean="0"/>
              <a:t>16. 05. 2024</a:t>
            </a:fld>
            <a:endParaRPr lang="sl-SI"/>
          </a:p>
        </p:txBody>
      </p:sp>
      <p:sp>
        <p:nvSpPr>
          <p:cNvPr id="8" name="Označba mesta noge 7">
            <a:extLst>
              <a:ext uri="{FF2B5EF4-FFF2-40B4-BE49-F238E27FC236}">
                <a16:creationId xmlns:a16="http://schemas.microsoft.com/office/drawing/2014/main" id="{2D1CEE4C-6A86-2781-0A94-A456D6873FD5}"/>
              </a:ext>
            </a:extLst>
          </p:cNvPr>
          <p:cNvSpPr>
            <a:spLocks noGrp="1"/>
          </p:cNvSpPr>
          <p:nvPr>
            <p:ph type="ftr" sz="quarter" idx="11"/>
          </p:nvPr>
        </p:nvSpPr>
        <p:spPr/>
        <p:txBody>
          <a:bodyPr/>
          <a:lstStyle/>
          <a:p>
            <a:endParaRPr lang="sl-SI"/>
          </a:p>
        </p:txBody>
      </p:sp>
      <p:sp>
        <p:nvSpPr>
          <p:cNvPr id="9" name="Označba mesta številke diapozitiva 8">
            <a:extLst>
              <a:ext uri="{FF2B5EF4-FFF2-40B4-BE49-F238E27FC236}">
                <a16:creationId xmlns:a16="http://schemas.microsoft.com/office/drawing/2014/main" id="{9CD2AE8B-E0A7-5158-0F5A-2AD9DE2ECCE8}"/>
              </a:ext>
            </a:extLst>
          </p:cNvPr>
          <p:cNvSpPr>
            <a:spLocks noGrp="1"/>
          </p:cNvSpPr>
          <p:nvPr>
            <p:ph type="sldNum" sz="quarter" idx="12"/>
          </p:nvPr>
        </p:nvSpPr>
        <p:spPr/>
        <p:txBody>
          <a:bodyPr/>
          <a:lstStyle/>
          <a:p>
            <a:fld id="{18810819-1AC5-4BF2-A7D8-BF9ADCD2B55C}" type="slidenum">
              <a:rPr lang="sl-SI" smtClean="0"/>
              <a:t>‹#›</a:t>
            </a:fld>
            <a:endParaRPr lang="sl-SI"/>
          </a:p>
        </p:txBody>
      </p:sp>
    </p:spTree>
    <p:extLst>
      <p:ext uri="{BB962C8B-B14F-4D97-AF65-F5344CB8AC3E}">
        <p14:creationId xmlns:p14="http://schemas.microsoft.com/office/powerpoint/2010/main" val="6871668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amo naslov">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9CAEB19F-CCD2-C6E4-F199-624BEA05CE29}"/>
              </a:ext>
            </a:extLst>
          </p:cNvPr>
          <p:cNvSpPr>
            <a:spLocks noGrp="1"/>
          </p:cNvSpPr>
          <p:nvPr>
            <p:ph type="title"/>
          </p:nvPr>
        </p:nvSpPr>
        <p:spPr/>
        <p:txBody>
          <a:bodyPr/>
          <a:lstStyle/>
          <a:p>
            <a:r>
              <a:rPr lang="sl-SI"/>
              <a:t>Kliknite, če želite urediti slog naslova matrice</a:t>
            </a:r>
          </a:p>
        </p:txBody>
      </p:sp>
      <p:sp>
        <p:nvSpPr>
          <p:cNvPr id="3" name="Označba mesta datuma 2">
            <a:extLst>
              <a:ext uri="{FF2B5EF4-FFF2-40B4-BE49-F238E27FC236}">
                <a16:creationId xmlns:a16="http://schemas.microsoft.com/office/drawing/2014/main" id="{CA1B8D81-2E9A-EE05-B9F8-0A2D44647279}"/>
              </a:ext>
            </a:extLst>
          </p:cNvPr>
          <p:cNvSpPr>
            <a:spLocks noGrp="1"/>
          </p:cNvSpPr>
          <p:nvPr>
            <p:ph type="dt" sz="half" idx="10"/>
          </p:nvPr>
        </p:nvSpPr>
        <p:spPr/>
        <p:txBody>
          <a:bodyPr/>
          <a:lstStyle/>
          <a:p>
            <a:fld id="{16EAB1B0-AEAA-40C6-8BBE-EB8D794B5A0A}" type="datetimeFigureOut">
              <a:rPr lang="sl-SI" smtClean="0"/>
              <a:t>16. 05. 2024</a:t>
            </a:fld>
            <a:endParaRPr lang="sl-SI"/>
          </a:p>
        </p:txBody>
      </p:sp>
      <p:sp>
        <p:nvSpPr>
          <p:cNvPr id="4" name="Označba mesta noge 3">
            <a:extLst>
              <a:ext uri="{FF2B5EF4-FFF2-40B4-BE49-F238E27FC236}">
                <a16:creationId xmlns:a16="http://schemas.microsoft.com/office/drawing/2014/main" id="{4066A9C6-8CF5-0A16-BDF7-2354C791B422}"/>
              </a:ext>
            </a:extLst>
          </p:cNvPr>
          <p:cNvSpPr>
            <a:spLocks noGrp="1"/>
          </p:cNvSpPr>
          <p:nvPr>
            <p:ph type="ftr" sz="quarter" idx="11"/>
          </p:nvPr>
        </p:nvSpPr>
        <p:spPr/>
        <p:txBody>
          <a:bodyPr/>
          <a:lstStyle/>
          <a:p>
            <a:endParaRPr lang="sl-SI"/>
          </a:p>
        </p:txBody>
      </p:sp>
      <p:sp>
        <p:nvSpPr>
          <p:cNvPr id="5" name="Označba mesta številke diapozitiva 4">
            <a:extLst>
              <a:ext uri="{FF2B5EF4-FFF2-40B4-BE49-F238E27FC236}">
                <a16:creationId xmlns:a16="http://schemas.microsoft.com/office/drawing/2014/main" id="{5E416AE1-C264-B9FD-97BF-A5A486E7C033}"/>
              </a:ext>
            </a:extLst>
          </p:cNvPr>
          <p:cNvSpPr>
            <a:spLocks noGrp="1"/>
          </p:cNvSpPr>
          <p:nvPr>
            <p:ph type="sldNum" sz="quarter" idx="12"/>
          </p:nvPr>
        </p:nvSpPr>
        <p:spPr/>
        <p:txBody>
          <a:bodyPr/>
          <a:lstStyle/>
          <a:p>
            <a:fld id="{18810819-1AC5-4BF2-A7D8-BF9ADCD2B55C}" type="slidenum">
              <a:rPr lang="sl-SI" smtClean="0"/>
              <a:t>‹#›</a:t>
            </a:fld>
            <a:endParaRPr lang="sl-SI"/>
          </a:p>
        </p:txBody>
      </p:sp>
    </p:spTree>
    <p:extLst>
      <p:ext uri="{BB962C8B-B14F-4D97-AF65-F5344CB8AC3E}">
        <p14:creationId xmlns:p14="http://schemas.microsoft.com/office/powerpoint/2010/main" val="31532225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azen">
    <p:spTree>
      <p:nvGrpSpPr>
        <p:cNvPr id="1" name=""/>
        <p:cNvGrpSpPr/>
        <p:nvPr/>
      </p:nvGrpSpPr>
      <p:grpSpPr>
        <a:xfrm>
          <a:off x="0" y="0"/>
          <a:ext cx="0" cy="0"/>
          <a:chOff x="0" y="0"/>
          <a:chExt cx="0" cy="0"/>
        </a:xfrm>
      </p:grpSpPr>
      <p:sp>
        <p:nvSpPr>
          <p:cNvPr id="2" name="Označba mesta datuma 1">
            <a:extLst>
              <a:ext uri="{FF2B5EF4-FFF2-40B4-BE49-F238E27FC236}">
                <a16:creationId xmlns:a16="http://schemas.microsoft.com/office/drawing/2014/main" id="{4DF8DFF0-BBF8-4E62-268D-80230BCD437D}"/>
              </a:ext>
            </a:extLst>
          </p:cNvPr>
          <p:cNvSpPr>
            <a:spLocks noGrp="1"/>
          </p:cNvSpPr>
          <p:nvPr>
            <p:ph type="dt" sz="half" idx="10"/>
          </p:nvPr>
        </p:nvSpPr>
        <p:spPr/>
        <p:txBody>
          <a:bodyPr/>
          <a:lstStyle/>
          <a:p>
            <a:fld id="{16EAB1B0-AEAA-40C6-8BBE-EB8D794B5A0A}" type="datetimeFigureOut">
              <a:rPr lang="sl-SI" smtClean="0"/>
              <a:t>16. 05. 2024</a:t>
            </a:fld>
            <a:endParaRPr lang="sl-SI"/>
          </a:p>
        </p:txBody>
      </p:sp>
      <p:sp>
        <p:nvSpPr>
          <p:cNvPr id="3" name="Označba mesta noge 2">
            <a:extLst>
              <a:ext uri="{FF2B5EF4-FFF2-40B4-BE49-F238E27FC236}">
                <a16:creationId xmlns:a16="http://schemas.microsoft.com/office/drawing/2014/main" id="{B55AC727-6CFD-695A-A4A0-429F31C8545A}"/>
              </a:ext>
            </a:extLst>
          </p:cNvPr>
          <p:cNvSpPr>
            <a:spLocks noGrp="1"/>
          </p:cNvSpPr>
          <p:nvPr>
            <p:ph type="ftr" sz="quarter" idx="11"/>
          </p:nvPr>
        </p:nvSpPr>
        <p:spPr/>
        <p:txBody>
          <a:bodyPr/>
          <a:lstStyle/>
          <a:p>
            <a:endParaRPr lang="sl-SI"/>
          </a:p>
        </p:txBody>
      </p:sp>
      <p:sp>
        <p:nvSpPr>
          <p:cNvPr id="4" name="Označba mesta številke diapozitiva 3">
            <a:extLst>
              <a:ext uri="{FF2B5EF4-FFF2-40B4-BE49-F238E27FC236}">
                <a16:creationId xmlns:a16="http://schemas.microsoft.com/office/drawing/2014/main" id="{D9D4EACE-81E9-460D-2052-8AD5041179EC}"/>
              </a:ext>
            </a:extLst>
          </p:cNvPr>
          <p:cNvSpPr>
            <a:spLocks noGrp="1"/>
          </p:cNvSpPr>
          <p:nvPr>
            <p:ph type="sldNum" sz="quarter" idx="12"/>
          </p:nvPr>
        </p:nvSpPr>
        <p:spPr/>
        <p:txBody>
          <a:bodyPr/>
          <a:lstStyle/>
          <a:p>
            <a:fld id="{18810819-1AC5-4BF2-A7D8-BF9ADCD2B55C}" type="slidenum">
              <a:rPr lang="sl-SI" smtClean="0"/>
              <a:t>‹#›</a:t>
            </a:fld>
            <a:endParaRPr lang="sl-SI"/>
          </a:p>
        </p:txBody>
      </p:sp>
    </p:spTree>
    <p:extLst>
      <p:ext uri="{BB962C8B-B14F-4D97-AF65-F5344CB8AC3E}">
        <p14:creationId xmlns:p14="http://schemas.microsoft.com/office/powerpoint/2010/main" val="7372969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Vsebina z naslovom">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317573DE-E48C-C983-6991-D79B1AEE7C58}"/>
              </a:ext>
            </a:extLst>
          </p:cNvPr>
          <p:cNvSpPr>
            <a:spLocks noGrp="1"/>
          </p:cNvSpPr>
          <p:nvPr>
            <p:ph type="title"/>
          </p:nvPr>
        </p:nvSpPr>
        <p:spPr>
          <a:xfrm>
            <a:off x="839788" y="457200"/>
            <a:ext cx="3932237" cy="1600200"/>
          </a:xfrm>
        </p:spPr>
        <p:txBody>
          <a:bodyPr anchor="b"/>
          <a:lstStyle>
            <a:lvl1pPr>
              <a:defRPr sz="3200"/>
            </a:lvl1pPr>
          </a:lstStyle>
          <a:p>
            <a:r>
              <a:rPr lang="sl-SI"/>
              <a:t>Kliknite, če želite urediti slog naslova matrice</a:t>
            </a:r>
          </a:p>
        </p:txBody>
      </p:sp>
      <p:sp>
        <p:nvSpPr>
          <p:cNvPr id="3" name="Označba mesta vsebine 2">
            <a:extLst>
              <a:ext uri="{FF2B5EF4-FFF2-40B4-BE49-F238E27FC236}">
                <a16:creationId xmlns:a16="http://schemas.microsoft.com/office/drawing/2014/main" id="{228AFC81-A3E6-74E5-3320-92F14FDB070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l-SI"/>
              <a:t>Kliknite za urejanje slogov besedila matrice</a:t>
            </a:r>
          </a:p>
          <a:p>
            <a:pPr lvl="1"/>
            <a:r>
              <a:rPr lang="sl-SI"/>
              <a:t>Druga raven</a:t>
            </a:r>
          </a:p>
          <a:p>
            <a:pPr lvl="2"/>
            <a:r>
              <a:rPr lang="sl-SI"/>
              <a:t>Tretja raven</a:t>
            </a:r>
          </a:p>
          <a:p>
            <a:pPr lvl="3"/>
            <a:r>
              <a:rPr lang="sl-SI"/>
              <a:t>Četrta raven</a:t>
            </a:r>
          </a:p>
          <a:p>
            <a:pPr lvl="4"/>
            <a:r>
              <a:rPr lang="sl-SI"/>
              <a:t>Peta raven</a:t>
            </a:r>
          </a:p>
        </p:txBody>
      </p:sp>
      <p:sp>
        <p:nvSpPr>
          <p:cNvPr id="4" name="Označba mesta besedila 3">
            <a:extLst>
              <a:ext uri="{FF2B5EF4-FFF2-40B4-BE49-F238E27FC236}">
                <a16:creationId xmlns:a16="http://schemas.microsoft.com/office/drawing/2014/main" id="{395B770F-D193-CEC4-6445-5C8D3721EA8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l-SI"/>
              <a:t>Kliknite za urejanje slogov besedila matrice</a:t>
            </a:r>
          </a:p>
        </p:txBody>
      </p:sp>
      <p:sp>
        <p:nvSpPr>
          <p:cNvPr id="5" name="Označba mesta datuma 4">
            <a:extLst>
              <a:ext uri="{FF2B5EF4-FFF2-40B4-BE49-F238E27FC236}">
                <a16:creationId xmlns:a16="http://schemas.microsoft.com/office/drawing/2014/main" id="{38CF7690-D663-DD00-9F9A-0ED0A4F1B1A6}"/>
              </a:ext>
            </a:extLst>
          </p:cNvPr>
          <p:cNvSpPr>
            <a:spLocks noGrp="1"/>
          </p:cNvSpPr>
          <p:nvPr>
            <p:ph type="dt" sz="half" idx="10"/>
          </p:nvPr>
        </p:nvSpPr>
        <p:spPr/>
        <p:txBody>
          <a:bodyPr/>
          <a:lstStyle/>
          <a:p>
            <a:fld id="{16EAB1B0-AEAA-40C6-8BBE-EB8D794B5A0A}" type="datetimeFigureOut">
              <a:rPr lang="sl-SI" smtClean="0"/>
              <a:t>16. 05. 2024</a:t>
            </a:fld>
            <a:endParaRPr lang="sl-SI"/>
          </a:p>
        </p:txBody>
      </p:sp>
      <p:sp>
        <p:nvSpPr>
          <p:cNvPr id="6" name="Označba mesta noge 5">
            <a:extLst>
              <a:ext uri="{FF2B5EF4-FFF2-40B4-BE49-F238E27FC236}">
                <a16:creationId xmlns:a16="http://schemas.microsoft.com/office/drawing/2014/main" id="{3FF944D5-55E4-73DC-35DC-BE361E4ED636}"/>
              </a:ext>
            </a:extLst>
          </p:cNvPr>
          <p:cNvSpPr>
            <a:spLocks noGrp="1"/>
          </p:cNvSpPr>
          <p:nvPr>
            <p:ph type="ftr" sz="quarter" idx="11"/>
          </p:nvPr>
        </p:nvSpPr>
        <p:spPr/>
        <p:txBody>
          <a:bodyPr/>
          <a:lstStyle/>
          <a:p>
            <a:endParaRPr lang="sl-SI"/>
          </a:p>
        </p:txBody>
      </p:sp>
      <p:sp>
        <p:nvSpPr>
          <p:cNvPr id="7" name="Označba mesta številke diapozitiva 6">
            <a:extLst>
              <a:ext uri="{FF2B5EF4-FFF2-40B4-BE49-F238E27FC236}">
                <a16:creationId xmlns:a16="http://schemas.microsoft.com/office/drawing/2014/main" id="{35F24CAB-4A08-5F30-F606-9ECD9AC521DD}"/>
              </a:ext>
            </a:extLst>
          </p:cNvPr>
          <p:cNvSpPr>
            <a:spLocks noGrp="1"/>
          </p:cNvSpPr>
          <p:nvPr>
            <p:ph type="sldNum" sz="quarter" idx="12"/>
          </p:nvPr>
        </p:nvSpPr>
        <p:spPr/>
        <p:txBody>
          <a:bodyPr/>
          <a:lstStyle/>
          <a:p>
            <a:fld id="{18810819-1AC5-4BF2-A7D8-BF9ADCD2B55C}" type="slidenum">
              <a:rPr lang="sl-SI" smtClean="0"/>
              <a:t>‹#›</a:t>
            </a:fld>
            <a:endParaRPr lang="sl-SI"/>
          </a:p>
        </p:txBody>
      </p:sp>
    </p:spTree>
    <p:extLst>
      <p:ext uri="{BB962C8B-B14F-4D97-AF65-F5344CB8AC3E}">
        <p14:creationId xmlns:p14="http://schemas.microsoft.com/office/powerpoint/2010/main" val="42774238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Naslov in slika">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93344560-AEE7-AF9D-CEDC-DA3DC70BCF29}"/>
              </a:ext>
            </a:extLst>
          </p:cNvPr>
          <p:cNvSpPr>
            <a:spLocks noGrp="1"/>
          </p:cNvSpPr>
          <p:nvPr>
            <p:ph type="title"/>
          </p:nvPr>
        </p:nvSpPr>
        <p:spPr>
          <a:xfrm>
            <a:off x="839788" y="457200"/>
            <a:ext cx="3932237" cy="1600200"/>
          </a:xfrm>
        </p:spPr>
        <p:txBody>
          <a:bodyPr anchor="b"/>
          <a:lstStyle>
            <a:lvl1pPr>
              <a:defRPr sz="3200"/>
            </a:lvl1pPr>
          </a:lstStyle>
          <a:p>
            <a:r>
              <a:rPr lang="sl-SI"/>
              <a:t>Kliknite, če želite urediti slog naslova matrice</a:t>
            </a:r>
          </a:p>
        </p:txBody>
      </p:sp>
      <p:sp>
        <p:nvSpPr>
          <p:cNvPr id="3" name="Označba mesta slike 2">
            <a:extLst>
              <a:ext uri="{FF2B5EF4-FFF2-40B4-BE49-F238E27FC236}">
                <a16:creationId xmlns:a16="http://schemas.microsoft.com/office/drawing/2014/main" id="{73894426-0EC5-CE4C-A5B7-085696A835A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l-SI"/>
          </a:p>
        </p:txBody>
      </p:sp>
      <p:sp>
        <p:nvSpPr>
          <p:cNvPr id="4" name="Označba mesta besedila 3">
            <a:extLst>
              <a:ext uri="{FF2B5EF4-FFF2-40B4-BE49-F238E27FC236}">
                <a16:creationId xmlns:a16="http://schemas.microsoft.com/office/drawing/2014/main" id="{B923D332-7708-8A7E-0D55-BFF98D41353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l-SI"/>
              <a:t>Kliknite za urejanje slogov besedila matrice</a:t>
            </a:r>
          </a:p>
        </p:txBody>
      </p:sp>
      <p:sp>
        <p:nvSpPr>
          <p:cNvPr id="5" name="Označba mesta datuma 4">
            <a:extLst>
              <a:ext uri="{FF2B5EF4-FFF2-40B4-BE49-F238E27FC236}">
                <a16:creationId xmlns:a16="http://schemas.microsoft.com/office/drawing/2014/main" id="{50E27702-3F63-D759-E3B0-0579D3ABF3CB}"/>
              </a:ext>
            </a:extLst>
          </p:cNvPr>
          <p:cNvSpPr>
            <a:spLocks noGrp="1"/>
          </p:cNvSpPr>
          <p:nvPr>
            <p:ph type="dt" sz="half" idx="10"/>
          </p:nvPr>
        </p:nvSpPr>
        <p:spPr/>
        <p:txBody>
          <a:bodyPr/>
          <a:lstStyle/>
          <a:p>
            <a:fld id="{16EAB1B0-AEAA-40C6-8BBE-EB8D794B5A0A}" type="datetimeFigureOut">
              <a:rPr lang="sl-SI" smtClean="0"/>
              <a:t>16. 05. 2024</a:t>
            </a:fld>
            <a:endParaRPr lang="sl-SI"/>
          </a:p>
        </p:txBody>
      </p:sp>
      <p:sp>
        <p:nvSpPr>
          <p:cNvPr id="6" name="Označba mesta noge 5">
            <a:extLst>
              <a:ext uri="{FF2B5EF4-FFF2-40B4-BE49-F238E27FC236}">
                <a16:creationId xmlns:a16="http://schemas.microsoft.com/office/drawing/2014/main" id="{DE6B9681-EB58-1859-DE76-BCA389E46578}"/>
              </a:ext>
            </a:extLst>
          </p:cNvPr>
          <p:cNvSpPr>
            <a:spLocks noGrp="1"/>
          </p:cNvSpPr>
          <p:nvPr>
            <p:ph type="ftr" sz="quarter" idx="11"/>
          </p:nvPr>
        </p:nvSpPr>
        <p:spPr/>
        <p:txBody>
          <a:bodyPr/>
          <a:lstStyle/>
          <a:p>
            <a:endParaRPr lang="sl-SI"/>
          </a:p>
        </p:txBody>
      </p:sp>
      <p:sp>
        <p:nvSpPr>
          <p:cNvPr id="7" name="Označba mesta številke diapozitiva 6">
            <a:extLst>
              <a:ext uri="{FF2B5EF4-FFF2-40B4-BE49-F238E27FC236}">
                <a16:creationId xmlns:a16="http://schemas.microsoft.com/office/drawing/2014/main" id="{C4C35A0B-9FEE-3161-969A-6990D67F5E8B}"/>
              </a:ext>
            </a:extLst>
          </p:cNvPr>
          <p:cNvSpPr>
            <a:spLocks noGrp="1"/>
          </p:cNvSpPr>
          <p:nvPr>
            <p:ph type="sldNum" sz="quarter" idx="12"/>
          </p:nvPr>
        </p:nvSpPr>
        <p:spPr/>
        <p:txBody>
          <a:bodyPr/>
          <a:lstStyle/>
          <a:p>
            <a:fld id="{18810819-1AC5-4BF2-A7D8-BF9ADCD2B55C}" type="slidenum">
              <a:rPr lang="sl-SI" smtClean="0"/>
              <a:t>‹#›</a:t>
            </a:fld>
            <a:endParaRPr lang="sl-SI"/>
          </a:p>
        </p:txBody>
      </p:sp>
    </p:spTree>
    <p:extLst>
      <p:ext uri="{BB962C8B-B14F-4D97-AF65-F5344CB8AC3E}">
        <p14:creationId xmlns:p14="http://schemas.microsoft.com/office/powerpoint/2010/main" val="32309986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Označba mesta naslova 1">
            <a:extLst>
              <a:ext uri="{FF2B5EF4-FFF2-40B4-BE49-F238E27FC236}">
                <a16:creationId xmlns:a16="http://schemas.microsoft.com/office/drawing/2014/main" id="{953D37BF-9C5B-9792-E43B-77D8FFE3456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sl-SI"/>
              <a:t>Kliknite, če želite urediti slog naslova matrice</a:t>
            </a:r>
          </a:p>
        </p:txBody>
      </p:sp>
      <p:sp>
        <p:nvSpPr>
          <p:cNvPr id="3" name="Označba mesta besedila 2">
            <a:extLst>
              <a:ext uri="{FF2B5EF4-FFF2-40B4-BE49-F238E27FC236}">
                <a16:creationId xmlns:a16="http://schemas.microsoft.com/office/drawing/2014/main" id="{65EE91AE-5452-ED05-C724-118E410B5A4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sl-SI"/>
              <a:t>Kliknite za urejanje slogov besedila matrice</a:t>
            </a:r>
          </a:p>
          <a:p>
            <a:pPr lvl="1"/>
            <a:r>
              <a:rPr lang="sl-SI"/>
              <a:t>Druga raven</a:t>
            </a:r>
          </a:p>
          <a:p>
            <a:pPr lvl="2"/>
            <a:r>
              <a:rPr lang="sl-SI"/>
              <a:t>Tretja raven</a:t>
            </a:r>
          </a:p>
          <a:p>
            <a:pPr lvl="3"/>
            <a:r>
              <a:rPr lang="sl-SI"/>
              <a:t>Četrta raven</a:t>
            </a:r>
          </a:p>
          <a:p>
            <a:pPr lvl="4"/>
            <a:r>
              <a:rPr lang="sl-SI"/>
              <a:t>Peta raven</a:t>
            </a:r>
          </a:p>
        </p:txBody>
      </p:sp>
      <p:sp>
        <p:nvSpPr>
          <p:cNvPr id="4" name="Označba mesta datuma 3">
            <a:extLst>
              <a:ext uri="{FF2B5EF4-FFF2-40B4-BE49-F238E27FC236}">
                <a16:creationId xmlns:a16="http://schemas.microsoft.com/office/drawing/2014/main" id="{FB6F21A4-F80C-EF93-A2CC-AC79DCD945F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6EAB1B0-AEAA-40C6-8BBE-EB8D794B5A0A}" type="datetimeFigureOut">
              <a:rPr lang="sl-SI" smtClean="0"/>
              <a:t>16. 05. 2024</a:t>
            </a:fld>
            <a:endParaRPr lang="sl-SI"/>
          </a:p>
        </p:txBody>
      </p:sp>
      <p:sp>
        <p:nvSpPr>
          <p:cNvPr id="5" name="Označba mesta noge 4">
            <a:extLst>
              <a:ext uri="{FF2B5EF4-FFF2-40B4-BE49-F238E27FC236}">
                <a16:creationId xmlns:a16="http://schemas.microsoft.com/office/drawing/2014/main" id="{4EAC7185-0E23-3BE0-44DF-8F3B6325934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l-SI"/>
          </a:p>
        </p:txBody>
      </p:sp>
      <p:sp>
        <p:nvSpPr>
          <p:cNvPr id="6" name="Označba mesta številke diapozitiva 5">
            <a:extLst>
              <a:ext uri="{FF2B5EF4-FFF2-40B4-BE49-F238E27FC236}">
                <a16:creationId xmlns:a16="http://schemas.microsoft.com/office/drawing/2014/main" id="{BBA22E93-35F5-5C00-8F02-A7AEE335042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8810819-1AC5-4BF2-A7D8-BF9ADCD2B55C}" type="slidenum">
              <a:rPr lang="sl-SI" smtClean="0"/>
              <a:t>‹#›</a:t>
            </a:fld>
            <a:endParaRPr lang="sl-SI"/>
          </a:p>
        </p:txBody>
      </p:sp>
    </p:spTree>
    <p:extLst>
      <p:ext uri="{BB962C8B-B14F-4D97-AF65-F5344CB8AC3E}">
        <p14:creationId xmlns:p14="http://schemas.microsoft.com/office/powerpoint/2010/main" val="420113947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l-S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7DA74646-490E-AD81-8234-F8B0F4728589}"/>
              </a:ext>
            </a:extLst>
          </p:cNvPr>
          <p:cNvSpPr>
            <a:spLocks noGrp="1"/>
          </p:cNvSpPr>
          <p:nvPr>
            <p:ph type="ctrTitle"/>
          </p:nvPr>
        </p:nvSpPr>
        <p:spPr/>
        <p:txBody>
          <a:bodyPr/>
          <a:lstStyle/>
          <a:p>
            <a:r>
              <a:rPr lang="sl-SI" dirty="0"/>
              <a:t>VIRTUALNI POMOČNIK </a:t>
            </a:r>
          </a:p>
        </p:txBody>
      </p:sp>
    </p:spTree>
    <p:extLst>
      <p:ext uri="{BB962C8B-B14F-4D97-AF65-F5344CB8AC3E}">
        <p14:creationId xmlns:p14="http://schemas.microsoft.com/office/powerpoint/2010/main" val="17358951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značba mesta vsebine 2">
            <a:extLst>
              <a:ext uri="{FF2B5EF4-FFF2-40B4-BE49-F238E27FC236}">
                <a16:creationId xmlns:a16="http://schemas.microsoft.com/office/drawing/2014/main" id="{7EEE9A43-55E1-7D52-866C-BBD70F9B42D9}"/>
              </a:ext>
            </a:extLst>
          </p:cNvPr>
          <p:cNvSpPr>
            <a:spLocks noGrp="1"/>
          </p:cNvSpPr>
          <p:nvPr>
            <p:ph idx="1"/>
          </p:nvPr>
        </p:nvSpPr>
        <p:spPr>
          <a:xfrm>
            <a:off x="838200" y="700088"/>
            <a:ext cx="10515600" cy="5476875"/>
          </a:xfrm>
        </p:spPr>
        <p:txBody>
          <a:bodyPr>
            <a:normAutofit/>
          </a:bodyPr>
          <a:lstStyle/>
          <a:p>
            <a:pPr marL="0" lvl="0" indent="0" algn="just">
              <a:lnSpc>
                <a:spcPct val="107000"/>
              </a:lnSpc>
              <a:spcAft>
                <a:spcPts val="800"/>
              </a:spcAft>
              <a:buNone/>
            </a:pPr>
            <a:r>
              <a:rPr lang="sl-SI" sz="2000" b="1" dirty="0">
                <a:latin typeface="Calibri" panose="020F0502020204030204" pitchFamily="34" charset="0"/>
                <a:ea typeface="Calibri" panose="020F0502020204030204" pitchFamily="34" charset="0"/>
                <a:cs typeface="Times New Roman" panose="02020603050405020304" pitchFamily="18" charset="0"/>
              </a:rPr>
              <a:t>1. P</a:t>
            </a:r>
            <a:r>
              <a:rPr lang="sl-SI" sz="2000" b="1" dirty="0">
                <a:effectLst/>
                <a:latin typeface="Calibri" panose="020F0502020204030204" pitchFamily="34" charset="0"/>
                <a:ea typeface="Calibri" panose="020F0502020204030204" pitchFamily="34" charset="0"/>
                <a:cs typeface="Times New Roman" panose="02020603050405020304" pitchFamily="18" charset="0"/>
              </a:rPr>
              <a:t>reverjanje evidentiranih ovadb</a:t>
            </a:r>
            <a:endParaRPr lang="sl-SI" sz="2000" b="1" dirty="0">
              <a:latin typeface="Arial" panose="020B0604020202020204" pitchFamily="34" charset="0"/>
              <a:ea typeface="Calibri" panose="020F0502020204030204" pitchFamily="34" charset="0"/>
            </a:endParaRPr>
          </a:p>
          <a:p>
            <a:pPr marL="0" lvl="0" indent="0" algn="just">
              <a:lnSpc>
                <a:spcPct val="107000"/>
              </a:lnSpc>
              <a:spcAft>
                <a:spcPts val="800"/>
              </a:spcAft>
              <a:buNone/>
            </a:pPr>
            <a:r>
              <a:rPr lang="sl-SI" sz="2000" dirty="0">
                <a:latin typeface="Calibri" panose="020F0502020204030204" pitchFamily="34" charset="0"/>
                <a:ea typeface="Calibri" panose="020F0502020204030204" pitchFamily="34" charset="0"/>
                <a:cs typeface="Times New Roman" panose="02020603050405020304" pitchFamily="18" charset="0"/>
              </a:rPr>
              <a:t>Orodje </a:t>
            </a:r>
            <a:r>
              <a:rPr lang="sl-SI" sz="2000" dirty="0">
                <a:effectLst/>
                <a:latin typeface="Calibri" panose="020F0502020204030204" pitchFamily="34" charset="0"/>
                <a:ea typeface="Calibri" panose="020F0502020204030204" pitchFamily="34" charset="0"/>
                <a:cs typeface="Times New Roman" panose="02020603050405020304" pitchFamily="18" charset="0"/>
              </a:rPr>
              <a:t>bo izbrani novi vhodni dokument (novo ovadbo) pregledal in primerjal njegovo vsebino z že evidentiranimi, čim bolj podobnimi ovadbami. </a:t>
            </a:r>
          </a:p>
          <a:p>
            <a:pPr marL="0" lvl="0" indent="0" algn="just">
              <a:lnSpc>
                <a:spcPct val="107000"/>
              </a:lnSpc>
              <a:spcAft>
                <a:spcPts val="800"/>
              </a:spcAft>
              <a:buNone/>
            </a:pPr>
            <a:r>
              <a:rPr lang="sl-SI" sz="2000" dirty="0">
                <a:latin typeface="Calibri" panose="020F0502020204030204" pitchFamily="34" charset="0"/>
                <a:ea typeface="Calibri" panose="020F0502020204030204" pitchFamily="34" charset="0"/>
                <a:cs typeface="Times New Roman" panose="02020603050405020304" pitchFamily="18" charset="0"/>
              </a:rPr>
              <a:t>Na </a:t>
            </a:r>
            <a:r>
              <a:rPr lang="sl-SI" sz="2000" dirty="0">
                <a:effectLst/>
                <a:latin typeface="Calibri" panose="020F0502020204030204" pitchFamily="34" charset="0"/>
                <a:ea typeface="Calibri" panose="020F0502020204030204" pitchFamily="34" charset="0"/>
                <a:cs typeface="Times New Roman" panose="02020603050405020304" pitchFamily="18" charset="0"/>
              </a:rPr>
              <a:t>osnovi pridobljenih informacij bo prikazal seznam zadev po evidenčnih številkah zadeve, v katerih se pojavljajo iste navedbe oziroma imajo enakih čim več ključnih elementov ovadbe (ovaditelj, osumljenec, kraj storitve kaznivega dejanja, datum storitve kaznivega dejanja).  </a:t>
            </a:r>
          </a:p>
          <a:p>
            <a:pPr marL="0" lvl="0" indent="0" algn="just">
              <a:lnSpc>
                <a:spcPct val="107000"/>
              </a:lnSpc>
              <a:spcAft>
                <a:spcPts val="800"/>
              </a:spcAft>
              <a:buNone/>
            </a:pPr>
            <a:r>
              <a:rPr lang="sl-SI" sz="2000" dirty="0">
                <a:effectLst/>
                <a:latin typeface="Calibri" panose="020F0502020204030204" pitchFamily="34" charset="0"/>
                <a:ea typeface="Calibri" panose="020F0502020204030204" pitchFamily="34" charset="0"/>
                <a:cs typeface="Times New Roman" panose="02020603050405020304" pitchFamily="18" charset="0"/>
              </a:rPr>
              <a:t>Omogočen bo prenos pripravljenega seznama v obliki standardnega dokumenta (</a:t>
            </a:r>
            <a:r>
              <a:rPr lang="sl-SI" sz="2000" dirty="0" err="1">
                <a:effectLst/>
                <a:latin typeface="Calibri" panose="020F0502020204030204" pitchFamily="34" charset="0"/>
                <a:ea typeface="Calibri" panose="020F0502020204030204" pitchFamily="34" charset="0"/>
                <a:cs typeface="Times New Roman" panose="02020603050405020304" pitchFamily="18" charset="0"/>
              </a:rPr>
              <a:t>word</a:t>
            </a:r>
            <a:r>
              <a:rPr lang="sl-SI" sz="2000" dirty="0">
                <a:effectLst/>
                <a:latin typeface="Calibri" panose="020F0502020204030204" pitchFamily="34" charset="0"/>
                <a:ea typeface="Calibri" panose="020F0502020204030204" pitchFamily="34" charset="0"/>
                <a:cs typeface="Times New Roman" panose="02020603050405020304" pitchFamily="18" charset="0"/>
              </a:rPr>
              <a:t>).</a:t>
            </a:r>
          </a:p>
          <a:p>
            <a:pPr marL="457200" lvl="1" indent="0" algn="just">
              <a:lnSpc>
                <a:spcPct val="107000"/>
              </a:lnSpc>
              <a:spcAft>
                <a:spcPts val="800"/>
              </a:spcAft>
              <a:buNone/>
            </a:pPr>
            <a:endParaRPr lang="sl-SI" sz="2000" dirty="0">
              <a:effectLst/>
              <a:latin typeface="Arial" panose="020B0604020202020204" pitchFamily="34" charset="0"/>
              <a:ea typeface="Calibri" panose="020F0502020204030204" pitchFamily="34" charset="0"/>
            </a:endParaRPr>
          </a:p>
          <a:p>
            <a:pPr marL="0" indent="0">
              <a:buNone/>
            </a:pPr>
            <a:endParaRPr lang="sl-SI" dirty="0"/>
          </a:p>
        </p:txBody>
      </p:sp>
    </p:spTree>
    <p:extLst>
      <p:ext uri="{BB962C8B-B14F-4D97-AF65-F5344CB8AC3E}">
        <p14:creationId xmlns:p14="http://schemas.microsoft.com/office/powerpoint/2010/main" val="29729910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značba mesta vsebine 2">
            <a:extLst>
              <a:ext uri="{FF2B5EF4-FFF2-40B4-BE49-F238E27FC236}">
                <a16:creationId xmlns:a16="http://schemas.microsoft.com/office/drawing/2014/main" id="{6E3A1347-3294-CDF0-6422-919E59CE9E79}"/>
              </a:ext>
            </a:extLst>
          </p:cNvPr>
          <p:cNvSpPr>
            <a:spLocks noGrp="1"/>
          </p:cNvSpPr>
          <p:nvPr>
            <p:ph idx="1"/>
          </p:nvPr>
        </p:nvSpPr>
        <p:spPr>
          <a:xfrm>
            <a:off x="838200" y="800100"/>
            <a:ext cx="10515600" cy="5376863"/>
          </a:xfrm>
        </p:spPr>
        <p:txBody>
          <a:bodyPr>
            <a:normAutofit/>
          </a:bodyPr>
          <a:lstStyle/>
          <a:p>
            <a:pPr marL="0" lvl="0" indent="0" algn="just">
              <a:lnSpc>
                <a:spcPct val="107000"/>
              </a:lnSpc>
              <a:spcAft>
                <a:spcPts val="800"/>
              </a:spcAft>
              <a:buNone/>
            </a:pPr>
            <a:r>
              <a:rPr lang="sl-SI" sz="2000" b="1" dirty="0">
                <a:latin typeface="Calibri" panose="020F0502020204030204" pitchFamily="34" charset="0"/>
                <a:ea typeface="Calibri" panose="020F0502020204030204" pitchFamily="34" charset="0"/>
                <a:cs typeface="Times New Roman" panose="02020603050405020304" pitchFamily="18" charset="0"/>
              </a:rPr>
              <a:t>P</a:t>
            </a:r>
            <a:r>
              <a:rPr lang="sl-SI" sz="2000" b="1" dirty="0">
                <a:effectLst/>
                <a:latin typeface="Calibri" panose="020F0502020204030204" pitchFamily="34" charset="0"/>
                <a:ea typeface="Calibri" panose="020F0502020204030204" pitchFamily="34" charset="0"/>
                <a:cs typeface="Times New Roman" panose="02020603050405020304" pitchFamily="18" charset="0"/>
              </a:rPr>
              <a:t>riprava odločitev v bagatelnih zadevah</a:t>
            </a:r>
          </a:p>
          <a:p>
            <a:pPr marL="0" lvl="0" indent="0" algn="just">
              <a:lnSpc>
                <a:spcPct val="107000"/>
              </a:lnSpc>
              <a:spcAft>
                <a:spcPts val="800"/>
              </a:spcAft>
              <a:buNone/>
            </a:pPr>
            <a:r>
              <a:rPr lang="sl-SI" sz="2000" dirty="0">
                <a:effectLst/>
                <a:latin typeface="Calibri" panose="020F0502020204030204" pitchFamily="34" charset="0"/>
                <a:ea typeface="Calibri" panose="020F0502020204030204" pitchFamily="34" charset="0"/>
                <a:cs typeface="Times New Roman" panose="02020603050405020304" pitchFamily="18" charset="0"/>
              </a:rPr>
              <a:t>Program bo novo ovadbo pregledal, primerjal njeno vsebino z že evidentiranimi čim bolj podobnimi ovadbami. </a:t>
            </a:r>
          </a:p>
          <a:p>
            <a:pPr marL="0" lvl="0" indent="0" algn="just">
              <a:lnSpc>
                <a:spcPct val="107000"/>
              </a:lnSpc>
              <a:spcAft>
                <a:spcPts val="800"/>
              </a:spcAft>
              <a:buNone/>
            </a:pPr>
            <a:r>
              <a:rPr lang="sl-SI" sz="2000" dirty="0">
                <a:effectLst/>
                <a:latin typeface="Calibri" panose="020F0502020204030204" pitchFamily="34" charset="0"/>
                <a:ea typeface="Calibri" panose="020F0502020204030204" pitchFamily="34" charset="0"/>
                <a:cs typeface="Times New Roman" panose="02020603050405020304" pitchFamily="18" charset="0"/>
              </a:rPr>
              <a:t>Na osnovi pridobljenih informacij, iz že izdanih in evidentiranih državnotožilskih odločitev, v vsebinsko najbolj podobnih zadevah, bo pripravil odločitev tožilca ter vse ustrezne dokumente, ki  jih mora državni tožilec v dotični zadevi pripraviti. </a:t>
            </a:r>
            <a:r>
              <a:rPr lang="sl-SI" sz="2000" dirty="0">
                <a:latin typeface="Calibri" panose="020F0502020204030204" pitchFamily="34" charset="0"/>
                <a:ea typeface="Calibri" panose="020F0502020204030204" pitchFamily="34" charset="0"/>
                <a:cs typeface="Times New Roman" panose="02020603050405020304" pitchFamily="18" charset="0"/>
              </a:rPr>
              <a:t> </a:t>
            </a:r>
            <a:endParaRPr lang="sl-SI" sz="2000" dirty="0">
              <a:effectLst/>
              <a:latin typeface="Calibri" panose="020F0502020204030204" pitchFamily="34" charset="0"/>
              <a:ea typeface="Calibri" panose="020F0502020204030204" pitchFamily="34" charset="0"/>
              <a:cs typeface="Times New Roman" panose="02020603050405020304" pitchFamily="18" charset="0"/>
            </a:endParaRPr>
          </a:p>
          <a:p>
            <a:pPr marL="0" lvl="0" indent="0" algn="just">
              <a:lnSpc>
                <a:spcPct val="107000"/>
              </a:lnSpc>
              <a:spcAft>
                <a:spcPts val="800"/>
              </a:spcAft>
              <a:buNone/>
            </a:pPr>
            <a:r>
              <a:rPr lang="sl-SI" sz="2000" dirty="0">
                <a:effectLst/>
                <a:latin typeface="Calibri" panose="020F0502020204030204" pitchFamily="34" charset="0"/>
                <a:ea typeface="Calibri" panose="020F0502020204030204" pitchFamily="34" charset="0"/>
                <a:cs typeface="Times New Roman" panose="02020603050405020304" pitchFamily="18" charset="0"/>
              </a:rPr>
              <a:t>Program bo hkrati preveril ali je osumljenec, ki je osumljen storitve kaznivega dejanja v novi ovadbi, bil predhodno osumljenec ali obsojen v kateri drugi zadevi in prikazal številko/-e zadeve ter končno odločitev državnega tožilca (predkaznovanost).</a:t>
            </a:r>
            <a:endParaRPr lang="sl-SI" sz="2000" dirty="0">
              <a:latin typeface="Arial" panose="020B0604020202020204" pitchFamily="34" charset="0"/>
              <a:ea typeface="Calibri" panose="020F0502020204030204" pitchFamily="34" charset="0"/>
            </a:endParaRPr>
          </a:p>
          <a:p>
            <a:pPr marL="0" lvl="0" indent="0" algn="just">
              <a:lnSpc>
                <a:spcPct val="107000"/>
              </a:lnSpc>
              <a:spcAft>
                <a:spcPts val="800"/>
              </a:spcAft>
              <a:buNone/>
            </a:pPr>
            <a:r>
              <a:rPr lang="sl-SI" sz="2000" dirty="0">
                <a:effectLst/>
                <a:latin typeface="Calibri" panose="020F0502020204030204" pitchFamily="34" charset="0"/>
                <a:ea typeface="Calibri" panose="020F0502020204030204" pitchFamily="34" charset="0"/>
                <a:cs typeface="Times New Roman" panose="02020603050405020304" pitchFamily="18" charset="0"/>
              </a:rPr>
              <a:t>Uporabnik bo imel možnost, da pripravljen končni dokument preoblikuje ali pa ga enostavno pošlje določeni osebi v nadaljnjo obravnavo. </a:t>
            </a:r>
            <a:endParaRPr lang="sl-SI" sz="2000" dirty="0">
              <a:effectLst/>
              <a:latin typeface="Arial" panose="020B0604020202020204" pitchFamily="34" charset="0"/>
              <a:ea typeface="Calibri" panose="020F0502020204030204" pitchFamily="34" charset="0"/>
            </a:endParaRPr>
          </a:p>
          <a:p>
            <a:endParaRPr lang="sl-SI" dirty="0"/>
          </a:p>
        </p:txBody>
      </p:sp>
    </p:spTree>
    <p:extLst>
      <p:ext uri="{BB962C8B-B14F-4D97-AF65-F5344CB8AC3E}">
        <p14:creationId xmlns:p14="http://schemas.microsoft.com/office/powerpoint/2010/main" val="14704706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značba mesta vsebine 2">
            <a:extLst>
              <a:ext uri="{FF2B5EF4-FFF2-40B4-BE49-F238E27FC236}">
                <a16:creationId xmlns:a16="http://schemas.microsoft.com/office/drawing/2014/main" id="{B721A9D3-7A73-09AB-F848-0E05D4735D5F}"/>
              </a:ext>
            </a:extLst>
          </p:cNvPr>
          <p:cNvSpPr>
            <a:spLocks noGrp="1"/>
          </p:cNvSpPr>
          <p:nvPr>
            <p:ph idx="1"/>
          </p:nvPr>
        </p:nvSpPr>
        <p:spPr>
          <a:xfrm>
            <a:off x="838200" y="800100"/>
            <a:ext cx="10515600" cy="5376863"/>
          </a:xfrm>
        </p:spPr>
        <p:txBody>
          <a:bodyPr>
            <a:normAutofit/>
          </a:bodyPr>
          <a:lstStyle/>
          <a:p>
            <a:pPr marL="0" lvl="0" indent="0" algn="just">
              <a:lnSpc>
                <a:spcPct val="107000"/>
              </a:lnSpc>
              <a:spcAft>
                <a:spcPts val="800"/>
              </a:spcAft>
              <a:buNone/>
            </a:pPr>
            <a:r>
              <a:rPr lang="sl-SI" sz="2000" b="1" dirty="0">
                <a:latin typeface="Calibri" panose="020F0502020204030204" pitchFamily="34" charset="0"/>
                <a:ea typeface="Calibri" panose="020F0502020204030204" pitchFamily="34" charset="0"/>
                <a:cs typeface="Times New Roman" panose="02020603050405020304" pitchFamily="18" charset="0"/>
              </a:rPr>
              <a:t>P</a:t>
            </a:r>
            <a:r>
              <a:rPr lang="sl-SI" sz="2000" b="1" dirty="0">
                <a:effectLst/>
                <a:latin typeface="Calibri" panose="020F0502020204030204" pitchFamily="34" charset="0"/>
                <a:ea typeface="Calibri" panose="020F0502020204030204" pitchFamily="34" charset="0"/>
                <a:cs typeface="Times New Roman" panose="02020603050405020304" pitchFamily="18" charset="0"/>
              </a:rPr>
              <a:t>riprava odločitev in napovedi uspeha v alternativnih postopkih</a:t>
            </a:r>
            <a:endParaRPr lang="sl-SI" sz="2000" b="1" dirty="0">
              <a:latin typeface="Arial" panose="020B0604020202020204" pitchFamily="34" charset="0"/>
              <a:ea typeface="Calibri" panose="020F0502020204030204" pitchFamily="34" charset="0"/>
            </a:endParaRPr>
          </a:p>
          <a:p>
            <a:pPr marL="0" lvl="0" indent="0" algn="just">
              <a:lnSpc>
                <a:spcPct val="107000"/>
              </a:lnSpc>
              <a:spcAft>
                <a:spcPts val="800"/>
              </a:spcAft>
              <a:buNone/>
            </a:pPr>
            <a:r>
              <a:rPr lang="sl-SI" sz="2000" dirty="0">
                <a:latin typeface="Arial" panose="020B0604020202020204" pitchFamily="34" charset="0"/>
                <a:ea typeface="Calibri" panose="020F0502020204030204" pitchFamily="34" charset="0"/>
                <a:cs typeface="Times New Roman" panose="02020603050405020304" pitchFamily="18" charset="0"/>
              </a:rPr>
              <a:t>P</a:t>
            </a:r>
            <a:r>
              <a:rPr lang="sl-SI" sz="2000" dirty="0">
                <a:effectLst/>
                <a:latin typeface="Calibri" panose="020F0502020204030204" pitchFamily="34" charset="0"/>
                <a:ea typeface="Calibri" panose="020F0502020204030204" pitchFamily="34" charset="0"/>
                <a:cs typeface="Times New Roman" panose="02020603050405020304" pitchFamily="18" charset="0"/>
              </a:rPr>
              <a:t>rogram bo novo ovadbo pregledal, primerjal vsebino z že evidentiranimi čim bolj podobnimi ovadbami.</a:t>
            </a:r>
          </a:p>
          <a:p>
            <a:pPr marL="0" indent="0" algn="just">
              <a:lnSpc>
                <a:spcPct val="107000"/>
              </a:lnSpc>
              <a:spcAft>
                <a:spcPts val="800"/>
              </a:spcAft>
              <a:buNone/>
            </a:pPr>
            <a:r>
              <a:rPr lang="sl-SI" sz="2000" dirty="0">
                <a:latin typeface="Calibri" panose="020F0502020204030204" pitchFamily="34" charset="0"/>
                <a:cs typeface="Times New Roman" panose="02020603050405020304" pitchFamily="18" charset="0"/>
              </a:rPr>
              <a:t>Poiskal bo najbolj podobne evidentirane zadeve in izdane končne odločitve v najdenih najbolj podobnih zadevah. Na osnovi znanih </a:t>
            </a:r>
            <a:r>
              <a:rPr lang="sl-SI" sz="2000" dirty="0" err="1">
                <a:latin typeface="Calibri" panose="020F0502020204030204" pitchFamily="34" charset="0"/>
                <a:cs typeface="Times New Roman" panose="02020603050405020304" pitchFamily="18" charset="0"/>
              </a:rPr>
              <a:t>izzidov</a:t>
            </a:r>
            <a:r>
              <a:rPr lang="sl-SI" sz="2000" dirty="0">
                <a:latin typeface="Calibri" panose="020F0502020204030204" pitchFamily="34" charset="0"/>
                <a:cs typeface="Times New Roman" panose="02020603050405020304" pitchFamily="18" charset="0"/>
              </a:rPr>
              <a:t> v preteklih najbolj podobnih zadevah bo napovedal (v odstotkih), kakšen je predviden uspeh reševanja podobnih zadev, če se državni tožilec odloči za poravnavo in kakšen, če se je odloči za odložen pregon. </a:t>
            </a:r>
          </a:p>
          <a:p>
            <a:pPr marL="0" lvl="0" indent="0" algn="just">
              <a:lnSpc>
                <a:spcPct val="107000"/>
              </a:lnSpc>
              <a:spcAft>
                <a:spcPts val="800"/>
              </a:spcAft>
              <a:buNone/>
            </a:pPr>
            <a:r>
              <a:rPr lang="sl-SI" sz="2000" dirty="0">
                <a:effectLst/>
                <a:latin typeface="Calibri" panose="020F0502020204030204" pitchFamily="34" charset="0"/>
                <a:ea typeface="Calibri" panose="020F0502020204030204" pitchFamily="34" charset="0"/>
                <a:cs typeface="Times New Roman" panose="02020603050405020304" pitchFamily="18" charset="0"/>
              </a:rPr>
              <a:t>Na osnovi pridobljenih informacij iz najbolj podobnih evidentiranih zadev, bo pripravil osnutke vseh sovpadajočih obvestil in dokumentov, skupaj z osnutkom odločitve tožilca.  </a:t>
            </a:r>
          </a:p>
          <a:p>
            <a:pPr marL="0" lvl="0" indent="0" algn="just">
              <a:lnSpc>
                <a:spcPct val="107000"/>
              </a:lnSpc>
              <a:spcAft>
                <a:spcPts val="800"/>
              </a:spcAft>
              <a:buNone/>
            </a:pPr>
            <a:r>
              <a:rPr lang="sl-SI" sz="2000" dirty="0">
                <a:latin typeface="Arial" panose="020B0604020202020204" pitchFamily="34" charset="0"/>
                <a:ea typeface="Calibri" panose="020F0502020204030204" pitchFamily="34" charset="0"/>
              </a:rPr>
              <a:t> </a:t>
            </a:r>
          </a:p>
          <a:p>
            <a:pPr marL="0" lvl="0" indent="0" algn="just">
              <a:lnSpc>
                <a:spcPct val="107000"/>
              </a:lnSpc>
              <a:spcAft>
                <a:spcPts val="800"/>
              </a:spcAft>
              <a:buNone/>
            </a:pPr>
            <a:r>
              <a:rPr lang="sl-SI" sz="2000" dirty="0">
                <a:solidFill>
                  <a:srgbClr val="FF0000"/>
                </a:solidFill>
                <a:effectLst/>
                <a:latin typeface="Arial" panose="020B0604020202020204" pitchFamily="34" charset="0"/>
                <a:ea typeface="Calibri" panose="020F0502020204030204" pitchFamily="34" charset="0"/>
              </a:rPr>
              <a:t> </a:t>
            </a:r>
          </a:p>
          <a:p>
            <a:endParaRPr lang="sl-SI" dirty="0"/>
          </a:p>
        </p:txBody>
      </p:sp>
    </p:spTree>
    <p:extLst>
      <p:ext uri="{BB962C8B-B14F-4D97-AF65-F5344CB8AC3E}">
        <p14:creationId xmlns:p14="http://schemas.microsoft.com/office/powerpoint/2010/main" val="12517411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značba mesta vsebine 2">
            <a:extLst>
              <a:ext uri="{FF2B5EF4-FFF2-40B4-BE49-F238E27FC236}">
                <a16:creationId xmlns:a16="http://schemas.microsoft.com/office/drawing/2014/main" id="{1D882994-E857-D811-1CF6-94E81B6C95C5}"/>
              </a:ext>
            </a:extLst>
          </p:cNvPr>
          <p:cNvSpPr>
            <a:spLocks noGrp="1"/>
          </p:cNvSpPr>
          <p:nvPr>
            <p:ph idx="1"/>
          </p:nvPr>
        </p:nvSpPr>
        <p:spPr>
          <a:xfrm>
            <a:off x="838200" y="714375"/>
            <a:ext cx="10515600" cy="5462588"/>
          </a:xfrm>
        </p:spPr>
        <p:txBody>
          <a:bodyPr>
            <a:normAutofit fontScale="32500" lnSpcReduction="20000"/>
          </a:bodyPr>
          <a:lstStyle/>
          <a:p>
            <a:pPr marL="0" lvl="0" indent="0" algn="just">
              <a:lnSpc>
                <a:spcPct val="107000"/>
              </a:lnSpc>
              <a:spcAft>
                <a:spcPts val="800"/>
              </a:spcAft>
              <a:buNone/>
            </a:pPr>
            <a:r>
              <a:rPr lang="sl-SI" sz="5500" b="1" dirty="0">
                <a:ea typeface="Calibri" panose="020F0502020204030204" pitchFamily="34" charset="0"/>
                <a:cs typeface="Times New Roman" panose="02020603050405020304" pitchFamily="18" charset="0"/>
              </a:rPr>
              <a:t>P</a:t>
            </a:r>
            <a:r>
              <a:rPr lang="sl-SI" sz="5500" b="1" dirty="0">
                <a:effectLst/>
                <a:ea typeface="Calibri" panose="020F0502020204030204" pitchFamily="34" charset="0"/>
                <a:cs typeface="Times New Roman" panose="02020603050405020304" pitchFamily="18" charset="0"/>
              </a:rPr>
              <a:t>riprava odgovorov pri pregledovanju in iskanju po določenih dokumentih ali vseh dokumentih</a:t>
            </a:r>
            <a:endParaRPr lang="sl-SI" sz="5500" b="1" dirty="0">
              <a:ea typeface="Calibri" panose="020F0502020204030204" pitchFamily="34" charset="0"/>
            </a:endParaRPr>
          </a:p>
          <a:p>
            <a:pPr marL="0" lvl="0" indent="0" algn="just">
              <a:lnSpc>
                <a:spcPct val="107000"/>
              </a:lnSpc>
              <a:spcAft>
                <a:spcPts val="800"/>
              </a:spcAft>
              <a:buNone/>
            </a:pPr>
            <a:r>
              <a:rPr lang="sl-SI" sz="5500" dirty="0">
                <a:effectLst/>
                <a:ea typeface="Calibri" panose="020F0502020204030204" pitchFamily="34" charset="0"/>
                <a:cs typeface="Times New Roman" panose="02020603050405020304" pitchFamily="18" charset="0"/>
              </a:rPr>
              <a:t>Program bo omogočal izbiro lokacije dokumentov, ki se lahko nahajajo na izbranem mestu(posebna mapa) ali med vsemi drugimi dokumenti oziroma podatki. </a:t>
            </a:r>
            <a:endParaRPr lang="sl-SI" sz="5500" dirty="0">
              <a:ea typeface="Calibri" panose="020F0502020204030204" pitchFamily="34" charset="0"/>
            </a:endParaRPr>
          </a:p>
          <a:p>
            <a:pPr marL="0" lvl="0" indent="0" algn="just">
              <a:lnSpc>
                <a:spcPct val="107000"/>
              </a:lnSpc>
              <a:spcAft>
                <a:spcPts val="800"/>
              </a:spcAft>
              <a:buNone/>
            </a:pPr>
            <a:r>
              <a:rPr lang="sl-SI" sz="5500" dirty="0">
                <a:ea typeface="Calibri" panose="020F0502020204030204" pitchFamily="34" charset="0"/>
                <a:cs typeface="Times New Roman" panose="02020603050405020304" pitchFamily="18" charset="0"/>
              </a:rPr>
              <a:t>P</a:t>
            </a:r>
            <a:r>
              <a:rPr lang="sl-SI" sz="5500" dirty="0">
                <a:effectLst/>
                <a:ea typeface="Calibri" panose="020F0502020204030204" pitchFamily="34" charset="0"/>
                <a:cs typeface="Times New Roman" panose="02020603050405020304" pitchFamily="18" charset="0"/>
              </a:rPr>
              <a:t>rogam bo po izbrani lokaciji oziroma po vnosu evidenčne številke ene ali več zadev, omogočil državnemu tožilcu pregledovanje vseh dokumentov v izbrani zadevi oziroma v izbrani mapi;  </a:t>
            </a:r>
            <a:endParaRPr lang="sl-SI" sz="5500" dirty="0">
              <a:ea typeface="Calibri" panose="020F0502020204030204" pitchFamily="34" charset="0"/>
            </a:endParaRPr>
          </a:p>
          <a:p>
            <a:pPr marL="0" lvl="0" indent="0" algn="just">
              <a:lnSpc>
                <a:spcPct val="107000"/>
              </a:lnSpc>
              <a:spcAft>
                <a:spcPts val="800"/>
              </a:spcAft>
              <a:buNone/>
            </a:pPr>
            <a:r>
              <a:rPr lang="sl-SI" sz="5500" dirty="0">
                <a:effectLst/>
                <a:ea typeface="Calibri" panose="020F0502020204030204" pitchFamily="34" charset="0"/>
                <a:cs typeface="Times New Roman" panose="02020603050405020304" pitchFamily="18" charset="0"/>
              </a:rPr>
              <a:t>Nadalje bo program državnemu tožilcu izdelal povzetek vsebine, ki se nahaja v dokumentih izbrane mape ali zadeve in sicer z ustreznimi pozivi ali po ključnih besedah oziroma znakih; </a:t>
            </a:r>
            <a:endParaRPr lang="sl-SI" sz="5500" dirty="0">
              <a:ea typeface="Calibri" panose="020F0502020204030204" pitchFamily="34" charset="0"/>
            </a:endParaRPr>
          </a:p>
          <a:p>
            <a:pPr marL="0" lvl="0" indent="0" algn="just">
              <a:lnSpc>
                <a:spcPct val="107000"/>
              </a:lnSpc>
              <a:spcAft>
                <a:spcPts val="800"/>
              </a:spcAft>
              <a:buNone/>
            </a:pPr>
            <a:r>
              <a:rPr lang="sl-SI" sz="5500" dirty="0">
                <a:effectLst/>
                <a:ea typeface="Calibri" panose="020F0502020204030204" pitchFamily="34" charset="0"/>
                <a:cs typeface="Times New Roman" panose="02020603050405020304" pitchFamily="18" charset="0"/>
              </a:rPr>
              <a:t>Program bo pripravil povzetek vsebine celotne zadeve najmanj za štiri načine iskanja povezav ali preverjanja informacij in sicer: </a:t>
            </a:r>
          </a:p>
          <a:p>
            <a:pPr marL="0" lvl="0" indent="0" algn="just">
              <a:lnSpc>
                <a:spcPct val="107000"/>
              </a:lnSpc>
              <a:spcAft>
                <a:spcPts val="800"/>
              </a:spcAft>
              <a:buNone/>
            </a:pPr>
            <a:r>
              <a:rPr lang="sl-SI" sz="5500" dirty="0">
                <a:effectLst/>
                <a:ea typeface="Calibri" panose="020F0502020204030204" pitchFamily="34" charset="0"/>
                <a:cs typeface="Times New Roman" panose="02020603050405020304" pitchFamily="18" charset="0"/>
              </a:rPr>
              <a:t>- za iskanje povezanosti med osebami (ime in priimek, vključno z vzdevki), </a:t>
            </a:r>
          </a:p>
          <a:p>
            <a:pPr marL="0" lvl="0" indent="0" algn="just">
              <a:lnSpc>
                <a:spcPct val="107000"/>
              </a:lnSpc>
              <a:spcAft>
                <a:spcPts val="800"/>
              </a:spcAft>
              <a:buNone/>
            </a:pPr>
            <a:r>
              <a:rPr lang="sl-SI" sz="5500" dirty="0">
                <a:ea typeface="Calibri" panose="020F0502020204030204" pitchFamily="34" charset="0"/>
                <a:cs typeface="Times New Roman" panose="02020603050405020304" pitchFamily="18" charset="0"/>
              </a:rPr>
              <a:t>- </a:t>
            </a:r>
            <a:r>
              <a:rPr lang="sl-SI" sz="5500" dirty="0">
                <a:effectLst/>
                <a:ea typeface="Calibri" panose="020F0502020204030204" pitchFamily="34" charset="0"/>
                <a:cs typeface="Times New Roman" panose="02020603050405020304" pitchFamily="18" charset="0"/>
              </a:rPr>
              <a:t>preverjanje dogodkov na posamezen dan, </a:t>
            </a:r>
          </a:p>
          <a:p>
            <a:pPr marL="0" lvl="0" indent="0" algn="just">
              <a:lnSpc>
                <a:spcPct val="107000"/>
              </a:lnSpc>
              <a:spcAft>
                <a:spcPts val="800"/>
              </a:spcAft>
              <a:buNone/>
            </a:pPr>
            <a:r>
              <a:rPr lang="sl-SI" sz="5500" dirty="0">
                <a:ea typeface="Calibri" panose="020F0502020204030204" pitchFamily="34" charset="0"/>
                <a:cs typeface="Times New Roman" panose="02020603050405020304" pitchFamily="18" charset="0"/>
              </a:rPr>
              <a:t>- </a:t>
            </a:r>
            <a:r>
              <a:rPr lang="sl-SI" sz="5500" dirty="0">
                <a:effectLst/>
                <a:ea typeface="Calibri" panose="020F0502020204030204" pitchFamily="34" charset="0"/>
                <a:cs typeface="Times New Roman" panose="02020603050405020304" pitchFamily="18" charset="0"/>
              </a:rPr>
              <a:t>preverjanje podanih izjav izbranih oseb in identifikacija nasprotujočih izjav izbranih oseb ter </a:t>
            </a:r>
          </a:p>
          <a:p>
            <a:pPr marL="0" lvl="0" indent="0" algn="just">
              <a:lnSpc>
                <a:spcPct val="107000"/>
              </a:lnSpc>
              <a:spcAft>
                <a:spcPts val="800"/>
              </a:spcAft>
              <a:buNone/>
            </a:pPr>
            <a:r>
              <a:rPr lang="sl-SI" sz="5500" dirty="0">
                <a:effectLst/>
                <a:ea typeface="Calibri" panose="020F0502020204030204" pitchFamily="34" charset="0"/>
                <a:cs typeface="Times New Roman" panose="02020603050405020304" pitchFamily="18" charset="0"/>
              </a:rPr>
              <a:t>- preverjanje gibanja finančnih sredstev.  </a:t>
            </a:r>
            <a:endParaRPr lang="sl-SI" sz="5500" dirty="0">
              <a:ea typeface="Calibri" panose="020F0502020204030204" pitchFamily="34" charset="0"/>
            </a:endParaRPr>
          </a:p>
          <a:p>
            <a:endParaRPr lang="sl-SI" dirty="0"/>
          </a:p>
        </p:txBody>
      </p:sp>
    </p:spTree>
    <p:extLst>
      <p:ext uri="{BB962C8B-B14F-4D97-AF65-F5344CB8AC3E}">
        <p14:creationId xmlns:p14="http://schemas.microsoft.com/office/powerpoint/2010/main" val="26532811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značba mesta vsebine 2">
            <a:extLst>
              <a:ext uri="{FF2B5EF4-FFF2-40B4-BE49-F238E27FC236}">
                <a16:creationId xmlns:a16="http://schemas.microsoft.com/office/drawing/2014/main" id="{1E6AD098-17AC-250B-E89A-D90063568EA3}"/>
              </a:ext>
            </a:extLst>
          </p:cNvPr>
          <p:cNvSpPr>
            <a:spLocks noGrp="1"/>
          </p:cNvSpPr>
          <p:nvPr>
            <p:ph idx="1"/>
          </p:nvPr>
        </p:nvSpPr>
        <p:spPr>
          <a:xfrm>
            <a:off x="838200" y="985838"/>
            <a:ext cx="10515600" cy="5191125"/>
          </a:xfrm>
        </p:spPr>
        <p:txBody>
          <a:bodyPr>
            <a:normAutofit/>
          </a:bodyPr>
          <a:lstStyle/>
          <a:p>
            <a:pPr marL="457200" lvl="1" indent="0" algn="just">
              <a:lnSpc>
                <a:spcPct val="107000"/>
              </a:lnSpc>
              <a:spcAft>
                <a:spcPts val="800"/>
              </a:spcAft>
              <a:buNone/>
            </a:pPr>
            <a:r>
              <a:rPr lang="sl-SI" sz="2000" dirty="0">
                <a:effectLst/>
                <a:ea typeface="Calibri" panose="020F0502020204030204" pitchFamily="34" charset="0"/>
                <a:cs typeface="Times New Roman" panose="02020603050405020304" pitchFamily="18" charset="0"/>
              </a:rPr>
              <a:t>Program bo poleg povzetka prikazal tudi izseke dokumentov, opremljene z evidenčno oz. listinsko številko in datumom, v katerih se informacija nahaja ter na enostaven način omogočil hiter prikaz izvornega dokumenta.   </a:t>
            </a:r>
            <a:endParaRPr lang="sl-SI" sz="2000" dirty="0">
              <a:ea typeface="Calibri" panose="020F0502020204030204" pitchFamily="34" charset="0"/>
            </a:endParaRPr>
          </a:p>
          <a:p>
            <a:pPr marL="457200" lvl="1" indent="0" algn="just">
              <a:lnSpc>
                <a:spcPct val="107000"/>
              </a:lnSpc>
              <a:spcAft>
                <a:spcPts val="800"/>
              </a:spcAft>
              <a:buNone/>
            </a:pPr>
            <a:r>
              <a:rPr lang="sl-SI" sz="2000" dirty="0">
                <a:ea typeface="Calibri" panose="020F0502020204030204" pitchFamily="34" charset="0"/>
                <a:cs typeface="Times New Roman" panose="02020603050405020304" pitchFamily="18" charset="0"/>
              </a:rPr>
              <a:t>P</a:t>
            </a:r>
            <a:r>
              <a:rPr lang="sl-SI" sz="2000" dirty="0">
                <a:effectLst/>
                <a:ea typeface="Calibri" panose="020F0502020204030204" pitchFamily="34" charset="0"/>
                <a:cs typeface="Times New Roman" panose="02020603050405020304" pitchFamily="18" charset="0"/>
              </a:rPr>
              <a:t>ridobljene informacije bodo prikazane v obliki povzetka in izsekov dokumentov, zagotovljena pa bo tudi možnost grafičnega prikaza (najmanj diagram povezanih dogodkov, časovnica, mreža, </a:t>
            </a:r>
            <a:r>
              <a:rPr lang="sl-SI" sz="2000" dirty="0" err="1">
                <a:effectLst/>
                <a:ea typeface="Calibri" panose="020F0502020204030204" pitchFamily="34" charset="0"/>
                <a:cs typeface="Times New Roman" panose="02020603050405020304" pitchFamily="18" charset="0"/>
              </a:rPr>
              <a:t>excel</a:t>
            </a:r>
            <a:r>
              <a:rPr lang="sl-SI" sz="2000" dirty="0">
                <a:effectLst/>
                <a:ea typeface="Calibri" panose="020F0502020204030204" pitchFamily="34" charset="0"/>
                <a:cs typeface="Times New Roman" panose="02020603050405020304" pitchFamily="18" charset="0"/>
              </a:rPr>
              <a:t> tabela), glede na smiselnost prikaza.</a:t>
            </a:r>
            <a:endParaRPr lang="sl-SI" sz="2000" dirty="0">
              <a:effectLst/>
              <a:ea typeface="Calibri" panose="020F0502020204030204" pitchFamily="34" charset="0"/>
            </a:endParaRPr>
          </a:p>
          <a:p>
            <a:pPr marL="0" indent="0">
              <a:buNone/>
            </a:pPr>
            <a:endParaRPr lang="sl-SI" dirty="0"/>
          </a:p>
        </p:txBody>
      </p:sp>
    </p:spTree>
    <p:extLst>
      <p:ext uri="{BB962C8B-B14F-4D97-AF65-F5344CB8AC3E}">
        <p14:creationId xmlns:p14="http://schemas.microsoft.com/office/powerpoint/2010/main" val="214906311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značba mesta vsebine 2">
            <a:extLst>
              <a:ext uri="{FF2B5EF4-FFF2-40B4-BE49-F238E27FC236}">
                <a16:creationId xmlns:a16="http://schemas.microsoft.com/office/drawing/2014/main" id="{252B3B75-D4C6-C3CE-E9A4-4A9AA76B034E}"/>
              </a:ext>
            </a:extLst>
          </p:cNvPr>
          <p:cNvSpPr>
            <a:spLocks noGrp="1"/>
          </p:cNvSpPr>
          <p:nvPr>
            <p:ph idx="1"/>
          </p:nvPr>
        </p:nvSpPr>
        <p:spPr>
          <a:xfrm>
            <a:off x="838200" y="571500"/>
            <a:ext cx="10515600" cy="5605463"/>
          </a:xfrm>
        </p:spPr>
        <p:txBody>
          <a:bodyPr>
            <a:normAutofit/>
          </a:bodyPr>
          <a:lstStyle/>
          <a:p>
            <a:pPr marL="0" lvl="0" indent="0" algn="just">
              <a:lnSpc>
                <a:spcPct val="107000"/>
              </a:lnSpc>
              <a:spcAft>
                <a:spcPts val="800"/>
              </a:spcAft>
              <a:buNone/>
            </a:pPr>
            <a:r>
              <a:rPr lang="sl-SI" sz="2000" b="1" dirty="0">
                <a:latin typeface="Calibri" panose="020F0502020204030204" pitchFamily="34" charset="0"/>
                <a:ea typeface="Calibri" panose="020F0502020204030204" pitchFamily="34" charset="0"/>
                <a:cs typeface="Times New Roman" panose="02020603050405020304" pitchFamily="18" charset="0"/>
              </a:rPr>
              <a:t>P</a:t>
            </a:r>
            <a:r>
              <a:rPr lang="sl-SI" sz="2000" b="1" dirty="0">
                <a:effectLst/>
                <a:latin typeface="Calibri" panose="020F0502020204030204" pitchFamily="34" charset="0"/>
                <a:ea typeface="Calibri" panose="020F0502020204030204" pitchFamily="34" charset="0"/>
                <a:cs typeface="Times New Roman" panose="02020603050405020304" pitchFamily="18" charset="0"/>
              </a:rPr>
              <a:t>reverjanje že predlaganih in izrečenih kazenskih sankcij</a:t>
            </a:r>
          </a:p>
          <a:p>
            <a:pPr marL="0" lvl="0" indent="0" algn="just">
              <a:lnSpc>
                <a:spcPct val="107000"/>
              </a:lnSpc>
              <a:spcAft>
                <a:spcPts val="800"/>
              </a:spcAft>
              <a:buNone/>
            </a:pPr>
            <a:r>
              <a:rPr lang="sl-SI" sz="2000" dirty="0">
                <a:effectLst/>
                <a:latin typeface="Calibri" panose="020F0502020204030204" pitchFamily="34" charset="0"/>
                <a:ea typeface="Calibri" panose="020F0502020204030204" pitchFamily="34" charset="0"/>
                <a:cs typeface="Times New Roman" panose="02020603050405020304" pitchFamily="18" charset="0"/>
              </a:rPr>
              <a:t>Program bo omogočal iskanje informacij preko vnosa posameznih izbranih kriterijev (kaznivo dejanje, olajševalne in obteževalne okoliščine, omejitev razpona višine kazenske sankcije, izbira oblike kazenske sankcije, … ) .   </a:t>
            </a:r>
          </a:p>
          <a:p>
            <a:pPr marL="0" lvl="0" indent="0" algn="just">
              <a:lnSpc>
                <a:spcPct val="107000"/>
              </a:lnSpc>
              <a:spcAft>
                <a:spcPts val="800"/>
              </a:spcAft>
              <a:buNone/>
            </a:pPr>
            <a:r>
              <a:rPr lang="sl-SI" sz="2000" dirty="0">
                <a:latin typeface="Calibri" panose="020F0502020204030204" pitchFamily="34" charset="0"/>
                <a:ea typeface="Calibri" panose="020F0502020204030204" pitchFamily="34" charset="0"/>
                <a:cs typeface="Times New Roman" panose="02020603050405020304" pitchFamily="18" charset="0"/>
              </a:rPr>
              <a:t>P</a:t>
            </a:r>
            <a:r>
              <a:rPr lang="sl-SI" sz="2000" dirty="0">
                <a:effectLst/>
                <a:latin typeface="Calibri" panose="020F0502020204030204" pitchFamily="34" charset="0"/>
                <a:ea typeface="Calibri" panose="020F0502020204030204" pitchFamily="34" charset="0"/>
                <a:cs typeface="Times New Roman" panose="02020603050405020304" pitchFamily="18" charset="0"/>
              </a:rPr>
              <a:t>rogram bo na osnovi vpisa določenih kriterijev ali informacije o obravnavani zadevi primerjal vsebino z že evidentiranimi predlogi za višino kazenske sankcije oziroma sodbami sodišča, za ista kazniva dejanja, s podobnimi ali izbranimi okoliščinami; </a:t>
            </a:r>
          </a:p>
          <a:p>
            <a:pPr marL="0" lvl="0" indent="0" algn="just">
              <a:lnSpc>
                <a:spcPct val="107000"/>
              </a:lnSpc>
              <a:spcAft>
                <a:spcPts val="800"/>
              </a:spcAft>
              <a:buNone/>
            </a:pPr>
            <a:r>
              <a:rPr lang="sl-SI" sz="2000" dirty="0">
                <a:latin typeface="Calibri" panose="020F0502020204030204" pitchFamily="34" charset="0"/>
                <a:ea typeface="Calibri" panose="020F0502020204030204" pitchFamily="34" charset="0"/>
                <a:cs typeface="Times New Roman" panose="02020603050405020304" pitchFamily="18" charset="0"/>
              </a:rPr>
              <a:t>R</a:t>
            </a:r>
            <a:r>
              <a:rPr lang="sl-SI" sz="2000" dirty="0">
                <a:effectLst/>
                <a:latin typeface="Calibri" panose="020F0502020204030204" pitchFamily="34" charset="0"/>
                <a:ea typeface="Calibri" panose="020F0502020204030204" pitchFamily="34" charset="0"/>
                <a:cs typeface="Times New Roman" panose="02020603050405020304" pitchFamily="18" charset="0"/>
              </a:rPr>
              <a:t>ezultati iskanja bodo predstavljeni v obliki povzetka vseh ugotovitev ter v obliki tabele, kjer bodo navedene zadeve, ki so najbolj podobne preverjani, ki bodo imele vse potrebne informacije o dokumentih oziroma zadevah, iz katerih je Virtualni pomočnik našel in uporabil informacije;     </a:t>
            </a:r>
            <a:endParaRPr lang="sl-SI" sz="2000" dirty="0">
              <a:latin typeface="Arial" panose="020B0604020202020204" pitchFamily="34" charset="0"/>
              <a:ea typeface="Calibri" panose="020F0502020204030204" pitchFamily="34" charset="0"/>
            </a:endParaRPr>
          </a:p>
          <a:p>
            <a:pPr marL="0" lvl="0" indent="0" algn="just">
              <a:lnSpc>
                <a:spcPct val="107000"/>
              </a:lnSpc>
              <a:spcAft>
                <a:spcPts val="800"/>
              </a:spcAft>
              <a:buNone/>
            </a:pPr>
            <a:r>
              <a:rPr lang="sl-SI" sz="2000" dirty="0">
                <a:latin typeface="Calibri" panose="020F0502020204030204" pitchFamily="34" charset="0"/>
                <a:ea typeface="Calibri" panose="020F0502020204030204" pitchFamily="34" charset="0"/>
                <a:cs typeface="Times New Roman" panose="02020603050405020304" pitchFamily="18" charset="0"/>
              </a:rPr>
              <a:t>P</a:t>
            </a:r>
            <a:r>
              <a:rPr lang="sl-SI" sz="2000" dirty="0">
                <a:effectLst/>
                <a:latin typeface="Calibri" panose="020F0502020204030204" pitchFamily="34" charset="0"/>
                <a:ea typeface="Calibri" panose="020F0502020204030204" pitchFamily="34" charset="0"/>
                <a:cs typeface="Times New Roman" panose="02020603050405020304" pitchFamily="18" charset="0"/>
              </a:rPr>
              <a:t>redstavljeni rezultati bodo </a:t>
            </a:r>
            <a:r>
              <a:rPr lang="sl-SI" sz="2000" dirty="0" err="1">
                <a:effectLst/>
                <a:latin typeface="Calibri" panose="020F0502020204030204" pitchFamily="34" charset="0"/>
                <a:ea typeface="Calibri" panose="020F0502020204030204" pitchFamily="34" charset="0"/>
                <a:cs typeface="Times New Roman" panose="02020603050405020304" pitchFamily="18" charset="0"/>
              </a:rPr>
              <a:t>anonimizirani</a:t>
            </a:r>
            <a:r>
              <a:rPr lang="sl-SI" sz="2000" dirty="0">
                <a:latin typeface="Calibri" panose="020F0502020204030204" pitchFamily="34" charset="0"/>
                <a:ea typeface="Calibri" panose="020F0502020204030204" pitchFamily="34" charset="0"/>
                <a:cs typeface="Times New Roman" panose="02020603050405020304" pitchFamily="18" charset="0"/>
              </a:rPr>
              <a:t>.</a:t>
            </a:r>
            <a:endParaRPr lang="sl-SI" sz="2000" dirty="0">
              <a:latin typeface="Arial" panose="020B0604020202020204" pitchFamily="34" charset="0"/>
              <a:ea typeface="Calibri" panose="020F0502020204030204" pitchFamily="34" charset="0"/>
            </a:endParaRPr>
          </a:p>
          <a:p>
            <a:endParaRPr lang="sl-SI" dirty="0"/>
          </a:p>
        </p:txBody>
      </p:sp>
    </p:spTree>
    <p:extLst>
      <p:ext uri="{BB962C8B-B14F-4D97-AF65-F5344CB8AC3E}">
        <p14:creationId xmlns:p14="http://schemas.microsoft.com/office/powerpoint/2010/main" val="284656048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značba mesta vsebine 2">
            <a:extLst>
              <a:ext uri="{FF2B5EF4-FFF2-40B4-BE49-F238E27FC236}">
                <a16:creationId xmlns:a16="http://schemas.microsoft.com/office/drawing/2014/main" id="{AAD0A007-C6C0-DED5-7F32-5F4E26A25E82}"/>
              </a:ext>
            </a:extLst>
          </p:cNvPr>
          <p:cNvSpPr>
            <a:spLocks noGrp="1"/>
          </p:cNvSpPr>
          <p:nvPr>
            <p:ph idx="1"/>
          </p:nvPr>
        </p:nvSpPr>
        <p:spPr>
          <a:xfrm>
            <a:off x="838200" y="949911"/>
            <a:ext cx="10682416" cy="5227052"/>
          </a:xfrm>
        </p:spPr>
        <p:txBody>
          <a:bodyPr>
            <a:noAutofit/>
          </a:bodyPr>
          <a:lstStyle/>
          <a:p>
            <a:pPr marL="0" indent="0" algn="just">
              <a:spcBef>
                <a:spcPts val="0"/>
              </a:spcBef>
              <a:buNone/>
            </a:pPr>
            <a:r>
              <a:rPr lang="sl-SI" sz="1800" dirty="0">
                <a:solidFill>
                  <a:srgbClr val="111111"/>
                </a:solidFill>
                <a:latin typeface="Republika"/>
              </a:rPr>
              <a:t>Pregledovanje oziroma iskanje vsebinskih povezav po vsebini dokumentov  v določenih zadevah ali v vseh dokumentih.  </a:t>
            </a:r>
          </a:p>
          <a:p>
            <a:pPr marL="0" indent="0" algn="just">
              <a:spcBef>
                <a:spcPts val="0"/>
              </a:spcBef>
              <a:buNone/>
            </a:pPr>
            <a:endParaRPr lang="sl-SI" sz="1800" dirty="0">
              <a:solidFill>
                <a:srgbClr val="111111"/>
              </a:solidFill>
              <a:latin typeface="Republika"/>
            </a:endParaRPr>
          </a:p>
          <a:p>
            <a:pPr marL="0" indent="0" algn="just">
              <a:spcBef>
                <a:spcPts val="0"/>
              </a:spcBef>
              <a:buNone/>
            </a:pPr>
            <a:r>
              <a:rPr lang="sl-SI" sz="1800" dirty="0">
                <a:solidFill>
                  <a:srgbClr val="111111"/>
                </a:solidFill>
                <a:latin typeface="Republika"/>
              </a:rPr>
              <a:t>Iskanje predhodnih odločitev, vezanih na kazenske sankcije. </a:t>
            </a:r>
          </a:p>
          <a:p>
            <a:pPr marL="0" indent="0" algn="just">
              <a:spcBef>
                <a:spcPts val="0"/>
              </a:spcBef>
              <a:buNone/>
            </a:pPr>
            <a:endParaRPr lang="sl-SI" sz="1800" dirty="0">
              <a:solidFill>
                <a:srgbClr val="111111"/>
              </a:solidFill>
              <a:latin typeface="Republika"/>
            </a:endParaRPr>
          </a:p>
          <a:p>
            <a:pPr marL="0" indent="0" algn="just">
              <a:spcBef>
                <a:spcPts val="0"/>
              </a:spcBef>
              <a:buNone/>
            </a:pPr>
            <a:r>
              <a:rPr lang="sl-SI" sz="1800" b="0" i="0" dirty="0">
                <a:solidFill>
                  <a:srgbClr val="111111"/>
                </a:solidFill>
                <a:effectLst/>
                <a:latin typeface="Republika"/>
              </a:rPr>
              <a:t>Samodejna priprava dokumentov v enostavnih zadevah. </a:t>
            </a:r>
          </a:p>
          <a:p>
            <a:pPr marL="0" indent="0" algn="just">
              <a:spcBef>
                <a:spcPts val="0"/>
              </a:spcBef>
              <a:buNone/>
            </a:pPr>
            <a:endParaRPr lang="sl-SI" sz="1800" dirty="0">
              <a:solidFill>
                <a:srgbClr val="111111"/>
              </a:solidFill>
              <a:latin typeface="Republika"/>
            </a:endParaRPr>
          </a:p>
          <a:p>
            <a:pPr marL="0" indent="0" algn="just">
              <a:spcBef>
                <a:spcPts val="0"/>
              </a:spcBef>
              <a:buNone/>
            </a:pPr>
            <a:r>
              <a:rPr lang="sl-SI" sz="1800" dirty="0">
                <a:solidFill>
                  <a:srgbClr val="111111"/>
                </a:solidFill>
                <a:latin typeface="Republika"/>
              </a:rPr>
              <a:t>Napoved uspešnosti postopka.</a:t>
            </a:r>
          </a:p>
          <a:p>
            <a:pPr marL="0" indent="0" algn="just">
              <a:spcBef>
                <a:spcPts val="0"/>
              </a:spcBef>
              <a:buNone/>
            </a:pPr>
            <a:endParaRPr lang="sl-SI" sz="1800" dirty="0">
              <a:solidFill>
                <a:srgbClr val="111111"/>
              </a:solidFill>
              <a:latin typeface="Republika"/>
            </a:endParaRPr>
          </a:p>
          <a:p>
            <a:pPr marL="0" indent="0" algn="just">
              <a:spcBef>
                <a:spcPts val="0"/>
              </a:spcBef>
              <a:buNone/>
            </a:pPr>
            <a:r>
              <a:rPr lang="sl-SI" sz="1800" dirty="0">
                <a:solidFill>
                  <a:srgbClr val="111111"/>
                </a:solidFill>
                <a:latin typeface="Republika"/>
              </a:rPr>
              <a:t>Preverjanje morebitne iste, že obstoječe informacije.   </a:t>
            </a:r>
          </a:p>
          <a:p>
            <a:pPr marL="0" indent="0" algn="just">
              <a:spcBef>
                <a:spcPts val="0"/>
              </a:spcBef>
              <a:buNone/>
            </a:pPr>
            <a:endParaRPr lang="sl-SI" sz="1800" dirty="0">
              <a:solidFill>
                <a:srgbClr val="111111"/>
              </a:solidFill>
              <a:latin typeface="Republika"/>
            </a:endParaRPr>
          </a:p>
          <a:p>
            <a:pPr marL="0" indent="0" algn="just">
              <a:spcBef>
                <a:spcPts val="0"/>
              </a:spcBef>
              <a:buNone/>
            </a:pPr>
            <a:r>
              <a:rPr lang="sl-SI" sz="1800" dirty="0">
                <a:solidFill>
                  <a:srgbClr val="111111"/>
                </a:solidFill>
                <a:latin typeface="Republika"/>
              </a:rPr>
              <a:t>Rezultati bodo prikazani kot povzetek. </a:t>
            </a:r>
          </a:p>
          <a:p>
            <a:pPr marL="0" indent="0" algn="just">
              <a:spcBef>
                <a:spcPts val="0"/>
              </a:spcBef>
              <a:buNone/>
            </a:pPr>
            <a:endParaRPr lang="sl-SI" sz="1800" dirty="0">
              <a:solidFill>
                <a:srgbClr val="111111"/>
              </a:solidFill>
              <a:latin typeface="Republika"/>
            </a:endParaRPr>
          </a:p>
          <a:p>
            <a:pPr marL="0" indent="0" algn="just">
              <a:spcBef>
                <a:spcPts val="0"/>
              </a:spcBef>
              <a:buNone/>
            </a:pPr>
            <a:r>
              <a:rPr lang="sl-SI" sz="1800" dirty="0">
                <a:solidFill>
                  <a:srgbClr val="111111"/>
                </a:solidFill>
                <a:latin typeface="Republika"/>
              </a:rPr>
              <a:t>Kjer je to mogoče, bo možnost prikaza tudi še v obliki tabel/grafov/diagramov/časovnice, seznama izvornih dokumentov z oznakami dokumentov, iz katerih je sistem pobral informacije… </a:t>
            </a:r>
          </a:p>
          <a:p>
            <a:pPr marL="0" indent="0" algn="just">
              <a:spcBef>
                <a:spcPts val="0"/>
              </a:spcBef>
              <a:buNone/>
            </a:pPr>
            <a:endParaRPr lang="sl-SI" sz="1800" dirty="0">
              <a:solidFill>
                <a:srgbClr val="111111"/>
              </a:solidFill>
              <a:latin typeface="Republika"/>
            </a:endParaRPr>
          </a:p>
          <a:p>
            <a:pPr marL="0" indent="0" algn="just">
              <a:spcBef>
                <a:spcPts val="0"/>
              </a:spcBef>
              <a:buNone/>
            </a:pPr>
            <a:r>
              <a:rPr lang="sl-SI" sz="1800" b="0" i="0" dirty="0">
                <a:solidFill>
                  <a:srgbClr val="111111"/>
                </a:solidFill>
                <a:effectLst/>
                <a:latin typeface="Republika"/>
              </a:rPr>
              <a:t>Enostaven prikaz izvornega dokumenta.</a:t>
            </a:r>
          </a:p>
          <a:p>
            <a:pPr marL="0" indent="0" algn="just">
              <a:spcBef>
                <a:spcPts val="0"/>
              </a:spcBef>
              <a:buNone/>
            </a:pPr>
            <a:endParaRPr lang="sl-SI" sz="1800" b="0" i="0" dirty="0">
              <a:solidFill>
                <a:srgbClr val="111111"/>
              </a:solidFill>
              <a:effectLst/>
              <a:latin typeface="Republika"/>
            </a:endParaRPr>
          </a:p>
          <a:p>
            <a:pPr marL="0" indent="0" algn="just">
              <a:spcBef>
                <a:spcPts val="0"/>
              </a:spcBef>
              <a:buNone/>
            </a:pPr>
            <a:r>
              <a:rPr lang="sl-SI" sz="1800" b="0" i="0" dirty="0">
                <a:solidFill>
                  <a:srgbClr val="111111"/>
                </a:solidFill>
                <a:effectLst/>
                <a:latin typeface="Republika"/>
              </a:rPr>
              <a:t>Obrazložitev poti priprave dokumenta ali rezultata iskanja – utemeljitev  rezultatov.</a:t>
            </a:r>
          </a:p>
          <a:p>
            <a:pPr marL="0" indent="0" algn="just">
              <a:spcBef>
                <a:spcPts val="0"/>
              </a:spcBef>
              <a:buNone/>
            </a:pPr>
            <a:endParaRPr lang="sl-SI" sz="1800" b="0" i="0" dirty="0">
              <a:solidFill>
                <a:srgbClr val="111111"/>
              </a:solidFill>
              <a:effectLst/>
              <a:latin typeface="Republika"/>
            </a:endParaRPr>
          </a:p>
          <a:p>
            <a:pPr marL="0" indent="0" algn="just">
              <a:spcBef>
                <a:spcPts val="0"/>
              </a:spcBef>
              <a:buNone/>
            </a:pPr>
            <a:r>
              <a:rPr lang="sl-SI" sz="1800" dirty="0">
                <a:solidFill>
                  <a:srgbClr val="111111"/>
                </a:solidFill>
                <a:latin typeface="Republika"/>
              </a:rPr>
              <a:t>Vse mora biti mogoče izpisati.  </a:t>
            </a:r>
          </a:p>
        </p:txBody>
      </p:sp>
    </p:spTree>
    <p:extLst>
      <p:ext uri="{BB962C8B-B14F-4D97-AF65-F5344CB8AC3E}">
        <p14:creationId xmlns:p14="http://schemas.microsoft.com/office/powerpoint/2010/main" val="325372041"/>
      </p:ext>
    </p:extLst>
  </p:cSld>
  <p:clrMapOvr>
    <a:masterClrMapping/>
  </p:clrMapOvr>
</p:sld>
</file>

<file path=ppt/theme/theme1.xml><?xml version="1.0" encoding="utf-8"?>
<a:theme xmlns:a="http://schemas.openxmlformats.org/drawingml/2006/main" name="Officeova tema">
  <a:themeElements>
    <a:clrScheme name="Pisarna">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Pisarna">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Pisarna">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kument" ma:contentTypeID="0x0101009C0071DEC4DA0B429FECA49B4805FECA" ma:contentTypeVersion="4" ma:contentTypeDescription="Ustvari nov dokument." ma:contentTypeScope="" ma:versionID="2ea83c6dee4748fa295f84510f8abff0">
  <xsd:schema xmlns:xsd="http://www.w3.org/2001/XMLSchema" xmlns:xs="http://www.w3.org/2001/XMLSchema" xmlns:p="http://schemas.microsoft.com/office/2006/metadata/properties" xmlns:ns2="460f08f1-3303-4d7a-a919-24fa55eb576f" targetNamespace="http://schemas.microsoft.com/office/2006/metadata/properties" ma:root="true" ma:fieldsID="619aab0662e7f9b231384760947028e9" ns2:_="">
    <xsd:import namespace="460f08f1-3303-4d7a-a919-24fa55eb576f"/>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60f08f1-3303-4d7a-a919-24fa55eb576f"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Vrsta vsebine"/>
        <xsd:element ref="dc:title" minOccurs="0" maxOccurs="1" ma:index="4" ma:displayName="Naslov"/>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88568F3D-60E8-4A59-A0BE-8E63158751FD}"/>
</file>

<file path=customXml/itemProps2.xml><?xml version="1.0" encoding="utf-8"?>
<ds:datastoreItem xmlns:ds="http://schemas.openxmlformats.org/officeDocument/2006/customXml" ds:itemID="{3979792A-2D88-418D-9BA3-30820795E383}"/>
</file>

<file path=customXml/itemProps3.xml><?xml version="1.0" encoding="utf-8"?>
<ds:datastoreItem xmlns:ds="http://schemas.openxmlformats.org/officeDocument/2006/customXml" ds:itemID="{B2C8FDF9-7F40-4D69-BEFD-10A375DDADC1}"/>
</file>

<file path=docProps/app.xml><?xml version="1.0" encoding="utf-8"?>
<Properties xmlns="http://schemas.openxmlformats.org/officeDocument/2006/extended-properties" xmlns:vt="http://schemas.openxmlformats.org/officeDocument/2006/docPropsVTypes">
  <TotalTime>570</TotalTime>
  <Words>776</Words>
  <Application>Microsoft Office PowerPoint</Application>
  <PresentationFormat>Widescreen</PresentationFormat>
  <Paragraphs>51</Paragraphs>
  <Slides>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Arial</vt:lpstr>
      <vt:lpstr>Calibri</vt:lpstr>
      <vt:lpstr>Calibri Light</vt:lpstr>
      <vt:lpstr>Republika</vt:lpstr>
      <vt:lpstr>Officeova tema</vt:lpstr>
      <vt:lpstr>VIRTUALNI POMOČNIK </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VIRTUALNI POMOČNIK </dc:title>
  <dc:creator>Sabina Klaneček</dc:creator>
  <cp:lastModifiedBy>U00</cp:lastModifiedBy>
  <cp:revision>5</cp:revision>
  <cp:lastPrinted>2024-05-15T15:33:20Z</cp:lastPrinted>
  <dcterms:created xsi:type="dcterms:W3CDTF">2024-05-15T14:00:11Z</dcterms:created>
  <dcterms:modified xsi:type="dcterms:W3CDTF">2024-05-16T13:40:36Z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0x0101009C0071DEC4DA0B429FECA49B4805FECA</vt:lpwstr>
  </property>
</Properties>
</file>