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654"/>
  </p:normalViewPr>
  <p:slideViewPr>
    <p:cSldViewPr snapToGrid="0">
      <p:cViewPr varScale="1">
        <p:scale>
          <a:sx n="123" d="100"/>
          <a:sy n="123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F1A5F3-C674-EC93-9E3B-D85DD8A83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5257800" cy="1063171"/>
          </a:xfr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015668"/>
            <a:ext cx="5257800" cy="142416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SI" dirty="0"/>
              <a:t>Zelenimo jutri.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84312-8A3D-EA3C-C091-0CB92FCB1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139" y="589728"/>
            <a:ext cx="2946400" cy="2794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8263DC-F002-3AAE-BEB3-FF2B2E18AD0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I"/>
              <a:t>Zelenimo jutri.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0117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9287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212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524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3232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3384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9222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000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6C49B0-D803-F31F-FC56-714AE002F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86" y="1756876"/>
            <a:ext cx="6054274" cy="44112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 brez ozad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86" y="1756876"/>
            <a:ext cx="6054274" cy="44112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1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31EA1B-6FD2-3910-562B-68296EA6C2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0" y="0"/>
            <a:ext cx="8128000" cy="6858000"/>
          </a:xfrm>
        </p:spPr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251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2 fotografi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4CE1AA-D44F-B8A1-35BE-A45DE8664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238" y="0"/>
            <a:ext cx="8132762" cy="3365398"/>
          </a:xfrm>
        </p:spPr>
        <p:txBody>
          <a:bodyPr/>
          <a:lstStyle/>
          <a:p>
            <a:endParaRPr lang="en-SI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405D5E7-0DF5-8014-9E01-751355EB2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9238" y="3492603"/>
            <a:ext cx="8132762" cy="3400034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8734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3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4CE1AA-D44F-B8A1-35BE-A45DE8664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4303" y="-1"/>
            <a:ext cx="4056155" cy="3365398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405D5E7-0DF5-8014-9E01-751355EB2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303" y="3492603"/>
            <a:ext cx="4057696" cy="3400034"/>
          </a:xfrm>
        </p:spPr>
        <p:txBody>
          <a:bodyPr/>
          <a:lstStyle/>
          <a:p>
            <a:endParaRPr lang="en-S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8F69EDA-FB52-54FE-3EDD-F05EC336EE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698" y="-1"/>
            <a:ext cx="3969133" cy="6858001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fotografija čez celo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8F69EDA-FB52-54FE-3EDD-F05EC336EE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2501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259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63939"/>
            <a:ext cx="10515600" cy="95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00775"/>
            <a:ext cx="10515600" cy="197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6C29-01FA-2940-9F91-04DAD7529DA7}" type="datetimeFigureOut">
              <a:rPr lang="en-SI" smtClean="0"/>
              <a:t>11/29/2023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029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I" dirty="0"/>
              <a:t>Zelenimo jutri.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3FB1D-0FB1-7A68-DD95-1FF7F43CAD0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87685" y="584601"/>
            <a:ext cx="2946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8" r:id="rId3"/>
    <p:sldLayoutId id="2147483684" r:id="rId4"/>
    <p:sldLayoutId id="2147483685" r:id="rId5"/>
    <p:sldLayoutId id="2147483686" r:id="rId6"/>
    <p:sldLayoutId id="2147483687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javne-objave/javni-razpis-za-sofinanciranje-obcinskih-celostnih-prometnih-strategij-oznaka-jr-ocps/" TargetMode="External"/><Relationship Id="rId2" Type="http://schemas.openxmlformats.org/officeDocument/2006/relationships/hyperlink" Target="mailto:jr-ocps.mope@gov.s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E3828B2-B351-2FA2-D602-6BBBF31BA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32" t="2250" r="11504" b="33683"/>
          <a:stretch/>
        </p:blipFill>
        <p:spPr>
          <a:xfrm>
            <a:off x="4049486" y="1383613"/>
            <a:ext cx="7013121" cy="41841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5AC06F-362F-8850-A889-ED7FFB972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67" y="1383613"/>
            <a:ext cx="3272519" cy="221275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Javni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razpis</a:t>
            </a:r>
            <a:r>
              <a:rPr lang="en-US" dirty="0">
                <a:solidFill>
                  <a:srgbClr val="002060"/>
                </a:solidFill>
              </a:rPr>
              <a:t> za </a:t>
            </a:r>
            <a:r>
              <a:rPr lang="en-US" dirty="0" err="1">
                <a:solidFill>
                  <a:srgbClr val="002060"/>
                </a:solidFill>
              </a:rPr>
              <a:t>sofinanciranje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o</a:t>
            </a:r>
            <a:r>
              <a:rPr lang="en-US" dirty="0" err="1">
                <a:solidFill>
                  <a:srgbClr val="002060"/>
                </a:solidFill>
              </a:rPr>
              <a:t>bčinskih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celostnih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prometnih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strategij</a:t>
            </a:r>
            <a:br>
              <a:rPr lang="en-US" dirty="0"/>
            </a:br>
            <a:endParaRPr lang="en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26C1412-759F-DC59-B2D9-9D82C46A2A83}"/>
              </a:ext>
            </a:extLst>
          </p:cNvPr>
          <p:cNvSpPr txBox="1"/>
          <p:nvPr/>
        </p:nvSpPr>
        <p:spPr>
          <a:xfrm>
            <a:off x="434067" y="6343651"/>
            <a:ext cx="2575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rgbClr val="002060"/>
                </a:solidFill>
              </a:rPr>
              <a:t>Ljubljana, 30. 11. 2023</a:t>
            </a:r>
          </a:p>
        </p:txBody>
      </p:sp>
    </p:spTree>
    <p:extLst>
      <p:ext uri="{BB962C8B-B14F-4D97-AF65-F5344CB8AC3E}">
        <p14:creationId xmlns:p14="http://schemas.microsoft.com/office/powerpoint/2010/main" val="32206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BD0C524-4A75-CAD5-1152-8787AB7D38F7}"/>
              </a:ext>
            </a:extLst>
          </p:cNvPr>
          <p:cNvSpPr txBox="1"/>
          <p:nvPr/>
        </p:nvSpPr>
        <p:spPr>
          <a:xfrm>
            <a:off x="4389892" y="595318"/>
            <a:ext cx="6096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VSEBINA POPOLNE VLOGE </a:t>
            </a:r>
            <a:br>
              <a:rPr lang="sl-SI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Obrazec 1: Vloga na JR OCPS</a:t>
            </a:r>
            <a:endParaRPr lang="sl-SI" sz="2400" dirty="0"/>
          </a:p>
        </p:txBody>
      </p:sp>
      <p:pic>
        <p:nvPicPr>
          <p:cNvPr id="7" name="Označba mesta vsebine 3">
            <a:extLst>
              <a:ext uri="{FF2B5EF4-FFF2-40B4-BE49-F238E27FC236}">
                <a16:creationId xmlns:a16="http://schemas.microsoft.com/office/drawing/2014/main" id="{21B53AA1-CCC4-BC0F-A35A-9493C6EC7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084" t="21174" r="11413" b="45764"/>
          <a:stretch/>
        </p:blipFill>
        <p:spPr>
          <a:xfrm>
            <a:off x="4389892" y="1821027"/>
            <a:ext cx="6054725" cy="4233466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C5CF34C-24D0-2293-8597-A47430BFB5F3}"/>
              </a:ext>
            </a:extLst>
          </p:cNvPr>
          <p:cNvSpPr txBox="1"/>
          <p:nvPr/>
        </p:nvSpPr>
        <p:spPr>
          <a:xfrm>
            <a:off x="10542814" y="5440820"/>
            <a:ext cx="1649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 b="1" dirty="0">
                <a:solidFill>
                  <a:srgbClr val="FF0000"/>
                </a:solidFill>
              </a:rPr>
              <a:t>Beli polji se izpolnita avtomatično, ko se izpolni točko 1.5</a:t>
            </a:r>
          </a:p>
        </p:txBody>
      </p:sp>
    </p:spTree>
    <p:extLst>
      <p:ext uri="{BB962C8B-B14F-4D97-AF65-F5344CB8AC3E}">
        <p14:creationId xmlns:p14="http://schemas.microsoft.com/office/powerpoint/2010/main" val="146983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947CE30-8FEE-ACF9-38D0-F17134B44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62" t="20268" r="11355" b="46046"/>
          <a:stretch/>
        </p:blipFill>
        <p:spPr>
          <a:xfrm>
            <a:off x="4394651" y="932260"/>
            <a:ext cx="6471988" cy="459088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BC1A4AA-1CE7-9759-371F-9B07A883107F}"/>
              </a:ext>
            </a:extLst>
          </p:cNvPr>
          <p:cNvSpPr txBox="1"/>
          <p:nvPr/>
        </p:nvSpPr>
        <p:spPr>
          <a:xfrm>
            <a:off x="10899298" y="4575551"/>
            <a:ext cx="14083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 b="1" dirty="0">
                <a:solidFill>
                  <a:srgbClr val="FF0000"/>
                </a:solidFill>
              </a:rPr>
              <a:t>Bela polja se izpolnijo avtomatično po tem, ko izberete občino</a:t>
            </a:r>
          </a:p>
        </p:txBody>
      </p:sp>
    </p:spTree>
    <p:extLst>
      <p:ext uri="{BB962C8B-B14F-4D97-AF65-F5344CB8AC3E}">
        <p14:creationId xmlns:p14="http://schemas.microsoft.com/office/powerpoint/2010/main" val="130897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A06D4F7-3F75-95E2-98DA-16F5397FD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040" t="20006" r="13090" b="45741"/>
          <a:stretch/>
        </p:blipFill>
        <p:spPr>
          <a:xfrm>
            <a:off x="4450043" y="969510"/>
            <a:ext cx="6502076" cy="51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9029991-B803-360D-9217-0BEE8F303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054" t="20265" r="17159" b="46687"/>
          <a:stretch/>
        </p:blipFill>
        <p:spPr>
          <a:xfrm>
            <a:off x="4518453" y="777270"/>
            <a:ext cx="5629753" cy="56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9C6416B-9DDB-DF53-7F91-38E069915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012E1898-8D99-C1C1-96F9-03ADF8E4EA9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2F0DAFA0-5F09-C1EF-5FF7-1E356A0A2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069" t="20334" r="16180" b="54484"/>
          <a:stretch/>
        </p:blipFill>
        <p:spPr>
          <a:xfrm>
            <a:off x="4362345" y="941317"/>
            <a:ext cx="6943116" cy="49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6FB2DED-FC0A-1367-C5BB-73CE11417E42}"/>
              </a:ext>
            </a:extLst>
          </p:cNvPr>
          <p:cNvSpPr txBox="1"/>
          <p:nvPr/>
        </p:nvSpPr>
        <p:spPr>
          <a:xfrm>
            <a:off x="5046169" y="589860"/>
            <a:ext cx="6096680" cy="616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OBRAZEC 2: Izjava o strinjanju in sprejemanju pogojev in zahtev JR</a:t>
            </a:r>
          </a:p>
          <a:p>
            <a:pPr lvl="1">
              <a:lnSpc>
                <a:spcPct val="110000"/>
              </a:lnSpc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Žig in podpis odgovorne osebe; predlagatelj/vodilna občina.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sl-SI" sz="1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OBRAZEC 3: Izjava občin o skupnem nastopu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Potrebno predložiti v primeru konzorcija.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Žig in podpis odgovornih oseb vseh sodelujočih občin.</a:t>
            </a:r>
          </a:p>
          <a:p>
            <a:pPr marL="457200" lvl="1" indent="0">
              <a:buNone/>
            </a:pPr>
            <a:endParaRPr lang="sl-SI" sz="1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OBRAZEC 4: Izjava GDPR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Žig in podpis odgovorne osebe; predlagatelj/vodilna občina.</a:t>
            </a:r>
          </a:p>
          <a:p>
            <a:pPr marL="457200" lvl="1" indent="0">
              <a:buNone/>
            </a:pPr>
            <a:endParaRPr lang="sl-SI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OBRAZEC 5: Osnutek pogodbe o sofinanciranju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Parafirana in ožigosana na zadnji strani; predlagatelj/vodilna občina.</a:t>
            </a:r>
          </a:p>
          <a:p>
            <a:pPr marL="457200" lvl="1" indent="0">
              <a:buNone/>
            </a:pPr>
            <a:endParaRPr lang="sl-SI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PRILOGA 1: Dokazilo o zaprti finančni konstrukciji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Izsek iz NRP 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Izjava o uskladitvi NRP (če iz NRP zaprta finančna konstrukcija ni razvidna).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749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A11E0B4-0EAC-20CC-DED5-3A9B83D11581}"/>
              </a:ext>
            </a:extLst>
          </p:cNvPr>
          <p:cNvSpPr txBox="1"/>
          <p:nvPr/>
        </p:nvSpPr>
        <p:spPr>
          <a:xfrm>
            <a:off x="6444683" y="974661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Vprašanja udeležencev</a:t>
            </a:r>
            <a:endParaRPr lang="sl-SI" sz="2400" dirty="0"/>
          </a:p>
        </p:txBody>
      </p:sp>
      <p:pic>
        <p:nvPicPr>
          <p:cNvPr id="7" name="Picture 2" descr="Doute ou questionnement ? – Le Blog de PRH France">
            <a:extLst>
              <a:ext uri="{FF2B5EF4-FFF2-40B4-BE49-F238E27FC236}">
                <a16:creationId xmlns:a16="http://schemas.microsoft.com/office/drawing/2014/main" id="{76B10903-BBE9-FCDF-7B94-55A79CB4C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071" y="207055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2D6B4BE-DF53-B339-AC99-DF883C769011}"/>
              </a:ext>
            </a:extLst>
          </p:cNvPr>
          <p:cNvSpPr txBox="1"/>
          <p:nvPr/>
        </p:nvSpPr>
        <p:spPr>
          <a:xfrm>
            <a:off x="701108" y="3138199"/>
            <a:ext cx="6235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Hvala za vašo pozornost.</a:t>
            </a:r>
          </a:p>
        </p:txBody>
      </p:sp>
    </p:spTree>
    <p:extLst>
      <p:ext uri="{BB962C8B-B14F-4D97-AF65-F5344CB8AC3E}">
        <p14:creationId xmlns:p14="http://schemas.microsoft.com/office/powerpoint/2010/main" val="36821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E754C-80DD-3D1D-A628-26E0E2B2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05" y="2252936"/>
            <a:ext cx="6054274" cy="44112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 </a:t>
            </a:r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Zakon o celostnem prometnem načrtovanju in pravilnik za pripravo OCPS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 Nacionalne smernice za pripravo OCPS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 Minimalni standardi za pripravo OCPS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 Metodologija za izvajanje analiz za spremljanje obveznih kazalnikov ter način poročanja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AC06F-362F-8850-A889-ED7FFB972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63" y="1386697"/>
            <a:ext cx="3460297" cy="189126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Javni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razpis</a:t>
            </a:r>
            <a:r>
              <a:rPr lang="en-US" dirty="0">
                <a:solidFill>
                  <a:srgbClr val="002060"/>
                </a:solidFill>
              </a:rPr>
              <a:t> za </a:t>
            </a:r>
            <a:r>
              <a:rPr lang="en-US" dirty="0" err="1">
                <a:solidFill>
                  <a:srgbClr val="002060"/>
                </a:solidFill>
              </a:rPr>
              <a:t>sofinanciranje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o</a:t>
            </a:r>
            <a:r>
              <a:rPr lang="en-US" dirty="0" err="1">
                <a:solidFill>
                  <a:srgbClr val="002060"/>
                </a:solidFill>
              </a:rPr>
              <a:t>bčinskih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celostnih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prometnih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strategij</a:t>
            </a:r>
            <a:endParaRPr lang="en-SI" dirty="0">
              <a:solidFill>
                <a:srgbClr val="00206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6D4A07-897A-6FBC-C7B8-8B59D6B6CEE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7329" y="3949145"/>
            <a:ext cx="3460296" cy="1680130"/>
          </a:xfrm>
        </p:spPr>
        <p:txBody>
          <a:bodyPr>
            <a:normAutofit fontScale="85000" lnSpcReduction="10000"/>
          </a:bodyPr>
          <a:lstStyle/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Ključni vsebinski poudarki</a:t>
            </a:r>
          </a:p>
          <a:p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1500" dirty="0">
                <a:solidFill>
                  <a:schemeClr val="accent1">
                    <a:lumMod val="50000"/>
                  </a:schemeClr>
                </a:solidFill>
              </a:rPr>
              <a:t>Mag. Polona Demšar</a:t>
            </a:r>
          </a:p>
          <a:p>
            <a:pPr algn="ctr"/>
            <a:r>
              <a:rPr lang="sl-SI" sz="1500" dirty="0">
                <a:solidFill>
                  <a:schemeClr val="accent1">
                    <a:lumMod val="50000"/>
                  </a:schemeClr>
                </a:solidFill>
              </a:rPr>
              <a:t> Mitrovič, MOPE</a:t>
            </a:r>
          </a:p>
          <a:p>
            <a:pPr algn="ctr"/>
            <a:r>
              <a:rPr lang="sl-SI" sz="1500" dirty="0">
                <a:solidFill>
                  <a:schemeClr val="accent1">
                    <a:lumMod val="50000"/>
                  </a:schemeClr>
                </a:solidFill>
              </a:rPr>
              <a:t>Ljubljana, 30. 11. 2023</a:t>
            </a:r>
          </a:p>
          <a:p>
            <a:endParaRPr lang="en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817D83E-C25F-490F-1FB6-CAE5559C3B32}"/>
              </a:ext>
            </a:extLst>
          </p:cNvPr>
          <p:cNvSpPr txBox="1"/>
          <p:nvPr/>
        </p:nvSpPr>
        <p:spPr>
          <a:xfrm>
            <a:off x="5100183" y="1207346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Osnovni dokumenti za pripravo OCPS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3709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7DAC802F-146D-49B3-3C93-17B2C6BF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21" y="1948737"/>
            <a:ext cx="6054274" cy="44112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ZCPN: Uradni list RS, št. 130/22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Pravilnik </a:t>
            </a:r>
            <a:r>
              <a:rPr lang="sl-SI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 vsebini, obliki, načinu priprave, odstotku in višini sofinanciranja občinskih celostnih prometnih strategij, načinu spremljanja in merilih za presojo kakovosti, enotnih kazalnikih, metodologiji ter o informacijski podpori in poročanju (Uradni list RS, št. 76/23 in 109/23).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Pravilnik o načinu usposabljanja in imenovanja usposobljenih oseb ter vodenju evidence usposobljenih oseb za izdelavo celostnih prometnih strategij in </a:t>
            </a:r>
            <a:r>
              <a:rPr lang="sl-SI" sz="18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mobilnostnih</a:t>
            </a:r>
            <a:r>
              <a:rPr lang="sl-SI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načrtov (Uradni list RS, št. 79/23).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A7C8080-AD91-D8B3-94B4-073DE0BD67C0}"/>
              </a:ext>
            </a:extLst>
          </p:cNvPr>
          <p:cNvSpPr txBox="1"/>
          <p:nvPr/>
        </p:nvSpPr>
        <p:spPr>
          <a:xfrm>
            <a:off x="5176158" y="886354"/>
            <a:ext cx="6096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Zakon o celostnem prometnem načrtovanju (ZCPN)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0466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3BEC7ED-F222-205D-1206-2C8D84FF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680" y="1871858"/>
            <a:ext cx="6054274" cy="44112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Smernice so bile prenovljene leta 2021 skladno z novimi EU smernicami in izkušnjami pri izdelavi OCPS prve generacije.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 letu 2023 je bila pripravljena prenovljena izdaja, usklajena z novo zakonodajo; na voljo samo v spletni različici; poglavitne novosti so predstavljene na začetku smernic.</a:t>
            </a:r>
          </a:p>
          <a:p>
            <a:pPr marL="0" indent="0">
              <a:buNone/>
            </a:pP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Objavljene na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sptm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: https://www.sptm.si/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85C340C-2ECB-4D9E-CC8B-04E78F679A58}"/>
              </a:ext>
            </a:extLst>
          </p:cNvPr>
          <p:cNvSpPr txBox="1"/>
          <p:nvPr/>
        </p:nvSpPr>
        <p:spPr>
          <a:xfrm>
            <a:off x="5102680" y="1076716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Nacionalne smernice za pripravo OCPS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8335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9EF326D9-888F-AE10-4CA8-E82451AD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Minimalni standardi so prenovljeni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Prilagojeni so velikosti občin: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Občine nad 100.000 prebivalcev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Občine od 16.000 do 100.000 prebivalcev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Občine med 6.000 in 16.000 prebivalcev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Občine pod 6.000 prebivalcev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Odstopanje od minimalnih standardov za izdelavo OCPS, kadar jih izdeluje več sosednjih občin skupaj.</a:t>
            </a: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Objavljeni na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sptm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: https://www.sptm.si/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16542D-16AA-ACF2-9464-90286DFDD720}"/>
              </a:ext>
            </a:extLst>
          </p:cNvPr>
          <p:cNvSpPr txBox="1"/>
          <p:nvPr/>
        </p:nvSpPr>
        <p:spPr>
          <a:xfrm>
            <a:off x="5044508" y="1101209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Minimalni standardi za pripravo OCPS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8996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1DEA0D40-D004-1AFB-8453-2EC1E042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757" y="2152844"/>
            <a:ext cx="6054274" cy="44112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Metodologija za izvajanje analiz za spremljanje obveznih kazalnikov ter način poročanja: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Obvezni kazalniki učinkov OCPS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Analize za spremljanje obveznih kazalnikov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Enotna metodologija</a:t>
            </a:r>
          </a:p>
          <a:p>
            <a:pPr lvl="1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Poročanje</a:t>
            </a:r>
          </a:p>
          <a:p>
            <a:pPr marL="0" indent="0">
              <a:buNone/>
            </a:pP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Objavljena na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sptm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: https://www.sptm.si/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78D2483-3B43-4E52-4CB0-E321EF55E592}"/>
              </a:ext>
            </a:extLst>
          </p:cNvPr>
          <p:cNvSpPr txBox="1"/>
          <p:nvPr/>
        </p:nvSpPr>
        <p:spPr>
          <a:xfrm>
            <a:off x="5020015" y="1191017"/>
            <a:ext cx="6096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Metodologija za izvajanje analiz in poročanje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46251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6648653D-2E67-92F2-61DF-56F8CBE3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Sedemletni temeljni strateški dokument občine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Obvezen za mestne občine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Obvezni kazalniki; spremljanje, poročanje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Presoja kakovosti</a:t>
            </a: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∑ Bolj ambiciozne strategije, ki bodo vsebovale realno izvedljive ukrepe, s katerimi bomo dosegali spremembe v smeri zmanjševanja emisij in rabe energije iz prometa!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8816A55-69B2-D618-E953-B2360C843C92}"/>
              </a:ext>
            </a:extLst>
          </p:cNvPr>
          <p:cNvSpPr txBox="1"/>
          <p:nvPr/>
        </p:nvSpPr>
        <p:spPr>
          <a:xfrm>
            <a:off x="5032261" y="1219591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OCPS druge generacije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8433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08365470-EF90-9BB1-0E8E-EFF99E5A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Rok za oddajo vlog: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17. 12. 2023</a:t>
            </a:r>
          </a:p>
          <a:p>
            <a:endParaRPr lang="sl-S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Vprašanja:</a:t>
            </a:r>
            <a:r>
              <a:rPr lang="sl-SI" dirty="0"/>
              <a:t> </a:t>
            </a:r>
            <a:r>
              <a:rPr lang="sl-SI" dirty="0">
                <a:hlinkClick r:id="rId2"/>
              </a:rPr>
              <a:t>jr-ocps.mope@gov.si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Objava odgovorov</a:t>
            </a:r>
            <a:r>
              <a:rPr lang="sl-SI" dirty="0"/>
              <a:t>: </a:t>
            </a:r>
            <a:r>
              <a:rPr lang="sl-SI" dirty="0">
                <a:hlinkClick r:id="rId3"/>
              </a:rPr>
              <a:t>Javni razpis za sofinanciranje občinskih celostnih prometnih strategij (oznaka: JR OCPS) (gov.si)</a:t>
            </a:r>
            <a:endParaRPr lang="sl-SI" dirty="0"/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68A5415-F9F0-D773-4927-8EF9EE64A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63" y="1482140"/>
            <a:ext cx="3223533" cy="205707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Javni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razpis</a:t>
            </a:r>
            <a:r>
              <a:rPr lang="en-US" dirty="0">
                <a:solidFill>
                  <a:srgbClr val="002060"/>
                </a:solidFill>
              </a:rPr>
              <a:t> za </a:t>
            </a:r>
            <a:r>
              <a:rPr lang="en-US" dirty="0" err="1">
                <a:solidFill>
                  <a:srgbClr val="002060"/>
                </a:solidFill>
              </a:rPr>
              <a:t>sofinanciranje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o</a:t>
            </a:r>
            <a:r>
              <a:rPr lang="en-US" dirty="0" err="1">
                <a:solidFill>
                  <a:srgbClr val="002060"/>
                </a:solidFill>
              </a:rPr>
              <a:t>bčinskih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celostnih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prometnih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strategij</a:t>
            </a:r>
            <a:endParaRPr lang="sl-SI" dirty="0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29258845-CBDE-D376-A830-A51D94D7D65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0218" y="3743325"/>
            <a:ext cx="3833131" cy="19157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Tehnične podrobnosti in postopek oddaje vloge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300" dirty="0">
                <a:solidFill>
                  <a:schemeClr val="accent1">
                    <a:lumMod val="50000"/>
                  </a:schemeClr>
                </a:solidFill>
              </a:rPr>
              <a:t>Eva Grabnar, MOPE</a:t>
            </a:r>
          </a:p>
          <a:p>
            <a:pPr marL="0" indent="0" algn="ctr">
              <a:buNone/>
            </a:pPr>
            <a:r>
              <a:rPr lang="sl-SI" sz="1300" i="1" dirty="0">
                <a:solidFill>
                  <a:schemeClr val="accent1">
                    <a:lumMod val="50000"/>
                  </a:schemeClr>
                </a:solidFill>
              </a:rPr>
              <a:t>Urad za spodbujanje zelenega prehoda, Sistemski sektor</a:t>
            </a:r>
          </a:p>
          <a:p>
            <a:pPr marL="0" indent="0" algn="ctr">
              <a:buNone/>
            </a:pPr>
            <a:r>
              <a:rPr lang="sl-SI" sz="1300" dirty="0">
                <a:solidFill>
                  <a:schemeClr val="accent1">
                    <a:lumMod val="50000"/>
                  </a:schemeClr>
                </a:solidFill>
              </a:rPr>
              <a:t>Ljubljana, 30. 11. 2023</a:t>
            </a:r>
          </a:p>
          <a:p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36F530C-7A00-7D9F-0F12-2D7BB217A28A}"/>
              </a:ext>
            </a:extLst>
          </p:cNvPr>
          <p:cNvSpPr txBox="1"/>
          <p:nvPr/>
        </p:nvSpPr>
        <p:spPr>
          <a:xfrm>
            <a:off x="5015934" y="1068552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Osnovne informacije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8532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A4CC8267-C4CF-1BD1-3CE6-ED8BDF0C8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Obrazec 1: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Vloga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Obrazec 2: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Izjava o strinjanju in sprejemanju pogojev in zahtev JR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Obrazec 3: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Izjava občin o skupnem nastopu (v primeru konzorcija)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Obrazec 4: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Izjava GDPR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Obrazec 5: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Vzorec pogodbe o sofinanciranju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Obrazec 6: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Vzorec pravilne opreme ovojnice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Priloga 1: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NRP/izjava o uskladitvi NRP</a:t>
            </a: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 papirni obliki,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skenogram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in v originalni obliki 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(poglavje 9.1, tabela 4)</a:t>
            </a: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30172DC-037E-8B41-3EA5-D5931A8A0921}"/>
              </a:ext>
            </a:extLst>
          </p:cNvPr>
          <p:cNvSpPr txBox="1"/>
          <p:nvPr/>
        </p:nvSpPr>
        <p:spPr>
          <a:xfrm>
            <a:off x="5036343" y="1080798"/>
            <a:ext cx="6096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Vsebina popolne vloge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979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826</TotalTime>
  <Words>693</Words>
  <Application>Microsoft Office PowerPoint</Application>
  <PresentationFormat>Širokozaslonsko</PresentationFormat>
  <Paragraphs>91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Javni razpis za sofinanciranje občinskih celostnih prometnih strategij </vt:lpstr>
      <vt:lpstr>Javni razpis za sofinanciranje občinskih celostnih prometnih strategij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Javni razpis za sofinanciranje občinskih celostnih prometnih strategij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Kaja Poznič</cp:lastModifiedBy>
  <cp:revision>28</cp:revision>
  <dcterms:created xsi:type="dcterms:W3CDTF">2023-06-13T09:49:52Z</dcterms:created>
  <dcterms:modified xsi:type="dcterms:W3CDTF">2023-11-29T14:10:57Z</dcterms:modified>
</cp:coreProperties>
</file>