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63" r:id="rId5"/>
    <p:sldId id="257" r:id="rId6"/>
    <p:sldId id="270" r:id="rId7"/>
    <p:sldId id="274" r:id="rId8"/>
    <p:sldId id="258" r:id="rId9"/>
    <p:sldId id="269" r:id="rId10"/>
    <p:sldId id="271" r:id="rId11"/>
    <p:sldId id="273" r:id="rId12"/>
    <p:sldId id="272"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8" autoAdjust="0"/>
    <p:restoredTop sz="93792" autoAdjust="0"/>
  </p:normalViewPr>
  <p:slideViewPr>
    <p:cSldViewPr snapToGrid="0">
      <p:cViewPr>
        <p:scale>
          <a:sx n="60" d="100"/>
          <a:sy n="60" d="100"/>
        </p:scale>
        <p:origin x="180" y="100"/>
      </p:cViewPr>
      <p:guideLst/>
    </p:cSldViewPr>
  </p:slideViewPr>
  <p:outlineViewPr>
    <p:cViewPr>
      <p:scale>
        <a:sx n="33" d="100"/>
        <a:sy n="33" d="100"/>
      </p:scale>
      <p:origin x="0" y="-204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ca">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2F1A5F3-C674-EC93-9E3B-D85DD8A83990}"/>
              </a:ext>
            </a:extLst>
          </p:cNvPr>
          <p:cNvSpPr>
            <a:spLocks noGrp="1"/>
          </p:cNvSpPr>
          <p:nvPr>
            <p:ph type="pic" sz="quarter" idx="12"/>
          </p:nvPr>
        </p:nvSpPr>
        <p:spPr>
          <a:xfrm>
            <a:off x="0" y="0"/>
            <a:ext cx="12192000" cy="6858000"/>
          </a:xfrm>
        </p:spPr>
        <p:txBody>
          <a:bodyPr/>
          <a:lstStyle/>
          <a:p>
            <a:endParaRPr lang="en-SI"/>
          </a:p>
        </p:txBody>
      </p:sp>
      <p:sp>
        <p:nvSpPr>
          <p:cNvPr id="2" name="Title 1"/>
          <p:cNvSpPr>
            <a:spLocks noGrp="1"/>
          </p:cNvSpPr>
          <p:nvPr>
            <p:ph type="ctrTitle" hasCustomPrompt="1"/>
          </p:nvPr>
        </p:nvSpPr>
        <p:spPr>
          <a:xfrm>
            <a:off x="838200" y="1717351"/>
            <a:ext cx="5257800" cy="1063171"/>
          </a:xfrm>
        </p:spPr>
        <p:txBody>
          <a:bodyPr anchor="t">
            <a:normAutofit/>
          </a:bodyPr>
          <a:lstStyle>
            <a:lvl1pPr algn="l">
              <a:defRPr sz="3400">
                <a:solidFill>
                  <a:schemeClr val="bg1"/>
                </a:solidFill>
                <a:latin typeface="Arial" panose="020B0604020202020204" pitchFamily="34" charset="0"/>
                <a:cs typeface="Arial" panose="020B0604020202020204" pitchFamily="34" charset="0"/>
              </a:defRPr>
            </a:lvl1pPr>
          </a:lstStyle>
          <a:p>
            <a:r>
              <a:rPr lang="en-GB" dirty="0" err="1"/>
              <a:t>Naslov</a:t>
            </a:r>
            <a:r>
              <a:rPr lang="en-GB" dirty="0"/>
              <a:t> </a:t>
            </a:r>
            <a:r>
              <a:rPr lang="en-GB" dirty="0" err="1"/>
              <a:t>predstavitve</a:t>
            </a:r>
            <a:endParaRPr lang="en-US" dirty="0"/>
          </a:p>
        </p:txBody>
      </p:sp>
      <p:sp>
        <p:nvSpPr>
          <p:cNvPr id="3" name="Subtitle 2"/>
          <p:cNvSpPr>
            <a:spLocks noGrp="1"/>
          </p:cNvSpPr>
          <p:nvPr>
            <p:ph type="subTitle" idx="1" hasCustomPrompt="1"/>
          </p:nvPr>
        </p:nvSpPr>
        <p:spPr>
          <a:xfrm>
            <a:off x="838200" y="3015668"/>
            <a:ext cx="5257800" cy="1424161"/>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Podnaslov</a:t>
            </a:r>
            <a:r>
              <a:rPr lang="en-GB" dirty="0"/>
              <a:t> </a:t>
            </a:r>
            <a:r>
              <a:rPr lang="en-GB" dirty="0" err="1"/>
              <a:t>ali</a:t>
            </a:r>
            <a:r>
              <a:rPr lang="en-GB" dirty="0"/>
              <a:t> </a:t>
            </a:r>
            <a:r>
              <a:rPr lang="en-GB" dirty="0" err="1"/>
              <a:t>poudarek</a:t>
            </a:r>
            <a:endParaRPr lang="en-US" dirty="0"/>
          </a:p>
        </p:txBody>
      </p:sp>
      <p:sp>
        <p:nvSpPr>
          <p:cNvPr id="5" name="Footer Placeholder 4"/>
          <p:cNvSpPr>
            <a:spLocks noGrp="1"/>
          </p:cNvSpPr>
          <p:nvPr>
            <p:ph type="ftr" sz="quarter" idx="11"/>
          </p:nvPr>
        </p:nvSpPr>
        <p:spPr>
          <a:xfrm>
            <a:off x="838200" y="6356349"/>
            <a:ext cx="4114800" cy="365125"/>
          </a:xfrm>
        </p:spPr>
        <p:txBody>
          <a:bodyPr/>
          <a:lstStyle>
            <a:lvl1pPr algn="l">
              <a:defRPr sz="1000" b="1" i="0">
                <a:solidFill>
                  <a:schemeClr val="bg1"/>
                </a:solidFill>
                <a:latin typeface="Arial" panose="020B0604020202020204" pitchFamily="34" charset="0"/>
                <a:cs typeface="Arial" panose="020B0604020202020204" pitchFamily="34" charset="0"/>
              </a:defRPr>
            </a:lvl1pPr>
          </a:lstStyle>
          <a:p>
            <a:r>
              <a:rPr lang="en-SI" dirty="0"/>
              <a:t>Zelenimo jutri.</a:t>
            </a:r>
          </a:p>
        </p:txBody>
      </p:sp>
      <p:pic>
        <p:nvPicPr>
          <p:cNvPr id="10" name="Picture 9">
            <a:extLst>
              <a:ext uri="{FF2B5EF4-FFF2-40B4-BE49-F238E27FC236}">
                <a16:creationId xmlns:a16="http://schemas.microsoft.com/office/drawing/2014/main" id="{7A384312-8A3D-EA3C-C091-0CB92FCB16F8}"/>
              </a:ext>
            </a:extLst>
          </p:cNvPr>
          <p:cNvPicPr>
            <a:picLocks noChangeAspect="1"/>
          </p:cNvPicPr>
          <p:nvPr userDrawn="1"/>
        </p:nvPicPr>
        <p:blipFill>
          <a:blip r:embed="rId2"/>
          <a:stretch>
            <a:fillRect/>
          </a:stretch>
        </p:blipFill>
        <p:spPr>
          <a:xfrm>
            <a:off x="350139" y="589728"/>
            <a:ext cx="2946400" cy="279400"/>
          </a:xfrm>
          <a:prstGeom prst="rect">
            <a:avLst/>
          </a:prstGeom>
        </p:spPr>
      </p:pic>
      <p:sp>
        <p:nvSpPr>
          <p:cNvPr id="13" name="Footer Placeholder 4">
            <a:extLst>
              <a:ext uri="{FF2B5EF4-FFF2-40B4-BE49-F238E27FC236}">
                <a16:creationId xmlns:a16="http://schemas.microsoft.com/office/drawing/2014/main" id="{6E8263DC-F002-3AAE-BEB3-FF2B2E18AD0F}"/>
              </a:ext>
            </a:extLst>
          </p:cNvPr>
          <p:cNvSpPr txBox="1">
            <a:spLocks/>
          </p:cNvSpPr>
          <p:nvPr userDrawn="1"/>
        </p:nvSpPr>
        <p:spPr>
          <a:xfrm>
            <a:off x="838200" y="6356348"/>
            <a:ext cx="4114800" cy="365125"/>
          </a:xfrm>
          <a:prstGeom prst="rect">
            <a:avLst/>
          </a:prstGeom>
        </p:spPr>
        <p:txBody>
          <a:bodyPr vert="horz" lIns="91440" tIns="45720" rIns="91440" bIns="45720" rtlCol="0" anchor="t"/>
          <a:lstStyle>
            <a:defPPr>
              <a:defRPr lang="en-US"/>
            </a:defPPr>
            <a:lvl1pPr marL="0" algn="l" defTabSz="457200" rtl="0" eaLnBrk="1" latinLnBrk="0" hangingPunct="1">
              <a:defRPr sz="10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SI"/>
              <a:t>Zelenimo jutri.</a:t>
            </a:r>
            <a:endParaRPr lang="en-SI" dirty="0"/>
          </a:p>
        </p:txBody>
      </p:sp>
    </p:spTree>
    <p:extLst>
      <p:ext uri="{BB962C8B-B14F-4D97-AF65-F5344CB8AC3E}">
        <p14:creationId xmlns:p14="http://schemas.microsoft.com/office/powerpoint/2010/main" val="110117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716C29-01FA-2940-9F91-04DAD7529DA7}" type="datetimeFigureOut">
              <a:rPr lang="en-SI" smtClean="0"/>
              <a:t>07/29/2024</a:t>
            </a:fld>
            <a:endParaRPr lang="en-SI"/>
          </a:p>
        </p:txBody>
      </p:sp>
      <p:sp>
        <p:nvSpPr>
          <p:cNvPr id="8" name="Footer Placeholder 7"/>
          <p:cNvSpPr>
            <a:spLocks noGrp="1"/>
          </p:cNvSpPr>
          <p:nvPr>
            <p:ph type="ftr" sz="quarter" idx="11"/>
          </p:nvPr>
        </p:nvSpPr>
        <p:spPr/>
        <p:txBody>
          <a:bodyPr/>
          <a:lstStyle/>
          <a:p>
            <a:endParaRPr lang="en-SI"/>
          </a:p>
        </p:txBody>
      </p:sp>
      <p:sp>
        <p:nvSpPr>
          <p:cNvPr id="9" name="Slide Number Placeholder 8"/>
          <p:cNvSpPr>
            <a:spLocks noGrp="1"/>
          </p:cNvSpPr>
          <p:nvPr>
            <p:ph type="sldNum" sz="quarter" idx="12"/>
          </p:nvPr>
        </p:nvSpPr>
        <p:spPr/>
        <p:txBody>
          <a:bodyPr/>
          <a:lstStyle/>
          <a:p>
            <a:fld id="{4EC90BF2-8B4A-0449-91FD-C9EE875E92A9}" type="slidenum">
              <a:rPr lang="en-SI" smtClean="0"/>
              <a:t>‹#›</a:t>
            </a:fld>
            <a:endParaRPr lang="en-SI"/>
          </a:p>
        </p:txBody>
      </p:sp>
    </p:spTree>
    <p:extLst>
      <p:ext uri="{BB962C8B-B14F-4D97-AF65-F5344CB8AC3E}">
        <p14:creationId xmlns:p14="http://schemas.microsoft.com/office/powerpoint/2010/main" val="159287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716C29-01FA-2940-9F91-04DAD7529DA7}" type="datetimeFigureOut">
              <a:rPr lang="en-SI" smtClean="0"/>
              <a:t>07/29/2024</a:t>
            </a:fld>
            <a:endParaRPr lang="en-SI"/>
          </a:p>
        </p:txBody>
      </p:sp>
      <p:sp>
        <p:nvSpPr>
          <p:cNvPr id="4" name="Footer Placeholder 3"/>
          <p:cNvSpPr>
            <a:spLocks noGrp="1"/>
          </p:cNvSpPr>
          <p:nvPr>
            <p:ph type="ftr" sz="quarter" idx="11"/>
          </p:nvPr>
        </p:nvSpPr>
        <p:spPr/>
        <p:txBody>
          <a:bodyPr/>
          <a:lstStyle/>
          <a:p>
            <a:endParaRPr lang="en-SI"/>
          </a:p>
        </p:txBody>
      </p:sp>
      <p:sp>
        <p:nvSpPr>
          <p:cNvPr id="5" name="Slide Number Placeholder 4"/>
          <p:cNvSpPr>
            <a:spLocks noGrp="1"/>
          </p:cNvSpPr>
          <p:nvPr>
            <p:ph type="sldNum" sz="quarter" idx="12"/>
          </p:nvPr>
        </p:nvSpPr>
        <p:spPr/>
        <p:txBody>
          <a:bodyPr/>
          <a:lstStyle/>
          <a:p>
            <a:fld id="{4EC90BF2-8B4A-0449-91FD-C9EE875E92A9}" type="slidenum">
              <a:rPr lang="en-SI" smtClean="0"/>
              <a:t>‹#›</a:t>
            </a:fld>
            <a:endParaRPr lang="en-SI"/>
          </a:p>
        </p:txBody>
      </p:sp>
    </p:spTree>
    <p:extLst>
      <p:ext uri="{BB962C8B-B14F-4D97-AF65-F5344CB8AC3E}">
        <p14:creationId xmlns:p14="http://schemas.microsoft.com/office/powerpoint/2010/main" val="85212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16C29-01FA-2940-9F91-04DAD7529DA7}" type="datetimeFigureOut">
              <a:rPr lang="en-SI" smtClean="0"/>
              <a:t>07/29/2024</a:t>
            </a:fld>
            <a:endParaRPr lang="en-SI"/>
          </a:p>
        </p:txBody>
      </p:sp>
      <p:sp>
        <p:nvSpPr>
          <p:cNvPr id="3" name="Footer Placeholder 2"/>
          <p:cNvSpPr>
            <a:spLocks noGrp="1"/>
          </p:cNvSpPr>
          <p:nvPr>
            <p:ph type="ftr" sz="quarter" idx="11"/>
          </p:nvPr>
        </p:nvSpPr>
        <p:spPr/>
        <p:txBody>
          <a:bodyPr/>
          <a:lstStyle/>
          <a:p>
            <a:endParaRPr lang="en-SI"/>
          </a:p>
        </p:txBody>
      </p:sp>
      <p:sp>
        <p:nvSpPr>
          <p:cNvPr id="4" name="Slide Number Placeholder 3"/>
          <p:cNvSpPr>
            <a:spLocks noGrp="1"/>
          </p:cNvSpPr>
          <p:nvPr>
            <p:ph type="sldNum" sz="quarter" idx="12"/>
          </p:nvPr>
        </p:nvSpPr>
        <p:spPr/>
        <p:txBody>
          <a:bodyPr/>
          <a:lstStyle/>
          <a:p>
            <a:fld id="{4EC90BF2-8B4A-0449-91FD-C9EE875E92A9}" type="slidenum">
              <a:rPr lang="en-SI" smtClean="0"/>
              <a:t>‹#›</a:t>
            </a:fld>
            <a:endParaRPr lang="en-SI"/>
          </a:p>
        </p:txBody>
      </p:sp>
    </p:spTree>
    <p:extLst>
      <p:ext uri="{BB962C8B-B14F-4D97-AF65-F5344CB8AC3E}">
        <p14:creationId xmlns:p14="http://schemas.microsoft.com/office/powerpoint/2010/main" val="3115249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716C29-01FA-2940-9F91-04DAD7529DA7}" type="datetimeFigureOut">
              <a:rPr lang="en-SI" smtClean="0"/>
              <a:t>07/29/2024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4EC90BF2-8B4A-0449-91FD-C9EE875E92A9}" type="slidenum">
              <a:rPr lang="en-SI" smtClean="0"/>
              <a:t>‹#›</a:t>
            </a:fld>
            <a:endParaRPr lang="en-SI"/>
          </a:p>
        </p:txBody>
      </p:sp>
    </p:spTree>
    <p:extLst>
      <p:ext uri="{BB962C8B-B14F-4D97-AF65-F5344CB8AC3E}">
        <p14:creationId xmlns:p14="http://schemas.microsoft.com/office/powerpoint/2010/main" val="3532329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716C29-01FA-2940-9F91-04DAD7529DA7}" type="datetimeFigureOut">
              <a:rPr lang="en-SI" smtClean="0"/>
              <a:t>07/29/2024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4EC90BF2-8B4A-0449-91FD-C9EE875E92A9}" type="slidenum">
              <a:rPr lang="en-SI" smtClean="0"/>
              <a:t>‹#›</a:t>
            </a:fld>
            <a:endParaRPr lang="en-SI"/>
          </a:p>
        </p:txBody>
      </p:sp>
    </p:spTree>
    <p:extLst>
      <p:ext uri="{BB962C8B-B14F-4D97-AF65-F5344CB8AC3E}">
        <p14:creationId xmlns:p14="http://schemas.microsoft.com/office/powerpoint/2010/main" val="343384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716C29-01FA-2940-9F91-04DAD7529DA7}" type="datetimeFigureOut">
              <a:rPr lang="en-SI" smtClean="0"/>
              <a:t>07/29/2024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4EC90BF2-8B4A-0449-91FD-C9EE875E92A9}" type="slidenum">
              <a:rPr lang="en-SI" smtClean="0"/>
              <a:t>‹#›</a:t>
            </a:fld>
            <a:endParaRPr lang="en-SI"/>
          </a:p>
        </p:txBody>
      </p:sp>
    </p:spTree>
    <p:extLst>
      <p:ext uri="{BB962C8B-B14F-4D97-AF65-F5344CB8AC3E}">
        <p14:creationId xmlns:p14="http://schemas.microsoft.com/office/powerpoint/2010/main" val="1892227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716C29-01FA-2940-9F91-04DAD7529DA7}" type="datetimeFigureOut">
              <a:rPr lang="en-SI" smtClean="0"/>
              <a:t>07/29/2024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4EC90BF2-8B4A-0449-91FD-C9EE875E92A9}" type="slidenum">
              <a:rPr lang="en-SI" smtClean="0"/>
              <a:t>‹#›</a:t>
            </a:fld>
            <a:endParaRPr lang="en-SI"/>
          </a:p>
        </p:txBody>
      </p:sp>
    </p:spTree>
    <p:extLst>
      <p:ext uri="{BB962C8B-B14F-4D97-AF65-F5344CB8AC3E}">
        <p14:creationId xmlns:p14="http://schemas.microsoft.com/office/powerpoint/2010/main" val="260002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6C49B0-D803-F31F-FC56-714AE002F349}"/>
              </a:ext>
            </a:extLst>
          </p:cNvPr>
          <p:cNvPicPr>
            <a:picLocks noChangeAspect="1"/>
          </p:cNvPicPr>
          <p:nvPr userDrawn="1"/>
        </p:nvPicPr>
        <p:blipFill>
          <a:blip r:embed="rId2"/>
          <a:stretch>
            <a:fillRect/>
          </a:stretch>
        </p:blipFill>
        <p:spPr>
          <a:xfrm>
            <a:off x="4063999" y="0"/>
            <a:ext cx="8128001" cy="6858000"/>
          </a:xfrm>
          <a:prstGeom prst="rect">
            <a:avLst/>
          </a:prstGeom>
        </p:spPr>
      </p:pic>
      <p:sp>
        <p:nvSpPr>
          <p:cNvPr id="3" name="Content Placeholder 2"/>
          <p:cNvSpPr>
            <a:spLocks noGrp="1"/>
          </p:cNvSpPr>
          <p:nvPr>
            <p:ph idx="1"/>
          </p:nvPr>
        </p:nvSpPr>
        <p:spPr>
          <a:xfrm>
            <a:off x="5145086" y="1756876"/>
            <a:ext cx="6054274" cy="4411239"/>
          </a:xfrm>
        </p:spPr>
        <p:txBody>
          <a:bodyPr>
            <a:normAutofit/>
          </a:bodyPr>
          <a:lstStyle>
            <a:lvl1pPr marL="0" indent="0">
              <a:buNone/>
              <a:defRPr sz="1800">
                <a:solidFill>
                  <a:schemeClr val="accent3">
                    <a:lumMod val="50000"/>
                  </a:schemeClr>
                </a:solidFill>
              </a:defRPr>
            </a:lvl1pPr>
          </a:lstStyle>
          <a:p>
            <a:pPr lvl="0"/>
            <a:r>
              <a:rPr lang="en-GB" dirty="0"/>
              <a:t>Click to edit Master text styles</a:t>
            </a:r>
          </a:p>
        </p:txBody>
      </p:sp>
      <p:sp>
        <p:nvSpPr>
          <p:cNvPr id="5" name="Footer Placeholder 4"/>
          <p:cNvSpPr>
            <a:spLocks noGrp="1"/>
          </p:cNvSpPr>
          <p:nvPr>
            <p:ph type="ftr" sz="quarter" idx="11"/>
          </p:nvPr>
        </p:nvSpPr>
        <p:spPr>
          <a:xfrm>
            <a:off x="838200" y="5802991"/>
            <a:ext cx="3033713" cy="365125"/>
          </a:xfrm>
        </p:spPr>
        <p:txBody>
          <a:bodyPr/>
          <a:lstStyle/>
          <a:p>
            <a:endParaRPr lang="en-SI" dirty="0"/>
          </a:p>
        </p:txBody>
      </p:sp>
      <p:sp>
        <p:nvSpPr>
          <p:cNvPr id="7" name="Title 1">
            <a:extLst>
              <a:ext uri="{FF2B5EF4-FFF2-40B4-BE49-F238E27FC236}">
                <a16:creationId xmlns:a16="http://schemas.microsoft.com/office/drawing/2014/main" id="{FA81B781-03C0-3CAA-07D7-968898E34925}"/>
              </a:ext>
            </a:extLst>
          </p:cNvPr>
          <p:cNvSpPr>
            <a:spLocks noGrp="1"/>
          </p:cNvSpPr>
          <p:nvPr>
            <p:ph type="ctrTitle" hasCustomPrompt="1"/>
          </p:nvPr>
        </p:nvSpPr>
        <p:spPr>
          <a:xfrm>
            <a:off x="838200" y="1717351"/>
            <a:ext cx="3033713" cy="1424161"/>
          </a:xfrm>
        </p:spPr>
        <p:txBody>
          <a:bodyPr anchor="t">
            <a:normAutofit/>
          </a:bodyPr>
          <a:lstStyle>
            <a:lvl1pPr algn="l">
              <a:defRPr sz="2800">
                <a:solidFill>
                  <a:schemeClr val="accent3">
                    <a:lumMod val="50000"/>
                  </a:schemeClr>
                </a:solidFill>
                <a:latin typeface="Arial" panose="020B0604020202020204" pitchFamily="34" charset="0"/>
                <a:cs typeface="Arial" panose="020B0604020202020204" pitchFamily="34" charset="0"/>
              </a:defRPr>
            </a:lvl1pPr>
          </a:lstStyle>
          <a:p>
            <a:r>
              <a:rPr lang="en-GB" dirty="0" err="1"/>
              <a:t>Naslov</a:t>
            </a:r>
            <a:r>
              <a:rPr lang="en-GB" dirty="0"/>
              <a:t> </a:t>
            </a:r>
            <a:br>
              <a:rPr lang="en-GB" dirty="0"/>
            </a:br>
            <a:r>
              <a:rPr lang="en-GB" dirty="0" err="1"/>
              <a:t>predstavitve</a:t>
            </a:r>
            <a:endParaRPr lang="en-US" dirty="0"/>
          </a:p>
        </p:txBody>
      </p:sp>
      <p:sp>
        <p:nvSpPr>
          <p:cNvPr id="8" name="Subtitle 2">
            <a:extLst>
              <a:ext uri="{FF2B5EF4-FFF2-40B4-BE49-F238E27FC236}">
                <a16:creationId xmlns:a16="http://schemas.microsoft.com/office/drawing/2014/main" id="{7948E04F-ABFC-9C5F-D6FF-7CD670740BD6}"/>
              </a:ext>
            </a:extLst>
          </p:cNvPr>
          <p:cNvSpPr>
            <a:spLocks noGrp="1"/>
          </p:cNvSpPr>
          <p:nvPr>
            <p:ph type="subTitle" idx="13" hasCustomPrompt="1"/>
          </p:nvPr>
        </p:nvSpPr>
        <p:spPr>
          <a:xfrm>
            <a:off x="838200" y="3365398"/>
            <a:ext cx="3033713" cy="1424161"/>
          </a:xfrm>
        </p:spPr>
        <p:txBody>
          <a:bodyPr>
            <a:normAutofit/>
          </a:bodyPr>
          <a:lstStyle>
            <a:lvl1pPr marL="0" indent="0" algn="l">
              <a:buNone/>
              <a:defRPr sz="1800">
                <a:solidFill>
                  <a:schemeClr val="accent3">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Podnaslov</a:t>
            </a:r>
            <a:r>
              <a:rPr lang="en-GB" dirty="0"/>
              <a:t> </a:t>
            </a:r>
          </a:p>
          <a:p>
            <a:r>
              <a:rPr lang="en-GB" dirty="0" err="1"/>
              <a:t>ali</a:t>
            </a:r>
            <a:r>
              <a:rPr lang="en-GB" dirty="0"/>
              <a:t> </a:t>
            </a:r>
            <a:r>
              <a:rPr lang="en-GB" dirty="0" err="1"/>
              <a:t>poudarek</a:t>
            </a:r>
            <a:endParaRPr lang="en-US" dirty="0"/>
          </a:p>
        </p:txBody>
      </p:sp>
    </p:spTree>
    <p:extLst>
      <p:ext uri="{BB962C8B-B14F-4D97-AF65-F5344CB8AC3E}">
        <p14:creationId xmlns:p14="http://schemas.microsoft.com/office/powerpoint/2010/main" val="132159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slov in vsebina brez ozadja">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5086" y="1756876"/>
            <a:ext cx="6054274" cy="4411239"/>
          </a:xfrm>
        </p:spPr>
        <p:txBody>
          <a:bodyPr>
            <a:normAutofit/>
          </a:bodyPr>
          <a:lstStyle>
            <a:lvl1pPr marL="0" indent="0">
              <a:buNone/>
              <a:defRPr sz="1800">
                <a:solidFill>
                  <a:schemeClr val="accent3">
                    <a:lumMod val="50000"/>
                  </a:schemeClr>
                </a:solidFill>
              </a:defRPr>
            </a:lvl1pPr>
          </a:lstStyle>
          <a:p>
            <a:pPr lvl="0"/>
            <a:r>
              <a:rPr lang="en-GB" dirty="0"/>
              <a:t>Click to edit Master text styles</a:t>
            </a:r>
          </a:p>
        </p:txBody>
      </p:sp>
      <p:sp>
        <p:nvSpPr>
          <p:cNvPr id="5" name="Footer Placeholder 4"/>
          <p:cNvSpPr>
            <a:spLocks noGrp="1"/>
          </p:cNvSpPr>
          <p:nvPr>
            <p:ph type="ftr" sz="quarter" idx="11"/>
          </p:nvPr>
        </p:nvSpPr>
        <p:spPr>
          <a:xfrm>
            <a:off x="838200" y="5802991"/>
            <a:ext cx="3033713" cy="365125"/>
          </a:xfrm>
        </p:spPr>
        <p:txBody>
          <a:bodyPr/>
          <a:lstStyle/>
          <a:p>
            <a:endParaRPr lang="en-SI" dirty="0"/>
          </a:p>
        </p:txBody>
      </p:sp>
      <p:sp>
        <p:nvSpPr>
          <p:cNvPr id="7" name="Title 1">
            <a:extLst>
              <a:ext uri="{FF2B5EF4-FFF2-40B4-BE49-F238E27FC236}">
                <a16:creationId xmlns:a16="http://schemas.microsoft.com/office/drawing/2014/main" id="{FA81B781-03C0-3CAA-07D7-968898E34925}"/>
              </a:ext>
            </a:extLst>
          </p:cNvPr>
          <p:cNvSpPr>
            <a:spLocks noGrp="1"/>
          </p:cNvSpPr>
          <p:nvPr>
            <p:ph type="ctrTitle" hasCustomPrompt="1"/>
          </p:nvPr>
        </p:nvSpPr>
        <p:spPr>
          <a:xfrm>
            <a:off x="838200" y="1717351"/>
            <a:ext cx="3033713" cy="1424161"/>
          </a:xfrm>
        </p:spPr>
        <p:txBody>
          <a:bodyPr anchor="t">
            <a:normAutofit/>
          </a:bodyPr>
          <a:lstStyle>
            <a:lvl1pPr algn="l">
              <a:defRPr sz="2800">
                <a:solidFill>
                  <a:schemeClr val="accent3">
                    <a:lumMod val="50000"/>
                  </a:schemeClr>
                </a:solidFill>
                <a:latin typeface="Arial" panose="020B0604020202020204" pitchFamily="34" charset="0"/>
                <a:cs typeface="Arial" panose="020B0604020202020204" pitchFamily="34" charset="0"/>
              </a:defRPr>
            </a:lvl1pPr>
          </a:lstStyle>
          <a:p>
            <a:r>
              <a:rPr lang="en-GB" dirty="0" err="1"/>
              <a:t>Naslov</a:t>
            </a:r>
            <a:r>
              <a:rPr lang="en-GB" dirty="0"/>
              <a:t> </a:t>
            </a:r>
            <a:br>
              <a:rPr lang="en-GB" dirty="0"/>
            </a:br>
            <a:r>
              <a:rPr lang="en-GB" dirty="0" err="1"/>
              <a:t>predstavitve</a:t>
            </a:r>
            <a:endParaRPr lang="en-US" dirty="0"/>
          </a:p>
        </p:txBody>
      </p:sp>
      <p:sp>
        <p:nvSpPr>
          <p:cNvPr id="8" name="Subtitle 2">
            <a:extLst>
              <a:ext uri="{FF2B5EF4-FFF2-40B4-BE49-F238E27FC236}">
                <a16:creationId xmlns:a16="http://schemas.microsoft.com/office/drawing/2014/main" id="{7948E04F-ABFC-9C5F-D6FF-7CD670740BD6}"/>
              </a:ext>
            </a:extLst>
          </p:cNvPr>
          <p:cNvSpPr>
            <a:spLocks noGrp="1"/>
          </p:cNvSpPr>
          <p:nvPr>
            <p:ph type="subTitle" idx="13" hasCustomPrompt="1"/>
          </p:nvPr>
        </p:nvSpPr>
        <p:spPr>
          <a:xfrm>
            <a:off x="838200" y="3365398"/>
            <a:ext cx="3033713" cy="1424161"/>
          </a:xfrm>
        </p:spPr>
        <p:txBody>
          <a:bodyPr>
            <a:normAutofit/>
          </a:bodyPr>
          <a:lstStyle>
            <a:lvl1pPr marL="0" indent="0" algn="l">
              <a:buNone/>
              <a:defRPr sz="1800">
                <a:solidFill>
                  <a:schemeClr val="accent3">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Podnaslov</a:t>
            </a:r>
            <a:r>
              <a:rPr lang="en-GB" dirty="0"/>
              <a:t> </a:t>
            </a:r>
          </a:p>
          <a:p>
            <a:r>
              <a:rPr lang="en-GB" dirty="0" err="1"/>
              <a:t>ali</a:t>
            </a:r>
            <a:r>
              <a:rPr lang="en-GB" dirty="0"/>
              <a:t> </a:t>
            </a:r>
            <a:r>
              <a:rPr lang="en-GB" dirty="0" err="1"/>
              <a:t>poudarek</a:t>
            </a:r>
            <a:endParaRPr lang="en-US" dirty="0"/>
          </a:p>
        </p:txBody>
      </p:sp>
    </p:spTree>
    <p:extLst>
      <p:ext uri="{BB962C8B-B14F-4D97-AF65-F5344CB8AC3E}">
        <p14:creationId xmlns:p14="http://schemas.microsoft.com/office/powerpoint/2010/main" val="352945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 in 1 fotografij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38200" y="5802991"/>
            <a:ext cx="3033713" cy="365125"/>
          </a:xfrm>
        </p:spPr>
        <p:txBody>
          <a:bodyPr/>
          <a:lstStyle/>
          <a:p>
            <a:endParaRPr lang="en-SI" dirty="0"/>
          </a:p>
        </p:txBody>
      </p:sp>
      <p:sp>
        <p:nvSpPr>
          <p:cNvPr id="7" name="Title 1">
            <a:extLst>
              <a:ext uri="{FF2B5EF4-FFF2-40B4-BE49-F238E27FC236}">
                <a16:creationId xmlns:a16="http://schemas.microsoft.com/office/drawing/2014/main" id="{FA81B781-03C0-3CAA-07D7-968898E34925}"/>
              </a:ext>
            </a:extLst>
          </p:cNvPr>
          <p:cNvSpPr>
            <a:spLocks noGrp="1"/>
          </p:cNvSpPr>
          <p:nvPr>
            <p:ph type="ctrTitle" hasCustomPrompt="1"/>
          </p:nvPr>
        </p:nvSpPr>
        <p:spPr>
          <a:xfrm>
            <a:off x="838200" y="1717351"/>
            <a:ext cx="3033713" cy="1424161"/>
          </a:xfrm>
        </p:spPr>
        <p:txBody>
          <a:bodyPr anchor="t">
            <a:normAutofit/>
          </a:bodyPr>
          <a:lstStyle>
            <a:lvl1pPr algn="l">
              <a:defRPr sz="2800">
                <a:solidFill>
                  <a:schemeClr val="accent3">
                    <a:lumMod val="50000"/>
                  </a:schemeClr>
                </a:solidFill>
                <a:latin typeface="Arial" panose="020B0604020202020204" pitchFamily="34" charset="0"/>
                <a:cs typeface="Arial" panose="020B0604020202020204" pitchFamily="34" charset="0"/>
              </a:defRPr>
            </a:lvl1pPr>
          </a:lstStyle>
          <a:p>
            <a:r>
              <a:rPr lang="en-GB" dirty="0" err="1"/>
              <a:t>Naslov</a:t>
            </a:r>
            <a:r>
              <a:rPr lang="en-GB" dirty="0"/>
              <a:t> </a:t>
            </a:r>
            <a:br>
              <a:rPr lang="en-GB" dirty="0"/>
            </a:br>
            <a:r>
              <a:rPr lang="en-GB" dirty="0" err="1"/>
              <a:t>predstavitve</a:t>
            </a:r>
            <a:endParaRPr lang="en-US" dirty="0"/>
          </a:p>
        </p:txBody>
      </p:sp>
      <p:sp>
        <p:nvSpPr>
          <p:cNvPr id="8" name="Subtitle 2">
            <a:extLst>
              <a:ext uri="{FF2B5EF4-FFF2-40B4-BE49-F238E27FC236}">
                <a16:creationId xmlns:a16="http://schemas.microsoft.com/office/drawing/2014/main" id="{7948E04F-ABFC-9C5F-D6FF-7CD670740BD6}"/>
              </a:ext>
            </a:extLst>
          </p:cNvPr>
          <p:cNvSpPr>
            <a:spLocks noGrp="1"/>
          </p:cNvSpPr>
          <p:nvPr>
            <p:ph type="subTitle" idx="13" hasCustomPrompt="1"/>
          </p:nvPr>
        </p:nvSpPr>
        <p:spPr>
          <a:xfrm>
            <a:off x="838200" y="3365398"/>
            <a:ext cx="3033713" cy="1424161"/>
          </a:xfrm>
        </p:spPr>
        <p:txBody>
          <a:bodyPr>
            <a:normAutofit/>
          </a:bodyPr>
          <a:lstStyle>
            <a:lvl1pPr marL="0" indent="0" algn="l">
              <a:buNone/>
              <a:defRPr sz="1800">
                <a:solidFill>
                  <a:schemeClr val="accent3">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Podnaslov</a:t>
            </a:r>
            <a:r>
              <a:rPr lang="en-GB" dirty="0"/>
              <a:t> </a:t>
            </a:r>
          </a:p>
          <a:p>
            <a:r>
              <a:rPr lang="en-GB" dirty="0" err="1"/>
              <a:t>ali</a:t>
            </a:r>
            <a:r>
              <a:rPr lang="en-GB" dirty="0"/>
              <a:t> </a:t>
            </a:r>
            <a:r>
              <a:rPr lang="en-GB" dirty="0" err="1"/>
              <a:t>poudarek</a:t>
            </a:r>
            <a:endParaRPr lang="en-US" dirty="0"/>
          </a:p>
        </p:txBody>
      </p:sp>
      <p:sp>
        <p:nvSpPr>
          <p:cNvPr id="13" name="Picture Placeholder 12">
            <a:extLst>
              <a:ext uri="{FF2B5EF4-FFF2-40B4-BE49-F238E27FC236}">
                <a16:creationId xmlns:a16="http://schemas.microsoft.com/office/drawing/2014/main" id="{B931EA1B-6FD2-3910-562B-68296EA6C218}"/>
              </a:ext>
            </a:extLst>
          </p:cNvPr>
          <p:cNvSpPr>
            <a:spLocks noGrp="1"/>
          </p:cNvSpPr>
          <p:nvPr>
            <p:ph type="pic" sz="quarter" idx="14"/>
          </p:nvPr>
        </p:nvSpPr>
        <p:spPr>
          <a:xfrm>
            <a:off x="4064000" y="0"/>
            <a:ext cx="8128000" cy="6858000"/>
          </a:xfrm>
        </p:spPr>
        <p:txBody>
          <a:bodyPr/>
          <a:lstStyle/>
          <a:p>
            <a:endParaRPr lang="en-SI" dirty="0"/>
          </a:p>
        </p:txBody>
      </p:sp>
    </p:spTree>
    <p:extLst>
      <p:ext uri="{BB962C8B-B14F-4D97-AF65-F5344CB8AC3E}">
        <p14:creationId xmlns:p14="http://schemas.microsoft.com/office/powerpoint/2010/main" val="92511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 in 2 fotografiji">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38200" y="5802991"/>
            <a:ext cx="3033713" cy="365125"/>
          </a:xfrm>
        </p:spPr>
        <p:txBody>
          <a:bodyPr/>
          <a:lstStyle/>
          <a:p>
            <a:endParaRPr lang="en-SI" dirty="0"/>
          </a:p>
        </p:txBody>
      </p:sp>
      <p:sp>
        <p:nvSpPr>
          <p:cNvPr id="7" name="Title 1">
            <a:extLst>
              <a:ext uri="{FF2B5EF4-FFF2-40B4-BE49-F238E27FC236}">
                <a16:creationId xmlns:a16="http://schemas.microsoft.com/office/drawing/2014/main" id="{FA81B781-03C0-3CAA-07D7-968898E34925}"/>
              </a:ext>
            </a:extLst>
          </p:cNvPr>
          <p:cNvSpPr>
            <a:spLocks noGrp="1"/>
          </p:cNvSpPr>
          <p:nvPr>
            <p:ph type="ctrTitle" hasCustomPrompt="1"/>
          </p:nvPr>
        </p:nvSpPr>
        <p:spPr>
          <a:xfrm>
            <a:off x="838200" y="1717351"/>
            <a:ext cx="3033713" cy="1424161"/>
          </a:xfrm>
        </p:spPr>
        <p:txBody>
          <a:bodyPr anchor="t">
            <a:normAutofit/>
          </a:bodyPr>
          <a:lstStyle>
            <a:lvl1pPr algn="l">
              <a:defRPr sz="2800">
                <a:solidFill>
                  <a:schemeClr val="accent3">
                    <a:lumMod val="50000"/>
                  </a:schemeClr>
                </a:solidFill>
                <a:latin typeface="Arial" panose="020B0604020202020204" pitchFamily="34" charset="0"/>
                <a:cs typeface="Arial" panose="020B0604020202020204" pitchFamily="34" charset="0"/>
              </a:defRPr>
            </a:lvl1pPr>
          </a:lstStyle>
          <a:p>
            <a:r>
              <a:rPr lang="en-GB" dirty="0" err="1"/>
              <a:t>Naslov</a:t>
            </a:r>
            <a:r>
              <a:rPr lang="en-GB" dirty="0"/>
              <a:t> </a:t>
            </a:r>
            <a:br>
              <a:rPr lang="en-GB" dirty="0"/>
            </a:br>
            <a:r>
              <a:rPr lang="en-GB" dirty="0" err="1"/>
              <a:t>predstavitve</a:t>
            </a:r>
            <a:endParaRPr lang="en-US" dirty="0"/>
          </a:p>
        </p:txBody>
      </p:sp>
      <p:sp>
        <p:nvSpPr>
          <p:cNvPr id="8" name="Subtitle 2">
            <a:extLst>
              <a:ext uri="{FF2B5EF4-FFF2-40B4-BE49-F238E27FC236}">
                <a16:creationId xmlns:a16="http://schemas.microsoft.com/office/drawing/2014/main" id="{7948E04F-ABFC-9C5F-D6FF-7CD670740BD6}"/>
              </a:ext>
            </a:extLst>
          </p:cNvPr>
          <p:cNvSpPr>
            <a:spLocks noGrp="1"/>
          </p:cNvSpPr>
          <p:nvPr>
            <p:ph type="subTitle" idx="13" hasCustomPrompt="1"/>
          </p:nvPr>
        </p:nvSpPr>
        <p:spPr>
          <a:xfrm>
            <a:off x="838200" y="3365398"/>
            <a:ext cx="3033713" cy="1424161"/>
          </a:xfrm>
        </p:spPr>
        <p:txBody>
          <a:bodyPr>
            <a:normAutofit/>
          </a:bodyPr>
          <a:lstStyle>
            <a:lvl1pPr marL="0" indent="0" algn="l">
              <a:buNone/>
              <a:defRPr sz="1800">
                <a:solidFill>
                  <a:schemeClr val="accent3">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Podnaslov</a:t>
            </a:r>
            <a:r>
              <a:rPr lang="en-GB" dirty="0"/>
              <a:t> </a:t>
            </a:r>
          </a:p>
          <a:p>
            <a:r>
              <a:rPr lang="en-GB" dirty="0" err="1"/>
              <a:t>ali</a:t>
            </a:r>
            <a:r>
              <a:rPr lang="en-GB" dirty="0"/>
              <a:t> </a:t>
            </a:r>
            <a:r>
              <a:rPr lang="en-GB" dirty="0" err="1"/>
              <a:t>poudarek</a:t>
            </a:r>
            <a:endParaRPr lang="en-US" dirty="0"/>
          </a:p>
        </p:txBody>
      </p:sp>
      <p:sp>
        <p:nvSpPr>
          <p:cNvPr id="4" name="Picture Placeholder 3">
            <a:extLst>
              <a:ext uri="{FF2B5EF4-FFF2-40B4-BE49-F238E27FC236}">
                <a16:creationId xmlns:a16="http://schemas.microsoft.com/office/drawing/2014/main" id="{FC4CE1AA-D44F-B8A1-35BE-A45DE866415F}"/>
              </a:ext>
            </a:extLst>
          </p:cNvPr>
          <p:cNvSpPr>
            <a:spLocks noGrp="1"/>
          </p:cNvSpPr>
          <p:nvPr>
            <p:ph type="pic" sz="quarter" idx="14"/>
          </p:nvPr>
        </p:nvSpPr>
        <p:spPr>
          <a:xfrm>
            <a:off x="4059238" y="0"/>
            <a:ext cx="8132762" cy="3365398"/>
          </a:xfrm>
        </p:spPr>
        <p:txBody>
          <a:bodyPr/>
          <a:lstStyle/>
          <a:p>
            <a:endParaRPr lang="en-SI"/>
          </a:p>
        </p:txBody>
      </p:sp>
      <p:sp>
        <p:nvSpPr>
          <p:cNvPr id="6" name="Picture Placeholder 3">
            <a:extLst>
              <a:ext uri="{FF2B5EF4-FFF2-40B4-BE49-F238E27FC236}">
                <a16:creationId xmlns:a16="http://schemas.microsoft.com/office/drawing/2014/main" id="{B405D5E7-0DF5-8014-9E01-751355EB2753}"/>
              </a:ext>
            </a:extLst>
          </p:cNvPr>
          <p:cNvSpPr>
            <a:spLocks noGrp="1"/>
          </p:cNvSpPr>
          <p:nvPr>
            <p:ph type="pic" sz="quarter" idx="15"/>
          </p:nvPr>
        </p:nvSpPr>
        <p:spPr>
          <a:xfrm>
            <a:off x="4059238" y="3492603"/>
            <a:ext cx="8132762" cy="3400034"/>
          </a:xfrm>
        </p:spPr>
        <p:txBody>
          <a:bodyPr/>
          <a:lstStyle/>
          <a:p>
            <a:endParaRPr lang="en-SI"/>
          </a:p>
        </p:txBody>
      </p:sp>
    </p:spTree>
    <p:extLst>
      <p:ext uri="{BB962C8B-B14F-4D97-AF65-F5344CB8AC3E}">
        <p14:creationId xmlns:p14="http://schemas.microsoft.com/office/powerpoint/2010/main" val="178734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slov in 3 fotografij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C4CE1AA-D44F-B8A1-35BE-A45DE866415F}"/>
              </a:ext>
            </a:extLst>
          </p:cNvPr>
          <p:cNvSpPr>
            <a:spLocks noGrp="1"/>
          </p:cNvSpPr>
          <p:nvPr>
            <p:ph type="pic" sz="quarter" idx="14"/>
          </p:nvPr>
        </p:nvSpPr>
        <p:spPr>
          <a:xfrm>
            <a:off x="8134303" y="-1"/>
            <a:ext cx="4056155" cy="3365398"/>
          </a:xfrm>
        </p:spPr>
        <p:txBody>
          <a:bodyPr/>
          <a:lstStyle/>
          <a:p>
            <a:endParaRPr lang="en-SI" dirty="0"/>
          </a:p>
        </p:txBody>
      </p:sp>
      <p:sp>
        <p:nvSpPr>
          <p:cNvPr id="6" name="Picture Placeholder 3">
            <a:extLst>
              <a:ext uri="{FF2B5EF4-FFF2-40B4-BE49-F238E27FC236}">
                <a16:creationId xmlns:a16="http://schemas.microsoft.com/office/drawing/2014/main" id="{B405D5E7-0DF5-8014-9E01-751355EB2753}"/>
              </a:ext>
            </a:extLst>
          </p:cNvPr>
          <p:cNvSpPr>
            <a:spLocks noGrp="1"/>
          </p:cNvSpPr>
          <p:nvPr>
            <p:ph type="pic" sz="quarter" idx="15"/>
          </p:nvPr>
        </p:nvSpPr>
        <p:spPr>
          <a:xfrm>
            <a:off x="8134303" y="3492603"/>
            <a:ext cx="4057696" cy="3400034"/>
          </a:xfrm>
        </p:spPr>
        <p:txBody>
          <a:bodyPr/>
          <a:lstStyle/>
          <a:p>
            <a:endParaRPr lang="en-SI"/>
          </a:p>
        </p:txBody>
      </p:sp>
      <p:sp>
        <p:nvSpPr>
          <p:cNvPr id="11" name="Picture Placeholder 3">
            <a:extLst>
              <a:ext uri="{FF2B5EF4-FFF2-40B4-BE49-F238E27FC236}">
                <a16:creationId xmlns:a16="http://schemas.microsoft.com/office/drawing/2014/main" id="{48F69EDA-FB52-54FE-3EDD-F05EC336EEC1}"/>
              </a:ext>
            </a:extLst>
          </p:cNvPr>
          <p:cNvSpPr>
            <a:spLocks noGrp="1"/>
          </p:cNvSpPr>
          <p:nvPr>
            <p:ph type="pic" sz="quarter" idx="16"/>
          </p:nvPr>
        </p:nvSpPr>
        <p:spPr>
          <a:xfrm>
            <a:off x="4057698" y="-1"/>
            <a:ext cx="3969133" cy="6858001"/>
          </a:xfrm>
        </p:spPr>
        <p:txBody>
          <a:bodyPr/>
          <a:lstStyle/>
          <a:p>
            <a:endParaRPr lang="en-SI" dirty="0"/>
          </a:p>
        </p:txBody>
      </p:sp>
      <p:sp>
        <p:nvSpPr>
          <p:cNvPr id="5" name="Footer Placeholder 4"/>
          <p:cNvSpPr>
            <a:spLocks noGrp="1"/>
          </p:cNvSpPr>
          <p:nvPr>
            <p:ph type="ftr" sz="quarter" idx="11"/>
          </p:nvPr>
        </p:nvSpPr>
        <p:spPr>
          <a:xfrm>
            <a:off x="838200" y="5802991"/>
            <a:ext cx="3033713" cy="365125"/>
          </a:xfrm>
        </p:spPr>
        <p:txBody>
          <a:bodyPr/>
          <a:lstStyle/>
          <a:p>
            <a:endParaRPr lang="en-SI" dirty="0"/>
          </a:p>
        </p:txBody>
      </p:sp>
      <p:sp>
        <p:nvSpPr>
          <p:cNvPr id="7" name="Title 1">
            <a:extLst>
              <a:ext uri="{FF2B5EF4-FFF2-40B4-BE49-F238E27FC236}">
                <a16:creationId xmlns:a16="http://schemas.microsoft.com/office/drawing/2014/main" id="{FA81B781-03C0-3CAA-07D7-968898E34925}"/>
              </a:ext>
            </a:extLst>
          </p:cNvPr>
          <p:cNvSpPr>
            <a:spLocks noGrp="1"/>
          </p:cNvSpPr>
          <p:nvPr>
            <p:ph type="ctrTitle" hasCustomPrompt="1"/>
          </p:nvPr>
        </p:nvSpPr>
        <p:spPr>
          <a:xfrm>
            <a:off x="838200" y="1717351"/>
            <a:ext cx="3033713" cy="1424161"/>
          </a:xfrm>
        </p:spPr>
        <p:txBody>
          <a:bodyPr anchor="t">
            <a:normAutofit/>
          </a:bodyPr>
          <a:lstStyle>
            <a:lvl1pPr algn="l">
              <a:defRPr sz="2800">
                <a:solidFill>
                  <a:schemeClr val="accent3">
                    <a:lumMod val="50000"/>
                  </a:schemeClr>
                </a:solidFill>
                <a:latin typeface="Arial" panose="020B0604020202020204" pitchFamily="34" charset="0"/>
                <a:cs typeface="Arial" panose="020B0604020202020204" pitchFamily="34" charset="0"/>
              </a:defRPr>
            </a:lvl1pPr>
          </a:lstStyle>
          <a:p>
            <a:r>
              <a:rPr lang="en-GB" dirty="0" err="1"/>
              <a:t>Naslov</a:t>
            </a:r>
            <a:r>
              <a:rPr lang="en-GB" dirty="0"/>
              <a:t> </a:t>
            </a:r>
            <a:br>
              <a:rPr lang="en-GB" dirty="0"/>
            </a:br>
            <a:r>
              <a:rPr lang="en-GB" dirty="0" err="1"/>
              <a:t>predstavitve</a:t>
            </a:r>
            <a:endParaRPr lang="en-US" dirty="0"/>
          </a:p>
        </p:txBody>
      </p:sp>
      <p:sp>
        <p:nvSpPr>
          <p:cNvPr id="8" name="Subtitle 2">
            <a:extLst>
              <a:ext uri="{FF2B5EF4-FFF2-40B4-BE49-F238E27FC236}">
                <a16:creationId xmlns:a16="http://schemas.microsoft.com/office/drawing/2014/main" id="{7948E04F-ABFC-9C5F-D6FF-7CD670740BD6}"/>
              </a:ext>
            </a:extLst>
          </p:cNvPr>
          <p:cNvSpPr>
            <a:spLocks noGrp="1"/>
          </p:cNvSpPr>
          <p:nvPr>
            <p:ph type="subTitle" idx="13" hasCustomPrompt="1"/>
          </p:nvPr>
        </p:nvSpPr>
        <p:spPr>
          <a:xfrm>
            <a:off x="838200" y="3365398"/>
            <a:ext cx="3033713" cy="1424161"/>
          </a:xfrm>
        </p:spPr>
        <p:txBody>
          <a:bodyPr>
            <a:normAutofit/>
          </a:bodyPr>
          <a:lstStyle>
            <a:lvl1pPr marL="0" indent="0" algn="l">
              <a:buNone/>
              <a:defRPr sz="1800">
                <a:solidFill>
                  <a:schemeClr val="accent3">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Podnaslov</a:t>
            </a:r>
            <a:r>
              <a:rPr lang="en-GB" dirty="0"/>
              <a:t> </a:t>
            </a:r>
          </a:p>
          <a:p>
            <a:r>
              <a:rPr lang="en-GB" dirty="0" err="1"/>
              <a:t>ali</a:t>
            </a:r>
            <a:r>
              <a:rPr lang="en-GB" dirty="0"/>
              <a:t> </a:t>
            </a:r>
            <a:r>
              <a:rPr lang="en-GB" dirty="0" err="1"/>
              <a:t>poudarek</a:t>
            </a:r>
            <a:endParaRPr lang="en-US" dirty="0"/>
          </a:p>
        </p:txBody>
      </p:sp>
    </p:spTree>
    <p:extLst>
      <p:ext uri="{BB962C8B-B14F-4D97-AF65-F5344CB8AC3E}">
        <p14:creationId xmlns:p14="http://schemas.microsoft.com/office/powerpoint/2010/main" val="237423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slov in fotografija čez celo stran">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48F69EDA-FB52-54FE-3EDD-F05EC336EEC1}"/>
              </a:ext>
            </a:extLst>
          </p:cNvPr>
          <p:cNvSpPr>
            <a:spLocks noGrp="1"/>
          </p:cNvSpPr>
          <p:nvPr>
            <p:ph type="pic" sz="quarter" idx="16"/>
          </p:nvPr>
        </p:nvSpPr>
        <p:spPr>
          <a:xfrm>
            <a:off x="0" y="-1"/>
            <a:ext cx="12192000" cy="6858001"/>
          </a:xfrm>
        </p:spPr>
        <p:txBody>
          <a:bodyPr/>
          <a:lstStyle/>
          <a:p>
            <a:endParaRPr lang="en-SI" dirty="0"/>
          </a:p>
        </p:txBody>
      </p:sp>
      <p:sp>
        <p:nvSpPr>
          <p:cNvPr id="5" name="Footer Placeholder 4"/>
          <p:cNvSpPr>
            <a:spLocks noGrp="1"/>
          </p:cNvSpPr>
          <p:nvPr>
            <p:ph type="ftr" sz="quarter" idx="11"/>
          </p:nvPr>
        </p:nvSpPr>
        <p:spPr>
          <a:xfrm>
            <a:off x="838200" y="5802991"/>
            <a:ext cx="3033713" cy="365125"/>
          </a:xfrm>
        </p:spPr>
        <p:txBody>
          <a:bodyPr/>
          <a:lstStyle/>
          <a:p>
            <a:endParaRPr lang="en-SI" dirty="0"/>
          </a:p>
        </p:txBody>
      </p:sp>
      <p:sp>
        <p:nvSpPr>
          <p:cNvPr id="7" name="Title 1">
            <a:extLst>
              <a:ext uri="{FF2B5EF4-FFF2-40B4-BE49-F238E27FC236}">
                <a16:creationId xmlns:a16="http://schemas.microsoft.com/office/drawing/2014/main" id="{FA81B781-03C0-3CAA-07D7-968898E34925}"/>
              </a:ext>
            </a:extLst>
          </p:cNvPr>
          <p:cNvSpPr>
            <a:spLocks noGrp="1"/>
          </p:cNvSpPr>
          <p:nvPr>
            <p:ph type="ctrTitle" hasCustomPrompt="1"/>
          </p:nvPr>
        </p:nvSpPr>
        <p:spPr>
          <a:xfrm>
            <a:off x="838200" y="1717351"/>
            <a:ext cx="3033713" cy="1424161"/>
          </a:xfrm>
        </p:spPr>
        <p:txBody>
          <a:bodyPr anchor="t">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GB" dirty="0" err="1"/>
              <a:t>Naslov</a:t>
            </a:r>
            <a:r>
              <a:rPr lang="en-GB" dirty="0"/>
              <a:t> </a:t>
            </a:r>
            <a:br>
              <a:rPr lang="en-GB" dirty="0"/>
            </a:br>
            <a:r>
              <a:rPr lang="en-GB" dirty="0" err="1"/>
              <a:t>predstavitve</a:t>
            </a:r>
            <a:endParaRPr lang="en-US" dirty="0"/>
          </a:p>
        </p:txBody>
      </p:sp>
      <p:sp>
        <p:nvSpPr>
          <p:cNvPr id="8" name="Subtitle 2">
            <a:extLst>
              <a:ext uri="{FF2B5EF4-FFF2-40B4-BE49-F238E27FC236}">
                <a16:creationId xmlns:a16="http://schemas.microsoft.com/office/drawing/2014/main" id="{7948E04F-ABFC-9C5F-D6FF-7CD670740BD6}"/>
              </a:ext>
            </a:extLst>
          </p:cNvPr>
          <p:cNvSpPr>
            <a:spLocks noGrp="1"/>
          </p:cNvSpPr>
          <p:nvPr>
            <p:ph type="subTitle" idx="13" hasCustomPrompt="1"/>
          </p:nvPr>
        </p:nvSpPr>
        <p:spPr>
          <a:xfrm>
            <a:off x="838200" y="3365398"/>
            <a:ext cx="3033713" cy="1424161"/>
          </a:xfrm>
        </p:spPr>
        <p:txBody>
          <a:bodyPr>
            <a:norm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Podnaslov</a:t>
            </a:r>
            <a:r>
              <a:rPr lang="en-GB" dirty="0"/>
              <a:t> </a:t>
            </a:r>
          </a:p>
          <a:p>
            <a:r>
              <a:rPr lang="en-GB" dirty="0" err="1"/>
              <a:t>ali</a:t>
            </a:r>
            <a:r>
              <a:rPr lang="en-GB" dirty="0"/>
              <a:t> </a:t>
            </a:r>
            <a:r>
              <a:rPr lang="en-GB" dirty="0" err="1"/>
              <a:t>poudarek</a:t>
            </a:r>
            <a:endParaRPr lang="en-US" dirty="0"/>
          </a:p>
        </p:txBody>
      </p:sp>
    </p:spTree>
    <p:extLst>
      <p:ext uri="{BB962C8B-B14F-4D97-AF65-F5344CB8AC3E}">
        <p14:creationId xmlns:p14="http://schemas.microsoft.com/office/powerpoint/2010/main" val="23896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716C29-01FA-2940-9F91-04DAD7529DA7}" type="datetimeFigureOut">
              <a:rPr lang="en-SI" smtClean="0"/>
              <a:t>07/29/2024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4EC90BF2-8B4A-0449-91FD-C9EE875E92A9}" type="slidenum">
              <a:rPr lang="en-SI" smtClean="0"/>
              <a:t>‹#›</a:t>
            </a:fld>
            <a:endParaRPr lang="en-SI"/>
          </a:p>
        </p:txBody>
      </p:sp>
    </p:spTree>
    <p:extLst>
      <p:ext uri="{BB962C8B-B14F-4D97-AF65-F5344CB8AC3E}">
        <p14:creationId xmlns:p14="http://schemas.microsoft.com/office/powerpoint/2010/main" val="252501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716C29-01FA-2940-9F91-04DAD7529DA7}" type="datetimeFigureOut">
              <a:rPr lang="en-SI" smtClean="0"/>
              <a:t>07/29/2024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4EC90BF2-8B4A-0449-91FD-C9EE875E92A9}" type="slidenum">
              <a:rPr lang="en-SI" smtClean="0"/>
              <a:t>‹#›</a:t>
            </a:fld>
            <a:endParaRPr lang="en-SI"/>
          </a:p>
        </p:txBody>
      </p:sp>
    </p:spTree>
    <p:extLst>
      <p:ext uri="{BB962C8B-B14F-4D97-AF65-F5344CB8AC3E}">
        <p14:creationId xmlns:p14="http://schemas.microsoft.com/office/powerpoint/2010/main" val="321259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63939"/>
            <a:ext cx="10515600" cy="958850"/>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3000775"/>
            <a:ext cx="10515600" cy="197087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5867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16C29-01FA-2940-9F91-04DAD7529DA7}" type="datetimeFigureOut">
              <a:rPr lang="en-SI" smtClean="0"/>
              <a:t>07/29/2024</a:t>
            </a:fld>
            <a:endParaRPr lang="en-SI"/>
          </a:p>
        </p:txBody>
      </p:sp>
      <p:sp>
        <p:nvSpPr>
          <p:cNvPr id="5" name="Footer Placeholder 4"/>
          <p:cNvSpPr>
            <a:spLocks noGrp="1"/>
          </p:cNvSpPr>
          <p:nvPr>
            <p:ph type="ftr" sz="quarter" idx="3"/>
          </p:nvPr>
        </p:nvSpPr>
        <p:spPr>
          <a:xfrm>
            <a:off x="838200" y="5802991"/>
            <a:ext cx="4114800" cy="365125"/>
          </a:xfrm>
          <a:prstGeom prst="rect">
            <a:avLst/>
          </a:prstGeom>
        </p:spPr>
        <p:txBody>
          <a:bodyPr vert="horz" lIns="91440" tIns="45720" rIns="91440" bIns="45720" rtlCol="0" anchor="t"/>
          <a:lstStyle>
            <a:lvl1pPr algn="l">
              <a:defRPr sz="1200">
                <a:solidFill>
                  <a:schemeClr val="tx1">
                    <a:tint val="75000"/>
                  </a:schemeClr>
                </a:solidFill>
              </a:defRPr>
            </a:lvl1pPr>
          </a:lstStyle>
          <a:p>
            <a:r>
              <a:rPr lang="en-SI" dirty="0"/>
              <a:t>Zelenimo jutri.</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0BF2-8B4A-0449-91FD-C9EE875E92A9}" type="slidenum">
              <a:rPr lang="en-SI" smtClean="0"/>
              <a:t>‹#›</a:t>
            </a:fld>
            <a:endParaRPr lang="en-SI"/>
          </a:p>
        </p:txBody>
      </p:sp>
      <p:pic>
        <p:nvPicPr>
          <p:cNvPr id="7" name="Picture 6">
            <a:extLst>
              <a:ext uri="{FF2B5EF4-FFF2-40B4-BE49-F238E27FC236}">
                <a16:creationId xmlns:a16="http://schemas.microsoft.com/office/drawing/2014/main" id="{4B13FB1D-0FB1-7A68-DD95-1FF7F43CAD07}"/>
              </a:ext>
            </a:extLst>
          </p:cNvPr>
          <p:cNvPicPr>
            <a:picLocks noChangeAspect="1"/>
          </p:cNvPicPr>
          <p:nvPr userDrawn="1"/>
        </p:nvPicPr>
        <p:blipFill>
          <a:blip r:embed="rId18"/>
          <a:stretch>
            <a:fillRect/>
          </a:stretch>
        </p:blipFill>
        <p:spPr>
          <a:xfrm>
            <a:off x="387685" y="584601"/>
            <a:ext cx="2946400" cy="279400"/>
          </a:xfrm>
          <a:prstGeom prst="rect">
            <a:avLst/>
          </a:prstGeom>
        </p:spPr>
      </p:pic>
    </p:spTree>
    <p:extLst>
      <p:ext uri="{BB962C8B-B14F-4D97-AF65-F5344CB8AC3E}">
        <p14:creationId xmlns:p14="http://schemas.microsoft.com/office/powerpoint/2010/main" val="3380785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8" r:id="rId3"/>
    <p:sldLayoutId id="2147483684" r:id="rId4"/>
    <p:sldLayoutId id="2147483685" r:id="rId5"/>
    <p:sldLayoutId id="2147483686" r:id="rId6"/>
    <p:sldLayoutId id="2147483687"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xStyles>
    <p:title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sa.mlinaric@gov.si" TargetMode="External"/><Relationship Id="rId2" Type="http://schemas.openxmlformats.org/officeDocument/2006/relationships/hyperlink" Target="mailto:Zorana.Komar@gov.si" TargetMode="External"/><Relationship Id="rId1" Type="http://schemas.openxmlformats.org/officeDocument/2006/relationships/slideLayout" Target="../slideLayouts/slideLayout2.xml"/><Relationship Id="rId4" Type="http://schemas.openxmlformats.org/officeDocument/2006/relationships/hyperlink" Target="mailto:ana.klemen@gov.s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ata.europa.eu/eli/dir/2003/87/anx_3/oj"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pcc-nggip.iges.or.jp/public/2006gl/vol2.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climate.ec.europa.eu/eu-action/eu-emissions-trading-system-eu-ets/ets2-buildings-road-transport-and-additional-sectors_en" TargetMode="External"/><Relationship Id="rId3" Type="http://schemas.openxmlformats.org/officeDocument/2006/relationships/hyperlink" Target="https://pisrs.si/pregledPredpisa?id=URED9118" TargetMode="External"/><Relationship Id="rId7" Type="http://schemas.openxmlformats.org/officeDocument/2006/relationships/hyperlink" Target="https://eur-lex.europa.eu/legal-content/SL/TXT/?uri=CELEX%3A02019R1122-20231230" TargetMode="External"/><Relationship Id="rId2" Type="http://schemas.openxmlformats.org/officeDocument/2006/relationships/hyperlink" Target="https://eur-lex.europa.eu/legal-content/SL/TXT/?uri=CELEX%3A02003L0087-20240301" TargetMode="External"/><Relationship Id="rId1" Type="http://schemas.openxmlformats.org/officeDocument/2006/relationships/slideLayout" Target="../slideLayouts/slideLayout2.xml"/><Relationship Id="rId6" Type="http://schemas.openxmlformats.org/officeDocument/2006/relationships/hyperlink" Target="https://eur-lex.europa.eu/legal-content/SL/TXT/?uri=CELEX%3A02013R0389-20210101" TargetMode="External"/><Relationship Id="rId5" Type="http://schemas.openxmlformats.org/officeDocument/2006/relationships/hyperlink" Target="https://eur-lex.europa.eu/legal-content/SL/TXT/?uri=CELEX%3A02018R2067-20240514" TargetMode="External"/><Relationship Id="rId4" Type="http://schemas.openxmlformats.org/officeDocument/2006/relationships/hyperlink" Target="https://eur-lex.europa.eu/legal-content/EN/TXT/?uri=CELEX%3A02018R2066-20240701" TargetMode="External"/><Relationship Id="rId9" Type="http://schemas.openxmlformats.org/officeDocument/2006/relationships/hyperlink" Target="https://www.gov.si/teme/trgovanje-s-pravicami-do-emisij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Fotografija v ozadju, ki predstavlja prizor v gozdu. V središče so postavljene električne tekoče stopnice, ki se vzpenjajo. Na njih stoji dekle v zeleni obleki, njen pogled je usmerjen naprej. ">
            <a:extLst>
              <a:ext uri="{FF2B5EF4-FFF2-40B4-BE49-F238E27FC236}">
                <a16:creationId xmlns:a16="http://schemas.microsoft.com/office/drawing/2014/main" id="{B326BB74-DFF6-57AA-35E9-9ED5AC2CFD30}"/>
              </a:ext>
            </a:extLst>
          </p:cNvPr>
          <p:cNvPicPr>
            <a:picLocks noGrp="1" noChangeAspect="1"/>
          </p:cNvPicPr>
          <p:nvPr>
            <p:ph type="pic" sz="quarter" idx="12"/>
          </p:nvPr>
        </p:nvPicPr>
        <p:blipFill>
          <a:blip r:embed="rId2"/>
          <a:srcRect t="7944" b="7944"/>
          <a:stretch>
            <a:fillRect/>
          </a:stretch>
        </p:blipFill>
        <p:spPr/>
      </p:pic>
      <p:sp>
        <p:nvSpPr>
          <p:cNvPr id="3" name="Title 2">
            <a:extLst>
              <a:ext uri="{FF2B5EF4-FFF2-40B4-BE49-F238E27FC236}">
                <a16:creationId xmlns:a16="http://schemas.microsoft.com/office/drawing/2014/main" id="{7AF30AD4-3575-AC38-F1AF-2B8D2683F499}"/>
              </a:ext>
            </a:extLst>
          </p:cNvPr>
          <p:cNvSpPr>
            <a:spLocks noGrp="1"/>
          </p:cNvSpPr>
          <p:nvPr>
            <p:ph type="ctrTitle"/>
          </p:nvPr>
        </p:nvSpPr>
        <p:spPr>
          <a:xfrm>
            <a:off x="350139" y="1148054"/>
            <a:ext cx="6081110" cy="1588688"/>
          </a:xfrm>
        </p:spPr>
        <p:txBody>
          <a:bodyPr>
            <a:normAutofit fontScale="90000"/>
          </a:bodyPr>
          <a:lstStyle/>
          <a:p>
            <a:r>
              <a:rPr lang="sl-SI" sz="4000" b="0" dirty="0">
                <a:effectLst>
                  <a:outerShdw blurRad="38100" dist="38100" dir="2700000" algn="tl">
                    <a:srgbClr val="000000">
                      <a:alpha val="43137"/>
                    </a:srgbClr>
                  </a:outerShdw>
                </a:effectLst>
                <a:latin typeface="Arial"/>
                <a:cs typeface="Arial"/>
              </a:rPr>
              <a:t>Tehnična delavnica za regulirane subjekte (ETS BRT): priprava na izvajanje</a:t>
            </a:r>
            <a:endParaRPr lang="sl-SI" sz="4000" dirty="0">
              <a:effectLst>
                <a:outerShdw blurRad="38100" dist="38100" dir="2700000" algn="tl">
                  <a:srgbClr val="000000">
                    <a:alpha val="43137"/>
                  </a:srgbClr>
                </a:outerShdw>
              </a:effectLst>
            </a:endParaRPr>
          </a:p>
        </p:txBody>
      </p:sp>
      <p:sp>
        <p:nvSpPr>
          <p:cNvPr id="4" name="Subtitle 3">
            <a:extLst>
              <a:ext uri="{FF2B5EF4-FFF2-40B4-BE49-F238E27FC236}">
                <a16:creationId xmlns:a16="http://schemas.microsoft.com/office/drawing/2014/main" id="{0D60012D-6910-9084-BD78-08B4D3D185C8}"/>
              </a:ext>
            </a:extLst>
          </p:cNvPr>
          <p:cNvSpPr>
            <a:spLocks noGrp="1"/>
          </p:cNvSpPr>
          <p:nvPr>
            <p:ph type="subTitle" idx="1"/>
          </p:nvPr>
        </p:nvSpPr>
        <p:spPr>
          <a:xfrm>
            <a:off x="350139" y="4164913"/>
            <a:ext cx="5257800" cy="1888367"/>
          </a:xfrm>
        </p:spPr>
        <p:txBody>
          <a:bodyPr vert="horz" lIns="91440" tIns="45720" rIns="91440" bIns="45720" rtlCol="0" anchor="t">
            <a:normAutofit lnSpcReduction="10000"/>
          </a:bodyPr>
          <a:lstStyle/>
          <a:p>
            <a:endParaRPr lang="sl-SI" dirty="0"/>
          </a:p>
          <a:p>
            <a:endParaRPr lang="sl-SI" dirty="0"/>
          </a:p>
          <a:p>
            <a:endParaRPr lang="sl-SI" dirty="0"/>
          </a:p>
          <a:p>
            <a:endParaRPr lang="en-SI" dirty="0"/>
          </a:p>
          <a:p>
            <a:r>
              <a:rPr lang="en-SI" dirty="0">
                <a:effectLst>
                  <a:outerShdw blurRad="38100" dist="38100" dir="2700000" algn="tl">
                    <a:srgbClr val="000000">
                      <a:alpha val="43137"/>
                    </a:srgbClr>
                  </a:outerShdw>
                </a:effectLst>
                <a:latin typeface="Arial"/>
                <a:cs typeface="Arial"/>
              </a:rPr>
              <a:t>Ljubljana, 25. </a:t>
            </a:r>
            <a:r>
              <a:rPr lang="sl-SI" dirty="0">
                <a:effectLst>
                  <a:outerShdw blurRad="38100" dist="38100" dir="2700000" algn="tl">
                    <a:srgbClr val="000000">
                      <a:alpha val="43137"/>
                    </a:srgbClr>
                  </a:outerShdw>
                </a:effectLst>
                <a:latin typeface="Arial"/>
                <a:cs typeface="Arial"/>
              </a:rPr>
              <a:t>julij</a:t>
            </a:r>
            <a:r>
              <a:rPr lang="en-SI" dirty="0">
                <a:effectLst>
                  <a:outerShdw blurRad="38100" dist="38100" dir="2700000" algn="tl">
                    <a:srgbClr val="000000">
                      <a:alpha val="43137"/>
                    </a:srgbClr>
                  </a:outerShdw>
                </a:effectLst>
                <a:latin typeface="Arial"/>
                <a:cs typeface="Arial"/>
              </a:rPr>
              <a:t> 2024 </a:t>
            </a:r>
            <a:endParaRPr lang="en-SI" dirty="0">
              <a:effectLst>
                <a:outerShdw blurRad="38100" dist="38100" dir="2700000" algn="tl">
                  <a:srgbClr val="000000">
                    <a:alpha val="43137"/>
                  </a:srgbClr>
                </a:outerShdw>
              </a:effectLst>
            </a:endParaRPr>
          </a:p>
        </p:txBody>
      </p:sp>
      <p:sp>
        <p:nvSpPr>
          <p:cNvPr id="8" name="Footer Placeholder 4">
            <a:extLst>
              <a:ext uri="{FF2B5EF4-FFF2-40B4-BE49-F238E27FC236}">
                <a16:creationId xmlns:a16="http://schemas.microsoft.com/office/drawing/2014/main" id="{9844FD3B-9C3A-E08C-3783-26DB921E52CB}"/>
              </a:ext>
            </a:extLst>
          </p:cNvPr>
          <p:cNvSpPr>
            <a:spLocks noGrp="1"/>
          </p:cNvSpPr>
          <p:nvPr>
            <p:ph type="ftr" sz="quarter" idx="11"/>
          </p:nvPr>
        </p:nvSpPr>
        <p:spPr>
          <a:xfrm>
            <a:off x="838200" y="6268272"/>
            <a:ext cx="4114800" cy="365125"/>
          </a:xfrm>
        </p:spPr>
        <p:txBody>
          <a:bodyPr/>
          <a:lstStyle>
            <a:lvl1pPr algn="l">
              <a:defRPr sz="1000" b="1" i="0">
                <a:solidFill>
                  <a:schemeClr val="bg1"/>
                </a:solidFill>
                <a:latin typeface="Arial" panose="020B0604020202020204" pitchFamily="34" charset="0"/>
                <a:cs typeface="Arial" panose="020B0604020202020204" pitchFamily="34" charset="0"/>
              </a:defRPr>
            </a:lvl1pPr>
          </a:lstStyle>
          <a:p>
            <a:r>
              <a:rPr lang="en-SI" dirty="0"/>
              <a:t>Zelenimo jutri.</a:t>
            </a:r>
          </a:p>
        </p:txBody>
      </p:sp>
      <p:pic>
        <p:nvPicPr>
          <p:cNvPr id="9" name="Picture 8" descr="Slovenski grb in pripis: Ministrstvo za okolje, podnebje in energijo">
            <a:extLst>
              <a:ext uri="{FF2B5EF4-FFF2-40B4-BE49-F238E27FC236}">
                <a16:creationId xmlns:a16="http://schemas.microsoft.com/office/drawing/2014/main" id="{6565AAF4-AECB-0483-7D4F-128F65541097}"/>
              </a:ext>
            </a:extLst>
          </p:cNvPr>
          <p:cNvPicPr>
            <a:picLocks noChangeAspect="1"/>
          </p:cNvPicPr>
          <p:nvPr/>
        </p:nvPicPr>
        <p:blipFill>
          <a:blip r:embed="rId3"/>
          <a:stretch>
            <a:fillRect/>
          </a:stretch>
        </p:blipFill>
        <p:spPr>
          <a:xfrm>
            <a:off x="350139" y="589728"/>
            <a:ext cx="2946400" cy="279400"/>
          </a:xfrm>
          <a:prstGeom prst="rect">
            <a:avLst/>
          </a:prstGeom>
        </p:spPr>
      </p:pic>
    </p:spTree>
    <p:extLst>
      <p:ext uri="{BB962C8B-B14F-4D97-AF65-F5344CB8AC3E}">
        <p14:creationId xmlns:p14="http://schemas.microsoft.com/office/powerpoint/2010/main" val="4147012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DCA81841-76FC-EA01-0D9B-AFA8D0FD3877}"/>
              </a:ext>
            </a:extLst>
          </p:cNvPr>
          <p:cNvSpPr>
            <a:spLocks noGrp="1"/>
          </p:cNvSpPr>
          <p:nvPr>
            <p:ph idx="1"/>
          </p:nvPr>
        </p:nvSpPr>
        <p:spPr>
          <a:xfrm>
            <a:off x="5151662" y="861134"/>
            <a:ext cx="6054274" cy="5306981"/>
          </a:xfrm>
        </p:spPr>
        <p:txBody>
          <a:bodyPr/>
          <a:lstStyle/>
          <a:p>
            <a:r>
              <a:rPr lang="sl-SI" sz="1800" dirty="0">
                <a:effectLst/>
                <a:latin typeface="+mn-lt"/>
                <a:ea typeface="Calibri" panose="020F0502020204030204" pitchFamily="34" charset="0"/>
              </a:rPr>
              <a:t>Zorana Komar</a:t>
            </a:r>
          </a:p>
          <a:p>
            <a:r>
              <a:rPr lang="sl-SI" sz="1800" dirty="0">
                <a:effectLst/>
                <a:latin typeface="+mn-lt"/>
                <a:ea typeface="Calibri" panose="020F0502020204030204" pitchFamily="34" charset="0"/>
              </a:rPr>
              <a:t>01 478 74 01</a:t>
            </a:r>
          </a:p>
          <a:p>
            <a:r>
              <a:rPr lang="sl-SI" sz="1800" u="sng" dirty="0">
                <a:solidFill>
                  <a:srgbClr val="0563C1"/>
                </a:solidFill>
                <a:effectLst/>
                <a:latin typeface="+mn-lt"/>
                <a:ea typeface="Calibri" panose="020F0502020204030204" pitchFamily="34" charset="0"/>
                <a:hlinkClick r:id="rId2"/>
              </a:rPr>
              <a:t>Zorana.Komar@gov.si</a:t>
            </a:r>
            <a:endParaRPr lang="sl-SI" sz="1800" dirty="0">
              <a:effectLst/>
              <a:latin typeface="+mn-lt"/>
              <a:ea typeface="Calibri" panose="020F0502020204030204" pitchFamily="34" charset="0"/>
            </a:endParaRPr>
          </a:p>
          <a:p>
            <a:endParaRPr lang="sl-SI" dirty="0">
              <a:latin typeface="+mn-lt"/>
            </a:endParaRPr>
          </a:p>
          <a:p>
            <a:r>
              <a:rPr lang="sl-SI" dirty="0">
                <a:latin typeface="+mn-lt"/>
              </a:rPr>
              <a:t>Maša Mlinarič </a:t>
            </a:r>
          </a:p>
          <a:p>
            <a:r>
              <a:rPr lang="sl-SI" dirty="0">
                <a:latin typeface="+mn-lt"/>
                <a:ea typeface="Calibri" panose="020F0502020204030204" pitchFamily="34" charset="0"/>
              </a:rPr>
              <a:t>0</a:t>
            </a:r>
            <a:r>
              <a:rPr lang="sl-SI" sz="1800" dirty="0">
                <a:effectLst/>
                <a:latin typeface="+mn-lt"/>
                <a:ea typeface="Calibri" panose="020F0502020204030204" pitchFamily="34" charset="0"/>
              </a:rPr>
              <a:t>1 478 76 04</a:t>
            </a:r>
          </a:p>
          <a:p>
            <a:r>
              <a:rPr lang="sl-SI" dirty="0">
                <a:latin typeface="+mn-lt"/>
                <a:hlinkClick r:id="rId3"/>
              </a:rPr>
              <a:t>masa.mlinaric@gov.si</a:t>
            </a:r>
            <a:r>
              <a:rPr lang="sl-SI" dirty="0">
                <a:latin typeface="+mn-lt"/>
              </a:rPr>
              <a:t> </a:t>
            </a:r>
          </a:p>
          <a:p>
            <a:endParaRPr lang="sl-SI" dirty="0">
              <a:latin typeface="+mn-lt"/>
            </a:endParaRPr>
          </a:p>
          <a:p>
            <a:r>
              <a:rPr lang="sl-SI" dirty="0">
                <a:latin typeface="+mn-lt"/>
              </a:rPr>
              <a:t>Ana Klemen </a:t>
            </a:r>
          </a:p>
          <a:p>
            <a:r>
              <a:rPr lang="sl-SI" dirty="0">
                <a:latin typeface="+mn-lt"/>
              </a:rPr>
              <a:t>01 478 76 14 </a:t>
            </a:r>
          </a:p>
          <a:p>
            <a:r>
              <a:rPr lang="sl-SI" dirty="0">
                <a:latin typeface="+mn-lt"/>
                <a:hlinkClick r:id="rId4"/>
              </a:rPr>
              <a:t>ana.klemen@gov.si</a:t>
            </a:r>
            <a:r>
              <a:rPr lang="sl-SI" dirty="0">
                <a:latin typeface="+mn-lt"/>
              </a:rPr>
              <a:t> </a:t>
            </a:r>
          </a:p>
        </p:txBody>
      </p:sp>
      <p:sp>
        <p:nvSpPr>
          <p:cNvPr id="3" name="Naslov 2">
            <a:extLst>
              <a:ext uri="{FF2B5EF4-FFF2-40B4-BE49-F238E27FC236}">
                <a16:creationId xmlns:a16="http://schemas.microsoft.com/office/drawing/2014/main" id="{2A4F4754-E82A-EE06-56D2-E9D6980F3762}"/>
              </a:ext>
            </a:extLst>
          </p:cNvPr>
          <p:cNvSpPr>
            <a:spLocks noGrp="1"/>
          </p:cNvSpPr>
          <p:nvPr>
            <p:ph type="ctrTitle"/>
          </p:nvPr>
        </p:nvSpPr>
        <p:spPr/>
        <p:txBody>
          <a:bodyPr>
            <a:normAutofit fontScale="90000"/>
          </a:bodyPr>
          <a:lstStyle/>
          <a:p>
            <a:r>
              <a:rPr lang="sl-SI" dirty="0"/>
              <a:t>Kontakti (nacionalni pristojni organ – MOPE)  </a:t>
            </a:r>
          </a:p>
        </p:txBody>
      </p:sp>
    </p:spTree>
    <p:extLst>
      <p:ext uri="{BB962C8B-B14F-4D97-AF65-F5344CB8AC3E}">
        <p14:creationId xmlns:p14="http://schemas.microsoft.com/office/powerpoint/2010/main" val="393227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AC06F-362F-8850-A889-ED7FFB972680}"/>
              </a:ext>
            </a:extLst>
          </p:cNvPr>
          <p:cNvSpPr>
            <a:spLocks noGrp="1"/>
          </p:cNvSpPr>
          <p:nvPr>
            <p:ph type="ctrTitle"/>
          </p:nvPr>
        </p:nvSpPr>
        <p:spPr>
          <a:xfrm>
            <a:off x="838200" y="1717351"/>
            <a:ext cx="3033713" cy="1976611"/>
          </a:xfrm>
        </p:spPr>
        <p:txBody>
          <a:bodyPr>
            <a:normAutofit fontScale="90000"/>
          </a:bodyPr>
          <a:lstStyle/>
          <a:p>
            <a:r>
              <a:rPr lang="en-SI" dirty="0">
                <a:latin typeface="Arial"/>
                <a:cs typeface="Arial"/>
              </a:rPr>
              <a:t>Sistem trgovanja za regulirane subjekte (ETS BRT) </a:t>
            </a:r>
            <a:endParaRPr lang="en-SI" dirty="0"/>
          </a:p>
        </p:txBody>
      </p:sp>
      <p:sp>
        <p:nvSpPr>
          <p:cNvPr id="2" name="Content Placeholder 1">
            <a:extLst>
              <a:ext uri="{FF2B5EF4-FFF2-40B4-BE49-F238E27FC236}">
                <a16:creationId xmlns:a16="http://schemas.microsoft.com/office/drawing/2014/main" id="{F2AE754C-80DD-3D1D-A628-26E0E2B268C2}"/>
              </a:ext>
            </a:extLst>
          </p:cNvPr>
          <p:cNvSpPr>
            <a:spLocks noGrp="1"/>
          </p:cNvSpPr>
          <p:nvPr>
            <p:ph idx="1"/>
          </p:nvPr>
        </p:nvSpPr>
        <p:spPr>
          <a:xfrm>
            <a:off x="4564061" y="737701"/>
            <a:ext cx="6959149" cy="5430414"/>
          </a:xfrm>
        </p:spPr>
        <p:txBody>
          <a:bodyPr vert="horz" lIns="91440" tIns="45720" rIns="91440" bIns="45720" rtlCol="0" anchor="t">
            <a:normAutofit fontScale="92500" lnSpcReduction="20000"/>
          </a:bodyPr>
          <a:lstStyle/>
          <a:p>
            <a:pPr marL="285750" indent="-285750" algn="just">
              <a:lnSpc>
                <a:spcPct val="150000"/>
              </a:lnSpc>
              <a:buChar char="•"/>
            </a:pPr>
            <a:r>
              <a:rPr lang="en-GB" dirty="0">
                <a:solidFill>
                  <a:schemeClr val="tx1"/>
                </a:solidFill>
                <a:latin typeface="+mn-lt"/>
                <a:cs typeface="Arial"/>
              </a:rPr>
              <a:t>ETS = </a:t>
            </a:r>
            <a:r>
              <a:rPr lang="en-GB" dirty="0" err="1">
                <a:solidFill>
                  <a:schemeClr val="tx1"/>
                </a:solidFill>
                <a:latin typeface="+mn-lt"/>
                <a:cs typeface="Arial"/>
              </a:rPr>
              <a:t>sistem</a:t>
            </a:r>
            <a:r>
              <a:rPr lang="en-GB" dirty="0">
                <a:solidFill>
                  <a:schemeClr val="tx1"/>
                </a:solidFill>
                <a:latin typeface="+mn-lt"/>
                <a:cs typeface="Arial"/>
              </a:rPr>
              <a:t> </a:t>
            </a:r>
            <a:r>
              <a:rPr lang="en-GB" dirty="0" err="1">
                <a:solidFill>
                  <a:schemeClr val="tx1"/>
                </a:solidFill>
                <a:latin typeface="+mn-lt"/>
                <a:cs typeface="Arial"/>
              </a:rPr>
              <a:t>kapice</a:t>
            </a:r>
            <a:r>
              <a:rPr lang="en-GB" dirty="0">
                <a:solidFill>
                  <a:schemeClr val="tx1"/>
                </a:solidFill>
                <a:latin typeface="+mn-lt"/>
                <a:cs typeface="Arial"/>
              </a:rPr>
              <a:t> in </a:t>
            </a:r>
            <a:r>
              <a:rPr lang="en-GB" dirty="0" err="1">
                <a:solidFill>
                  <a:schemeClr val="tx1"/>
                </a:solidFill>
                <a:latin typeface="+mn-lt"/>
                <a:cs typeface="Arial"/>
              </a:rPr>
              <a:t>trgovanja</a:t>
            </a:r>
            <a:r>
              <a:rPr lang="en-GB" dirty="0">
                <a:solidFill>
                  <a:schemeClr val="tx1"/>
                </a:solidFill>
                <a:latin typeface="+mn-lt"/>
                <a:cs typeface="Arial"/>
              </a:rPr>
              <a:t>. </a:t>
            </a:r>
            <a:endParaRPr lang="en-GB" dirty="0">
              <a:solidFill>
                <a:schemeClr val="tx1"/>
              </a:solidFill>
              <a:latin typeface="+mn-lt"/>
            </a:endParaRPr>
          </a:p>
          <a:p>
            <a:pPr marL="285750" indent="-285750" algn="just">
              <a:lnSpc>
                <a:spcPct val="150000"/>
              </a:lnSpc>
              <a:buChar char="•"/>
            </a:pPr>
            <a:r>
              <a:rPr lang="en-GB" dirty="0" err="1">
                <a:solidFill>
                  <a:schemeClr val="tx1"/>
                </a:solidFill>
                <a:latin typeface="+mn-lt"/>
                <a:cs typeface="Arial"/>
              </a:rPr>
              <a:t>Zaradi</a:t>
            </a:r>
            <a:r>
              <a:rPr lang="en-GB" dirty="0">
                <a:solidFill>
                  <a:schemeClr val="tx1"/>
                </a:solidFill>
                <a:latin typeface="+mn-lt"/>
                <a:cs typeface="Arial"/>
              </a:rPr>
              <a:t> </a:t>
            </a:r>
            <a:r>
              <a:rPr lang="en-GB" dirty="0" err="1">
                <a:solidFill>
                  <a:schemeClr val="tx1"/>
                </a:solidFill>
                <a:latin typeface="+mn-lt"/>
                <a:cs typeface="Arial"/>
              </a:rPr>
              <a:t>njegove</a:t>
            </a:r>
            <a:r>
              <a:rPr lang="en-GB" dirty="0">
                <a:solidFill>
                  <a:schemeClr val="tx1"/>
                </a:solidFill>
                <a:latin typeface="+mn-lt"/>
                <a:cs typeface="Arial"/>
              </a:rPr>
              <a:t> </a:t>
            </a:r>
            <a:r>
              <a:rPr lang="en-GB" dirty="0" err="1">
                <a:solidFill>
                  <a:schemeClr val="tx1"/>
                </a:solidFill>
                <a:latin typeface="+mn-lt"/>
                <a:cs typeface="Arial"/>
              </a:rPr>
              <a:t>učinkovitosti</a:t>
            </a:r>
            <a:r>
              <a:rPr lang="en-GB" dirty="0">
                <a:solidFill>
                  <a:schemeClr val="tx1"/>
                </a:solidFill>
                <a:latin typeface="+mn-lt"/>
                <a:cs typeface="Arial"/>
              </a:rPr>
              <a:t> (</a:t>
            </a:r>
            <a:r>
              <a:rPr lang="en-GB" dirty="0" err="1">
                <a:solidFill>
                  <a:schemeClr val="tx1"/>
                </a:solidFill>
                <a:latin typeface="+mn-lt"/>
                <a:cs typeface="Arial"/>
              </a:rPr>
              <a:t>cca</a:t>
            </a:r>
            <a:r>
              <a:rPr lang="en-GB" dirty="0">
                <a:solidFill>
                  <a:schemeClr val="tx1"/>
                </a:solidFill>
                <a:latin typeface="+mn-lt"/>
                <a:cs typeface="Arial"/>
              </a:rPr>
              <a:t>. -44 % </a:t>
            </a:r>
            <a:r>
              <a:rPr lang="en-GB" dirty="0" err="1">
                <a:solidFill>
                  <a:schemeClr val="tx1"/>
                </a:solidFill>
                <a:latin typeface="+mn-lt"/>
                <a:cs typeface="Arial"/>
              </a:rPr>
              <a:t>na</a:t>
            </a:r>
            <a:r>
              <a:rPr lang="en-GB" dirty="0">
                <a:solidFill>
                  <a:schemeClr val="tx1"/>
                </a:solidFill>
                <a:latin typeface="+mn-lt"/>
                <a:cs typeface="Arial"/>
              </a:rPr>
              <a:t> </a:t>
            </a:r>
            <a:r>
              <a:rPr lang="en-GB" dirty="0" err="1">
                <a:solidFill>
                  <a:schemeClr val="tx1"/>
                </a:solidFill>
                <a:latin typeface="+mn-lt"/>
                <a:cs typeface="Arial"/>
              </a:rPr>
              <a:t>ravni</a:t>
            </a:r>
            <a:r>
              <a:rPr lang="en-GB" dirty="0">
                <a:solidFill>
                  <a:schemeClr val="tx1"/>
                </a:solidFill>
                <a:latin typeface="+mn-lt"/>
                <a:cs typeface="Arial"/>
              </a:rPr>
              <a:t> EU med </a:t>
            </a:r>
            <a:r>
              <a:rPr lang="en-GB" dirty="0" err="1">
                <a:solidFill>
                  <a:schemeClr val="tx1"/>
                </a:solidFill>
                <a:latin typeface="+mn-lt"/>
                <a:cs typeface="Arial"/>
              </a:rPr>
              <a:t>letoma</a:t>
            </a:r>
            <a:r>
              <a:rPr lang="en-GB" dirty="0">
                <a:solidFill>
                  <a:schemeClr val="tx1"/>
                </a:solidFill>
                <a:latin typeface="+mn-lt"/>
                <a:cs typeface="Arial"/>
              </a:rPr>
              <a:t> 2005 in 2020, </a:t>
            </a:r>
            <a:r>
              <a:rPr lang="en-GB" dirty="0" err="1">
                <a:solidFill>
                  <a:schemeClr val="tx1"/>
                </a:solidFill>
                <a:latin typeface="+mn-lt"/>
                <a:cs typeface="Arial"/>
              </a:rPr>
              <a:t>podobno</a:t>
            </a:r>
            <a:r>
              <a:rPr lang="en-GB" dirty="0">
                <a:solidFill>
                  <a:schemeClr val="tx1"/>
                </a:solidFill>
                <a:latin typeface="+mn-lt"/>
                <a:cs typeface="Arial"/>
              </a:rPr>
              <a:t> v SI) se </a:t>
            </a:r>
            <a:r>
              <a:rPr lang="en-GB" dirty="0" err="1">
                <a:solidFill>
                  <a:schemeClr val="tx1"/>
                </a:solidFill>
                <a:latin typeface="+mn-lt"/>
                <a:cs typeface="Arial"/>
              </a:rPr>
              <a:t>vzpostavlja</a:t>
            </a:r>
            <a:r>
              <a:rPr lang="en-GB" dirty="0">
                <a:solidFill>
                  <a:schemeClr val="tx1"/>
                </a:solidFill>
                <a:latin typeface="+mn-lt"/>
                <a:cs typeface="Arial"/>
              </a:rPr>
              <a:t> </a:t>
            </a:r>
            <a:r>
              <a:rPr lang="en-GB" dirty="0" err="1">
                <a:solidFill>
                  <a:schemeClr val="tx1"/>
                </a:solidFill>
                <a:latin typeface="+mn-lt"/>
                <a:cs typeface="Arial"/>
              </a:rPr>
              <a:t>nov</a:t>
            </a:r>
            <a:r>
              <a:rPr lang="en-GB" dirty="0">
                <a:solidFill>
                  <a:schemeClr val="tx1"/>
                </a:solidFill>
                <a:latin typeface="+mn-lt"/>
                <a:cs typeface="Arial"/>
              </a:rPr>
              <a:t>, </a:t>
            </a:r>
            <a:r>
              <a:rPr lang="en-GB" dirty="0" err="1">
                <a:solidFill>
                  <a:schemeClr val="tx1"/>
                </a:solidFill>
                <a:latin typeface="+mn-lt"/>
                <a:cs typeface="Arial"/>
              </a:rPr>
              <a:t>vzporeden</a:t>
            </a:r>
            <a:r>
              <a:rPr lang="en-GB" dirty="0">
                <a:solidFill>
                  <a:schemeClr val="tx1"/>
                </a:solidFill>
                <a:latin typeface="+mn-lt"/>
                <a:cs typeface="Arial"/>
              </a:rPr>
              <a:t> ETS BRT: </a:t>
            </a:r>
            <a:r>
              <a:rPr lang="en-GB" dirty="0" err="1">
                <a:solidFill>
                  <a:schemeClr val="tx1"/>
                </a:solidFill>
                <a:latin typeface="+mn-lt"/>
                <a:cs typeface="Arial"/>
              </a:rPr>
              <a:t>stavbni</a:t>
            </a:r>
            <a:r>
              <a:rPr lang="en-GB" dirty="0">
                <a:solidFill>
                  <a:schemeClr val="tx1"/>
                </a:solidFill>
                <a:latin typeface="+mn-lt"/>
                <a:cs typeface="Arial"/>
              </a:rPr>
              <a:t> </a:t>
            </a:r>
            <a:r>
              <a:rPr lang="en-GB" dirty="0" err="1">
                <a:solidFill>
                  <a:schemeClr val="tx1"/>
                </a:solidFill>
                <a:latin typeface="+mn-lt"/>
                <a:cs typeface="Arial"/>
              </a:rPr>
              <a:t>sektor</a:t>
            </a:r>
            <a:r>
              <a:rPr lang="en-GB" dirty="0">
                <a:solidFill>
                  <a:schemeClr val="tx1"/>
                </a:solidFill>
                <a:latin typeface="+mn-lt"/>
                <a:cs typeface="Arial"/>
              </a:rPr>
              <a:t>, </a:t>
            </a:r>
            <a:r>
              <a:rPr lang="en-GB" dirty="0" err="1">
                <a:solidFill>
                  <a:schemeClr val="tx1"/>
                </a:solidFill>
                <a:latin typeface="+mn-lt"/>
                <a:cs typeface="Arial"/>
              </a:rPr>
              <a:t>sektor</a:t>
            </a:r>
            <a:r>
              <a:rPr lang="en-GB" dirty="0">
                <a:solidFill>
                  <a:schemeClr val="tx1"/>
                </a:solidFill>
                <a:latin typeface="+mn-lt"/>
                <a:cs typeface="Arial"/>
              </a:rPr>
              <a:t> </a:t>
            </a:r>
            <a:r>
              <a:rPr lang="en-GB" dirty="0" err="1">
                <a:solidFill>
                  <a:schemeClr val="tx1"/>
                </a:solidFill>
                <a:latin typeface="+mn-lt"/>
                <a:cs typeface="Arial"/>
              </a:rPr>
              <a:t>cestnega</a:t>
            </a:r>
            <a:r>
              <a:rPr lang="en-GB" dirty="0">
                <a:solidFill>
                  <a:schemeClr val="tx1"/>
                </a:solidFill>
                <a:latin typeface="+mn-lt"/>
                <a:cs typeface="Arial"/>
              </a:rPr>
              <a:t> </a:t>
            </a:r>
            <a:r>
              <a:rPr lang="en-GB" dirty="0" err="1">
                <a:solidFill>
                  <a:schemeClr val="tx1"/>
                </a:solidFill>
                <a:latin typeface="+mn-lt"/>
                <a:cs typeface="Arial"/>
              </a:rPr>
              <a:t>prometa</a:t>
            </a:r>
            <a:r>
              <a:rPr lang="en-GB" dirty="0">
                <a:solidFill>
                  <a:schemeClr val="tx1"/>
                </a:solidFill>
                <a:latin typeface="+mn-lt"/>
                <a:cs typeface="Arial"/>
              </a:rPr>
              <a:t> in </a:t>
            </a:r>
            <a:r>
              <a:rPr lang="en-GB" dirty="0" err="1">
                <a:solidFill>
                  <a:schemeClr val="tx1"/>
                </a:solidFill>
                <a:latin typeface="+mn-lt"/>
                <a:cs typeface="Arial"/>
              </a:rPr>
              <a:t>dodatni</a:t>
            </a:r>
            <a:r>
              <a:rPr lang="en-GB" dirty="0">
                <a:solidFill>
                  <a:schemeClr val="tx1"/>
                </a:solidFill>
                <a:latin typeface="+mn-lt"/>
                <a:cs typeface="Arial"/>
              </a:rPr>
              <a:t> </a:t>
            </a:r>
            <a:r>
              <a:rPr lang="en-GB" dirty="0" err="1">
                <a:solidFill>
                  <a:schemeClr val="tx1"/>
                </a:solidFill>
                <a:latin typeface="+mn-lt"/>
                <a:cs typeface="Arial"/>
              </a:rPr>
              <a:t>sektorji</a:t>
            </a:r>
            <a:r>
              <a:rPr lang="sl-SI" dirty="0">
                <a:solidFill>
                  <a:schemeClr val="tx1"/>
                </a:solidFill>
                <a:latin typeface="+mn-lt"/>
                <a:cs typeface="Arial"/>
              </a:rPr>
              <a:t>.</a:t>
            </a:r>
          </a:p>
          <a:p>
            <a:pPr marL="285750" indent="-285750" algn="just">
              <a:lnSpc>
                <a:spcPct val="150000"/>
              </a:lnSpc>
              <a:buChar char="•"/>
            </a:pPr>
            <a:r>
              <a:rPr lang="sl-SI" sz="1800" kern="100" dirty="0">
                <a:solidFill>
                  <a:schemeClr val="tx1"/>
                </a:solidFill>
                <a:effectLst/>
                <a:latin typeface="+mn-lt"/>
                <a:ea typeface="Calibri" panose="020F0502020204030204" pitchFamily="34" charset="0"/>
                <a:cs typeface="Times New Roman" panose="02020603050405020304" pitchFamily="18" charset="0"/>
              </a:rPr>
              <a:t>Cilj sistema ETS BRT je na stroškovno učinkovit način doseči razogljičenje vključenih sektorjev in s tem zagotoviti pošten prispevek Republike Slovenije k ciljem zmanjšanja emisij TGP, določenih na EU in globalni ravni. </a:t>
            </a:r>
          </a:p>
          <a:p>
            <a:pPr marL="285750" indent="-285750" algn="just">
              <a:lnSpc>
                <a:spcPct val="150000"/>
              </a:lnSpc>
              <a:buChar char="•"/>
            </a:pPr>
            <a:r>
              <a:rPr lang="sl-SI" sz="1800" kern="100" dirty="0">
                <a:solidFill>
                  <a:schemeClr val="tx1"/>
                </a:solidFill>
                <a:effectLst/>
                <a:latin typeface="+mn-lt"/>
                <a:ea typeface="Calibri" panose="020F0502020204030204" pitchFamily="34" charset="0"/>
                <a:cs typeface="Times New Roman" panose="02020603050405020304" pitchFamily="18" charset="0"/>
              </a:rPr>
              <a:t>Vsi emisijski kuponi v okviru ETS BRT bodo prodani na dražbah (brezplačne dodelitve emisijskih kuponov ne bo), prihodki od prodaje pa bodo porabljeni za podnebne ukrepe in blaženje negativnih socialnih posledic delovanja ETS BRT (enako velja za prihodke od CO2 dajatve).  </a:t>
            </a:r>
          </a:p>
          <a:p>
            <a:pPr marL="285750" indent="-285750">
              <a:lnSpc>
                <a:spcPct val="150000"/>
              </a:lnSpc>
              <a:buChar char="•"/>
            </a:pPr>
            <a:endParaRPr lang="en-GB" dirty="0">
              <a:solidFill>
                <a:srgbClr val="000000"/>
              </a:solidFill>
              <a:latin typeface="Arial"/>
              <a:cs typeface="Arial"/>
            </a:endParaRPr>
          </a:p>
        </p:txBody>
      </p:sp>
    </p:spTree>
    <p:extLst>
      <p:ext uri="{BB962C8B-B14F-4D97-AF65-F5344CB8AC3E}">
        <p14:creationId xmlns:p14="http://schemas.microsoft.com/office/powerpoint/2010/main" val="32206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B8527C05-A3CC-EA5A-FE25-9765415FDAF4}"/>
              </a:ext>
            </a:extLst>
          </p:cNvPr>
          <p:cNvSpPr>
            <a:spLocks noGrp="1"/>
          </p:cNvSpPr>
          <p:nvPr>
            <p:ph idx="1"/>
          </p:nvPr>
        </p:nvSpPr>
        <p:spPr>
          <a:xfrm>
            <a:off x="5024761" y="735944"/>
            <a:ext cx="6436311" cy="5558324"/>
          </a:xfrm>
        </p:spPr>
        <p:txBody>
          <a:bodyPr>
            <a:normAutofit fontScale="92500" lnSpcReduction="20000"/>
          </a:bodyPr>
          <a:lstStyle/>
          <a:p>
            <a:pPr marL="285750" indent="-285750" algn="just">
              <a:lnSpc>
                <a:spcPct val="107000"/>
              </a:lnSpc>
              <a:spcAft>
                <a:spcPts val="800"/>
              </a:spcAft>
              <a:buFont typeface="Arial" panose="020B0604020202020204" pitchFamily="34" charset="0"/>
              <a:buChar char="•"/>
            </a:pPr>
            <a:r>
              <a:rPr lang="sl-SI" sz="1800" kern="100" dirty="0">
                <a:solidFill>
                  <a:schemeClr val="tx1"/>
                </a:solidFill>
                <a:effectLst/>
                <a:latin typeface="+mn-lt"/>
                <a:ea typeface="Calibri" panose="020F0502020204030204" pitchFamily="34" charset="0"/>
                <a:cs typeface="Times New Roman" panose="02020603050405020304" pitchFamily="18" charset="0"/>
              </a:rPr>
              <a:t>Tesna povezava s trošarinsko zakonodajo (predvsem Direktiva o obdavčitvi energentov).  </a:t>
            </a:r>
          </a:p>
          <a:p>
            <a:pPr marL="285750" indent="-285750" algn="just">
              <a:lnSpc>
                <a:spcPct val="107000"/>
              </a:lnSpc>
              <a:spcAft>
                <a:spcPts val="800"/>
              </a:spcAft>
              <a:buFont typeface="Arial" panose="020B0604020202020204" pitchFamily="34" charset="0"/>
              <a:buChar char="•"/>
            </a:pPr>
            <a:r>
              <a:rPr lang="sl-SI" sz="1800" kern="100" dirty="0">
                <a:solidFill>
                  <a:schemeClr val="tx1"/>
                </a:solidFill>
                <a:effectLst/>
                <a:latin typeface="+mn-lt"/>
                <a:ea typeface="Calibri" panose="020F0502020204030204" pitchFamily="34" charset="0"/>
                <a:cs typeface="Times New Roman" panose="02020603050405020304" pitchFamily="18" charset="0"/>
              </a:rPr>
              <a:t>ETS BRT je za razliko od ETS1 "</a:t>
            </a:r>
            <a:r>
              <a:rPr lang="sl-SI" sz="1800" kern="100" dirty="0" err="1">
                <a:solidFill>
                  <a:schemeClr val="tx1"/>
                </a:solidFill>
                <a:effectLst/>
                <a:latin typeface="+mn-lt"/>
                <a:ea typeface="Calibri" panose="020F0502020204030204" pitchFamily="34" charset="0"/>
                <a:cs typeface="Times New Roman" panose="02020603050405020304" pitchFamily="18" charset="0"/>
              </a:rPr>
              <a:t>upstream</a:t>
            </a:r>
            <a:r>
              <a:rPr lang="sl-SI" sz="1800" kern="100" dirty="0">
                <a:solidFill>
                  <a:schemeClr val="tx1"/>
                </a:solidFill>
                <a:effectLst/>
                <a:latin typeface="+mn-lt"/>
                <a:ea typeface="Calibri" panose="020F0502020204030204" pitchFamily="34" charset="0"/>
                <a:cs typeface="Times New Roman" panose="02020603050405020304" pitchFamily="18" charset="0"/>
              </a:rPr>
              <a:t>" sistem, kar pomeni, da odgovornost za emisije TGP nosi dobavitelj goriva (tj. regulirani subjekt), in ne končni porabnik goriva (npr. lastnik avtomobila ali stanovanja). </a:t>
            </a:r>
          </a:p>
          <a:p>
            <a:pPr marL="285750" indent="-285750" algn="just">
              <a:lnSpc>
                <a:spcPct val="107000"/>
              </a:lnSpc>
              <a:spcAft>
                <a:spcPts val="800"/>
              </a:spcAft>
              <a:buFont typeface="Arial" panose="020B0604020202020204" pitchFamily="34" charset="0"/>
              <a:buChar char="•"/>
            </a:pPr>
            <a:r>
              <a:rPr lang="sl-SI" sz="1800" kern="100" dirty="0">
                <a:solidFill>
                  <a:schemeClr val="tx1"/>
                </a:solidFill>
                <a:effectLst/>
                <a:latin typeface="+mn-lt"/>
                <a:ea typeface="Calibri" panose="020F0502020204030204" pitchFamily="34" charset="0"/>
                <a:cs typeface="Times New Roman" panose="02020603050405020304" pitchFamily="18" charset="0"/>
              </a:rPr>
              <a:t>Opredelitev reguliranega subjekta se nahaja v 3.(</a:t>
            </a:r>
            <a:r>
              <a:rPr lang="sl-SI" sz="1800" kern="100" dirty="0" err="1">
                <a:solidFill>
                  <a:schemeClr val="tx1"/>
                </a:solidFill>
                <a:effectLst/>
                <a:latin typeface="+mn-lt"/>
                <a:ea typeface="Calibri" panose="020F0502020204030204" pitchFamily="34" charset="0"/>
                <a:cs typeface="Times New Roman" panose="02020603050405020304" pitchFamily="18" charset="0"/>
              </a:rPr>
              <a:t>ae</a:t>
            </a:r>
            <a:r>
              <a:rPr lang="sl-SI" sz="1800" kern="100" dirty="0">
                <a:solidFill>
                  <a:schemeClr val="tx1"/>
                </a:solidFill>
                <a:effectLst/>
                <a:latin typeface="+mn-lt"/>
                <a:ea typeface="Calibri" panose="020F0502020204030204" pitchFamily="34" charset="0"/>
                <a:cs typeface="Times New Roman" panose="02020603050405020304" pitchFamily="18" charset="0"/>
              </a:rPr>
              <a:t>) členu ETS direktive, v nacionalno zakonodajo pa je prenesena z 2. členom Uredbe o okoljevarstvenem dovoljenju za emisije toplogrednih plinov za regulirane subjekte. </a:t>
            </a:r>
          </a:p>
          <a:p>
            <a:pPr marL="285750" indent="-285750" algn="just">
              <a:lnSpc>
                <a:spcPct val="107000"/>
              </a:lnSpc>
              <a:spcAft>
                <a:spcPts val="800"/>
              </a:spcAft>
              <a:buFont typeface="Arial" panose="020B0604020202020204" pitchFamily="34" charset="0"/>
              <a:buChar char="•"/>
            </a:pPr>
            <a:r>
              <a:rPr lang="sl-SI" sz="1800" kern="100" dirty="0">
                <a:solidFill>
                  <a:schemeClr val="tx1"/>
                </a:solidFill>
                <a:effectLst/>
                <a:latin typeface="+mn-lt"/>
                <a:ea typeface="Calibri" panose="020F0502020204030204" pitchFamily="34" charset="0"/>
                <a:cs typeface="Times New Roman" panose="02020603050405020304" pitchFamily="18" charset="0"/>
              </a:rPr>
              <a:t>Če poenostavimo, so regulirani subjekti dobavitelji goriva, ki so zavezani za plačilo trošarin (in tudi </a:t>
            </a:r>
            <a:r>
              <a:rPr lang="sl-SI" sz="1800" kern="100" dirty="0" err="1">
                <a:solidFill>
                  <a:schemeClr val="tx1"/>
                </a:solidFill>
                <a:effectLst/>
                <a:latin typeface="+mn-lt"/>
                <a:ea typeface="Calibri" panose="020F0502020204030204" pitchFamily="34" charset="0"/>
                <a:cs typeface="Times New Roman" panose="02020603050405020304" pitchFamily="18" charset="0"/>
              </a:rPr>
              <a:t>okoljske</a:t>
            </a:r>
            <a:r>
              <a:rPr lang="sl-SI" sz="1800" kern="100" dirty="0">
                <a:solidFill>
                  <a:schemeClr val="tx1"/>
                </a:solidFill>
                <a:effectLst/>
                <a:latin typeface="+mn-lt"/>
                <a:ea typeface="Calibri" panose="020F0502020204030204" pitchFamily="34" charset="0"/>
                <a:cs typeface="Times New Roman" panose="02020603050405020304" pitchFamily="18" charset="0"/>
              </a:rPr>
              <a:t> dajatve za onesnaževanje z emisijo ogljikovega dioksida). </a:t>
            </a:r>
          </a:p>
          <a:p>
            <a:pPr marL="285750" indent="-285750" algn="just">
              <a:lnSpc>
                <a:spcPct val="107000"/>
              </a:lnSpc>
              <a:spcAft>
                <a:spcPts val="800"/>
              </a:spcAft>
              <a:buFont typeface="Arial" panose="020B0604020202020204" pitchFamily="34" charset="0"/>
              <a:buChar char="•"/>
            </a:pPr>
            <a:r>
              <a:rPr lang="sl-SI" kern="100" dirty="0">
                <a:solidFill>
                  <a:srgbClr val="FF0000"/>
                </a:solidFill>
                <a:latin typeface="+mn-lt"/>
                <a:ea typeface="Calibri" panose="020F0502020204030204" pitchFamily="34" charset="0"/>
                <a:cs typeface="Times New Roman" panose="02020603050405020304" pitchFamily="18" charset="0"/>
              </a:rPr>
              <a:t>Pozor!</a:t>
            </a:r>
            <a:r>
              <a:rPr lang="sl-SI" kern="100" dirty="0">
                <a:solidFill>
                  <a:schemeClr val="tx1"/>
                </a:solidFill>
                <a:latin typeface="+mn-lt"/>
                <a:ea typeface="Calibri" panose="020F0502020204030204" pitchFamily="34" charset="0"/>
                <a:cs typeface="Times New Roman" panose="02020603050405020304" pitchFamily="18" charset="0"/>
              </a:rPr>
              <a:t> Tudi če je regulirani subjekt za gorivo, ki se sprosti v porabo za določen namen (npr. gorivo za SPTE), v skladu s trošarinsko zakonodajo oproščen plačila trošarine, ta ista izjema ne velja v okviru ETS BRT. Orientiramo se po vključenih sektorjih! </a:t>
            </a:r>
            <a:endParaRPr lang="sl-SI" sz="1800" kern="100" dirty="0">
              <a:solidFill>
                <a:schemeClr val="tx1"/>
              </a:solidFill>
              <a:effectLst/>
              <a:latin typeface="+mn-lt"/>
              <a:ea typeface="Calibri" panose="020F0502020204030204" pitchFamily="34" charset="0"/>
              <a:cs typeface="Times New Roman" panose="02020603050405020304" pitchFamily="18" charset="0"/>
            </a:endParaRPr>
          </a:p>
          <a:p>
            <a:endParaRPr lang="sl-SI" dirty="0"/>
          </a:p>
        </p:txBody>
      </p:sp>
      <p:sp>
        <p:nvSpPr>
          <p:cNvPr id="3" name="Naslov 2">
            <a:extLst>
              <a:ext uri="{FF2B5EF4-FFF2-40B4-BE49-F238E27FC236}">
                <a16:creationId xmlns:a16="http://schemas.microsoft.com/office/drawing/2014/main" id="{C6489A61-6E1B-B278-6464-1B4B8811B791}"/>
              </a:ext>
            </a:extLst>
          </p:cNvPr>
          <p:cNvSpPr>
            <a:spLocks noGrp="1"/>
          </p:cNvSpPr>
          <p:nvPr>
            <p:ph type="ctrTitle"/>
          </p:nvPr>
        </p:nvSpPr>
        <p:spPr/>
        <p:txBody>
          <a:bodyPr/>
          <a:lstStyle/>
          <a:p>
            <a:r>
              <a:rPr lang="sl-SI" dirty="0"/>
              <a:t>Kdo je regulirani subjekt (zavezanec)? </a:t>
            </a:r>
          </a:p>
        </p:txBody>
      </p:sp>
    </p:spTree>
    <p:extLst>
      <p:ext uri="{BB962C8B-B14F-4D97-AF65-F5344CB8AC3E}">
        <p14:creationId xmlns:p14="http://schemas.microsoft.com/office/powerpoint/2010/main" val="39297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E3A36C18-A51D-E22C-45F8-600BA03CF902}"/>
              </a:ext>
            </a:extLst>
          </p:cNvPr>
          <p:cNvSpPr>
            <a:spLocks noGrp="1"/>
          </p:cNvSpPr>
          <p:nvPr>
            <p:ph idx="1"/>
          </p:nvPr>
        </p:nvSpPr>
        <p:spPr>
          <a:xfrm>
            <a:off x="4675695" y="744718"/>
            <a:ext cx="7088957" cy="5423397"/>
          </a:xfrm>
        </p:spPr>
        <p:txBody>
          <a:bodyPr>
            <a:normAutofit lnSpcReduction="10000"/>
          </a:bodyPr>
          <a:lstStyle/>
          <a:p>
            <a:pPr marL="269875" indent="-269875" algn="just"/>
            <a:r>
              <a:rPr lang="sl-SI" b="0" i="0" dirty="0">
                <a:solidFill>
                  <a:schemeClr val="tx1"/>
                </a:solidFill>
                <a:effectLst/>
                <a:latin typeface="+mn-lt"/>
              </a:rPr>
              <a:t>Regulirani subjekt je fizična ali pravna oseba, razen končnega porabnika goriv, ki izvaja dejavnost, določeno v </a:t>
            </a:r>
            <a:r>
              <a:rPr lang="sl-SI" b="0" i="0" dirty="0">
                <a:solidFill>
                  <a:schemeClr val="tx1"/>
                </a:solidFill>
                <a:effectLst/>
                <a:latin typeface="+mn-lt"/>
                <a:hlinkClick r:id="rId2" tooltip="to EUR-Lex">
                  <a:extLst>
                    <a:ext uri="{A12FA001-AC4F-418D-AE19-62706E023703}">
                      <ahyp:hlinkClr xmlns:ahyp="http://schemas.microsoft.com/office/drawing/2018/hyperlinkcolor" val="tx"/>
                    </a:ext>
                  </a:extLst>
                </a:hlinkClick>
              </a:rPr>
              <a:t>prilogi III k Direktivi 2003/87/ES</a:t>
            </a:r>
            <a:r>
              <a:rPr lang="sl-SI" b="0" i="0" dirty="0">
                <a:solidFill>
                  <a:schemeClr val="tx1"/>
                </a:solidFill>
                <a:effectLst/>
                <a:latin typeface="+mn-lt"/>
              </a:rPr>
              <a:t>, in spada v eno od naslednjih skupin:</a:t>
            </a:r>
          </a:p>
          <a:p>
            <a:pPr marL="800100" marR="73025" lvl="1" indent="-342900" algn="just">
              <a:lnSpc>
                <a:spcPct val="113000"/>
              </a:lnSpc>
              <a:spcBef>
                <a:spcPts val="595"/>
              </a:spcBef>
              <a:spcAft>
                <a:spcPts val="0"/>
              </a:spcAft>
              <a:buFont typeface="+mj-lt"/>
              <a:buAutoNum type="alphaLcParenR"/>
              <a:tabLst>
                <a:tab pos="1480820" algn="l"/>
              </a:tabLst>
            </a:pPr>
            <a:r>
              <a:rPr lang="sl-SI" sz="1800" dirty="0">
                <a:effectLst/>
                <a:latin typeface="+mn-lt"/>
                <a:ea typeface="Arial MT"/>
                <a:cs typeface="Arial MT"/>
              </a:rPr>
              <a:t>imetnik </a:t>
            </a:r>
            <a:r>
              <a:rPr lang="sl-SI" sz="1800" b="1" dirty="0">
                <a:effectLst/>
                <a:latin typeface="+mn-lt"/>
                <a:ea typeface="Arial MT"/>
                <a:cs typeface="Arial MT"/>
              </a:rPr>
              <a:t>trošarinskega skladišča </a:t>
            </a:r>
            <a:r>
              <a:rPr lang="sl-SI" sz="1800" dirty="0">
                <a:effectLst/>
                <a:latin typeface="+mn-lt"/>
                <a:ea typeface="Arial MT"/>
                <a:cs typeface="Arial MT"/>
              </a:rPr>
              <a:t>(relevantno za tekoča goriva, zlasti goriva, namenjena uporabi v prometu) v skladu s členom 3(11) Direktive o trošarini, ki je zavezanec za plačilo trošarine na podlagi 7. člena navedene direktive.</a:t>
            </a:r>
            <a:endParaRPr lang="sl-SI" sz="2400" dirty="0">
              <a:effectLst/>
              <a:latin typeface="+mn-lt"/>
              <a:ea typeface="Arial MT"/>
              <a:cs typeface="Arial MT"/>
            </a:endParaRPr>
          </a:p>
          <a:p>
            <a:pPr marL="800100" marR="72390" lvl="1" indent="-342900" algn="just">
              <a:lnSpc>
                <a:spcPct val="113000"/>
              </a:lnSpc>
              <a:spcBef>
                <a:spcPts val="300"/>
              </a:spcBef>
              <a:spcAft>
                <a:spcPts val="0"/>
              </a:spcAft>
              <a:buFont typeface="+mj-lt"/>
              <a:buAutoNum type="alphaLcParenR"/>
              <a:tabLst>
                <a:tab pos="1480820" algn="l"/>
              </a:tabLst>
            </a:pPr>
            <a:r>
              <a:rPr lang="sl-SI" sz="1800" dirty="0">
                <a:effectLst/>
                <a:latin typeface="+mn-lt"/>
                <a:ea typeface="Arial MT"/>
                <a:cs typeface="Arial MT"/>
              </a:rPr>
              <a:t>Če se zgoraj navedeno </a:t>
            </a:r>
            <a:r>
              <a:rPr lang="sl-SI" sz="1800" b="1" dirty="0">
                <a:effectLst/>
                <a:latin typeface="+mn-lt"/>
                <a:ea typeface="Arial MT"/>
                <a:cs typeface="Arial MT"/>
              </a:rPr>
              <a:t>ne uporablja, je to vsaka druga oseba, ki je zavezanec za plačilo trošarine</a:t>
            </a:r>
            <a:r>
              <a:rPr lang="sl-SI" sz="1800" dirty="0">
                <a:effectLst/>
                <a:latin typeface="+mn-lt"/>
                <a:ea typeface="Arial MT"/>
                <a:cs typeface="Arial MT"/>
              </a:rPr>
              <a:t> na podlagi 7. člena Direktive o trošarini, prvega in četrtega pododstavka člena 21(5) Direktive o obdavčitvi energije (relevantno predvsem za zemeljski plin in trdna goriva, kjer pojem trošarinskega skladišča ne obstaja ali pa se uporablja le v nekaj državah članicah), vključno s katero koli osebo, oproščeno plačila trošarine. </a:t>
            </a:r>
          </a:p>
          <a:p>
            <a:pPr marL="800100" marR="72390" lvl="1" indent="-342900" algn="just">
              <a:lnSpc>
                <a:spcPct val="113000"/>
              </a:lnSpc>
              <a:spcBef>
                <a:spcPts val="300"/>
              </a:spcBef>
              <a:spcAft>
                <a:spcPts val="0"/>
              </a:spcAft>
              <a:buFont typeface="+mj-lt"/>
              <a:buAutoNum type="alphaLcParenR"/>
              <a:tabLst>
                <a:tab pos="1480820" algn="l"/>
              </a:tabLst>
            </a:pPr>
            <a:r>
              <a:rPr lang="sl-SI" sz="1800" dirty="0">
                <a:effectLst/>
                <a:latin typeface="+mn-lt"/>
                <a:ea typeface="Arial MT"/>
                <a:cs typeface="Arial MT"/>
              </a:rPr>
              <a:t>Če se zgoraj navedeno </a:t>
            </a:r>
            <a:r>
              <a:rPr lang="sl-SI" sz="1800" b="1" dirty="0">
                <a:effectLst/>
                <a:latin typeface="+mn-lt"/>
                <a:ea typeface="Arial MT"/>
                <a:cs typeface="Arial MT"/>
              </a:rPr>
              <a:t>ne uporablja</a:t>
            </a:r>
            <a:r>
              <a:rPr lang="sl-SI" sz="1800" dirty="0">
                <a:effectLst/>
                <a:latin typeface="+mn-lt"/>
                <a:ea typeface="Arial MT"/>
                <a:cs typeface="Arial MT"/>
              </a:rPr>
              <a:t> ali če je več oseb solidarno zavezanih plačilu iste trošarine, lahko države članice </a:t>
            </a:r>
            <a:r>
              <a:rPr lang="sl-SI" sz="1800" b="1" dirty="0">
                <a:effectLst/>
                <a:latin typeface="+mn-lt"/>
                <a:ea typeface="Arial MT"/>
                <a:cs typeface="Arial MT"/>
              </a:rPr>
              <a:t>imenujejo katero koli drugo osebo</a:t>
            </a:r>
            <a:r>
              <a:rPr lang="sl-SI" sz="1800" dirty="0">
                <a:effectLst/>
                <a:latin typeface="+mn-lt"/>
                <a:ea typeface="Arial MT"/>
                <a:cs typeface="Arial MT"/>
              </a:rPr>
              <a:t>.</a:t>
            </a:r>
            <a:endParaRPr lang="sl-SI" sz="2400" dirty="0">
              <a:effectLst/>
              <a:latin typeface="+mn-lt"/>
              <a:ea typeface="Arial MT"/>
              <a:cs typeface="Arial MT"/>
            </a:endParaRPr>
          </a:p>
          <a:p>
            <a:pPr marL="496570" indent="-226060" algn="just"/>
            <a:endParaRPr lang="sl-SI" dirty="0"/>
          </a:p>
        </p:txBody>
      </p:sp>
      <p:sp>
        <p:nvSpPr>
          <p:cNvPr id="3" name="Naslov 2">
            <a:extLst>
              <a:ext uri="{FF2B5EF4-FFF2-40B4-BE49-F238E27FC236}">
                <a16:creationId xmlns:a16="http://schemas.microsoft.com/office/drawing/2014/main" id="{9E732D08-4288-C8D9-3A76-34F6B3FFF87A}"/>
              </a:ext>
            </a:extLst>
          </p:cNvPr>
          <p:cNvSpPr>
            <a:spLocks noGrp="1"/>
          </p:cNvSpPr>
          <p:nvPr>
            <p:ph type="ctrTitle"/>
          </p:nvPr>
        </p:nvSpPr>
        <p:spPr/>
        <p:txBody>
          <a:bodyPr/>
          <a:lstStyle/>
          <a:p>
            <a:r>
              <a:rPr lang="sl-SI" dirty="0"/>
              <a:t>Opredelitev reguliranega subjekta </a:t>
            </a:r>
          </a:p>
        </p:txBody>
      </p:sp>
    </p:spTree>
    <p:extLst>
      <p:ext uri="{BB962C8B-B14F-4D97-AF65-F5344CB8AC3E}">
        <p14:creationId xmlns:p14="http://schemas.microsoft.com/office/powerpoint/2010/main" val="203829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AE754C-80DD-3D1D-A628-26E0E2B268C2}"/>
              </a:ext>
            </a:extLst>
          </p:cNvPr>
          <p:cNvSpPr>
            <a:spLocks noGrp="1"/>
          </p:cNvSpPr>
          <p:nvPr>
            <p:ph idx="1"/>
          </p:nvPr>
        </p:nvSpPr>
        <p:spPr>
          <a:xfrm>
            <a:off x="5302611" y="939294"/>
            <a:ext cx="6034955" cy="5195175"/>
          </a:xfrm>
        </p:spPr>
        <p:txBody>
          <a:bodyPr>
            <a:normAutofit/>
          </a:bodyPr>
          <a:lstStyle/>
          <a:p>
            <a:pPr marL="285750" indent="-285750" algn="l" rtl="0" fontAlgn="base">
              <a:buFont typeface="Arial" panose="020B0604020202020204" pitchFamily="34" charset="0"/>
              <a:buChar char="•"/>
            </a:pPr>
            <a:r>
              <a:rPr lang="en-GB" sz="1800" b="0" i="0" u="none" strike="noStrike" dirty="0" err="1">
                <a:solidFill>
                  <a:srgbClr val="000000"/>
                </a:solidFill>
                <a:effectLst/>
                <a:latin typeface="Arial" panose="020B0604020202020204" pitchFamily="34" charset="0"/>
              </a:rPr>
              <a:t>Sektorji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dejavnosti</a:t>
            </a:r>
            <a:r>
              <a:rPr lang="en-GB" sz="1800" b="0" i="0" u="none" strike="noStrike" dirty="0">
                <a:solidFill>
                  <a:srgbClr val="000000"/>
                </a:solidFill>
                <a:effectLst/>
                <a:latin typeface="Arial" panose="020B0604020202020204" pitchFamily="34" charset="0"/>
              </a:rPr>
              <a:t> in TGP, </a:t>
            </a:r>
            <a:r>
              <a:rPr lang="en-GB" sz="1800" b="0" i="0" u="none" strike="noStrike" dirty="0" err="1">
                <a:solidFill>
                  <a:srgbClr val="000000"/>
                </a:solidFill>
                <a:effectLst/>
                <a:latin typeface="Arial" panose="020B0604020202020204" pitchFamily="34" charset="0"/>
              </a:rPr>
              <a:t>zajeti</a:t>
            </a:r>
            <a:r>
              <a:rPr lang="en-GB" sz="1800" b="0" i="0" u="none" strike="noStrike" dirty="0">
                <a:solidFill>
                  <a:srgbClr val="000000"/>
                </a:solidFill>
                <a:effectLst/>
                <a:latin typeface="Arial" panose="020B0604020202020204" pitchFamily="34" charset="0"/>
              </a:rPr>
              <a:t> v </a:t>
            </a:r>
            <a:r>
              <a:rPr lang="en-GB" sz="1800" b="0" i="0" u="none" strike="noStrike" dirty="0" err="1">
                <a:solidFill>
                  <a:srgbClr val="000000"/>
                </a:solidFill>
                <a:effectLst/>
                <a:latin typeface="Arial" panose="020B0604020202020204" pitchFamily="34" charset="0"/>
              </a:rPr>
              <a:t>sistem</a:t>
            </a:r>
            <a:r>
              <a:rPr lang="en-GB" sz="1800" b="0" i="0" u="none" strike="noStrike" dirty="0">
                <a:solidFill>
                  <a:srgbClr val="000000"/>
                </a:solidFill>
                <a:effectLst/>
                <a:latin typeface="Arial" panose="020B0604020202020204" pitchFamily="34" charset="0"/>
              </a:rPr>
              <a:t> ETS BRT, so </a:t>
            </a:r>
            <a:r>
              <a:rPr lang="en-GB" sz="1800" b="0" i="0" u="none" strike="noStrike" dirty="0" err="1">
                <a:solidFill>
                  <a:srgbClr val="000000"/>
                </a:solidFill>
                <a:effectLst/>
                <a:latin typeface="Arial" panose="020B0604020202020204" pitchFamily="34" charset="0"/>
              </a:rPr>
              <a:t>podrobneje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določeni</a:t>
            </a:r>
            <a:r>
              <a:rPr lang="en-GB" sz="1800" b="0" i="0" u="none" strike="noStrike" dirty="0">
                <a:solidFill>
                  <a:srgbClr val="000000"/>
                </a:solidFill>
                <a:effectLst/>
                <a:latin typeface="Arial" panose="020B0604020202020204" pitchFamily="34" charset="0"/>
              </a:rPr>
              <a:t> v </a:t>
            </a:r>
            <a:r>
              <a:rPr lang="en-GB" sz="1800" b="0" i="0" u="none" strike="noStrike" dirty="0" err="1">
                <a:solidFill>
                  <a:srgbClr val="000000"/>
                </a:solidFill>
                <a:effectLst/>
                <a:latin typeface="Arial" panose="020B0604020202020204" pitchFamily="34" charset="0"/>
              </a:rPr>
              <a:t>Prilogi</a:t>
            </a:r>
            <a:r>
              <a:rPr lang="en-GB" sz="1800" b="0" i="0" u="none" strike="noStrike" dirty="0">
                <a:solidFill>
                  <a:srgbClr val="000000"/>
                </a:solidFill>
                <a:effectLst/>
                <a:latin typeface="Arial" panose="020B0604020202020204" pitchFamily="34" charset="0"/>
              </a:rPr>
              <a:t> III k </a:t>
            </a:r>
            <a:r>
              <a:rPr lang="en-GB" sz="1800" b="0" i="0" u="none" strike="noStrike" dirty="0" err="1">
                <a:solidFill>
                  <a:srgbClr val="000000"/>
                </a:solidFill>
                <a:effectLst/>
                <a:latin typeface="Arial" panose="020B0604020202020204" pitchFamily="34" charset="0"/>
              </a:rPr>
              <a:t>Direktivi</a:t>
            </a:r>
            <a:r>
              <a:rPr lang="en-GB" sz="1800" b="0" i="0" u="none" strike="noStrike" dirty="0">
                <a:solidFill>
                  <a:srgbClr val="000000"/>
                </a:solidFill>
                <a:effectLst/>
                <a:latin typeface="Arial" panose="020B0604020202020204" pitchFamily="34" charset="0"/>
              </a:rPr>
              <a:t> 2003/87/ES (ETS </a:t>
            </a:r>
            <a:r>
              <a:rPr lang="en-GB" sz="1800" b="0" i="0" u="none" strike="noStrike" dirty="0" err="1">
                <a:solidFill>
                  <a:srgbClr val="000000"/>
                </a:solidFill>
                <a:effectLst/>
                <a:latin typeface="Arial" panose="020B0604020202020204" pitchFamily="34" charset="0"/>
              </a:rPr>
              <a:t>direktiva</a:t>
            </a:r>
            <a:r>
              <a:rPr lang="en-GB" sz="1800" b="0" i="0" u="none" strike="noStrike"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a:t>
            </a:r>
            <a:endParaRPr lang="sl-SI" sz="1800" b="0" i="0" dirty="0">
              <a:solidFill>
                <a:srgbClr val="000000"/>
              </a:solidFill>
              <a:effectLst/>
              <a:latin typeface="Arial" panose="020B0604020202020204" pitchFamily="34" charset="0"/>
            </a:endParaRPr>
          </a:p>
          <a:p>
            <a:pPr marL="285750" indent="-285750" fontAlgn="base">
              <a:buFont typeface="Arial" panose="020B0604020202020204" pitchFamily="34" charset="0"/>
              <a:buChar char="•"/>
            </a:pPr>
            <a:r>
              <a:rPr lang="en-GB" dirty="0">
                <a:solidFill>
                  <a:srgbClr val="000000"/>
                </a:solidFill>
                <a:latin typeface="Arial"/>
                <a:cs typeface="Calibri"/>
              </a:rPr>
              <a:t>Za </a:t>
            </a:r>
            <a:r>
              <a:rPr lang="en-GB" dirty="0" err="1">
                <a:solidFill>
                  <a:srgbClr val="000000"/>
                </a:solidFill>
                <a:latin typeface="Arial"/>
                <a:cs typeface="Calibri"/>
              </a:rPr>
              <a:t>kategorizacijo</a:t>
            </a:r>
            <a:r>
              <a:rPr lang="en-GB" dirty="0">
                <a:solidFill>
                  <a:srgbClr val="000000"/>
                </a:solidFill>
                <a:latin typeface="Arial"/>
                <a:cs typeface="Calibri"/>
              </a:rPr>
              <a:t> </a:t>
            </a:r>
            <a:r>
              <a:rPr lang="en-GB" dirty="0" err="1">
                <a:solidFill>
                  <a:srgbClr val="000000"/>
                </a:solidFill>
                <a:latin typeface="Arial"/>
                <a:cs typeface="Calibri"/>
              </a:rPr>
              <a:t>sektorjev</a:t>
            </a:r>
            <a:r>
              <a:rPr lang="en-GB" dirty="0">
                <a:solidFill>
                  <a:srgbClr val="000000"/>
                </a:solidFill>
                <a:latin typeface="Arial"/>
                <a:cs typeface="Calibri"/>
              </a:rPr>
              <a:t> se </a:t>
            </a:r>
            <a:r>
              <a:rPr lang="en-GB" dirty="0" err="1">
                <a:solidFill>
                  <a:srgbClr val="000000"/>
                </a:solidFill>
                <a:latin typeface="Arial"/>
                <a:cs typeface="Calibri"/>
              </a:rPr>
              <a:t>uporabljajo</a:t>
            </a:r>
            <a:r>
              <a:rPr lang="en-GB" dirty="0">
                <a:solidFill>
                  <a:srgbClr val="000000"/>
                </a:solidFill>
                <a:latin typeface="Arial"/>
                <a:cs typeface="Calibri"/>
              </a:rPr>
              <a:t> </a:t>
            </a:r>
            <a:r>
              <a:rPr lang="en-GB" dirty="0" err="1">
                <a:solidFill>
                  <a:srgbClr val="000000"/>
                </a:solidFill>
                <a:latin typeface="Arial"/>
                <a:cs typeface="Calibri"/>
              </a:rPr>
              <a:t>kategorije</a:t>
            </a:r>
            <a:r>
              <a:rPr lang="en-GB" dirty="0">
                <a:solidFill>
                  <a:srgbClr val="000000"/>
                </a:solidFill>
                <a:latin typeface="Arial"/>
                <a:cs typeface="Calibri"/>
              </a:rPr>
              <a:t> </a:t>
            </a:r>
            <a:r>
              <a:rPr lang="en-GB" dirty="0" err="1">
                <a:solidFill>
                  <a:srgbClr val="000000"/>
                </a:solidFill>
                <a:latin typeface="Arial"/>
                <a:cs typeface="Calibri"/>
              </a:rPr>
              <a:t>skupnega</a:t>
            </a:r>
            <a:r>
              <a:rPr lang="en-GB" dirty="0">
                <a:solidFill>
                  <a:srgbClr val="000000"/>
                </a:solidFill>
                <a:latin typeface="Arial"/>
                <a:cs typeface="Calibri"/>
              </a:rPr>
              <a:t> </a:t>
            </a:r>
            <a:r>
              <a:rPr lang="en-GB" dirty="0" err="1">
                <a:solidFill>
                  <a:srgbClr val="000000"/>
                </a:solidFill>
                <a:latin typeface="Arial"/>
                <a:cs typeface="Calibri"/>
              </a:rPr>
              <a:t>formata</a:t>
            </a:r>
            <a:r>
              <a:rPr lang="en-GB" dirty="0">
                <a:solidFill>
                  <a:srgbClr val="000000"/>
                </a:solidFill>
                <a:latin typeface="Arial"/>
                <a:cs typeface="Calibri"/>
              </a:rPr>
              <a:t> za </a:t>
            </a:r>
            <a:r>
              <a:rPr lang="en-GB" dirty="0" err="1">
                <a:solidFill>
                  <a:srgbClr val="000000"/>
                </a:solidFill>
                <a:latin typeface="Arial"/>
                <a:cs typeface="Calibri"/>
              </a:rPr>
              <a:t>poročanje</a:t>
            </a:r>
            <a:r>
              <a:rPr lang="en-GB" dirty="0">
                <a:solidFill>
                  <a:srgbClr val="000000"/>
                </a:solidFill>
                <a:latin typeface="Arial"/>
                <a:cs typeface="Calibri"/>
              </a:rPr>
              <a:t> (CRF), ki se </a:t>
            </a:r>
            <a:r>
              <a:rPr lang="en-GB" dirty="0" err="1">
                <a:solidFill>
                  <a:srgbClr val="000000"/>
                </a:solidFill>
                <a:latin typeface="Arial"/>
                <a:cs typeface="Calibri"/>
              </a:rPr>
              <a:t>uporabljajo</a:t>
            </a:r>
            <a:r>
              <a:rPr lang="en-GB" dirty="0">
                <a:solidFill>
                  <a:srgbClr val="000000"/>
                </a:solidFill>
                <a:latin typeface="Arial"/>
                <a:cs typeface="Calibri"/>
              </a:rPr>
              <a:t> za </a:t>
            </a:r>
            <a:r>
              <a:rPr lang="en-GB" dirty="0" err="1">
                <a:solidFill>
                  <a:srgbClr val="000000"/>
                </a:solidFill>
                <a:latin typeface="Arial"/>
                <a:cs typeface="Calibri"/>
              </a:rPr>
              <a:t>pripravo</a:t>
            </a:r>
            <a:r>
              <a:rPr lang="en-GB" dirty="0">
                <a:solidFill>
                  <a:srgbClr val="000000"/>
                </a:solidFill>
                <a:latin typeface="Arial"/>
                <a:cs typeface="Calibri"/>
              </a:rPr>
              <a:t> </a:t>
            </a:r>
            <a:r>
              <a:rPr lang="en-GB" dirty="0" err="1">
                <a:solidFill>
                  <a:srgbClr val="000000"/>
                </a:solidFill>
                <a:latin typeface="Arial"/>
                <a:cs typeface="Calibri"/>
              </a:rPr>
              <a:t>nacionalnih</a:t>
            </a:r>
            <a:r>
              <a:rPr lang="en-GB" dirty="0">
                <a:solidFill>
                  <a:srgbClr val="000000"/>
                </a:solidFill>
                <a:latin typeface="Arial"/>
                <a:cs typeface="Calibri"/>
              </a:rPr>
              <a:t> </a:t>
            </a:r>
            <a:r>
              <a:rPr lang="en-GB" dirty="0" err="1">
                <a:solidFill>
                  <a:srgbClr val="000000"/>
                </a:solidFill>
                <a:latin typeface="Arial"/>
                <a:cs typeface="Calibri"/>
              </a:rPr>
              <a:t>evidenc</a:t>
            </a:r>
            <a:r>
              <a:rPr lang="en-GB" dirty="0">
                <a:solidFill>
                  <a:srgbClr val="000000"/>
                </a:solidFill>
                <a:latin typeface="Arial"/>
                <a:cs typeface="Calibri"/>
              </a:rPr>
              <a:t> TGP v </a:t>
            </a:r>
            <a:r>
              <a:rPr lang="en-GB" dirty="0" err="1">
                <a:solidFill>
                  <a:srgbClr val="000000"/>
                </a:solidFill>
                <a:latin typeface="Arial"/>
                <a:cs typeface="Calibri"/>
              </a:rPr>
              <a:t>skladu</a:t>
            </a:r>
            <a:r>
              <a:rPr lang="en-GB" dirty="0">
                <a:solidFill>
                  <a:srgbClr val="000000"/>
                </a:solidFill>
                <a:latin typeface="Arial"/>
                <a:cs typeface="Calibri"/>
              </a:rPr>
              <a:t> s </a:t>
            </a:r>
            <a:r>
              <a:rPr lang="en-GB" dirty="0" err="1">
                <a:solidFill>
                  <a:srgbClr val="000000"/>
                </a:solidFill>
                <a:latin typeface="Arial"/>
                <a:cs typeface="Calibri"/>
                <a:hlinkClick r:id="rId2"/>
              </a:rPr>
              <a:t>smernicami</a:t>
            </a:r>
            <a:r>
              <a:rPr lang="en-GB" dirty="0">
                <a:solidFill>
                  <a:srgbClr val="000000"/>
                </a:solidFill>
                <a:latin typeface="Arial"/>
                <a:cs typeface="Calibri"/>
                <a:hlinkClick r:id="rId2"/>
              </a:rPr>
              <a:t> IPCC </a:t>
            </a:r>
            <a:r>
              <a:rPr lang="en-GB" dirty="0" err="1">
                <a:solidFill>
                  <a:srgbClr val="000000"/>
                </a:solidFill>
                <a:latin typeface="Arial"/>
                <a:cs typeface="Calibri"/>
                <a:hlinkClick r:id="rId2"/>
              </a:rPr>
              <a:t>iz</a:t>
            </a:r>
            <a:r>
              <a:rPr lang="en-GB" dirty="0">
                <a:solidFill>
                  <a:srgbClr val="000000"/>
                </a:solidFill>
                <a:latin typeface="Arial"/>
                <a:cs typeface="Calibri"/>
                <a:hlinkClick r:id="rId2"/>
              </a:rPr>
              <a:t> </a:t>
            </a:r>
            <a:r>
              <a:rPr lang="en-GB" dirty="0" err="1">
                <a:solidFill>
                  <a:srgbClr val="000000"/>
                </a:solidFill>
                <a:latin typeface="Arial"/>
                <a:cs typeface="Calibri"/>
                <a:hlinkClick r:id="rId2"/>
              </a:rPr>
              <a:t>leta</a:t>
            </a:r>
            <a:r>
              <a:rPr lang="en-GB" dirty="0">
                <a:solidFill>
                  <a:srgbClr val="000000"/>
                </a:solidFill>
                <a:latin typeface="Arial"/>
                <a:cs typeface="Calibri"/>
                <a:hlinkClick r:id="rId2"/>
              </a:rPr>
              <a:t> 2006</a:t>
            </a:r>
            <a:r>
              <a:rPr lang="en-GB" dirty="0">
                <a:solidFill>
                  <a:srgbClr val="000000"/>
                </a:solidFill>
                <a:latin typeface="Arial"/>
                <a:cs typeface="Calibri"/>
              </a:rPr>
              <a:t>. </a:t>
            </a:r>
            <a:endParaRPr lang="en-GB" dirty="0">
              <a:solidFill>
                <a:srgbClr val="000000"/>
              </a:solidFill>
              <a:latin typeface="Arial"/>
              <a:cs typeface="Arial"/>
            </a:endParaRPr>
          </a:p>
          <a:p>
            <a:pPr marL="285750" indent="-285750" algn="l" rtl="0" fontAlgn="base">
              <a:buFont typeface="Arial" panose="020B0604020202020204" pitchFamily="34" charset="0"/>
              <a:buChar char="•"/>
            </a:pPr>
            <a:r>
              <a:rPr lang="sl-SI" sz="1800" b="0" i="0" dirty="0">
                <a:solidFill>
                  <a:srgbClr val="000000"/>
                </a:solidFill>
                <a:effectLst/>
                <a:latin typeface="Arial" panose="020B0604020202020204" pitchFamily="34" charset="0"/>
              </a:rPr>
              <a:t>Regulirani subjekt bo moral natančno spremljati in dokazati, v katerih sektorjih se je porabilo gorivo, ki ga je sprostil v porabo. </a:t>
            </a:r>
          </a:p>
          <a:p>
            <a:pPr marL="285750" indent="-285750" algn="l" rtl="0" fontAlgn="base">
              <a:buFont typeface="Arial" panose="020B0604020202020204" pitchFamily="34" charset="0"/>
              <a:buChar char="•"/>
            </a:pPr>
            <a:r>
              <a:rPr lang="sl-SI" dirty="0">
                <a:solidFill>
                  <a:srgbClr val="000000"/>
                </a:solidFill>
              </a:rPr>
              <a:t>Glavni izključeni sektorji: </a:t>
            </a:r>
          </a:p>
          <a:p>
            <a:pPr marL="971550" lvl="1" indent="-285750" fontAlgn="base"/>
            <a:r>
              <a:rPr lang="sl-SI" b="0" i="0" dirty="0">
                <a:solidFill>
                  <a:srgbClr val="000000"/>
                </a:solidFill>
                <a:effectLst/>
                <a:latin typeface="Arial" panose="020B0604020202020204" pitchFamily="34" charset="0"/>
              </a:rPr>
              <a:t>ETS1 (vključno z malimi napravami).</a:t>
            </a:r>
          </a:p>
          <a:p>
            <a:pPr marL="971550" lvl="1" indent="-285750" fontAlgn="base"/>
            <a:r>
              <a:rPr lang="sl-SI" dirty="0">
                <a:solidFill>
                  <a:srgbClr val="000000"/>
                </a:solidFill>
              </a:rPr>
              <a:t>Kmetijstvo (tudi kmetijska vozila na asfaltiranih cestah). </a:t>
            </a:r>
          </a:p>
          <a:p>
            <a:pPr marL="971550" lvl="1" indent="-285750" fontAlgn="base"/>
            <a:r>
              <a:rPr lang="sl-SI" b="0" i="0" dirty="0">
                <a:solidFill>
                  <a:srgbClr val="000000"/>
                </a:solidFill>
                <a:effectLst/>
                <a:latin typeface="Arial" panose="020B0604020202020204" pitchFamily="34" charset="0"/>
              </a:rPr>
              <a:t>Vojaške operacije.</a:t>
            </a:r>
          </a:p>
          <a:p>
            <a:pPr marL="971550" lvl="1" indent="-285750" fontAlgn="base"/>
            <a:r>
              <a:rPr lang="sl-SI" dirty="0">
                <a:solidFill>
                  <a:srgbClr val="000000"/>
                </a:solidFill>
              </a:rPr>
              <a:t>Kurjenje odpadkov. </a:t>
            </a:r>
            <a:endParaRPr lang="sl-SI"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endParaRPr lang="en-GB" b="0" i="0" dirty="0">
              <a:solidFill>
                <a:srgbClr val="000000"/>
              </a:solidFill>
              <a:effectLst/>
              <a:latin typeface="Arial" panose="020B0604020202020204" pitchFamily="34" charset="0"/>
            </a:endParaRPr>
          </a:p>
          <a:p>
            <a:pPr marL="285750" indent="-285750">
              <a:lnSpc>
                <a:spcPct val="150000"/>
              </a:lnSpc>
              <a:buFont typeface="Arial" panose="020B0604020202020204" pitchFamily="34" charset="0"/>
              <a:buChar char="•"/>
            </a:pPr>
            <a:endParaRPr lang="en-SI" dirty="0"/>
          </a:p>
        </p:txBody>
      </p:sp>
      <p:sp>
        <p:nvSpPr>
          <p:cNvPr id="3" name="Title 2">
            <a:extLst>
              <a:ext uri="{FF2B5EF4-FFF2-40B4-BE49-F238E27FC236}">
                <a16:creationId xmlns:a16="http://schemas.microsoft.com/office/drawing/2014/main" id="{B75AC06F-362F-8850-A889-ED7FFB972680}"/>
              </a:ext>
            </a:extLst>
          </p:cNvPr>
          <p:cNvSpPr>
            <a:spLocks noGrp="1"/>
          </p:cNvSpPr>
          <p:nvPr>
            <p:ph type="ctrTitle"/>
          </p:nvPr>
        </p:nvSpPr>
        <p:spPr/>
        <p:txBody>
          <a:bodyPr/>
          <a:lstStyle/>
          <a:p>
            <a:r>
              <a:rPr lang="sl-SI" dirty="0"/>
              <a:t>Vključeni sektorji (</a:t>
            </a:r>
            <a:r>
              <a:rPr lang="sl-SI" i="1" dirty="0" err="1"/>
              <a:t>scope</a:t>
            </a:r>
            <a:r>
              <a:rPr lang="sl-SI" dirty="0"/>
              <a:t>) </a:t>
            </a:r>
            <a:endParaRPr lang="en-SI" dirty="0"/>
          </a:p>
        </p:txBody>
      </p:sp>
    </p:spTree>
    <p:extLst>
      <p:ext uri="{BB962C8B-B14F-4D97-AF65-F5344CB8AC3E}">
        <p14:creationId xmlns:p14="http://schemas.microsoft.com/office/powerpoint/2010/main" val="263709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B0CDE972-61FA-F533-77FD-27AA8DBAA6C2}"/>
              </a:ext>
            </a:extLst>
          </p:cNvPr>
          <p:cNvSpPr>
            <a:spLocks noGrp="1"/>
          </p:cNvSpPr>
          <p:nvPr>
            <p:ph idx="1"/>
          </p:nvPr>
        </p:nvSpPr>
        <p:spPr>
          <a:xfrm>
            <a:off x="5145086" y="514906"/>
            <a:ext cx="6208714" cy="5814873"/>
          </a:xfrm>
        </p:spPr>
        <p:txBody>
          <a:bodyPr>
            <a:normAutofit fontScale="55000" lnSpcReduction="20000"/>
          </a:bodyPr>
          <a:lstStyle/>
          <a:p>
            <a:pPr marL="285750" indent="-285750" algn="just">
              <a:lnSpc>
                <a:spcPct val="107000"/>
              </a:lnSpc>
              <a:spcAft>
                <a:spcPts val="800"/>
              </a:spcAft>
              <a:buFont typeface="Arial" panose="020B0604020202020204" pitchFamily="34" charset="0"/>
              <a:buChar char="•"/>
            </a:pPr>
            <a:r>
              <a:rPr lang="sl-SI" sz="2500" kern="100" dirty="0">
                <a:solidFill>
                  <a:schemeClr val="tx1"/>
                </a:solidFill>
                <a:effectLst/>
                <a:latin typeface="+mn-lt"/>
                <a:ea typeface="Calibri" panose="020F0502020204030204" pitchFamily="34" charset="0"/>
                <a:cs typeface="Times New Roman" panose="02020603050405020304" pitchFamily="18" charset="0"/>
              </a:rPr>
              <a:t>V 3.(</a:t>
            </a:r>
            <a:r>
              <a:rPr lang="sl-SI" sz="2500" kern="100" dirty="0" err="1">
                <a:solidFill>
                  <a:schemeClr val="tx1"/>
                </a:solidFill>
                <a:effectLst/>
                <a:latin typeface="+mn-lt"/>
                <a:ea typeface="Calibri" panose="020F0502020204030204" pitchFamily="34" charset="0"/>
                <a:cs typeface="Times New Roman" panose="02020603050405020304" pitchFamily="18" charset="0"/>
              </a:rPr>
              <a:t>af</a:t>
            </a:r>
            <a:r>
              <a:rPr lang="sl-SI" sz="2500" kern="100" dirty="0">
                <a:solidFill>
                  <a:schemeClr val="tx1"/>
                </a:solidFill>
                <a:effectLst/>
                <a:latin typeface="+mn-lt"/>
                <a:ea typeface="Calibri" panose="020F0502020204030204" pitchFamily="34" charset="0"/>
                <a:cs typeface="Times New Roman" panose="02020603050405020304" pitchFamily="18" charset="0"/>
              </a:rPr>
              <a:t>) členu ETS direktive je opredeljen obseg goriv, vključenih v ETS2, ki so v osnovi vsa ustrezna komercialna goriva in drugi energenti, navedeni v prvem odstavku 2. člena Direktive 2003/96/EC (Direktiva o obdavčitvi energentov) z oznakami kombinirane nomenklature. </a:t>
            </a:r>
          </a:p>
          <a:p>
            <a:pPr marL="285750" indent="-285750" algn="just">
              <a:lnSpc>
                <a:spcPct val="107000"/>
              </a:lnSpc>
              <a:spcAft>
                <a:spcPts val="800"/>
              </a:spcAft>
              <a:buFont typeface="Arial" panose="020B0604020202020204" pitchFamily="34" charset="0"/>
              <a:buChar char="•"/>
            </a:pPr>
            <a:r>
              <a:rPr lang="sl-SI" sz="2500" kern="100" dirty="0">
                <a:solidFill>
                  <a:schemeClr val="tx1"/>
                </a:solidFill>
                <a:effectLst/>
                <a:latin typeface="+mn-lt"/>
                <a:ea typeface="Calibri" panose="020F0502020204030204" pitchFamily="34" charset="0"/>
                <a:cs typeface="Times New Roman" panose="02020603050405020304" pitchFamily="18" charset="0"/>
              </a:rPr>
              <a:t>Natančneje, zajeta so naslednja goriva: </a:t>
            </a:r>
          </a:p>
          <a:p>
            <a:pPr marL="1028700" lvl="1" indent="-342900" algn="just">
              <a:lnSpc>
                <a:spcPct val="107000"/>
              </a:lnSpc>
              <a:spcAft>
                <a:spcPts val="800"/>
              </a:spcAft>
              <a:buSzPts val="1000"/>
              <a:buFont typeface="Symbol" panose="05050102010706020507" pitchFamily="18" charset="2"/>
              <a:buChar char=""/>
              <a:tabLst>
                <a:tab pos="457200" algn="l"/>
              </a:tabLst>
            </a:pPr>
            <a:r>
              <a:rPr lang="sl-SI" sz="2500" b="1" kern="100" dirty="0">
                <a:effectLst/>
                <a:latin typeface="+mn-lt"/>
                <a:ea typeface="Calibri" panose="020F0502020204030204" pitchFamily="34" charset="0"/>
                <a:cs typeface="Times New Roman" panose="02020603050405020304" pitchFamily="18" charset="0"/>
              </a:rPr>
              <a:t>goriva, našteta v preglednicah A in C</a:t>
            </a:r>
            <a:r>
              <a:rPr lang="sl-SI" sz="2500" kern="100" dirty="0">
                <a:effectLst/>
                <a:latin typeface="+mn-lt"/>
                <a:ea typeface="Calibri" panose="020F0502020204030204" pitchFamily="34" charset="0"/>
                <a:cs typeface="Times New Roman" panose="02020603050405020304" pitchFamily="18" charset="0"/>
              </a:rPr>
              <a:t> Direktive o obdavčitvi energentov: (ne)osvinčeni bencin, plinsko olje, kerozin, utekočinjeni naftni plin, zemeljski plin, težko kurilno olje, premog in koks; </a:t>
            </a:r>
          </a:p>
          <a:p>
            <a:pPr marL="1028700" lvl="1" indent="-342900" algn="just">
              <a:lnSpc>
                <a:spcPct val="107000"/>
              </a:lnSpc>
              <a:spcAft>
                <a:spcPts val="800"/>
              </a:spcAft>
              <a:buSzPts val="1000"/>
              <a:buFont typeface="Symbol" panose="05050102010706020507" pitchFamily="18" charset="2"/>
              <a:buChar char=""/>
              <a:tabLst>
                <a:tab pos="457200" algn="l"/>
              </a:tabLst>
            </a:pPr>
            <a:r>
              <a:rPr lang="sl-SI" sz="2500" b="1" kern="100" dirty="0">
                <a:effectLst/>
                <a:latin typeface="+mn-lt"/>
                <a:ea typeface="Calibri" panose="020F0502020204030204" pitchFamily="34" charset="0"/>
                <a:cs typeface="Times New Roman" panose="02020603050405020304" pitchFamily="18" charset="0"/>
              </a:rPr>
              <a:t>vsi drugi izdelki, </a:t>
            </a:r>
            <a:r>
              <a:rPr lang="sl-SI" sz="2500" kern="100" dirty="0">
                <a:effectLst/>
                <a:latin typeface="+mn-lt"/>
                <a:ea typeface="Calibri" panose="020F0502020204030204" pitchFamily="34" charset="0"/>
                <a:cs typeface="Times New Roman" panose="02020603050405020304" pitchFamily="18" charset="0"/>
              </a:rPr>
              <a:t>namenjeni za uporabo, ponujeni naprodaj ali uporabljeni kot pogonsko gorivo ali gorivo za ogrevanje, kot je navedeno v tretjem odstavku 2. člena Direktive o obdavčitvi energentov. Sem spadajo tudi aditivi k pogonskim gorivom, nekatera goriva na biološki osnovi in vsi drugi ogljikovodiki za ogrevanje, razen šote. </a:t>
            </a:r>
          </a:p>
          <a:p>
            <a:pPr marL="285750" indent="-285750" algn="just">
              <a:lnSpc>
                <a:spcPct val="107000"/>
              </a:lnSpc>
              <a:spcAft>
                <a:spcPts val="800"/>
              </a:spcAft>
              <a:buFont typeface="Arial" panose="020B0604020202020204" pitchFamily="34" charset="0"/>
              <a:buChar char="•"/>
            </a:pPr>
            <a:r>
              <a:rPr lang="sl-SI" sz="2500" kern="100" dirty="0">
                <a:solidFill>
                  <a:schemeClr val="tx1"/>
                </a:solidFill>
                <a:effectLst/>
                <a:latin typeface="+mn-lt"/>
                <a:ea typeface="Calibri" panose="020F0502020204030204" pitchFamily="34" charset="0"/>
                <a:cs typeface="Times New Roman" panose="02020603050405020304" pitchFamily="18" charset="0"/>
              </a:rPr>
              <a:t>To pomeni, da so trenutno iz ETS BRT okvirno izključene naslednje vrste goriv:</a:t>
            </a:r>
          </a:p>
          <a:p>
            <a:pPr marL="1028700" lvl="1" indent="-342900" algn="just">
              <a:lnSpc>
                <a:spcPct val="107000"/>
              </a:lnSpc>
              <a:spcBef>
                <a:spcPts val="0"/>
              </a:spcBef>
              <a:buSzPts val="1000"/>
              <a:buFont typeface="Symbol" panose="05050102010706020507" pitchFamily="18" charset="2"/>
              <a:buChar char=""/>
              <a:tabLst>
                <a:tab pos="457200" algn="l"/>
              </a:tabLst>
            </a:pPr>
            <a:r>
              <a:rPr lang="sl-SI" sz="2500" kern="100" dirty="0">
                <a:effectLst/>
                <a:latin typeface="+mn-lt"/>
                <a:ea typeface="Calibri" panose="020F0502020204030204" pitchFamily="34" charset="0"/>
                <a:cs typeface="Times New Roman" panose="02020603050405020304" pitchFamily="18" charset="0"/>
              </a:rPr>
              <a:t>šota; </a:t>
            </a:r>
          </a:p>
          <a:p>
            <a:pPr marL="1028700" lvl="1" indent="-342900" algn="just">
              <a:lnSpc>
                <a:spcPct val="107000"/>
              </a:lnSpc>
              <a:spcBef>
                <a:spcPts val="0"/>
              </a:spcBef>
              <a:buSzPts val="1000"/>
              <a:buFont typeface="Symbol" panose="05050102010706020507" pitchFamily="18" charset="2"/>
              <a:buChar char=""/>
              <a:tabLst>
                <a:tab pos="457200" algn="l"/>
              </a:tabLst>
            </a:pPr>
            <a:r>
              <a:rPr lang="sl-SI" sz="2500" kern="100" dirty="0">
                <a:effectLst/>
                <a:latin typeface="+mn-lt"/>
                <a:ea typeface="Calibri" panose="020F0502020204030204" pitchFamily="34" charset="0"/>
                <a:cs typeface="Times New Roman" panose="02020603050405020304" pitchFamily="18" charset="0"/>
              </a:rPr>
              <a:t>odpadki, ki se uporabljajo kot gorivo (nevarni ali komunalni odpadki, ki se uporabljajo kot gorivo, ki so izrecno izključeni s področja uporabe ETS BRT v Prilogi III k ETS direktivi); </a:t>
            </a:r>
          </a:p>
          <a:p>
            <a:pPr marL="1028700" lvl="1" indent="-342900" algn="just">
              <a:lnSpc>
                <a:spcPct val="107000"/>
              </a:lnSpc>
              <a:spcBef>
                <a:spcPts val="0"/>
              </a:spcBef>
              <a:buSzPts val="1000"/>
              <a:buFont typeface="Symbol" panose="05050102010706020507" pitchFamily="18" charset="2"/>
              <a:buChar char=""/>
              <a:tabLst>
                <a:tab pos="457200" algn="l"/>
              </a:tabLst>
            </a:pPr>
            <a:r>
              <a:rPr lang="sl-SI" sz="2500" kern="100" dirty="0">
                <a:effectLst/>
                <a:latin typeface="+mn-lt"/>
                <a:ea typeface="Calibri" panose="020F0502020204030204" pitchFamily="34" charset="0"/>
                <a:cs typeface="Times New Roman" panose="02020603050405020304" pitchFamily="18" charset="0"/>
              </a:rPr>
              <a:t>goriva, pridobljena iz odpadkov (ki se večinoma uporabljajo v napravah, vključenih v ETS1); </a:t>
            </a:r>
          </a:p>
          <a:p>
            <a:pPr marL="1028700" lvl="1" indent="-342900" algn="just">
              <a:lnSpc>
                <a:spcPct val="107000"/>
              </a:lnSpc>
              <a:spcBef>
                <a:spcPts val="0"/>
              </a:spcBef>
              <a:buSzPts val="1000"/>
              <a:buFont typeface="Symbol" panose="05050102010706020507" pitchFamily="18" charset="2"/>
              <a:buChar char=""/>
              <a:tabLst>
                <a:tab pos="457200" algn="l"/>
              </a:tabLst>
            </a:pPr>
            <a:r>
              <a:rPr lang="sl-SI" sz="2500" kern="100" dirty="0">
                <a:effectLst/>
                <a:latin typeface="+mn-lt"/>
                <a:ea typeface="Calibri" panose="020F0502020204030204" pitchFamily="34" charset="0"/>
                <a:cs typeface="Times New Roman" panose="02020603050405020304" pitchFamily="18" charset="0"/>
              </a:rPr>
              <a:t>trdna biomasa (npr. goriva na osnovi lesa); </a:t>
            </a:r>
          </a:p>
          <a:p>
            <a:pPr marL="1028700" lvl="1" indent="-342900" algn="just">
              <a:lnSpc>
                <a:spcPct val="107000"/>
              </a:lnSpc>
              <a:spcAft>
                <a:spcPts val="800"/>
              </a:spcAft>
              <a:buSzPts val="1000"/>
              <a:buFont typeface="Symbol" panose="05050102010706020507" pitchFamily="18" charset="2"/>
              <a:buChar char=""/>
              <a:tabLst>
                <a:tab pos="457200" algn="l"/>
              </a:tabLst>
            </a:pPr>
            <a:r>
              <a:rPr lang="sl-SI" sz="2500" kern="100" dirty="0">
                <a:effectLst/>
                <a:latin typeface="+mn-lt"/>
                <a:ea typeface="Calibri" panose="020F0502020204030204" pitchFamily="34" charset="0"/>
                <a:cs typeface="Times New Roman" panose="02020603050405020304" pitchFamily="18" charset="0"/>
              </a:rPr>
              <a:t>lesno oglje. </a:t>
            </a:r>
          </a:p>
          <a:p>
            <a:endParaRPr lang="sl-SI" dirty="0"/>
          </a:p>
        </p:txBody>
      </p:sp>
      <p:sp>
        <p:nvSpPr>
          <p:cNvPr id="3" name="Naslov 2">
            <a:extLst>
              <a:ext uri="{FF2B5EF4-FFF2-40B4-BE49-F238E27FC236}">
                <a16:creationId xmlns:a16="http://schemas.microsoft.com/office/drawing/2014/main" id="{D53FDBA4-6940-2506-8D9B-89D3CB31B03E}"/>
              </a:ext>
            </a:extLst>
          </p:cNvPr>
          <p:cNvSpPr>
            <a:spLocks noGrp="1"/>
          </p:cNvSpPr>
          <p:nvPr>
            <p:ph type="ctrTitle"/>
          </p:nvPr>
        </p:nvSpPr>
        <p:spPr/>
        <p:txBody>
          <a:bodyPr/>
          <a:lstStyle/>
          <a:p>
            <a:r>
              <a:rPr lang="sl-SI" dirty="0"/>
              <a:t>Vključena goriva </a:t>
            </a:r>
          </a:p>
        </p:txBody>
      </p:sp>
    </p:spTree>
    <p:extLst>
      <p:ext uri="{BB962C8B-B14F-4D97-AF65-F5344CB8AC3E}">
        <p14:creationId xmlns:p14="http://schemas.microsoft.com/office/powerpoint/2010/main" val="206836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606F295D-0B7A-C5C7-6620-C72B81367226}"/>
              </a:ext>
            </a:extLst>
          </p:cNvPr>
          <p:cNvSpPr>
            <a:spLocks noGrp="1"/>
          </p:cNvSpPr>
          <p:nvPr>
            <p:ph type="ctrTitle"/>
          </p:nvPr>
        </p:nvSpPr>
        <p:spPr/>
        <p:txBody>
          <a:bodyPr/>
          <a:lstStyle/>
          <a:p>
            <a:r>
              <a:rPr lang="sl-SI" dirty="0" err="1"/>
              <a:t>Časovnica</a:t>
            </a:r>
            <a:r>
              <a:rPr lang="sl-SI" dirty="0"/>
              <a:t> izvajanja ETS BRT</a:t>
            </a:r>
          </a:p>
        </p:txBody>
      </p:sp>
      <p:pic>
        <p:nvPicPr>
          <p:cNvPr id="5" name="Slika 4" descr="Tabela, ki ponazarja časovnico izvajanja ETS 2, ki je na voljo tudi na sami spletni strani.">
            <a:extLst>
              <a:ext uri="{FF2B5EF4-FFF2-40B4-BE49-F238E27FC236}">
                <a16:creationId xmlns:a16="http://schemas.microsoft.com/office/drawing/2014/main" id="{EA705263-2845-F6B7-1375-3437CC3EBB90}"/>
              </a:ext>
            </a:extLst>
          </p:cNvPr>
          <p:cNvPicPr>
            <a:picLocks noChangeAspect="1"/>
          </p:cNvPicPr>
          <p:nvPr/>
        </p:nvPicPr>
        <p:blipFill rotWithShape="1">
          <a:blip r:embed="rId2"/>
          <a:srcRect l="-1039" r="27167" b="6485"/>
          <a:stretch/>
        </p:blipFill>
        <p:spPr>
          <a:xfrm>
            <a:off x="4625266" y="82644"/>
            <a:ext cx="6728534" cy="5421511"/>
          </a:xfrm>
          <a:prstGeom prst="rect">
            <a:avLst/>
          </a:prstGeom>
        </p:spPr>
      </p:pic>
      <p:sp>
        <p:nvSpPr>
          <p:cNvPr id="8" name="PoljeZBesedilom 7">
            <a:extLst>
              <a:ext uri="{FF2B5EF4-FFF2-40B4-BE49-F238E27FC236}">
                <a16:creationId xmlns:a16="http://schemas.microsoft.com/office/drawing/2014/main" id="{656526A5-13C2-BE91-55B7-F601B80A1234}"/>
              </a:ext>
            </a:extLst>
          </p:cNvPr>
          <p:cNvSpPr txBox="1"/>
          <p:nvPr/>
        </p:nvSpPr>
        <p:spPr>
          <a:xfrm>
            <a:off x="4704795" y="5496100"/>
            <a:ext cx="6569476" cy="1446550"/>
          </a:xfrm>
          <a:prstGeom prst="rect">
            <a:avLst/>
          </a:prstGeom>
          <a:noFill/>
        </p:spPr>
        <p:txBody>
          <a:bodyPr wrap="square" rtlCol="0">
            <a:spAutoFit/>
          </a:bodyPr>
          <a:lstStyle/>
          <a:p>
            <a:pPr algn="just"/>
            <a:r>
              <a:rPr lang="sl-SI" sz="1400" dirty="0"/>
              <a:t>* Delegirana uredba 2019/1122 glede delovanja registra Unije (15.b člen): Regulirani subjekt v 20 delovnih dneh po začetku veljavnosti dovoljenja za emisije TGP nacionalnemu administratorju (ARSO) predloži informacije iz Priloge </a:t>
            </a:r>
            <a:r>
              <a:rPr lang="sl-SI" sz="1400" dirty="0" err="1"/>
              <a:t>VIIb</a:t>
            </a:r>
            <a:r>
              <a:rPr lang="sl-SI" sz="1400" dirty="0"/>
              <a:t> k tej uredbi in od njega zahteva, naj v registru Unije odpre račun reguliranega subjekta. Ta to stori v 20 dneh (izjemoma v 2025: 40 dni). </a:t>
            </a:r>
          </a:p>
          <a:p>
            <a:endParaRPr lang="sl-SI" dirty="0"/>
          </a:p>
        </p:txBody>
      </p:sp>
    </p:spTree>
    <p:extLst>
      <p:ext uri="{BB962C8B-B14F-4D97-AF65-F5344CB8AC3E}">
        <p14:creationId xmlns:p14="http://schemas.microsoft.com/office/powerpoint/2010/main" val="371621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slov 2">
            <a:extLst>
              <a:ext uri="{FF2B5EF4-FFF2-40B4-BE49-F238E27FC236}">
                <a16:creationId xmlns:a16="http://schemas.microsoft.com/office/drawing/2014/main" id="{36BC36C1-F4C1-A966-A88F-492F4B0BDE74}"/>
              </a:ext>
            </a:extLst>
          </p:cNvPr>
          <p:cNvSpPr>
            <a:spLocks noGrp="1"/>
          </p:cNvSpPr>
          <p:nvPr>
            <p:ph type="ctrTitle"/>
          </p:nvPr>
        </p:nvSpPr>
        <p:spPr>
          <a:xfrm>
            <a:off x="699713" y="248038"/>
            <a:ext cx="7063721" cy="1159200"/>
          </a:xfrm>
        </p:spPr>
        <p:txBody>
          <a:bodyPr vert="horz" lIns="91440" tIns="45720" rIns="91440" bIns="45720" rtlCol="0" anchor="ctr">
            <a:normAutofit/>
          </a:bodyPr>
          <a:lstStyle/>
          <a:p>
            <a:r>
              <a:rPr lang="en-US" sz="3400" kern="1200">
                <a:solidFill>
                  <a:srgbClr val="FFFFFF"/>
                </a:solidFill>
                <a:latin typeface="+mj-lt"/>
                <a:ea typeface="+mj-ea"/>
                <a:cs typeface="+mj-cs"/>
              </a:rPr>
              <a:t>Kako se spremlja poraba goriv v sektorjih, zajetih v ETS BRT? </a:t>
            </a:r>
          </a:p>
        </p:txBody>
      </p:sp>
      <p:sp>
        <p:nvSpPr>
          <p:cNvPr id="4" name="Podnaslov 3">
            <a:extLst>
              <a:ext uri="{FF2B5EF4-FFF2-40B4-BE49-F238E27FC236}">
                <a16:creationId xmlns:a16="http://schemas.microsoft.com/office/drawing/2014/main" id="{886CF7D7-18A2-ACA0-1F70-523E69154BB5}"/>
              </a:ext>
            </a:extLst>
          </p:cNvPr>
          <p:cNvSpPr>
            <a:spLocks noGrp="1"/>
          </p:cNvSpPr>
          <p:nvPr>
            <p:ph type="subTitle" idx="13"/>
          </p:nvPr>
        </p:nvSpPr>
        <p:spPr>
          <a:xfrm>
            <a:off x="8572499" y="390832"/>
            <a:ext cx="3233585" cy="873612"/>
          </a:xfrm>
        </p:spPr>
        <p:txBody>
          <a:bodyPr vert="horz" lIns="91440" tIns="45720" rIns="91440" bIns="45720" rtlCol="0" anchor="ctr">
            <a:normAutofit/>
          </a:bodyPr>
          <a:lstStyle/>
          <a:p>
            <a:endParaRPr lang="en-US" sz="2000" kern="1200">
              <a:solidFill>
                <a:srgbClr val="FFFFFF"/>
              </a:solidFill>
              <a:latin typeface="+mn-lt"/>
              <a:ea typeface="+mn-ea"/>
              <a:cs typeface="+mn-cs"/>
            </a:endParaRPr>
          </a:p>
        </p:txBody>
      </p:sp>
      <p:pic>
        <p:nvPicPr>
          <p:cNvPr id="6" name="Slika 5" descr="Tabela v angleškem jeziku z naslovom Ex-ante identification of final consumers.">
            <a:extLst>
              <a:ext uri="{FF2B5EF4-FFF2-40B4-BE49-F238E27FC236}">
                <a16:creationId xmlns:a16="http://schemas.microsoft.com/office/drawing/2014/main" id="{30979179-962D-8D11-9ADE-DD6FC30F394A}"/>
              </a:ext>
            </a:extLst>
          </p:cNvPr>
          <p:cNvPicPr>
            <a:picLocks noChangeAspect="1"/>
          </p:cNvPicPr>
          <p:nvPr/>
        </p:nvPicPr>
        <p:blipFill>
          <a:blip r:embed="rId2"/>
          <a:stretch>
            <a:fillRect/>
          </a:stretch>
        </p:blipFill>
        <p:spPr>
          <a:xfrm>
            <a:off x="1727289" y="1822348"/>
            <a:ext cx="8825096" cy="4787614"/>
          </a:xfrm>
          <a:prstGeom prst="rect">
            <a:avLst/>
          </a:prstGeom>
        </p:spPr>
      </p:pic>
    </p:spTree>
    <p:extLst>
      <p:ext uri="{BB962C8B-B14F-4D97-AF65-F5344CB8AC3E}">
        <p14:creationId xmlns:p14="http://schemas.microsoft.com/office/powerpoint/2010/main" val="408572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A268F193-1ECB-95A9-6F74-AB8EF6014F02}"/>
              </a:ext>
            </a:extLst>
          </p:cNvPr>
          <p:cNvSpPr>
            <a:spLocks noGrp="1"/>
          </p:cNvSpPr>
          <p:nvPr>
            <p:ph idx="1"/>
          </p:nvPr>
        </p:nvSpPr>
        <p:spPr>
          <a:xfrm>
            <a:off x="4534293" y="226243"/>
            <a:ext cx="7098383" cy="6391373"/>
          </a:xfrm>
        </p:spPr>
        <p:txBody>
          <a:bodyPr>
            <a:normAutofit fontScale="85000" lnSpcReduction="20000"/>
          </a:bodyPr>
          <a:lstStyle/>
          <a:p>
            <a:pPr marL="342900" lvl="0" indent="-342900" algn="just">
              <a:lnSpc>
                <a:spcPct val="107000"/>
              </a:lnSpc>
              <a:buFont typeface="Calibri" panose="020F0502020204030204" pitchFamily="34" charset="0"/>
              <a:buChar char="-"/>
            </a:pPr>
            <a:r>
              <a:rPr lang="sl-SI" sz="1800" u="sng" kern="100" dirty="0">
                <a:solidFill>
                  <a:srgbClr val="0563C1"/>
                </a:solidFill>
                <a:effectLst/>
                <a:latin typeface="+mn-lt"/>
                <a:ea typeface="Calibri" panose="020F0502020204030204" pitchFamily="34" charset="0"/>
                <a:cs typeface="Times New Roman" panose="02020603050405020304" pitchFamily="18" charset="0"/>
                <a:hlinkClick r:id="rId2"/>
              </a:rPr>
              <a:t>Direktiva 2003/87/ES Evropskega parlamenta in Sveta z dne 13. oktobra 2003 o vzpostavitvi sistema za trgovanje s pravicami do emisije toplogrednih plinov v Uniji in o spremembi Direktive Sveta 96/61/ES</a:t>
            </a:r>
            <a:endParaRPr lang="sl-SI" sz="1800" u="sng" kern="100" dirty="0">
              <a:solidFill>
                <a:srgbClr val="0563C1"/>
              </a:solidFill>
              <a:effectLst/>
              <a:latin typeface="+mn-lt"/>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sl-SI" sz="1800" kern="100" dirty="0">
                <a:effectLst/>
                <a:latin typeface="+mn-lt"/>
                <a:ea typeface="Calibri" panose="020F0502020204030204" pitchFamily="34" charset="0"/>
                <a:cs typeface="Times New Roman" panose="02020603050405020304" pitchFamily="18" charset="0"/>
                <a:hlinkClick r:id="rId3"/>
              </a:rPr>
              <a:t>Uredba o okoljevarstvenem dovoljenju za emisije toplogrednih plinov za regulirane subjekte (</a:t>
            </a:r>
            <a:r>
              <a:rPr lang="pl-PL" sz="1800" kern="100" dirty="0">
                <a:effectLst/>
                <a:latin typeface="+mn-lt"/>
                <a:ea typeface="Calibri" panose="020F0502020204030204" pitchFamily="34" charset="0"/>
                <a:cs typeface="Times New Roman" panose="02020603050405020304" pitchFamily="18" charset="0"/>
                <a:hlinkClick r:id="rId3"/>
              </a:rPr>
              <a:t>Uradni list RS, št. 57/24) </a:t>
            </a:r>
            <a:endParaRPr lang="sl-SI" sz="1800" kern="100" dirty="0">
              <a:effectLst/>
              <a:latin typeface="+mn-lt"/>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sl-SI" sz="1800" u="sng" kern="100" dirty="0">
                <a:solidFill>
                  <a:srgbClr val="0563C1"/>
                </a:solidFill>
                <a:effectLst/>
                <a:latin typeface="+mn-lt"/>
                <a:ea typeface="Calibri" panose="020F0502020204030204" pitchFamily="34" charset="0"/>
                <a:cs typeface="Times New Roman" panose="02020603050405020304" pitchFamily="18" charset="0"/>
                <a:hlinkClick r:id="rId4"/>
              </a:rPr>
              <a:t>Izvedbena uredba Komisije (EU) 2018/2066 z dne 19. decembra 2018 o spremljanju emisij toplogrednih plinov in poročanju o njih v skladu z Direktivo 2003/87/ES Evropskega parlamenta in Sveta ter spremembi Uredbe Komisije (EU) št. 601/2012</a:t>
            </a:r>
            <a:endParaRPr lang="sl-SI" sz="1800" kern="100" dirty="0">
              <a:effectLst/>
              <a:latin typeface="+mn-lt"/>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sl-SI" sz="1800" u="sng" kern="100" dirty="0">
                <a:solidFill>
                  <a:srgbClr val="0563C1"/>
                </a:solidFill>
                <a:effectLst/>
                <a:latin typeface="+mn-lt"/>
                <a:ea typeface="Calibri" panose="020F0502020204030204" pitchFamily="34" charset="0"/>
                <a:cs typeface="Times New Roman" panose="02020603050405020304" pitchFamily="18" charset="0"/>
                <a:hlinkClick r:id="rId5"/>
              </a:rPr>
              <a:t>Izvedbena uredba Komisije (EU) 2018/2067 z dne 19. decembra 2018 o preverjanju podatkov in o akreditaciji </a:t>
            </a:r>
            <a:r>
              <a:rPr lang="sl-SI" sz="1800" u="sng" kern="100" dirty="0" err="1">
                <a:solidFill>
                  <a:srgbClr val="0563C1"/>
                </a:solidFill>
                <a:effectLst/>
                <a:latin typeface="+mn-lt"/>
                <a:ea typeface="Calibri" panose="020F0502020204030204" pitchFamily="34" charset="0"/>
                <a:cs typeface="Times New Roman" panose="02020603050405020304" pitchFamily="18" charset="0"/>
                <a:hlinkClick r:id="rId5"/>
              </a:rPr>
              <a:t>preveriteljev</a:t>
            </a:r>
            <a:r>
              <a:rPr lang="sl-SI" sz="1800" u="sng" kern="100" dirty="0">
                <a:solidFill>
                  <a:srgbClr val="0563C1"/>
                </a:solidFill>
                <a:effectLst/>
                <a:latin typeface="+mn-lt"/>
                <a:ea typeface="Calibri" panose="020F0502020204030204" pitchFamily="34" charset="0"/>
                <a:cs typeface="Times New Roman" panose="02020603050405020304" pitchFamily="18" charset="0"/>
                <a:hlinkClick r:id="rId5"/>
              </a:rPr>
              <a:t> v skladu z Direktivo 2003/87/ES Evropskega parlamenta in Sveta</a:t>
            </a:r>
            <a:endParaRPr lang="sl-SI" sz="1800" kern="100" dirty="0">
              <a:effectLst/>
              <a:latin typeface="+mn-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sl-SI" sz="1800" u="sng" kern="100" dirty="0">
                <a:solidFill>
                  <a:srgbClr val="0563C1"/>
                </a:solidFill>
                <a:effectLst/>
                <a:latin typeface="+mn-lt"/>
                <a:ea typeface="Calibri" panose="020F0502020204030204" pitchFamily="34" charset="0"/>
                <a:cs typeface="Times New Roman" panose="02020603050405020304" pitchFamily="18" charset="0"/>
                <a:hlinkClick r:id="rId6"/>
              </a:rPr>
              <a:t>Uredba Komisije (EU) št. 389/2013 z dne 2. maja 2013 o določitvi registra Unije v skladu z Direktivo 2003/87/ES Evropskega parlamenta in Sveta ter odločbama št. 280/2004/ES in št. 406/2009/ES Evropskega parlamenta in Sveta ter o razveljavitvi uredb Komisije (EU) št. 920/2010 in št. 1193/2011</a:t>
            </a:r>
            <a:endParaRPr lang="sl-SI" sz="1800" u="sng" kern="100" dirty="0">
              <a:solidFill>
                <a:srgbClr val="0563C1"/>
              </a:solidFill>
              <a:effectLst/>
              <a:latin typeface="+mn-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sl-SI" sz="1800" u="sng" dirty="0">
                <a:solidFill>
                  <a:srgbClr val="0563C1"/>
                </a:solidFill>
                <a:effectLst/>
                <a:latin typeface="+mn-lt"/>
                <a:ea typeface="Calibri" panose="020F0502020204030204" pitchFamily="34" charset="0"/>
                <a:cs typeface="Times New Roman" panose="02020603050405020304" pitchFamily="18" charset="0"/>
                <a:hlinkClick r:id="rId7"/>
              </a:rPr>
              <a:t>Delegirana uredba Komisije (EU) 2019/1122 z dne 12. marca 2019 o dopolnitvi Direktive 2003/87/ES Evropskega parlamenta in Sveta glede delovanja registra Unije</a:t>
            </a:r>
            <a:endParaRPr lang="sl-SI" sz="1800" u="sng" dirty="0">
              <a:solidFill>
                <a:srgbClr val="0563C1"/>
              </a:solidFill>
              <a:effectLst/>
              <a:latin typeface="+mn-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sl-SI" u="sng" dirty="0">
                <a:solidFill>
                  <a:srgbClr val="0563C1"/>
                </a:solidFill>
                <a:latin typeface="+mn-lt"/>
                <a:cs typeface="Times New Roman" panose="02020603050405020304" pitchFamily="18" charset="0"/>
                <a:hlinkClick r:id="rId8"/>
              </a:rPr>
              <a:t>Spletna stran Evropske komisije (obrazci za načrt za spremljanje, letno poročilo in smernice za regulirane subjekte – v angleščini)</a:t>
            </a:r>
            <a:endParaRPr lang="sl-SI" u="sng" dirty="0">
              <a:solidFill>
                <a:srgbClr val="0563C1"/>
              </a:solidFill>
              <a:latin typeface="+mn-lt"/>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sl-SI" dirty="0">
                <a:latin typeface="+mn-lt"/>
                <a:hlinkClick r:id="rId9"/>
              </a:rPr>
              <a:t>Spletna stran za obstoječi sistem trgovanja (ETS1)</a:t>
            </a:r>
            <a:r>
              <a:rPr lang="sl-SI" dirty="0">
                <a:latin typeface="+mn-lt"/>
              </a:rPr>
              <a:t>, vključno s seznamom upravljavcev, ki imajo dovoljenja za izpuščanje emisij TGP, neto kaloričnimi vrednostmi, emisijskimi faktorji …   </a:t>
            </a:r>
          </a:p>
        </p:txBody>
      </p:sp>
      <p:sp>
        <p:nvSpPr>
          <p:cNvPr id="3" name="Naslov 2">
            <a:extLst>
              <a:ext uri="{FF2B5EF4-FFF2-40B4-BE49-F238E27FC236}">
                <a16:creationId xmlns:a16="http://schemas.microsoft.com/office/drawing/2014/main" id="{EE3FE812-30AF-AF00-6D48-C50B18643E62}"/>
              </a:ext>
            </a:extLst>
          </p:cNvPr>
          <p:cNvSpPr>
            <a:spLocks noGrp="1"/>
          </p:cNvSpPr>
          <p:nvPr>
            <p:ph type="ctrTitle"/>
          </p:nvPr>
        </p:nvSpPr>
        <p:spPr/>
        <p:txBody>
          <a:bodyPr/>
          <a:lstStyle/>
          <a:p>
            <a:r>
              <a:rPr lang="sl-SI" dirty="0"/>
              <a:t>Zakonodaja in ostali dokumenti </a:t>
            </a:r>
          </a:p>
        </p:txBody>
      </p:sp>
    </p:spTree>
    <p:extLst>
      <p:ext uri="{BB962C8B-B14F-4D97-AF65-F5344CB8AC3E}">
        <p14:creationId xmlns:p14="http://schemas.microsoft.com/office/powerpoint/2010/main" val="3967412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2BBCC77FC3534FAF92D3C45AA7416F" ma:contentTypeVersion="9" ma:contentTypeDescription="Create a new document." ma:contentTypeScope="" ma:versionID="9da1ea27489035b7e3938814af71f3ed">
  <xsd:schema xmlns:xsd="http://www.w3.org/2001/XMLSchema" xmlns:xs="http://www.w3.org/2001/XMLSchema" xmlns:p="http://schemas.microsoft.com/office/2006/metadata/properties" xmlns:ns2="d313cb49-7f12-436d-81ed-9bd4a02a207c" xmlns:ns3="fea20762-a51b-4d52-99ed-2aa130229496" targetNamespace="http://schemas.microsoft.com/office/2006/metadata/properties" ma:root="true" ma:fieldsID="35ebb23f2f937f2529bca80e90f37019" ns2:_="" ns3:_="">
    <xsd:import namespace="d313cb49-7f12-436d-81ed-9bd4a02a207c"/>
    <xsd:import namespace="fea20762-a51b-4d52-99ed-2aa1302294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3cb49-7f12-436d-81ed-9bd4a02a20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a20762-a51b-4d52-99ed-2aa1302294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377F85-1F61-47DD-B949-DD2E6F035271}">
  <ds:schemaRefs>
    <ds:schemaRef ds:uri="http://schemas.microsoft.com/sharepoint/v3/contenttype/forms"/>
  </ds:schemaRefs>
</ds:datastoreItem>
</file>

<file path=customXml/itemProps2.xml><?xml version="1.0" encoding="utf-8"?>
<ds:datastoreItem xmlns:ds="http://schemas.openxmlformats.org/officeDocument/2006/customXml" ds:itemID="{49464B29-3131-4E9E-80C8-3F8C1901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3cb49-7f12-436d-81ed-9bd4a02a207c"/>
    <ds:schemaRef ds:uri="fea20762-a51b-4d52-99ed-2aa1302294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9A5C45-5F0C-4A05-BC29-D093EB189BF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2416</TotalTime>
  <Words>1262</Words>
  <Application>Microsoft Office PowerPoint</Application>
  <PresentationFormat>Širokozaslonsko</PresentationFormat>
  <Paragraphs>67</Paragraphs>
  <Slides>10</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10</vt:i4>
      </vt:variant>
    </vt:vector>
  </HeadingPairs>
  <TitlesOfParts>
    <vt:vector size="14" baseType="lpstr">
      <vt:lpstr>Arial</vt:lpstr>
      <vt:lpstr>Calibri</vt:lpstr>
      <vt:lpstr>Symbol</vt:lpstr>
      <vt:lpstr>Office Theme</vt:lpstr>
      <vt:lpstr>Tehnična delavnica za regulirane subjekte (ETS BRT): priprava na izvajanje</vt:lpstr>
      <vt:lpstr>Sistem trgovanja za regulirane subjekte (ETS BRT) </vt:lpstr>
      <vt:lpstr>Kdo je regulirani subjekt (zavezanec)? </vt:lpstr>
      <vt:lpstr>Opredelitev reguliranega subjekta </vt:lpstr>
      <vt:lpstr>Vključeni sektorji (scope) </vt:lpstr>
      <vt:lpstr>Vključena goriva </vt:lpstr>
      <vt:lpstr>Časovnica izvajanja ETS BRT</vt:lpstr>
      <vt:lpstr>Kako se spremlja poraba goriv v sektorjih, zajetih v ETS BRT? </vt:lpstr>
      <vt:lpstr>Zakonodaja in ostali dokumenti </vt:lpstr>
      <vt:lpstr>Kontakti (nacionalni pristojni organ – MOPE)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Klara Poličnik</cp:lastModifiedBy>
  <cp:revision>100</cp:revision>
  <dcterms:created xsi:type="dcterms:W3CDTF">2023-06-13T09:49:52Z</dcterms:created>
  <dcterms:modified xsi:type="dcterms:W3CDTF">2024-07-29T12:58:43Z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0x010100322BBCC77FC3534FAF92D3C45AA7416F</vt:lpwstr>
  </property>
</Properties>
</file>