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2" r:id="rId4"/>
    <p:sldId id="273" r:id="rId5"/>
    <p:sldId id="261" r:id="rId6"/>
    <p:sldId id="265" r:id="rId7"/>
    <p:sldId id="263" r:id="rId8"/>
    <p:sldId id="264" r:id="rId9"/>
    <p:sldId id="266" r:id="rId10"/>
    <p:sldId id="274" r:id="rId11"/>
    <p:sldId id="267" r:id="rId12"/>
    <p:sldId id="269" r:id="rId13"/>
    <p:sldId id="270" r:id="rId14"/>
    <p:sldId id="271" r:id="rId15"/>
    <p:sldId id="272"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2"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B9914-2B46-4734-9F2E-824DCE37F1BC}" type="datetimeFigureOut">
              <a:rPr lang="sl-SI" smtClean="0"/>
              <a:t>9. 12. 2021</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99BF5-E49C-4428-8286-498A245CE875}" type="slidenum">
              <a:rPr lang="sl-SI" smtClean="0"/>
              <a:t>‹#›</a:t>
            </a:fld>
            <a:endParaRPr lang="sl-SI"/>
          </a:p>
        </p:txBody>
      </p:sp>
    </p:spTree>
    <p:extLst>
      <p:ext uri="{BB962C8B-B14F-4D97-AF65-F5344CB8AC3E}">
        <p14:creationId xmlns:p14="http://schemas.microsoft.com/office/powerpoint/2010/main" val="271598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F499BF5-E49C-4428-8286-498A245CE875}" type="slidenum">
              <a:rPr lang="sl-SI" smtClean="0"/>
              <a:t>1</a:t>
            </a:fld>
            <a:endParaRPr lang="sl-SI"/>
          </a:p>
        </p:txBody>
      </p:sp>
    </p:spTree>
    <p:extLst>
      <p:ext uri="{BB962C8B-B14F-4D97-AF65-F5344CB8AC3E}">
        <p14:creationId xmlns:p14="http://schemas.microsoft.com/office/powerpoint/2010/main" val="189323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C983A0E8-C292-439A-BFB2-2C03EDC58D52}" type="datetimeFigureOut">
              <a:rPr lang="sl-SI" smtClean="0"/>
              <a:t>9. 12. 2021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27139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983A0E8-C292-439A-BFB2-2C03EDC58D52}" type="datetimeFigureOut">
              <a:rPr lang="sl-SI" smtClean="0"/>
              <a:t>9. 12. 2021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59240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983A0E8-C292-439A-BFB2-2C03EDC58D52}" type="datetimeFigureOut">
              <a:rPr lang="sl-SI" smtClean="0"/>
              <a:t>9. 12. 2021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1658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983A0E8-C292-439A-BFB2-2C03EDC58D52}" type="datetimeFigureOut">
              <a:rPr lang="sl-SI" smtClean="0"/>
              <a:t>9. 12. 2021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64932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C983A0E8-C292-439A-BFB2-2C03EDC58D52}" type="datetimeFigureOut">
              <a:rPr lang="sl-SI" smtClean="0"/>
              <a:t>9. 12. 2021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3400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C983A0E8-C292-439A-BFB2-2C03EDC58D52}" type="datetimeFigureOut">
              <a:rPr lang="sl-SI" smtClean="0"/>
              <a:t>9. 12. 2021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111603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983A0E8-C292-439A-BFB2-2C03EDC58D52}" type="datetimeFigureOut">
              <a:rPr lang="sl-SI" smtClean="0"/>
              <a:t>9. 12. 2021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154555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C983A0E8-C292-439A-BFB2-2C03EDC58D52}" type="datetimeFigureOut">
              <a:rPr lang="sl-SI" smtClean="0"/>
              <a:t>9. 12. 2021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307650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983A0E8-C292-439A-BFB2-2C03EDC58D52}" type="datetimeFigureOut">
              <a:rPr lang="sl-SI" smtClean="0"/>
              <a:t>9. 12. 2021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11921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C983A0E8-C292-439A-BFB2-2C03EDC58D52}" type="datetimeFigureOut">
              <a:rPr lang="sl-SI" smtClean="0"/>
              <a:t>9. 12. 2021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258522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C983A0E8-C292-439A-BFB2-2C03EDC58D52}" type="datetimeFigureOut">
              <a:rPr lang="sl-SI" smtClean="0"/>
              <a:t>9. 12. 2021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0590570-255A-4C92-948E-89FF952A25F4}" type="slidenum">
              <a:rPr lang="sl-SI" smtClean="0"/>
              <a:t>‹#›</a:t>
            </a:fld>
            <a:endParaRPr lang="sl-SI"/>
          </a:p>
        </p:txBody>
      </p:sp>
    </p:spTree>
    <p:extLst>
      <p:ext uri="{BB962C8B-B14F-4D97-AF65-F5344CB8AC3E}">
        <p14:creationId xmlns:p14="http://schemas.microsoft.com/office/powerpoint/2010/main" val="427588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3A0E8-C292-439A-BFB2-2C03EDC58D52}" type="datetimeFigureOut">
              <a:rPr lang="sl-SI" smtClean="0"/>
              <a:t>9. 12. 2021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0570-255A-4C92-948E-89FF952A25F4}" type="slidenum">
              <a:rPr lang="sl-SI" smtClean="0"/>
              <a:t>‹#›</a:t>
            </a:fld>
            <a:endParaRPr lang="sl-SI"/>
          </a:p>
        </p:txBody>
      </p:sp>
    </p:spTree>
    <p:extLst>
      <p:ext uri="{BB962C8B-B14F-4D97-AF65-F5344CB8AC3E}">
        <p14:creationId xmlns:p14="http://schemas.microsoft.com/office/powerpoint/2010/main" val="308293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descr="Naslovnica: STRATEGIJA ZA TLA ZA LETO 2030 - izkoriščanje prednosti zdravih tal za ljudi, hrano, naravo in podnebje&#10;Predstavitev pripravila Helena Matoz, Ministrstvo za okolje in prostor"/>
          <p:cNvSpPr>
            <a:spLocks noGrp="1"/>
          </p:cNvSpPr>
          <p:nvPr>
            <p:ph type="ctrTitle"/>
          </p:nvPr>
        </p:nvSpPr>
        <p:spPr>
          <a:xfrm>
            <a:off x="223938" y="1314626"/>
            <a:ext cx="8696124" cy="4778669"/>
          </a:xfrm>
        </p:spPr>
        <p:txBody>
          <a:bodyPr>
            <a:normAutofit fontScale="90000"/>
          </a:bodyPr>
          <a:lstStyle/>
          <a:p>
            <a:r>
              <a:rPr lang="sl-SI" sz="4900" b="1" dirty="0">
                <a:solidFill>
                  <a:srgbClr val="993300"/>
                </a:solidFill>
              </a:rPr>
              <a:t>STRATEGIJA ZA TLA ZA LETO 2030</a:t>
            </a:r>
            <a:br>
              <a:rPr lang="sl-SI" sz="4900" b="1" dirty="0">
                <a:solidFill>
                  <a:srgbClr val="993300"/>
                </a:solidFill>
              </a:rPr>
            </a:br>
            <a:br>
              <a:rPr lang="sl-SI" sz="4900" b="1" dirty="0">
                <a:solidFill>
                  <a:srgbClr val="993300"/>
                </a:solidFill>
              </a:rPr>
            </a:br>
            <a:br>
              <a:rPr lang="sl-SI" sz="1300" b="1" dirty="0">
                <a:solidFill>
                  <a:srgbClr val="993300"/>
                </a:solidFill>
              </a:rPr>
            </a:br>
            <a:br>
              <a:rPr lang="sl-SI" sz="1300" b="1" dirty="0">
                <a:solidFill>
                  <a:srgbClr val="993300"/>
                </a:solidFill>
              </a:rPr>
            </a:br>
            <a:br>
              <a:rPr lang="sl-SI" sz="1300" b="1" dirty="0">
                <a:solidFill>
                  <a:srgbClr val="993300"/>
                </a:solidFill>
              </a:rPr>
            </a:br>
            <a:br>
              <a:rPr lang="sl-SI" sz="1300" b="1" dirty="0">
                <a:solidFill>
                  <a:srgbClr val="993300"/>
                </a:solidFill>
              </a:rPr>
            </a:br>
            <a:br>
              <a:rPr lang="sl-SI" sz="1300" b="1" dirty="0">
                <a:solidFill>
                  <a:srgbClr val="993300"/>
                </a:solidFill>
              </a:rPr>
            </a:br>
            <a:br>
              <a:rPr lang="sl-SI" sz="1300" b="1" dirty="0">
                <a:solidFill>
                  <a:srgbClr val="993300"/>
                </a:solidFill>
              </a:rPr>
            </a:br>
            <a:br>
              <a:rPr lang="sl-SI" sz="1300" b="1" dirty="0">
                <a:solidFill>
                  <a:srgbClr val="993300"/>
                </a:solidFill>
              </a:rPr>
            </a:br>
            <a:r>
              <a:rPr lang="sl-SI" sz="1300" dirty="0">
                <a:solidFill>
                  <a:srgbClr val="993300"/>
                </a:solidFill>
              </a:rPr>
              <a:t>Vir: Evropska komisija</a:t>
            </a:r>
            <a:br>
              <a:rPr lang="sl-SI" sz="1300" b="1" dirty="0">
                <a:solidFill>
                  <a:srgbClr val="993300"/>
                </a:solidFill>
              </a:rPr>
            </a:br>
            <a:br>
              <a:rPr lang="sl-SI" sz="1300" b="1" dirty="0">
                <a:solidFill>
                  <a:srgbClr val="993300"/>
                </a:solidFill>
              </a:rPr>
            </a:br>
            <a:r>
              <a:rPr lang="sl-SI" sz="3600" b="1" dirty="0">
                <a:solidFill>
                  <a:srgbClr val="993300"/>
                </a:solidFill>
              </a:rPr>
              <a:t>izkoriščanje prednosti zdravih tal za ljudi, hrano, naravo in podnebje</a:t>
            </a:r>
            <a:br>
              <a:rPr lang="sl-SI" sz="3600" b="1" dirty="0">
                <a:solidFill>
                  <a:srgbClr val="993300"/>
                </a:solidFill>
              </a:rPr>
            </a:br>
            <a:br>
              <a:rPr lang="sl-SI" sz="3600" b="1" dirty="0">
                <a:solidFill>
                  <a:srgbClr val="993300"/>
                </a:solidFill>
              </a:rPr>
            </a:br>
            <a:r>
              <a:rPr lang="sl-SI" sz="2000" b="1" dirty="0">
                <a:solidFill>
                  <a:srgbClr val="993300"/>
                </a:solidFill>
              </a:rPr>
              <a:t>Helena Matoz, Ministrstvo za okolje in prostor</a:t>
            </a:r>
          </a:p>
        </p:txBody>
      </p:sp>
      <p:pic>
        <p:nvPicPr>
          <p:cNvPr id="1026" name="Picture 2" descr="https://www.gov.si/assets/ministrstva/MOP/Logotipi/Slovensko_partnerstvo_za_tl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6670"/>
            <a:ext cx="2041270" cy="1213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tip FAO za Svetovni dan 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79348"/>
            <a:ext cx="742538" cy="123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pic>
        <p:nvPicPr>
          <p:cNvPr id="3" name="Slika 2" descr="slika, ki prikazuje prgišče tal v dlaneh">
            <a:extLst>
              <a:ext uri="{FF2B5EF4-FFF2-40B4-BE49-F238E27FC236}">
                <a16:creationId xmlns:a16="http://schemas.microsoft.com/office/drawing/2014/main" id="{1203D051-E8FE-4A77-A046-D023FA25104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530940" y="2107030"/>
            <a:ext cx="2082119" cy="1872208"/>
          </a:xfrm>
          <a:prstGeom prst="rect">
            <a:avLst/>
          </a:prstGeom>
        </p:spPr>
      </p:pic>
    </p:spTree>
    <p:extLst>
      <p:ext uri="{BB962C8B-B14F-4D97-AF65-F5344CB8AC3E}">
        <p14:creationId xmlns:p14="http://schemas.microsoft.com/office/powerpoint/2010/main" val="354775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Strategija napoveduje Zakon o zdravju tal&#10;Za obravnavo čezmejnih vplivov degradacije tal, zagotovitev enakih tržnih pogojev, spodbujanje skladnosti politik na ravni EU in na nacionalni ravni ter doseganja ciljev glede podnebnih sprememb, biotske raznovrstnosti, varnosti preskrbe s hrano in varstva voda, bo Komisija do leta 2023 predložila predlog Zakona o zdravju tal (direktivo), kar bo omogočilo doseganje ciljev te strategije in doseganje dobrega zdravja tal po vsej EU do leta 2050&#10;">
            <a:extLst>
              <a:ext uri="{FF2B5EF4-FFF2-40B4-BE49-F238E27FC236}">
                <a16:creationId xmlns:a16="http://schemas.microsoft.com/office/drawing/2014/main" id="{C2570254-7406-4066-B3EF-8C23BC0817C8}"/>
              </a:ext>
            </a:extLst>
          </p:cNvPr>
          <p:cNvSpPr>
            <a:spLocks noGrp="1"/>
          </p:cNvSpPr>
          <p:nvPr>
            <p:ph idx="1"/>
          </p:nvPr>
        </p:nvSpPr>
        <p:spPr>
          <a:xfrm>
            <a:off x="523299" y="1772816"/>
            <a:ext cx="8097401" cy="403244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sl-SI" sz="2800" b="1" dirty="0">
                <a:solidFill>
                  <a:srgbClr val="993300"/>
                </a:solidFill>
              </a:rPr>
              <a:t>Strategija napoveduje Zakon o zdravju tal</a:t>
            </a:r>
          </a:p>
          <a:p>
            <a:pPr marL="0" indent="0">
              <a:buNone/>
            </a:pPr>
            <a:endParaRPr lang="sl-SI" sz="1200" b="1" dirty="0">
              <a:solidFill>
                <a:srgbClr val="993300"/>
              </a:solidFill>
            </a:endParaRPr>
          </a:p>
          <a:p>
            <a:pPr marL="0" indent="0">
              <a:buNone/>
            </a:pPr>
            <a:r>
              <a:rPr lang="sl-SI" sz="2400" dirty="0">
                <a:solidFill>
                  <a:srgbClr val="993300"/>
                </a:solidFill>
              </a:rPr>
              <a:t>Za obravnavo čezmejnih vplivov degradacije tal, zagotovitev enakih tržnih pogojev, spodbujanje skladnosti politik na ravni EU in na nacionalni ravni ter doseganja ciljev glede podnebnih sprememb, biotske raznovrstnosti, varnosti preskrbe s hrano in varstva voda, bo Komisija </a:t>
            </a:r>
            <a:r>
              <a:rPr lang="sl-SI" sz="2400" b="1" dirty="0">
                <a:solidFill>
                  <a:srgbClr val="993300"/>
                </a:solidFill>
              </a:rPr>
              <a:t>do leta 2023 </a:t>
            </a:r>
            <a:r>
              <a:rPr lang="sl-SI" sz="2400" dirty="0">
                <a:solidFill>
                  <a:srgbClr val="993300"/>
                </a:solidFill>
              </a:rPr>
              <a:t>predložila </a:t>
            </a:r>
            <a:r>
              <a:rPr lang="sl-SI" sz="2400" b="1" dirty="0">
                <a:solidFill>
                  <a:srgbClr val="993300"/>
                </a:solidFill>
              </a:rPr>
              <a:t>predlog Zakona o zdravju tal (direktivo)</a:t>
            </a:r>
            <a:r>
              <a:rPr lang="sl-SI" sz="2400" dirty="0">
                <a:solidFill>
                  <a:srgbClr val="993300"/>
                </a:solidFill>
              </a:rPr>
              <a:t>, kar bo omogočilo doseganje ciljev te strategije in doseganje dobrega zdravja tal po vsej EU do leta 2050</a:t>
            </a:r>
          </a:p>
          <a:p>
            <a:pPr marL="0" indent="0">
              <a:buNone/>
            </a:pPr>
            <a:endParaRPr lang="sl-SI" sz="2400" dirty="0">
              <a:solidFill>
                <a:srgbClr val="993300"/>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41046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TLA KOT KLJUČNA REŠITEV ZA NAŠE VELIKE IZZIVE&#10;Tla za blaženje podnebnih sprememb in prilagajanje nanje: tla, bogata z organsko snovjo – organska tla (še posebej šotna tla) ter mineralna tla; navezava na LULUCF&#10;Tla in krožno gospodarstvo: varna, trajnostna in krožna uporaba izkopanih tal („potni list za izkopana tla“), hierarhija načrtovanja prostora pri spremembi rabe zemljišč in tal (do leta 2050 nič neto odvzema zemljišč), navodila za zmanjšanje tesnjenja tal ter zapiranje kroga hranil in ogljika (varno recikliranje bioodpadkov)&#10;Biotska raznovrstnost tal za zdravje ljudi, živali in rastlin: ocena biotske raznovrstnosti v tleh, protimikrobna odpornost, invazivne vrste (ploščati črvi)&#10;Tla za zdrave vodne vire: izboljšati poznavanje povezave tla – podzemne vode –sedimenti, bolje integrirati upravljanje s tlemi in zemljišči v NUV&#10;&#10;">
            <a:extLst>
              <a:ext uri="{FF2B5EF4-FFF2-40B4-BE49-F238E27FC236}">
                <a16:creationId xmlns:a16="http://schemas.microsoft.com/office/drawing/2014/main" id="{C2570254-7406-4066-B3EF-8C23BC0817C8}"/>
              </a:ext>
            </a:extLst>
          </p:cNvPr>
          <p:cNvSpPr>
            <a:spLocks noGrp="1"/>
          </p:cNvSpPr>
          <p:nvPr>
            <p:ph idx="1"/>
          </p:nvPr>
        </p:nvSpPr>
        <p:spPr>
          <a:xfrm>
            <a:off x="323528" y="1355246"/>
            <a:ext cx="8496944" cy="475252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buNone/>
            </a:pPr>
            <a:r>
              <a:rPr lang="sl-SI" sz="2800" b="1" dirty="0">
                <a:solidFill>
                  <a:schemeClr val="accent6">
                    <a:lumMod val="50000"/>
                  </a:schemeClr>
                </a:solidFill>
              </a:rPr>
              <a:t>TLA KOT KLJUČNA REŠITEV ZA NAŠE VELIKE IZZIVE</a:t>
            </a:r>
          </a:p>
          <a:p>
            <a:pPr marL="0" indent="0">
              <a:buNone/>
            </a:pPr>
            <a:endParaRPr lang="sl-SI" sz="1400" b="1" dirty="0">
              <a:solidFill>
                <a:schemeClr val="accent6">
                  <a:lumMod val="50000"/>
                </a:schemeClr>
              </a:solidFill>
            </a:endParaRPr>
          </a:p>
          <a:p>
            <a:r>
              <a:rPr lang="sl-SI" sz="2400" b="1" i="1" dirty="0">
                <a:solidFill>
                  <a:srgbClr val="993300"/>
                </a:solidFill>
              </a:rPr>
              <a:t>Tla za blaženje podnebnih sprememb in prilagajanje nanje</a:t>
            </a:r>
            <a:r>
              <a:rPr lang="sl-SI" sz="2400" dirty="0">
                <a:solidFill>
                  <a:srgbClr val="993300"/>
                </a:solidFill>
              </a:rPr>
              <a:t>: tla, bogata z organsko snovjo – organska tla (še posebej šotna tla) ter mineralna tla; navezava na LULUCF</a:t>
            </a:r>
          </a:p>
          <a:p>
            <a:r>
              <a:rPr lang="sl-SI" sz="2400" b="1" i="1" dirty="0">
                <a:solidFill>
                  <a:srgbClr val="993300"/>
                </a:solidFill>
              </a:rPr>
              <a:t>Tla in krožno gospodarstvo</a:t>
            </a:r>
            <a:r>
              <a:rPr lang="sl-SI" sz="2400" dirty="0">
                <a:solidFill>
                  <a:srgbClr val="993300"/>
                </a:solidFill>
              </a:rPr>
              <a:t>: varna, trajnostna in krožna uporaba izkopanih tal („potni list za izkopana tla“), hierarhija načrtovanja prostora pri spremembi rabe zemljišč in tal (do leta 2050 nič neto odvzema zemljišč), navodila za zmanjšanje tesnjenja tal ter zapiranje kroga hranil in ogljika (varno recikliranje </a:t>
            </a:r>
            <a:r>
              <a:rPr lang="sl-SI" sz="2400" dirty="0" err="1">
                <a:solidFill>
                  <a:srgbClr val="993300"/>
                </a:solidFill>
              </a:rPr>
              <a:t>bioodpadkov</a:t>
            </a:r>
            <a:r>
              <a:rPr lang="sl-SI" sz="2400" dirty="0">
                <a:solidFill>
                  <a:srgbClr val="993300"/>
                </a:solidFill>
              </a:rPr>
              <a:t>)</a:t>
            </a:r>
          </a:p>
          <a:p>
            <a:r>
              <a:rPr lang="sl-SI" sz="2400" b="1" i="1" dirty="0">
                <a:solidFill>
                  <a:srgbClr val="993300"/>
                </a:solidFill>
              </a:rPr>
              <a:t>Biotska raznovrstnost tal za zdravje ljudi, živali in rastlin: </a:t>
            </a:r>
            <a:r>
              <a:rPr lang="sl-SI" sz="2400" dirty="0">
                <a:solidFill>
                  <a:srgbClr val="993300"/>
                </a:solidFill>
              </a:rPr>
              <a:t>ocena biotske raznovrstnosti v tleh, protimikrobna odpornost, invazivne vrste (ploščati črvi)</a:t>
            </a:r>
          </a:p>
          <a:p>
            <a:r>
              <a:rPr lang="sl-SI" sz="2400" b="1" i="1" dirty="0">
                <a:solidFill>
                  <a:srgbClr val="993300"/>
                </a:solidFill>
              </a:rPr>
              <a:t>Tla za zdrave vodne vire:</a:t>
            </a:r>
            <a:r>
              <a:rPr lang="sl-SI" sz="2400" dirty="0">
                <a:solidFill>
                  <a:srgbClr val="993300"/>
                </a:solidFill>
              </a:rPr>
              <a:t> izboljšati poznavanje povezave tla – podzemne vode –sedimenti, bolje integrirati upravljanje s tlemi in zemljišči v NUV</a:t>
            </a:r>
            <a:endParaRPr lang="sl-SI" sz="2400" b="1" i="1" dirty="0">
              <a:solidFill>
                <a:srgbClr val="993300"/>
              </a:solidFill>
            </a:endParaRP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777111" cy="129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16249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PREPREČEVANJE DEGRADACIJE TAL IN ZEMLJIŠČ TER OBNOVA ZDRAVIH TAL&#10;Trajnostno upravljanje s tlemi postane nova normalnost – pravno zavezujoče zahteve za trajnostno rabo, navezava na SKP („brezplačno testirajte svoja tla“)&#10;Preprečevanje dezertifikacije – razglasitev celotne EU kot prizadeto zaradi  dezertifikacije (Konvencija UNCCD)&#10;Preprečevanje onesnaženja tal – revizija nekaterih direktiv, omejitev rabe mikroplastike, PFAS&#10;Obnova degradiranih tal in sanacija onesnaženih območij – pravno zavezujoče zahteve za identifikacijo onesnaženih območij tal, vzpostavitev popisov in registrov ter sanacija&#10;&#10;">
            <a:extLst>
              <a:ext uri="{FF2B5EF4-FFF2-40B4-BE49-F238E27FC236}">
                <a16:creationId xmlns:a16="http://schemas.microsoft.com/office/drawing/2014/main" id="{C2570254-7406-4066-B3EF-8C23BC0817C8}"/>
              </a:ext>
            </a:extLst>
          </p:cNvPr>
          <p:cNvSpPr>
            <a:spLocks noGrp="1"/>
          </p:cNvSpPr>
          <p:nvPr>
            <p:ph idx="1"/>
          </p:nvPr>
        </p:nvSpPr>
        <p:spPr>
          <a:xfrm>
            <a:off x="539552" y="1844824"/>
            <a:ext cx="8280920" cy="366752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buNone/>
            </a:pPr>
            <a:r>
              <a:rPr lang="sl-SI" sz="2800" b="1" dirty="0">
                <a:solidFill>
                  <a:schemeClr val="accent6">
                    <a:lumMod val="50000"/>
                  </a:schemeClr>
                </a:solidFill>
              </a:rPr>
              <a:t>PREPREČEVANJE DEGRADACIJE TAL IN ZEMLJIŠČ TER OBNOVA ZDRAVIH TAL</a:t>
            </a:r>
          </a:p>
          <a:p>
            <a:pPr marL="0" indent="0">
              <a:buNone/>
            </a:pPr>
            <a:endParaRPr lang="sl-SI" sz="1500" b="1" dirty="0">
              <a:solidFill>
                <a:schemeClr val="accent6">
                  <a:lumMod val="50000"/>
                </a:schemeClr>
              </a:solidFill>
            </a:endParaRPr>
          </a:p>
          <a:p>
            <a:r>
              <a:rPr lang="sl-SI" sz="2400" b="1" i="1" dirty="0">
                <a:solidFill>
                  <a:srgbClr val="993300"/>
                </a:solidFill>
              </a:rPr>
              <a:t>Trajnostno upravljanje s tlemi postane nova normalnost – </a:t>
            </a:r>
            <a:r>
              <a:rPr lang="sl-SI" sz="2400" dirty="0">
                <a:solidFill>
                  <a:srgbClr val="993300"/>
                </a:solidFill>
              </a:rPr>
              <a:t>pravno zavezujoče zahteve za trajnostno rabo, navezava na SKP („brezplačno testirajte svoja tla“)</a:t>
            </a:r>
          </a:p>
          <a:p>
            <a:r>
              <a:rPr lang="sl-SI" sz="2400" b="1" i="1" dirty="0">
                <a:solidFill>
                  <a:srgbClr val="993300"/>
                </a:solidFill>
              </a:rPr>
              <a:t>Preprečevanje dezertifikacije </a:t>
            </a:r>
            <a:r>
              <a:rPr lang="sl-SI" sz="2400" dirty="0">
                <a:solidFill>
                  <a:srgbClr val="993300"/>
                </a:solidFill>
              </a:rPr>
              <a:t>– razglasitev celotne EU kot prizadeto zaradi  dezertifikacije (Konvencija UNCCD)</a:t>
            </a:r>
          </a:p>
          <a:p>
            <a:r>
              <a:rPr lang="sl-SI" sz="2400" b="1" i="1" dirty="0">
                <a:solidFill>
                  <a:srgbClr val="993300"/>
                </a:solidFill>
              </a:rPr>
              <a:t>Preprečevanje onesnaženja tal </a:t>
            </a:r>
            <a:r>
              <a:rPr lang="sl-SI" sz="2400" dirty="0">
                <a:solidFill>
                  <a:srgbClr val="993300"/>
                </a:solidFill>
              </a:rPr>
              <a:t>– revizija nekaterih direktiv, omejitev rabe </a:t>
            </a:r>
            <a:r>
              <a:rPr lang="sl-SI" sz="2400" dirty="0" err="1">
                <a:solidFill>
                  <a:srgbClr val="993300"/>
                </a:solidFill>
              </a:rPr>
              <a:t>mikroplastike</a:t>
            </a:r>
            <a:r>
              <a:rPr lang="sl-SI" sz="2400" dirty="0">
                <a:solidFill>
                  <a:srgbClr val="993300"/>
                </a:solidFill>
              </a:rPr>
              <a:t>, PFAS</a:t>
            </a:r>
            <a:endParaRPr lang="sl-SI" sz="2400" b="1" i="1" dirty="0">
              <a:solidFill>
                <a:srgbClr val="993300"/>
              </a:solidFill>
            </a:endParaRPr>
          </a:p>
          <a:p>
            <a:r>
              <a:rPr lang="sl-SI" sz="2400" b="1" i="1" dirty="0">
                <a:solidFill>
                  <a:srgbClr val="993300"/>
                </a:solidFill>
              </a:rPr>
              <a:t>Obnova degradiranih tal in sanacija onesnaženih območij </a:t>
            </a:r>
            <a:r>
              <a:rPr lang="sl-SI" sz="2400" dirty="0">
                <a:solidFill>
                  <a:srgbClr val="993300"/>
                </a:solidFill>
              </a:rPr>
              <a:t>– pravno zavezujoče zahteve za identifikacijo onesnaženih območij tal, vzpostavitev popisov in registrov ter sanacija</a:t>
            </a:r>
          </a:p>
          <a:p>
            <a:pPr marL="0" indent="0">
              <a:buNone/>
            </a:pPr>
            <a:endParaRPr lang="sl-SI" sz="2400" b="1" i="1" dirty="0">
              <a:solidFill>
                <a:srgbClr val="993300"/>
              </a:solidFill>
            </a:endParaRP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18865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O TLEH MORAMO VEDETI VEČ&#10;Tla in digitalna agenda – Copernicus, Observatorij EU za tla (EUSO), orodja za trajnostno kmetijsko rabo hranil (FaST)&#10;Podatki o tleh in spremljanje – LUCAS&#10;Raziskave tal in inovacije – Horizon Europe, še posebej „A Soil Deal for Europe“&#10;">
            <a:extLst>
              <a:ext uri="{FF2B5EF4-FFF2-40B4-BE49-F238E27FC236}">
                <a16:creationId xmlns:a16="http://schemas.microsoft.com/office/drawing/2014/main" id="{C2570254-7406-4066-B3EF-8C23BC0817C8}"/>
              </a:ext>
            </a:extLst>
          </p:cNvPr>
          <p:cNvSpPr>
            <a:spLocks noGrp="1"/>
          </p:cNvSpPr>
          <p:nvPr>
            <p:ph idx="1"/>
          </p:nvPr>
        </p:nvSpPr>
        <p:spPr>
          <a:xfrm>
            <a:off x="574615" y="2051720"/>
            <a:ext cx="8280920" cy="252940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sl-SI" sz="2800" b="1" dirty="0">
                <a:solidFill>
                  <a:schemeClr val="accent6">
                    <a:lumMod val="50000"/>
                  </a:schemeClr>
                </a:solidFill>
              </a:rPr>
              <a:t>O TLEH MORAMO VEDETI VEČ</a:t>
            </a:r>
          </a:p>
          <a:p>
            <a:pPr marL="0" indent="0">
              <a:buNone/>
            </a:pPr>
            <a:endParaRPr lang="sl-SI" sz="1300" b="1" dirty="0">
              <a:solidFill>
                <a:schemeClr val="accent6">
                  <a:lumMod val="50000"/>
                </a:schemeClr>
              </a:solidFill>
            </a:endParaRPr>
          </a:p>
          <a:p>
            <a:r>
              <a:rPr lang="sl-SI" sz="2400" b="1" i="1" dirty="0">
                <a:solidFill>
                  <a:srgbClr val="993300"/>
                </a:solidFill>
              </a:rPr>
              <a:t>Tla in digitalna agenda </a:t>
            </a:r>
            <a:r>
              <a:rPr lang="sl-SI" sz="2400" dirty="0">
                <a:solidFill>
                  <a:srgbClr val="993300"/>
                </a:solidFill>
              </a:rPr>
              <a:t>– </a:t>
            </a:r>
            <a:r>
              <a:rPr lang="sl-SI" sz="2400" dirty="0" err="1">
                <a:solidFill>
                  <a:srgbClr val="993300"/>
                </a:solidFill>
              </a:rPr>
              <a:t>Copernicus</a:t>
            </a:r>
            <a:r>
              <a:rPr lang="sl-SI" sz="2400" dirty="0">
                <a:solidFill>
                  <a:srgbClr val="993300"/>
                </a:solidFill>
              </a:rPr>
              <a:t>, Observatorij EU za tla (EUSO), orodja za trajnostno kmetijsko rabo hranil (</a:t>
            </a:r>
            <a:r>
              <a:rPr lang="sl-SI" sz="2400" dirty="0" err="1">
                <a:solidFill>
                  <a:srgbClr val="993300"/>
                </a:solidFill>
              </a:rPr>
              <a:t>FaST</a:t>
            </a:r>
            <a:r>
              <a:rPr lang="sl-SI" sz="2400" dirty="0">
                <a:solidFill>
                  <a:srgbClr val="993300"/>
                </a:solidFill>
              </a:rPr>
              <a:t>)</a:t>
            </a:r>
          </a:p>
          <a:p>
            <a:r>
              <a:rPr lang="sl-SI" sz="2400" b="1" i="1" dirty="0">
                <a:solidFill>
                  <a:srgbClr val="993300"/>
                </a:solidFill>
              </a:rPr>
              <a:t>Podatki o tleh in spremljanje </a:t>
            </a:r>
            <a:r>
              <a:rPr lang="sl-SI" sz="2400" dirty="0">
                <a:solidFill>
                  <a:srgbClr val="993300"/>
                </a:solidFill>
              </a:rPr>
              <a:t>– LUCAS</a:t>
            </a:r>
          </a:p>
          <a:p>
            <a:r>
              <a:rPr lang="sl-SI" sz="2400" b="1" i="1" dirty="0">
                <a:solidFill>
                  <a:srgbClr val="993300"/>
                </a:solidFill>
              </a:rPr>
              <a:t>Raziskave tal in inovacije </a:t>
            </a:r>
            <a:r>
              <a:rPr lang="sl-SI" sz="2400" dirty="0">
                <a:solidFill>
                  <a:srgbClr val="993300"/>
                </a:solidFill>
              </a:rPr>
              <a:t>– </a:t>
            </a:r>
            <a:r>
              <a:rPr lang="sl-SI" sz="2400" dirty="0" err="1">
                <a:solidFill>
                  <a:srgbClr val="993300"/>
                </a:solidFill>
              </a:rPr>
              <a:t>Horizon</a:t>
            </a:r>
            <a:r>
              <a:rPr lang="sl-SI" sz="2400" dirty="0">
                <a:solidFill>
                  <a:srgbClr val="993300"/>
                </a:solidFill>
              </a:rPr>
              <a:t> </a:t>
            </a:r>
            <a:r>
              <a:rPr lang="sl-SI" sz="2400" dirty="0" err="1">
                <a:solidFill>
                  <a:srgbClr val="993300"/>
                </a:solidFill>
              </a:rPr>
              <a:t>Europe</a:t>
            </a:r>
            <a:r>
              <a:rPr lang="sl-SI" sz="2400" dirty="0">
                <a:solidFill>
                  <a:srgbClr val="993300"/>
                </a:solidFill>
              </a:rPr>
              <a:t>, še posebej „A </a:t>
            </a:r>
            <a:r>
              <a:rPr lang="sl-SI" sz="2400" dirty="0" err="1">
                <a:solidFill>
                  <a:srgbClr val="993300"/>
                </a:solidFill>
              </a:rPr>
              <a:t>Soil</a:t>
            </a:r>
            <a:r>
              <a:rPr lang="sl-SI" sz="2400" dirty="0">
                <a:solidFill>
                  <a:srgbClr val="993300"/>
                </a:solidFill>
              </a:rPr>
              <a:t> </a:t>
            </a:r>
            <a:r>
              <a:rPr lang="sl-SI" sz="2400" dirty="0" err="1">
                <a:solidFill>
                  <a:srgbClr val="993300"/>
                </a:solidFill>
              </a:rPr>
              <a:t>Deal</a:t>
            </a:r>
            <a:r>
              <a:rPr lang="sl-SI" sz="2400" dirty="0">
                <a:solidFill>
                  <a:srgbClr val="993300"/>
                </a:solidFill>
              </a:rPr>
              <a:t> </a:t>
            </a:r>
            <a:r>
              <a:rPr lang="sl-SI" sz="2400" dirty="0" err="1">
                <a:solidFill>
                  <a:srgbClr val="993300"/>
                </a:solidFill>
              </a:rPr>
              <a:t>for</a:t>
            </a:r>
            <a:r>
              <a:rPr lang="sl-SI" sz="2400" dirty="0">
                <a:solidFill>
                  <a:srgbClr val="993300"/>
                </a:solidFill>
              </a:rPr>
              <a:t> </a:t>
            </a:r>
            <a:r>
              <a:rPr lang="sl-SI" sz="2400" dirty="0" err="1">
                <a:solidFill>
                  <a:srgbClr val="993300"/>
                </a:solidFill>
              </a:rPr>
              <a:t>Europe</a:t>
            </a:r>
            <a:r>
              <a:rPr lang="sl-SI" sz="2400" dirty="0">
                <a:solidFill>
                  <a:srgbClr val="993300"/>
                </a:solidFill>
              </a:rPr>
              <a:t>“</a:t>
            </a:r>
          </a:p>
          <a:p>
            <a:endParaRPr lang="sl-SI" sz="2400" b="1" i="1" dirty="0">
              <a:solidFill>
                <a:srgbClr val="993300"/>
              </a:solidFill>
            </a:endParaRP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11205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OMOGOČEN PREHOD NA ZDRAVA TLA&#10;Zasebne finance in financiranje EU&#10;Pismenost tal in družbena vključenost – ozaveščanje, izobraževanje&#10;">
            <a:extLst>
              <a:ext uri="{FF2B5EF4-FFF2-40B4-BE49-F238E27FC236}">
                <a16:creationId xmlns:a16="http://schemas.microsoft.com/office/drawing/2014/main" id="{C2570254-7406-4066-B3EF-8C23BC0817C8}"/>
              </a:ext>
            </a:extLst>
          </p:cNvPr>
          <p:cNvSpPr>
            <a:spLocks noGrp="1"/>
          </p:cNvSpPr>
          <p:nvPr>
            <p:ph idx="1"/>
          </p:nvPr>
        </p:nvSpPr>
        <p:spPr>
          <a:xfrm>
            <a:off x="574615" y="2051720"/>
            <a:ext cx="8280920" cy="1665312"/>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None/>
            </a:pPr>
            <a:r>
              <a:rPr lang="sl-SI" sz="2800" b="1" dirty="0">
                <a:solidFill>
                  <a:schemeClr val="accent6">
                    <a:lumMod val="50000"/>
                  </a:schemeClr>
                </a:solidFill>
              </a:rPr>
              <a:t>OMOGOČEN PREHOD NA ZDRAVA TLA</a:t>
            </a:r>
          </a:p>
          <a:p>
            <a:pPr marL="0" indent="0">
              <a:buNone/>
            </a:pPr>
            <a:endParaRPr lang="sl-SI" sz="1300" b="1" dirty="0">
              <a:solidFill>
                <a:schemeClr val="accent6">
                  <a:lumMod val="50000"/>
                </a:schemeClr>
              </a:solidFill>
            </a:endParaRPr>
          </a:p>
          <a:p>
            <a:r>
              <a:rPr lang="sl-SI" sz="2400" b="1" i="1" dirty="0">
                <a:solidFill>
                  <a:srgbClr val="993300"/>
                </a:solidFill>
              </a:rPr>
              <a:t>Zasebne finance in financiranje EU</a:t>
            </a:r>
          </a:p>
          <a:p>
            <a:r>
              <a:rPr lang="sl-SI" sz="2400" b="1" i="1" dirty="0">
                <a:solidFill>
                  <a:srgbClr val="993300"/>
                </a:solidFill>
              </a:rPr>
              <a:t>Pismenost tal in družbena vključenost </a:t>
            </a:r>
            <a:r>
              <a:rPr lang="sl-SI" sz="2400" dirty="0">
                <a:solidFill>
                  <a:srgbClr val="993300"/>
                </a:solidFill>
              </a:rPr>
              <a:t>– ozaveščanje, izobraževanje</a:t>
            </a:r>
          </a:p>
          <a:p>
            <a:endParaRPr lang="sl-SI" sz="2400" b="1" i="1" dirty="0">
              <a:solidFill>
                <a:srgbClr val="993300"/>
              </a:solidFill>
            </a:endParaRP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89200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ZA KONEC – PRIMER DOBRE PRAKSE&#10;Biodinamična kmetija Černelič je zmagala na natečaju in prejela prestižno evropsko nagrado za upravljanje z zemljišči in tlemi (Land and Soil Management Award), predal jim jo je Virginijus Sinkevičius, evropski komisar za okolje, oceane in ribištvo.  &#10;&#10;Primer dobre prakse te kmetije je aprila 2021, na povabilo organizatorjev iz Bruslja, Vesna Čuček s KGZS-Zavoda CE predstavila na EIP seminarju Healthy soils for Europe .&#10;">
            <a:extLst>
              <a:ext uri="{FF2B5EF4-FFF2-40B4-BE49-F238E27FC236}">
                <a16:creationId xmlns:a16="http://schemas.microsoft.com/office/drawing/2014/main" id="{C2570254-7406-4066-B3EF-8C23BC0817C8}"/>
              </a:ext>
            </a:extLst>
          </p:cNvPr>
          <p:cNvSpPr>
            <a:spLocks noGrp="1"/>
          </p:cNvSpPr>
          <p:nvPr>
            <p:ph idx="1"/>
          </p:nvPr>
        </p:nvSpPr>
        <p:spPr>
          <a:xfrm>
            <a:off x="574615" y="1632213"/>
            <a:ext cx="8280920" cy="4173051"/>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p>
            <a:pPr marL="0" indent="0">
              <a:buNone/>
            </a:pPr>
            <a:r>
              <a:rPr lang="sl-SI" sz="5900" b="1" dirty="0">
                <a:solidFill>
                  <a:srgbClr val="993300"/>
                </a:solidFill>
              </a:rPr>
              <a:t>ZA KONEC – PRIMER DOBRE PRAKSE</a:t>
            </a:r>
          </a:p>
          <a:p>
            <a:pPr marL="0" indent="0">
              <a:buNone/>
            </a:pPr>
            <a:endParaRPr lang="sl-SI" sz="5900" b="1" dirty="0">
              <a:solidFill>
                <a:srgbClr val="993300"/>
              </a:solidFill>
            </a:endParaRPr>
          </a:p>
          <a:p>
            <a:r>
              <a:rPr lang="sl-SI" sz="5100" b="1" i="1" dirty="0" err="1">
                <a:solidFill>
                  <a:srgbClr val="993300"/>
                </a:solidFill>
              </a:rPr>
              <a:t>Biodinamična</a:t>
            </a:r>
            <a:r>
              <a:rPr lang="sl-SI" sz="5100" b="1" i="1" dirty="0">
                <a:solidFill>
                  <a:srgbClr val="993300"/>
                </a:solidFill>
              </a:rPr>
              <a:t> kmetija Černelič </a:t>
            </a:r>
            <a:r>
              <a:rPr lang="sl-SI" sz="5100" i="1" dirty="0">
                <a:solidFill>
                  <a:srgbClr val="993300"/>
                </a:solidFill>
              </a:rPr>
              <a:t>je zmagala na natečaju in prejela prestižno evropsko nagrado za upravljanje z zemljišči in tlemi (</a:t>
            </a:r>
            <a:r>
              <a:rPr lang="sl-SI" sz="5100" i="1" dirty="0" err="1">
                <a:solidFill>
                  <a:srgbClr val="993300"/>
                </a:solidFill>
              </a:rPr>
              <a:t>Land</a:t>
            </a:r>
            <a:r>
              <a:rPr lang="sl-SI" sz="5100" i="1" dirty="0">
                <a:solidFill>
                  <a:srgbClr val="993300"/>
                </a:solidFill>
              </a:rPr>
              <a:t> </a:t>
            </a:r>
            <a:r>
              <a:rPr lang="sl-SI" sz="5100" i="1" dirty="0" err="1">
                <a:solidFill>
                  <a:srgbClr val="993300"/>
                </a:solidFill>
              </a:rPr>
              <a:t>and</a:t>
            </a:r>
            <a:r>
              <a:rPr lang="sl-SI" sz="5100" i="1" dirty="0">
                <a:solidFill>
                  <a:srgbClr val="993300"/>
                </a:solidFill>
              </a:rPr>
              <a:t> </a:t>
            </a:r>
            <a:r>
              <a:rPr lang="sl-SI" sz="5100" i="1" dirty="0" err="1">
                <a:solidFill>
                  <a:srgbClr val="993300"/>
                </a:solidFill>
              </a:rPr>
              <a:t>Soil</a:t>
            </a:r>
            <a:r>
              <a:rPr lang="sl-SI" sz="5100" i="1" dirty="0">
                <a:solidFill>
                  <a:srgbClr val="993300"/>
                </a:solidFill>
              </a:rPr>
              <a:t> Management </a:t>
            </a:r>
            <a:r>
              <a:rPr lang="sl-SI" sz="5100" i="1" dirty="0" err="1">
                <a:solidFill>
                  <a:srgbClr val="993300"/>
                </a:solidFill>
              </a:rPr>
              <a:t>Award</a:t>
            </a:r>
            <a:r>
              <a:rPr lang="sl-SI" sz="5100" i="1" dirty="0">
                <a:solidFill>
                  <a:srgbClr val="993300"/>
                </a:solidFill>
              </a:rPr>
              <a:t>), predal jim jo je </a:t>
            </a:r>
            <a:r>
              <a:rPr lang="sl-SI" sz="5100" i="1" dirty="0" err="1">
                <a:solidFill>
                  <a:srgbClr val="993300"/>
                </a:solidFill>
              </a:rPr>
              <a:t>Virginijus</a:t>
            </a:r>
            <a:r>
              <a:rPr lang="sl-SI" sz="5100" i="1" dirty="0">
                <a:solidFill>
                  <a:srgbClr val="993300"/>
                </a:solidFill>
              </a:rPr>
              <a:t> </a:t>
            </a:r>
            <a:r>
              <a:rPr lang="sl-SI" sz="5100" i="1" dirty="0" err="1">
                <a:solidFill>
                  <a:srgbClr val="993300"/>
                </a:solidFill>
              </a:rPr>
              <a:t>Sinkevičius</a:t>
            </a:r>
            <a:r>
              <a:rPr lang="sl-SI" sz="5100" i="1" dirty="0">
                <a:solidFill>
                  <a:srgbClr val="993300"/>
                </a:solidFill>
              </a:rPr>
              <a:t>, evropski komisar za okolje, oceane in ribištvo.  </a:t>
            </a:r>
          </a:p>
          <a:p>
            <a:endParaRPr lang="sl-SI" sz="5100" i="1" dirty="0">
              <a:solidFill>
                <a:srgbClr val="993300"/>
              </a:solidFill>
            </a:endParaRPr>
          </a:p>
          <a:p>
            <a:r>
              <a:rPr lang="sl-SI" sz="5100" i="1" dirty="0">
                <a:solidFill>
                  <a:srgbClr val="993300"/>
                </a:solidFill>
              </a:rPr>
              <a:t>Primer dobre prakse te kmetije je aprila 2021, na povabilo organizatorjev iz Bruslja, Vesna Čuček s KGZS-Zavoda CE predstavila na EIP seminarju </a:t>
            </a:r>
            <a:r>
              <a:rPr lang="sl-SI" sz="5100" i="1" dirty="0" err="1">
                <a:solidFill>
                  <a:srgbClr val="993300"/>
                </a:solidFill>
              </a:rPr>
              <a:t>Healthy</a:t>
            </a:r>
            <a:r>
              <a:rPr lang="sl-SI" sz="5100" i="1" dirty="0">
                <a:solidFill>
                  <a:srgbClr val="993300"/>
                </a:solidFill>
              </a:rPr>
              <a:t> </a:t>
            </a:r>
            <a:r>
              <a:rPr lang="sl-SI" sz="5100" i="1" dirty="0" err="1">
                <a:solidFill>
                  <a:srgbClr val="993300"/>
                </a:solidFill>
              </a:rPr>
              <a:t>soils</a:t>
            </a:r>
            <a:r>
              <a:rPr lang="sl-SI" sz="5100" i="1" dirty="0">
                <a:solidFill>
                  <a:srgbClr val="993300"/>
                </a:solidFill>
              </a:rPr>
              <a:t> </a:t>
            </a:r>
            <a:r>
              <a:rPr lang="sl-SI" sz="5100" i="1" dirty="0" err="1">
                <a:solidFill>
                  <a:srgbClr val="993300"/>
                </a:solidFill>
              </a:rPr>
              <a:t>for</a:t>
            </a:r>
            <a:r>
              <a:rPr lang="sl-SI" sz="5100" i="1" dirty="0">
                <a:solidFill>
                  <a:srgbClr val="993300"/>
                </a:solidFill>
              </a:rPr>
              <a:t> </a:t>
            </a:r>
            <a:r>
              <a:rPr lang="sl-SI" sz="5100" i="1" dirty="0" err="1">
                <a:solidFill>
                  <a:srgbClr val="993300"/>
                </a:solidFill>
              </a:rPr>
              <a:t>Europe</a:t>
            </a:r>
            <a:r>
              <a:rPr lang="sl-SI" sz="5100" i="1" dirty="0">
                <a:solidFill>
                  <a:srgbClr val="993300"/>
                </a:solidFill>
              </a:rPr>
              <a:t> .</a:t>
            </a:r>
          </a:p>
          <a:p>
            <a:endParaRPr lang="sl-SI" sz="5100" b="1" dirty="0">
              <a:solidFill>
                <a:srgbClr val="993300"/>
              </a:solidFill>
            </a:endParaRP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59065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 </a:t>
            </a:r>
            <a:endParaRPr lang="sl-SI" sz="3200" dirty="0"/>
          </a:p>
        </p:txBody>
      </p:sp>
      <p:sp>
        <p:nvSpPr>
          <p:cNvPr id="3" name="Označba mesta vsebine 2" descr="Evropska komisija je 17. novembra 2021 objavila: Sporočilo Komisije Evropskemu parlamentu, Svetu, Evropskemu ekonomskemu in socialnemu odboru in Odboru regij&#10;Strategija EU za tla za leto 2030 - izkoriščanje prednosti zdravih tal za ljudi, hrano, naravo in podnebje&#10;COM(2021) 699 Final&#10;">
            <a:extLst>
              <a:ext uri="{FF2B5EF4-FFF2-40B4-BE49-F238E27FC236}">
                <a16:creationId xmlns:a16="http://schemas.microsoft.com/office/drawing/2014/main" id="{C2570254-7406-4066-B3EF-8C23BC0817C8}"/>
              </a:ext>
            </a:extLst>
          </p:cNvPr>
          <p:cNvSpPr>
            <a:spLocks noGrp="1"/>
          </p:cNvSpPr>
          <p:nvPr>
            <p:ph idx="1"/>
          </p:nvPr>
        </p:nvSpPr>
        <p:spPr>
          <a:xfrm>
            <a:off x="457200" y="1632214"/>
            <a:ext cx="8229600" cy="424505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endParaRPr lang="sl-SI" sz="2600" dirty="0">
              <a:solidFill>
                <a:srgbClr val="C00000"/>
              </a:solidFill>
            </a:endParaRPr>
          </a:p>
          <a:p>
            <a:pPr marL="0" indent="0">
              <a:buNone/>
            </a:pPr>
            <a:r>
              <a:rPr lang="sl-SI" sz="2600" b="1" i="1" dirty="0">
                <a:solidFill>
                  <a:srgbClr val="C00000"/>
                </a:solidFill>
              </a:rPr>
              <a:t>Evropska komisija je 17. novembra 2021 objavila</a:t>
            </a:r>
            <a:r>
              <a:rPr lang="sl-SI" sz="2600" dirty="0">
                <a:solidFill>
                  <a:srgbClr val="C00000"/>
                </a:solidFill>
              </a:rPr>
              <a:t>:</a:t>
            </a:r>
          </a:p>
          <a:p>
            <a:pPr marL="0" indent="0">
              <a:buNone/>
            </a:pPr>
            <a:endParaRPr lang="sl-SI" sz="2600" dirty="0">
              <a:solidFill>
                <a:srgbClr val="C00000"/>
              </a:solidFill>
            </a:endParaRPr>
          </a:p>
          <a:p>
            <a:pPr marL="0" indent="0" algn="ctr">
              <a:buNone/>
            </a:pPr>
            <a:r>
              <a:rPr lang="sl-SI" sz="2600" dirty="0">
                <a:solidFill>
                  <a:srgbClr val="C00000"/>
                </a:solidFill>
              </a:rPr>
              <a:t>Sporočilo Komisije Evropskemu parlamentu, Svetu, Evropskemu ekonomskemu in socialnemu odboru in Odboru regij</a:t>
            </a:r>
          </a:p>
          <a:p>
            <a:pPr marL="0" indent="0" algn="ctr">
              <a:buNone/>
            </a:pPr>
            <a:r>
              <a:rPr lang="sl-SI" sz="2600" b="1" dirty="0">
                <a:solidFill>
                  <a:srgbClr val="C00000"/>
                </a:solidFill>
              </a:rPr>
              <a:t>Strategija EU za tla za leto 2030 - izkoriščanje prednosti zdravih tal za ljudi, hrano, naravo in podnebje</a:t>
            </a:r>
          </a:p>
          <a:p>
            <a:pPr marL="0" indent="0" algn="ctr">
              <a:buNone/>
            </a:pPr>
            <a:endParaRPr lang="sl-SI" sz="2600" b="1" dirty="0">
              <a:solidFill>
                <a:srgbClr val="C00000"/>
              </a:solidFill>
            </a:endParaRPr>
          </a:p>
          <a:p>
            <a:pPr marL="0" indent="0" algn="ctr">
              <a:buNone/>
            </a:pPr>
            <a:r>
              <a:rPr lang="sl-SI" sz="2000" b="1" dirty="0">
                <a:solidFill>
                  <a:srgbClr val="C00000"/>
                </a:solidFill>
              </a:rPr>
              <a:t>COM(2021) 699 </a:t>
            </a:r>
            <a:r>
              <a:rPr lang="sl-SI" sz="2000" b="1" dirty="0" err="1">
                <a:solidFill>
                  <a:srgbClr val="C00000"/>
                </a:solidFill>
              </a:rPr>
              <a:t>Final</a:t>
            </a:r>
            <a:endParaRPr lang="sl-SI" sz="2000" b="1" dirty="0">
              <a:solidFill>
                <a:srgbClr val="C00000"/>
              </a:solidFill>
            </a:endParaRPr>
          </a:p>
          <a:p>
            <a:pPr marL="0" indent="0">
              <a:buNone/>
            </a:pPr>
            <a:endParaRPr lang="sl-SI" sz="2400" b="1" dirty="0">
              <a:solidFill>
                <a:schemeClr val="accent6">
                  <a:lumMod val="50000"/>
                </a:schemeClr>
              </a:solidFill>
            </a:endParaRPr>
          </a:p>
          <a:p>
            <a:pPr marL="0" indent="0">
              <a:buNone/>
            </a:pPr>
            <a:endParaRPr lang="sl-SI" sz="2400" dirty="0"/>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35" y="341821"/>
            <a:ext cx="1335646" cy="794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za Svetovni dan tal">
            <a:extLst>
              <a:ext uri="{FF2B5EF4-FFF2-40B4-BE49-F238E27FC236}">
                <a16:creationId xmlns:a16="http://schemas.microsoft.com/office/drawing/2014/main" id="{05611C41-7FEB-42CD-AA2F-3B1E89CBE1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1516"/>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8586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Zakaj strategija&#10;&#10;degradacija tal v EU se nadaljuje, prav tako čezmejni vplivi (ocenjuje se, da približno 60 do 70 % tal v EU ni zdravih. Zemljišča in tla so še naprej izpostavljeni hudim procesom degradacije, kot so erozija, zbijanje, zmanjševanje organske snovi, onesnaževanje, izguba biotske raznovrstnosti, zaslanjevanje in zatesnjevanje) &#10;tla so prepoznana kot ključna rešitev za reševanje vplivov podnebnih sprememb&#10;tla so prepoznana kot ključna za ohranjanje in obnovo biotske raznovrstnosti&#10;degradacija tal EU stane več kot 50 bilijonov eurov na leto (na globalnem nivoju neukrepanje pomeni med 5,4 in 8,6 trilijone eurov na leto) &#10;koristi obnove tal 6 krat odtehtajo stroške neukrepanja">
            <a:extLst>
              <a:ext uri="{FF2B5EF4-FFF2-40B4-BE49-F238E27FC236}">
                <a16:creationId xmlns:a16="http://schemas.microsoft.com/office/drawing/2014/main" id="{C2570254-7406-4066-B3EF-8C23BC0817C8}"/>
              </a:ext>
            </a:extLst>
          </p:cNvPr>
          <p:cNvSpPr>
            <a:spLocks noGrp="1"/>
          </p:cNvSpPr>
          <p:nvPr>
            <p:ph idx="1"/>
          </p:nvPr>
        </p:nvSpPr>
        <p:spPr>
          <a:xfrm>
            <a:off x="251520" y="1432378"/>
            <a:ext cx="8640960" cy="4626360"/>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p>
            <a:pPr marL="0" indent="0">
              <a:buNone/>
            </a:pPr>
            <a:r>
              <a:rPr lang="sl-SI" sz="3800" b="1" i="1" dirty="0">
                <a:solidFill>
                  <a:srgbClr val="993300"/>
                </a:solidFill>
              </a:rPr>
              <a:t>Tla gostijo več kot 25 % vse biotske raznovrstnosti na planetu in so temelj prehranjevalnih verig, ki hranijo človeštvo in nadzemno biotsko raznovrstnost. Zdrava tla so tudi največji kopenski bazen ogljika na planetu. Bogata dediščina tal EU vključuje nešteto vrst tal (24 od 32 glavnih svetovnih skupin tal), od katerih ima vsaka svojo identiteto in posebne značilnosti, zato je treba to bogastvo zaščititi.</a:t>
            </a:r>
          </a:p>
          <a:p>
            <a:pPr marL="0" indent="0">
              <a:buNone/>
            </a:pPr>
            <a:endParaRPr lang="sl-SI" sz="3800" b="1" dirty="0">
              <a:solidFill>
                <a:schemeClr val="accent6">
                  <a:lumMod val="50000"/>
                </a:schemeClr>
              </a:solidFill>
            </a:endParaRPr>
          </a:p>
          <a:p>
            <a:pPr marL="0" indent="0">
              <a:buNone/>
            </a:pPr>
            <a:r>
              <a:rPr lang="sl-SI" sz="3800" b="1" dirty="0">
                <a:solidFill>
                  <a:schemeClr val="accent6">
                    <a:lumMod val="50000"/>
                  </a:schemeClr>
                </a:solidFill>
              </a:rPr>
              <a:t>Zakaj strategija</a:t>
            </a:r>
          </a:p>
          <a:p>
            <a:pPr marL="0" indent="0">
              <a:buNone/>
            </a:pPr>
            <a:endParaRPr lang="sl-SI" sz="2200" b="1" dirty="0">
              <a:solidFill>
                <a:schemeClr val="accent6">
                  <a:lumMod val="50000"/>
                </a:schemeClr>
              </a:solidFill>
            </a:endParaRPr>
          </a:p>
          <a:p>
            <a:r>
              <a:rPr lang="sl-SI" sz="3800" dirty="0">
                <a:solidFill>
                  <a:schemeClr val="accent6">
                    <a:lumMod val="50000"/>
                  </a:schemeClr>
                </a:solidFill>
              </a:rPr>
              <a:t>degradacija tal v EU se nadaljuje, prav tako čezmejni vplivi (ocenjuje se, da približno 60 do 70 % tal v EU ni zdravih. Zemljišča in tla so še naprej izpostavljeni hudim procesom degradacije, kot so erozija, zbijanje, zmanjševanje organske snovi, onesnaževanje, izguba biotske raznovrstnosti, </a:t>
            </a:r>
            <a:r>
              <a:rPr lang="sl-SI" sz="3800" dirty="0" err="1">
                <a:solidFill>
                  <a:schemeClr val="accent6">
                    <a:lumMod val="50000"/>
                  </a:schemeClr>
                </a:solidFill>
              </a:rPr>
              <a:t>zaslanjevanje</a:t>
            </a:r>
            <a:r>
              <a:rPr lang="sl-SI" sz="3800" dirty="0">
                <a:solidFill>
                  <a:schemeClr val="accent6">
                    <a:lumMod val="50000"/>
                  </a:schemeClr>
                </a:solidFill>
              </a:rPr>
              <a:t> in </a:t>
            </a:r>
            <a:r>
              <a:rPr lang="sl-SI" sz="3800" dirty="0" err="1">
                <a:solidFill>
                  <a:schemeClr val="accent6">
                    <a:lumMod val="50000"/>
                  </a:schemeClr>
                </a:solidFill>
              </a:rPr>
              <a:t>zatesnjevanje</a:t>
            </a:r>
            <a:r>
              <a:rPr lang="sl-SI" sz="3800" dirty="0">
                <a:solidFill>
                  <a:schemeClr val="accent6">
                    <a:lumMod val="50000"/>
                  </a:schemeClr>
                </a:solidFill>
              </a:rPr>
              <a:t>) </a:t>
            </a:r>
          </a:p>
          <a:p>
            <a:r>
              <a:rPr lang="sl-SI" sz="3800" dirty="0">
                <a:solidFill>
                  <a:schemeClr val="accent6">
                    <a:lumMod val="50000"/>
                  </a:schemeClr>
                </a:solidFill>
              </a:rPr>
              <a:t>tla so prepoznana kot ključna rešitev za reševanje vplivov podnebnih sprememb</a:t>
            </a:r>
          </a:p>
          <a:p>
            <a:r>
              <a:rPr lang="sl-SI" sz="3800" dirty="0">
                <a:solidFill>
                  <a:schemeClr val="accent6">
                    <a:lumMod val="50000"/>
                  </a:schemeClr>
                </a:solidFill>
              </a:rPr>
              <a:t>tla so prepoznana kot ključna za ohranjanje in obnovo biotske raznovrstnosti</a:t>
            </a:r>
          </a:p>
          <a:p>
            <a:r>
              <a:rPr lang="sl-SI" sz="3800" dirty="0">
                <a:solidFill>
                  <a:schemeClr val="accent6">
                    <a:lumMod val="50000"/>
                  </a:schemeClr>
                </a:solidFill>
              </a:rPr>
              <a:t>degradacija tal EU stane več kot 50 bilijonov eurov na leto (na globalnem nivoju </a:t>
            </a:r>
            <a:r>
              <a:rPr lang="sl-SI" sz="3800" dirty="0" err="1">
                <a:solidFill>
                  <a:schemeClr val="accent6">
                    <a:lumMod val="50000"/>
                  </a:schemeClr>
                </a:solidFill>
              </a:rPr>
              <a:t>neukrepanje</a:t>
            </a:r>
            <a:r>
              <a:rPr lang="sl-SI" sz="3800" dirty="0">
                <a:solidFill>
                  <a:schemeClr val="accent6">
                    <a:lumMod val="50000"/>
                  </a:schemeClr>
                </a:solidFill>
              </a:rPr>
              <a:t> pomeni med 5,4 in 8,6 trilijone eurov na leto) </a:t>
            </a:r>
          </a:p>
          <a:p>
            <a:r>
              <a:rPr lang="sl-SI" sz="3800" dirty="0">
                <a:solidFill>
                  <a:schemeClr val="accent6">
                    <a:lumMod val="50000"/>
                  </a:schemeClr>
                </a:solidFill>
              </a:rPr>
              <a:t>koristi obnove tal 6 krat odtehtajo stroške </a:t>
            </a:r>
            <a:r>
              <a:rPr lang="sl-SI" sz="3800" dirty="0" err="1">
                <a:solidFill>
                  <a:schemeClr val="accent6">
                    <a:lumMod val="50000"/>
                  </a:schemeClr>
                </a:solidFill>
              </a:rPr>
              <a:t>neukrepanja</a:t>
            </a:r>
            <a:endParaRPr lang="sl-SI" sz="3100"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5006"/>
            <a:ext cx="1335646" cy="794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za svetovni dan tal">
            <a:extLst>
              <a:ext uri="{FF2B5EF4-FFF2-40B4-BE49-F238E27FC236}">
                <a16:creationId xmlns:a16="http://schemas.microsoft.com/office/drawing/2014/main" id="{05611C41-7FEB-42CD-AA2F-3B1E89CBE1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24989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descr="Od kje zaveza za tla">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 </a:t>
            </a:r>
            <a:endParaRPr lang="sl-SI" sz="3200" dirty="0"/>
          </a:p>
        </p:txBody>
      </p:sp>
      <p:sp>
        <p:nvSpPr>
          <p:cNvPr id="3" name="Označba mesta vsebine 2" descr="Od kje zaveze za tla:&#10; Strategija EU o biotski raznovrstnosti do leta 2030:&#10;Okrepiti prizadevanja za zaščito rodovitnosti tal, zmanjšati erozijo tal in povečati organsko snov v tleh&#10;Sprejeti in uveljaviti prakse trajnostnega upravljanja s tlemi, kot del SKP&#10;Doseči napredek pri identifikaciji območij z onesnaženimi tlemi in obnovi degradiranih tal &#10;Opredeliti pogoje za dobro ekološko stanje tal&#10;Izboljšati monitoring kakovosti tal&#10;">
            <a:extLst>
              <a:ext uri="{FF2B5EF4-FFF2-40B4-BE49-F238E27FC236}">
                <a16:creationId xmlns:a16="http://schemas.microsoft.com/office/drawing/2014/main" id="{C2570254-7406-4066-B3EF-8C23BC0817C8}"/>
              </a:ext>
            </a:extLst>
          </p:cNvPr>
          <p:cNvSpPr>
            <a:spLocks noGrp="1"/>
          </p:cNvSpPr>
          <p:nvPr>
            <p:ph idx="1"/>
          </p:nvPr>
        </p:nvSpPr>
        <p:spPr>
          <a:xfrm>
            <a:off x="529208" y="1484821"/>
            <a:ext cx="8229600" cy="4387626"/>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sl-SI" sz="2400" b="1" dirty="0">
                <a:solidFill>
                  <a:schemeClr val="accent6">
                    <a:lumMod val="50000"/>
                  </a:schemeClr>
                </a:solidFill>
              </a:rPr>
              <a:t>Od kje zaveze za tla</a:t>
            </a:r>
          </a:p>
          <a:p>
            <a:pPr marL="0" indent="0">
              <a:buNone/>
            </a:pPr>
            <a:endParaRPr lang="sl-SI" sz="1200" b="1" dirty="0">
              <a:solidFill>
                <a:schemeClr val="accent6">
                  <a:lumMod val="50000"/>
                </a:schemeClr>
              </a:solidFill>
            </a:endParaRPr>
          </a:p>
          <a:p>
            <a:pPr marL="0" indent="0">
              <a:buNone/>
            </a:pPr>
            <a:r>
              <a:rPr lang="sl-SI" sz="2400" b="1" dirty="0">
                <a:solidFill>
                  <a:schemeClr val="accent6">
                    <a:lumMod val="50000"/>
                  </a:schemeClr>
                </a:solidFill>
              </a:rPr>
              <a:t> Strategija EU o biotski raznovrstnosti do leta 2030:</a:t>
            </a:r>
          </a:p>
          <a:p>
            <a:r>
              <a:rPr lang="sl-SI" sz="2400" dirty="0">
                <a:solidFill>
                  <a:schemeClr val="accent6">
                    <a:lumMod val="50000"/>
                  </a:schemeClr>
                </a:solidFill>
              </a:rPr>
              <a:t>Okrepiti prizadevanja za zaščito rodovitnosti tal, zmanjšati erozijo tal in povečati organsko snov v tleh</a:t>
            </a:r>
          </a:p>
          <a:p>
            <a:r>
              <a:rPr lang="sl-SI" sz="2400" dirty="0">
                <a:solidFill>
                  <a:schemeClr val="accent6">
                    <a:lumMod val="50000"/>
                  </a:schemeClr>
                </a:solidFill>
              </a:rPr>
              <a:t>Sprejeti in uveljaviti prakse trajnostnega upravljanja s tlemi, kot del SKP</a:t>
            </a:r>
          </a:p>
          <a:p>
            <a:r>
              <a:rPr lang="sl-SI" sz="2400" dirty="0">
                <a:solidFill>
                  <a:schemeClr val="accent6">
                    <a:lumMod val="50000"/>
                  </a:schemeClr>
                </a:solidFill>
              </a:rPr>
              <a:t>Doseči napredek pri identifikaciji območij z onesnaženimi tlemi in obnovi degradiranih tal </a:t>
            </a:r>
          </a:p>
          <a:p>
            <a:r>
              <a:rPr lang="sl-SI" sz="2400" dirty="0">
                <a:solidFill>
                  <a:schemeClr val="accent6">
                    <a:lumMod val="50000"/>
                  </a:schemeClr>
                </a:solidFill>
              </a:rPr>
              <a:t>Opredeliti pogoje za dobro ekološko stanje tal</a:t>
            </a:r>
          </a:p>
          <a:p>
            <a:r>
              <a:rPr lang="sl-SI" sz="2400" dirty="0">
                <a:solidFill>
                  <a:schemeClr val="accent6">
                    <a:lumMod val="50000"/>
                  </a:schemeClr>
                </a:solidFill>
              </a:rPr>
              <a:t>Izboljšati monitoring kakovosti tal</a:t>
            </a:r>
            <a:endParaRPr lang="sl-SI" sz="2400" dirty="0"/>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35" y="341821"/>
            <a:ext cx="1335646" cy="794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1516"/>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136093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1821"/>
            <a:ext cx="1335646" cy="794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za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descr="Navezava na ostale politike">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Navezava na ostale politike EU strategije za tla v EU ">
            <a:extLst>
              <a:ext uri="{FF2B5EF4-FFF2-40B4-BE49-F238E27FC236}">
                <a16:creationId xmlns:a16="http://schemas.microsoft.com/office/drawing/2014/main" id="{C2570254-7406-4066-B3EF-8C23BC0817C8}"/>
              </a:ext>
            </a:extLst>
          </p:cNvPr>
          <p:cNvSpPr>
            <a:spLocks noGrp="1"/>
          </p:cNvSpPr>
          <p:nvPr>
            <p:ph idx="1"/>
          </p:nvPr>
        </p:nvSpPr>
        <p:spPr>
          <a:xfrm>
            <a:off x="529208" y="1417638"/>
            <a:ext cx="8219256" cy="4819674"/>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buNone/>
            </a:pPr>
            <a:r>
              <a:rPr lang="sl-SI" sz="2400" b="1" dirty="0">
                <a:solidFill>
                  <a:srgbClr val="993300"/>
                </a:solidFill>
              </a:rPr>
              <a:t>Navezava na ostale politike:</a:t>
            </a:r>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1300" dirty="0"/>
          </a:p>
          <a:p>
            <a:pPr marL="0" indent="0">
              <a:buNone/>
            </a:pPr>
            <a:r>
              <a:rPr lang="sl-SI" sz="1300" dirty="0">
                <a:solidFill>
                  <a:srgbClr val="993300"/>
                </a:solidFill>
              </a:rPr>
              <a:t>Vir: Evropska komisija</a:t>
            </a:r>
          </a:p>
          <a:p>
            <a:pPr marL="0" indent="0">
              <a:buNone/>
            </a:pPr>
            <a:endParaRPr lang="sl-SI" sz="2400" dirty="0"/>
          </a:p>
        </p:txBody>
      </p:sp>
      <p:sp>
        <p:nvSpPr>
          <p:cNvPr id="4" name="Puščica: dol 3">
            <a:extLst>
              <a:ext uri="{FF2B5EF4-FFF2-40B4-BE49-F238E27FC236}">
                <a16:creationId xmlns:a16="http://schemas.microsoft.com/office/drawing/2014/main" id="{6E6F968F-B7D0-4D43-BE36-736063A9D54A}"/>
              </a:ext>
              <a:ext uri="{C183D7F6-B498-43B3-948B-1728B52AA6E4}">
                <adec:decorative xmlns:adec="http://schemas.microsoft.com/office/drawing/2017/decorative" val="1"/>
              </a:ext>
            </a:extLst>
          </p:cNvPr>
          <p:cNvSpPr/>
          <p:nvPr/>
        </p:nvSpPr>
        <p:spPr>
          <a:xfrm>
            <a:off x="4181615" y="4221088"/>
            <a:ext cx="484632" cy="648072"/>
          </a:xfrm>
          <a:prstGeom prst="downArrow">
            <a:avLst/>
          </a:prstGeom>
          <a:solidFill>
            <a:srgbClr val="9933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sl-SI"/>
          </a:p>
        </p:txBody>
      </p:sp>
      <p:pic>
        <p:nvPicPr>
          <p:cNvPr id="7" name="Slika 6" descr="Slika, ki prikazuje  EU strategije v povezavi z drugimi EU dokumenti">
            <a:extLst>
              <a:ext uri="{FF2B5EF4-FFF2-40B4-BE49-F238E27FC236}">
                <a16:creationId xmlns:a16="http://schemas.microsoft.com/office/drawing/2014/main" id="{A927CED7-54D6-4223-8CD6-97B9C13E9924}"/>
              </a:ext>
            </a:extLst>
          </p:cNvPr>
          <p:cNvPicPr>
            <a:picLocks noChangeAspect="1"/>
          </p:cNvPicPr>
          <p:nvPr/>
        </p:nvPicPr>
        <p:blipFill>
          <a:blip r:embed="rId4"/>
          <a:stretch>
            <a:fillRect/>
          </a:stretch>
        </p:blipFill>
        <p:spPr>
          <a:xfrm>
            <a:off x="1547664" y="1772816"/>
            <a:ext cx="6274743" cy="4137792"/>
          </a:xfrm>
          <a:prstGeom prst="rect">
            <a:avLst/>
          </a:prstGeom>
        </p:spPr>
      </p:pic>
      <p:sp>
        <p:nvSpPr>
          <p:cNvPr id="8" name="PoljeZBesedilom 7">
            <a:extLst>
              <a:ext uri="{FF2B5EF4-FFF2-40B4-BE49-F238E27FC236}">
                <a16:creationId xmlns:a16="http://schemas.microsoft.com/office/drawing/2014/main" id="{91BC2341-F7A8-4E6F-85E4-CC83E1749E80}"/>
              </a:ext>
              <a:ext uri="{C183D7F6-B498-43B3-948B-1728B52AA6E4}">
                <adec:decorative xmlns:adec="http://schemas.microsoft.com/office/drawing/2017/decorative" val="1"/>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9889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za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descr="Vizija za tla">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Vizija za tla:&#10;Doseganja dobrega stanja tal do leta 2050, ko bodo vsi ekosistemi tal v EU v zdravem stanju in zato bolj odporni, zaščita, trajnostna raba in obnova tal pa bodo postali norma. &#10;&#10;Zdrava tla so ključna rešitev pri doseganju odpornosti na podnebne spremembe in krožnega gospodarstva ter ohranitvi biotske raznovrstnosti, varovanju zdravja ljudi, ustavljanju dezertifikacije in degradacije okolja&#10;">
            <a:extLst>
              <a:ext uri="{FF2B5EF4-FFF2-40B4-BE49-F238E27FC236}">
                <a16:creationId xmlns:a16="http://schemas.microsoft.com/office/drawing/2014/main" id="{C2570254-7406-4066-B3EF-8C23BC0817C8}"/>
              </a:ext>
            </a:extLst>
          </p:cNvPr>
          <p:cNvSpPr>
            <a:spLocks noGrp="1"/>
          </p:cNvSpPr>
          <p:nvPr>
            <p:ph idx="1"/>
          </p:nvPr>
        </p:nvSpPr>
        <p:spPr>
          <a:xfrm>
            <a:off x="539552" y="1561671"/>
            <a:ext cx="3888432" cy="4531605"/>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buNone/>
            </a:pPr>
            <a:endParaRPr lang="sl-SI" sz="3800" b="1" dirty="0">
              <a:solidFill>
                <a:schemeClr val="accent6">
                  <a:lumMod val="50000"/>
                </a:schemeClr>
              </a:solidFill>
            </a:endParaRPr>
          </a:p>
          <a:p>
            <a:pPr marL="0" indent="0">
              <a:buNone/>
            </a:pPr>
            <a:r>
              <a:rPr lang="sl-SI" sz="3800" b="1" dirty="0">
                <a:solidFill>
                  <a:schemeClr val="accent6">
                    <a:lumMod val="50000"/>
                  </a:schemeClr>
                </a:solidFill>
              </a:rPr>
              <a:t>Vizija za tla</a:t>
            </a:r>
          </a:p>
          <a:p>
            <a:pPr marL="0" indent="0">
              <a:buNone/>
            </a:pPr>
            <a:endParaRPr lang="sl-SI" sz="1700" b="1" dirty="0">
              <a:solidFill>
                <a:schemeClr val="accent6">
                  <a:lumMod val="50000"/>
                </a:schemeClr>
              </a:solidFill>
            </a:endParaRPr>
          </a:p>
          <a:p>
            <a:r>
              <a:rPr lang="sl-SI" i="1" dirty="0">
                <a:solidFill>
                  <a:srgbClr val="993300"/>
                </a:solidFill>
              </a:rPr>
              <a:t>Doseganja dobrega stanja tal do leta 2050, ko bodo vsi ekosistemi tal v EU v zdravem stanju in zato bolj odporni, zaščita, trajnostna raba in obnova tal pa bodo postali norma. </a:t>
            </a:r>
          </a:p>
          <a:p>
            <a:endParaRPr lang="sl-SI" i="1" dirty="0">
              <a:solidFill>
                <a:srgbClr val="993300"/>
              </a:solidFill>
            </a:endParaRPr>
          </a:p>
          <a:p>
            <a:r>
              <a:rPr lang="sl-SI" i="1" dirty="0">
                <a:solidFill>
                  <a:srgbClr val="993300"/>
                </a:solidFill>
              </a:rPr>
              <a:t>Zdrava tla so ključna rešitev pri doseganju odpornosti na podnebne spremembe in krožnega gospodarstva ter ohranitvi biotske raznovrstnosti, varovanju zdravja ljudi, ustavljanju dezertifikacije in degradacije okolja</a:t>
            </a:r>
            <a:endParaRPr lang="sl-SI" sz="2400" dirty="0">
              <a:solidFill>
                <a:srgbClr val="993300"/>
              </a:solidFill>
            </a:endParaRPr>
          </a:p>
        </p:txBody>
      </p:sp>
      <p:sp>
        <p:nvSpPr>
          <p:cNvPr id="7" name="PoljeZBesedilom 6">
            <a:extLst>
              <a:ext uri="{FF2B5EF4-FFF2-40B4-BE49-F238E27FC236}">
                <a16:creationId xmlns:a16="http://schemas.microsoft.com/office/drawing/2014/main" id="{81E98D2D-7274-42C1-9CC3-756E72E322CC}"/>
              </a:ext>
              <a:ext uri="{C183D7F6-B498-43B3-948B-1728B52AA6E4}">
                <adec:decorative xmlns:adec="http://schemas.microsoft.com/office/drawing/2017/decorative" val="1"/>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pic>
        <p:nvPicPr>
          <p:cNvPr id="9" name="Slika 8" descr="Prikaz profila tal; avtor dr. Vrščaj&#10;&#10;">
            <a:extLst>
              <a:ext uri="{FF2B5EF4-FFF2-40B4-BE49-F238E27FC236}">
                <a16:creationId xmlns:a16="http://schemas.microsoft.com/office/drawing/2014/main" id="{11761296-52A9-4C63-B975-FB88708F4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8" y="1561671"/>
            <a:ext cx="3561671" cy="4387608"/>
          </a:xfrm>
          <a:prstGeom prst="rect">
            <a:avLst/>
          </a:prstGeom>
        </p:spPr>
      </p:pic>
      <p:sp>
        <p:nvSpPr>
          <p:cNvPr id="11" name="PoljeZBesedilom 10">
            <a:extLst>
              <a:ext uri="{FF2B5EF4-FFF2-40B4-BE49-F238E27FC236}">
                <a16:creationId xmlns:a16="http://schemas.microsoft.com/office/drawing/2014/main" id="{545A7A19-B75B-4466-8587-0CC846B6304A}"/>
              </a:ext>
              <a:ext uri="{C183D7F6-B498-43B3-948B-1728B52AA6E4}">
                <adec:decorative xmlns:adec="http://schemas.microsoft.com/office/drawing/2017/decorative" val="1"/>
              </a:ext>
            </a:extLst>
          </p:cNvPr>
          <p:cNvSpPr txBox="1"/>
          <p:nvPr/>
        </p:nvSpPr>
        <p:spPr>
          <a:xfrm>
            <a:off x="5004048" y="5902201"/>
            <a:ext cx="2232248" cy="276999"/>
          </a:xfrm>
          <a:prstGeom prst="rect">
            <a:avLst/>
          </a:prstGeom>
          <a:noFill/>
        </p:spPr>
        <p:txBody>
          <a:bodyPr wrap="square" rtlCol="0">
            <a:spAutoFit/>
          </a:bodyPr>
          <a:lstStyle/>
          <a:p>
            <a:r>
              <a:rPr lang="sl-SI" sz="1200" dirty="0">
                <a:solidFill>
                  <a:srgbClr val="993300"/>
                </a:solidFill>
              </a:rPr>
              <a:t>Vir: dr. Borut Vrščaj</a:t>
            </a:r>
          </a:p>
        </p:txBody>
      </p:sp>
    </p:spTree>
    <p:extLst>
      <p:ext uri="{BB962C8B-B14F-4D97-AF65-F5344CB8AC3E}">
        <p14:creationId xmlns:p14="http://schemas.microsoft.com/office/powerpoint/2010/main" val="141824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Strategija za tla izhaja iz Strategije EU za biotsko raznovrstnost do leta 2030 in Strategiji prilagajanju podnebju ter temelji na več ciljih zelenega dogovora in ciljih pred tem:&#10;Srednjeročni cilji do leta 2030:&#10;&#10;• boj proti dezertifikaciji, zagotoviti obnavljanje degradiranih zemljišč in tal, vključno z zemljišči, ki jih prizadene dezertifikacija, boj proti suši in poplavami, ter prizadevanje za svet, ki je nevtralen zaradi degradacije tal (Cilj trajnostnega razvoja 15.3);&#10;• obnoviti pomembna območja degradiranih in z ogljikom bogatih ekosistemov, vključno s tlemi;&#10;• doseči neto odstranitev toplogrednih plinov v EU v višini 310 milijonov ton ekvivalenta CO2 na leto za sektor rabe zemljišč, sprememb rabe zemljišč in gozdarstva (LULUCF);&#10;• do leta 2027 doseči dobro ekološko in kemijsko stanje površinskih voda ter dobro kemijsko in količinsko stanje podzemnih voda;&#10;• zmanjšati izgube hranil za vsaj 50 %, zmanjšati celotno uporabo in tveganja zaradi kemičnih pesticidov za 50 % ter uporabo nevarnejših pesticidov za 50 %;&#10;• pri sanaciji onesnaženih območij do leta 2030 doseči pomemben napredek.&#10;&#10;">
            <a:extLst>
              <a:ext uri="{FF2B5EF4-FFF2-40B4-BE49-F238E27FC236}">
                <a16:creationId xmlns:a16="http://schemas.microsoft.com/office/drawing/2014/main" id="{C2570254-7406-4066-B3EF-8C23BC0817C8}"/>
              </a:ext>
            </a:extLst>
          </p:cNvPr>
          <p:cNvSpPr>
            <a:spLocks noGrp="1"/>
          </p:cNvSpPr>
          <p:nvPr>
            <p:ph idx="1"/>
          </p:nvPr>
        </p:nvSpPr>
        <p:spPr>
          <a:xfrm>
            <a:off x="539552" y="1273604"/>
            <a:ext cx="8352928" cy="4819674"/>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p>
            <a:pPr marL="0" indent="0">
              <a:buNone/>
            </a:pPr>
            <a:r>
              <a:rPr lang="sl-SI" sz="4200" b="1" i="1" dirty="0">
                <a:solidFill>
                  <a:srgbClr val="993300"/>
                </a:solidFill>
              </a:rPr>
              <a:t>Strategija za tla izhaja iz Strategije EU za biotsko raznovrstnost do leta 2030 in Strategiji prilagajanju podnebju ter temelji na več ciljih zelenega dogovora in ciljih pred tem:</a:t>
            </a:r>
          </a:p>
          <a:p>
            <a:pPr marL="0" indent="0">
              <a:buNone/>
            </a:pPr>
            <a:endParaRPr lang="sl-SI" sz="2200" b="1" dirty="0">
              <a:solidFill>
                <a:schemeClr val="accent6">
                  <a:lumMod val="50000"/>
                </a:schemeClr>
              </a:solidFill>
            </a:endParaRPr>
          </a:p>
          <a:p>
            <a:pPr marL="0" indent="0">
              <a:buNone/>
            </a:pPr>
            <a:r>
              <a:rPr lang="sl-SI" sz="4400" b="1" dirty="0">
                <a:solidFill>
                  <a:schemeClr val="accent6">
                    <a:lumMod val="50000"/>
                  </a:schemeClr>
                </a:solidFill>
              </a:rPr>
              <a:t>Srednjeročni cilji do leta 2030:</a:t>
            </a:r>
          </a:p>
          <a:p>
            <a:pPr marL="0" indent="0">
              <a:buNone/>
            </a:pPr>
            <a:endParaRPr lang="sl-SI" sz="2200" b="1" dirty="0">
              <a:solidFill>
                <a:schemeClr val="accent6">
                  <a:lumMod val="50000"/>
                </a:schemeClr>
              </a:solidFill>
            </a:endParaRPr>
          </a:p>
          <a:p>
            <a:pPr marL="0" indent="0">
              <a:buNone/>
            </a:pPr>
            <a:r>
              <a:rPr lang="sl-SI" dirty="0">
                <a:solidFill>
                  <a:srgbClr val="993300"/>
                </a:solidFill>
              </a:rPr>
              <a:t>• </a:t>
            </a:r>
            <a:r>
              <a:rPr lang="sl-SI" sz="3600" dirty="0">
                <a:solidFill>
                  <a:srgbClr val="993300"/>
                </a:solidFill>
              </a:rPr>
              <a:t>boj proti dezertifikaciji, zagotoviti obnavljanje degradiranih zemljišč in tal, vključno z zemljišči, ki jih prizadene dezertifikacija, boj proti suši in poplavami, ter prizadevanje za svet, ki je nevtralen zaradi degradacije tal (Cilj trajnostnega razvoja 15.3);</a:t>
            </a:r>
          </a:p>
          <a:p>
            <a:pPr marL="0" indent="0">
              <a:buNone/>
            </a:pPr>
            <a:r>
              <a:rPr lang="sl-SI" sz="3600" dirty="0">
                <a:solidFill>
                  <a:srgbClr val="993300"/>
                </a:solidFill>
              </a:rPr>
              <a:t>• obnoviti pomembna območja degradiranih in z ogljikom bogatih ekosistemov, vključno s tlemi;</a:t>
            </a:r>
          </a:p>
          <a:p>
            <a:pPr marL="0" indent="0">
              <a:buNone/>
            </a:pPr>
            <a:r>
              <a:rPr lang="sl-SI" sz="3600" dirty="0">
                <a:solidFill>
                  <a:srgbClr val="993300"/>
                </a:solidFill>
              </a:rPr>
              <a:t>• doseči neto odstranitev toplogrednih plinov v EU v višini 310 milijonov ton ekvivalenta CO</a:t>
            </a:r>
            <a:r>
              <a:rPr lang="sl-SI" sz="3600" baseline="-25000" dirty="0">
                <a:solidFill>
                  <a:srgbClr val="993300"/>
                </a:solidFill>
              </a:rPr>
              <a:t>2</a:t>
            </a:r>
            <a:r>
              <a:rPr lang="sl-SI" sz="3600" dirty="0">
                <a:solidFill>
                  <a:srgbClr val="993300"/>
                </a:solidFill>
              </a:rPr>
              <a:t> na leto za sektor rabe zemljišč, sprememb rabe zemljišč in gozdarstva (LULUCF);</a:t>
            </a:r>
          </a:p>
          <a:p>
            <a:pPr marL="0" indent="0">
              <a:buNone/>
            </a:pPr>
            <a:r>
              <a:rPr lang="sl-SI" sz="3600" dirty="0">
                <a:solidFill>
                  <a:srgbClr val="993300"/>
                </a:solidFill>
              </a:rPr>
              <a:t>• do leta 2027 doseči dobro ekološko in kemijsko stanje površinskih voda ter dobro kemijsko in količinsko stanje podzemnih voda;</a:t>
            </a:r>
          </a:p>
          <a:p>
            <a:pPr marL="0" indent="0">
              <a:buNone/>
            </a:pPr>
            <a:r>
              <a:rPr lang="sl-SI" sz="3600" dirty="0">
                <a:solidFill>
                  <a:srgbClr val="993300"/>
                </a:solidFill>
              </a:rPr>
              <a:t>• zmanjšati izgube hranil za vsaj 50 %, zmanjšati celotno uporabo in tveganja zaradi kemičnih pesticidov za 50 % ter uporabo nevarnejših pesticidov za 50 %;</a:t>
            </a:r>
          </a:p>
          <a:p>
            <a:pPr marL="0" indent="0">
              <a:buNone/>
            </a:pPr>
            <a:r>
              <a:rPr lang="sl-SI" sz="3600" dirty="0">
                <a:solidFill>
                  <a:srgbClr val="993300"/>
                </a:solidFill>
              </a:rPr>
              <a:t>• pri sanaciji onesnaženih območij do leta 2030 doseči pomemben napredek.</a:t>
            </a:r>
            <a:endParaRPr lang="sl-SI" sz="3600" dirty="0"/>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za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39964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Dolgoročni cilji do leta 2050:&#10;• zagotoviti nič neto odvzemov zemljišč; &#10;• onesnaževanje tal mora biti zmanjšano na ravni, ki ne štejejo za škodljive za zdravje ljudi in naravne ekosisteme, ter spoštovati meje, s katerimi se naš planet lahko spopade, ter tako ustvariti okolje brez strupenih snovi;&#10;• zagotoviti podnebno nevtralno Evropo in si pri tem kot prvi korak prizadevati za doseganje na tleh temelječe podnebne nevtralnosti v EU do leta 2035;&#10;• za EU zagotoviti podnebno odporno družbo, ki je v celoti prilagojena neizogibnim vplivom podnebnih sprememb.&#10;">
            <a:extLst>
              <a:ext uri="{FF2B5EF4-FFF2-40B4-BE49-F238E27FC236}">
                <a16:creationId xmlns:a16="http://schemas.microsoft.com/office/drawing/2014/main" id="{C2570254-7406-4066-B3EF-8C23BC0817C8}"/>
              </a:ext>
            </a:extLst>
          </p:cNvPr>
          <p:cNvSpPr>
            <a:spLocks noGrp="1"/>
          </p:cNvSpPr>
          <p:nvPr>
            <p:ph idx="1"/>
          </p:nvPr>
        </p:nvSpPr>
        <p:spPr>
          <a:xfrm>
            <a:off x="539552" y="1561672"/>
            <a:ext cx="8229600" cy="4387608"/>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marL="0" indent="0">
              <a:buNone/>
            </a:pPr>
            <a:endParaRPr lang="sl-SI" sz="3800" b="1" dirty="0">
              <a:solidFill>
                <a:schemeClr val="accent6">
                  <a:lumMod val="50000"/>
                </a:schemeClr>
              </a:solidFill>
            </a:endParaRPr>
          </a:p>
          <a:p>
            <a:pPr marL="0" indent="0">
              <a:buNone/>
            </a:pPr>
            <a:r>
              <a:rPr lang="sl-SI" sz="3400" b="1" dirty="0">
                <a:solidFill>
                  <a:schemeClr val="accent6">
                    <a:lumMod val="50000"/>
                  </a:schemeClr>
                </a:solidFill>
              </a:rPr>
              <a:t>Dolgoročni cilji do leta 2050:</a:t>
            </a:r>
          </a:p>
          <a:p>
            <a:pPr marL="0" indent="0">
              <a:buNone/>
            </a:pPr>
            <a:endParaRPr lang="sl-SI" sz="1700" b="1" dirty="0">
              <a:solidFill>
                <a:schemeClr val="accent6">
                  <a:lumMod val="50000"/>
                </a:schemeClr>
              </a:solidFill>
            </a:endParaRPr>
          </a:p>
          <a:p>
            <a:pPr marL="0" indent="0">
              <a:buNone/>
            </a:pPr>
            <a:r>
              <a:rPr lang="sl-SI" i="1" dirty="0">
                <a:solidFill>
                  <a:srgbClr val="993300"/>
                </a:solidFill>
              </a:rPr>
              <a:t>• zagotoviti nič neto odvzemov zemljišč; </a:t>
            </a:r>
            <a:endParaRPr lang="sl-SI" dirty="0">
              <a:solidFill>
                <a:srgbClr val="993300"/>
              </a:solidFill>
            </a:endParaRPr>
          </a:p>
          <a:p>
            <a:pPr marL="0" indent="0">
              <a:buNone/>
            </a:pPr>
            <a:r>
              <a:rPr lang="sl-SI" i="1" dirty="0">
                <a:solidFill>
                  <a:srgbClr val="993300"/>
                </a:solidFill>
              </a:rPr>
              <a:t>• onesnaževanje tal mora biti zmanjšano na ravni, ki ne štejejo za škodljive za zdravje ljudi in naravne ekosisteme, ter spoštovati meje, s katerimi se naš planet lahko spopade, ter tako ustvariti okolje brez strupenih snovi;</a:t>
            </a:r>
            <a:endParaRPr lang="sl-SI" dirty="0">
              <a:solidFill>
                <a:srgbClr val="993300"/>
              </a:solidFill>
            </a:endParaRPr>
          </a:p>
          <a:p>
            <a:pPr marL="0" indent="0">
              <a:buNone/>
            </a:pPr>
            <a:r>
              <a:rPr lang="sl-SI" i="1" dirty="0">
                <a:solidFill>
                  <a:srgbClr val="993300"/>
                </a:solidFill>
              </a:rPr>
              <a:t>• zagotoviti podnebno nevtralno Evropo in si pri tem kot prvi korak prizadevati za doseganje na tleh temelječe podnebne nevtralnosti v EU do leta 2035;</a:t>
            </a:r>
            <a:endParaRPr lang="sl-SI" dirty="0">
              <a:solidFill>
                <a:srgbClr val="993300"/>
              </a:solidFill>
            </a:endParaRPr>
          </a:p>
          <a:p>
            <a:pPr marL="0" indent="0">
              <a:buNone/>
            </a:pPr>
            <a:r>
              <a:rPr lang="sl-SI" i="1" dirty="0">
                <a:solidFill>
                  <a:srgbClr val="993300"/>
                </a:solidFill>
              </a:rPr>
              <a:t>• za EU zagotoviti podnebno odporno družbo, ki je v celoti prilagojena neizogibnim vplivom podnebnih sprememb.</a:t>
            </a:r>
            <a:endParaRPr lang="sl-SI" dirty="0">
              <a:solidFill>
                <a:srgbClr val="993300"/>
              </a:solidFill>
            </a:endParaRPr>
          </a:p>
          <a:p>
            <a:pPr marL="0" indent="0">
              <a:buNone/>
            </a:pPr>
            <a:endParaRPr lang="sl-SI" sz="2400" dirty="0"/>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147128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5A0EA6-84CC-4EAE-848F-F69F277E8B07}"/>
              </a:ext>
            </a:extLst>
          </p:cNvPr>
          <p:cNvSpPr>
            <a:spLocks noGrp="1"/>
          </p:cNvSpPr>
          <p:nvPr>
            <p:ph type="title"/>
          </p:nvPr>
        </p:nvSpPr>
        <p:spPr>
          <a:xfrm>
            <a:off x="395536" y="274638"/>
            <a:ext cx="8496944" cy="1143000"/>
          </a:xfrm>
        </p:spPr>
        <p:txBody>
          <a:bodyPr>
            <a:normAutofit/>
          </a:bodyPr>
          <a:lstStyle/>
          <a:p>
            <a:r>
              <a:rPr lang="sl-SI" sz="3200" b="1" dirty="0">
                <a:solidFill>
                  <a:srgbClr val="993300"/>
                </a:solidFill>
              </a:rPr>
              <a:t>Strategija za tla za leto 2030</a:t>
            </a:r>
            <a:endParaRPr lang="sl-SI" sz="3200" dirty="0"/>
          </a:p>
        </p:txBody>
      </p:sp>
      <p:sp>
        <p:nvSpPr>
          <p:cNvPr id="3" name="Označba mesta vsebine 2" descr="Kaj strategija prinaša&#10;prostovoljni in pravno zavezujoči ukrepi (lokalni, regionalni, nacionalni, EU nivo, pa tudi globalni)&#10;koncept zdravih tal&#10;monitoring kakovosti tal&#10;trajnostno upravljanje s tlemi&#10;obnova degradiranih tal&#10;&#10;">
            <a:extLst>
              <a:ext uri="{FF2B5EF4-FFF2-40B4-BE49-F238E27FC236}">
                <a16:creationId xmlns:a16="http://schemas.microsoft.com/office/drawing/2014/main" id="{C2570254-7406-4066-B3EF-8C23BC0817C8}"/>
              </a:ext>
            </a:extLst>
          </p:cNvPr>
          <p:cNvSpPr>
            <a:spLocks noGrp="1"/>
          </p:cNvSpPr>
          <p:nvPr>
            <p:ph idx="1"/>
          </p:nvPr>
        </p:nvSpPr>
        <p:spPr>
          <a:xfrm>
            <a:off x="539552" y="1561672"/>
            <a:ext cx="8280920" cy="4099576"/>
          </a:xfrm>
          <a:ln>
            <a:solidFill>
              <a:srgbClr val="993300"/>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sl-SI" sz="3000" b="1" dirty="0">
                <a:solidFill>
                  <a:schemeClr val="accent6">
                    <a:lumMod val="50000"/>
                  </a:schemeClr>
                </a:solidFill>
              </a:rPr>
              <a:t>Kaj strategija prinaša</a:t>
            </a:r>
          </a:p>
          <a:p>
            <a:r>
              <a:rPr lang="sl-SI" sz="3000" dirty="0">
                <a:solidFill>
                  <a:schemeClr val="accent6">
                    <a:lumMod val="50000"/>
                  </a:schemeClr>
                </a:solidFill>
              </a:rPr>
              <a:t>prostovoljni in pravno zavezujoči ukrepi (lokalni, regionalni, nacionalni, EU nivo, pa tudi globalni)</a:t>
            </a:r>
          </a:p>
          <a:p>
            <a:r>
              <a:rPr lang="sl-SI" sz="3000" dirty="0">
                <a:solidFill>
                  <a:schemeClr val="accent6">
                    <a:lumMod val="50000"/>
                  </a:schemeClr>
                </a:solidFill>
              </a:rPr>
              <a:t>koncept zdravih tal</a:t>
            </a:r>
          </a:p>
          <a:p>
            <a:r>
              <a:rPr lang="sl-SI" sz="3000" dirty="0">
                <a:solidFill>
                  <a:schemeClr val="accent6">
                    <a:lumMod val="50000"/>
                  </a:schemeClr>
                </a:solidFill>
              </a:rPr>
              <a:t>monitoring kakovosti tal</a:t>
            </a:r>
          </a:p>
          <a:p>
            <a:r>
              <a:rPr lang="sl-SI" sz="3000" dirty="0">
                <a:solidFill>
                  <a:schemeClr val="accent6">
                    <a:lumMod val="50000"/>
                  </a:schemeClr>
                </a:solidFill>
              </a:rPr>
              <a:t>trajnostno upravljanje s tlemi</a:t>
            </a:r>
          </a:p>
          <a:p>
            <a:r>
              <a:rPr lang="sl-SI" sz="3000" dirty="0">
                <a:solidFill>
                  <a:schemeClr val="accent6">
                    <a:lumMod val="50000"/>
                  </a:schemeClr>
                </a:solidFill>
              </a:rPr>
              <a:t>obnova degradiranih tal</a:t>
            </a:r>
          </a:p>
          <a:p>
            <a:pPr marL="0" indent="0">
              <a:buNone/>
            </a:pPr>
            <a:endParaRPr lang="sl-SI" sz="3800" b="1" dirty="0">
              <a:solidFill>
                <a:schemeClr val="accent6">
                  <a:lumMod val="50000"/>
                </a:schemeClr>
              </a:solidFill>
            </a:endParaRPr>
          </a:p>
          <a:p>
            <a:pPr marL="0" indent="0">
              <a:buNone/>
            </a:pPr>
            <a:endParaRPr lang="sl-SI" sz="1700" b="1" dirty="0">
              <a:solidFill>
                <a:schemeClr val="accent6">
                  <a:lumMod val="50000"/>
                </a:schemeClr>
              </a:solidFill>
            </a:endParaRPr>
          </a:p>
        </p:txBody>
      </p:sp>
      <p:pic>
        <p:nvPicPr>
          <p:cNvPr id="5" name="Picture 2" descr="https://www.gov.si/assets/ministrstva/MOP/Logotipi/Slovensko_partnerstvo_za_tla.png">
            <a:extLst>
              <a:ext uri="{FF2B5EF4-FFF2-40B4-BE49-F238E27FC236}">
                <a16:creationId xmlns:a16="http://schemas.microsoft.com/office/drawing/2014/main" id="{66834E49-3945-4DC0-B834-73714A0D4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8672"/>
            <a:ext cx="1335646" cy="85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tip FAO Svetovni dan tal">
            <a:extLst>
              <a:ext uri="{FF2B5EF4-FFF2-40B4-BE49-F238E27FC236}">
                <a16:creationId xmlns:a16="http://schemas.microsoft.com/office/drawing/2014/main" id="{05611C41-7FEB-42CD-AA2F-3B1E89CBE189}"/>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407" y="60062"/>
            <a:ext cx="814546" cy="13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jeZBesedilom 6">
            <a:extLst>
              <a:ext uri="{FF2B5EF4-FFF2-40B4-BE49-F238E27FC236}">
                <a16:creationId xmlns:a16="http://schemas.microsoft.com/office/drawing/2014/main" id="{81E98D2D-7274-42C1-9CC3-756E72E322CC}"/>
              </a:ext>
            </a:extLst>
          </p:cNvPr>
          <p:cNvSpPr txBox="1"/>
          <p:nvPr/>
        </p:nvSpPr>
        <p:spPr>
          <a:xfrm>
            <a:off x="2661142" y="6237312"/>
            <a:ext cx="3600400" cy="369332"/>
          </a:xfrm>
          <a:prstGeom prst="rect">
            <a:avLst/>
          </a:prstGeom>
          <a:noFill/>
        </p:spPr>
        <p:txBody>
          <a:bodyPr wrap="square" rtlCol="0">
            <a:spAutoFit/>
          </a:bodyPr>
          <a:lstStyle/>
          <a:p>
            <a:r>
              <a:rPr lang="sl-SI" b="1" dirty="0">
                <a:solidFill>
                  <a:schemeClr val="accent6">
                    <a:lumMod val="50000"/>
                  </a:schemeClr>
                </a:solidFill>
              </a:rPr>
              <a:t>3. december 2021 – Svetovni dal tal </a:t>
            </a:r>
            <a:endParaRPr lang="sl-SI" dirty="0">
              <a:solidFill>
                <a:schemeClr val="accent6">
                  <a:lumMod val="50000"/>
                </a:schemeClr>
              </a:solidFill>
            </a:endParaRPr>
          </a:p>
        </p:txBody>
      </p:sp>
    </p:spTree>
    <p:extLst>
      <p:ext uri="{BB962C8B-B14F-4D97-AF65-F5344CB8AC3E}">
        <p14:creationId xmlns:p14="http://schemas.microsoft.com/office/powerpoint/2010/main" val="96831550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1399</Words>
  <Application>Microsoft Office PowerPoint</Application>
  <PresentationFormat>Diaprojekcija na zaslonu (4:3)</PresentationFormat>
  <Paragraphs>133</Paragraphs>
  <Slides>15</Slides>
  <Notes>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15</vt:i4>
      </vt:variant>
    </vt:vector>
  </HeadingPairs>
  <TitlesOfParts>
    <vt:vector size="18" baseType="lpstr">
      <vt:lpstr>Arial</vt:lpstr>
      <vt:lpstr>Calibri</vt:lpstr>
      <vt:lpstr>Officeova tema</vt:lpstr>
      <vt:lpstr>STRATEGIJA ZA TLA ZA LETO 2030         Vir: Evropska komisija  izkoriščanje prednosti zdravih tal za ljudi, hrano, naravo in podnebje  Helena Matoz, Ministrstvo za okolje in prostor</vt:lpstr>
      <vt:lpstr>Strategija za tla za leto 2030 </vt:lpstr>
      <vt:lpstr>Strategija za tla za leto 2030</vt:lpstr>
      <vt:lpstr>Strategija za tla za leto 2030 </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lpstr>Strategija za tla za leto 2030</vt:lpstr>
    </vt:vector>
  </TitlesOfParts>
  <Company>Kmetijski inštitut Slovenije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Klara Rekič</dc:creator>
  <cp:lastModifiedBy>MOP MOP</cp:lastModifiedBy>
  <cp:revision>109</cp:revision>
  <dcterms:created xsi:type="dcterms:W3CDTF">2019-11-28T08:13:55Z</dcterms:created>
  <dcterms:modified xsi:type="dcterms:W3CDTF">2021-12-09T07:09:39Z</dcterms:modified>
</cp:coreProperties>
</file>